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4"/>
  </p:handoutMasterIdLst>
  <p:sldIdLst>
    <p:sldId id="375" r:id="rId2"/>
    <p:sldId id="305" r:id="rId3"/>
    <p:sldId id="384" r:id="rId4"/>
    <p:sldId id="273" r:id="rId5"/>
    <p:sldId id="298" r:id="rId6"/>
    <p:sldId id="385" r:id="rId7"/>
    <p:sldId id="386" r:id="rId8"/>
    <p:sldId id="387" r:id="rId9"/>
    <p:sldId id="388" r:id="rId10"/>
    <p:sldId id="389" r:id="rId11"/>
    <p:sldId id="392" r:id="rId12"/>
    <p:sldId id="39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5C85"/>
    <a:srgbClr val="1212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15" autoAdjust="0"/>
    <p:restoredTop sz="94993" autoAdjust="0"/>
  </p:normalViewPr>
  <p:slideViewPr>
    <p:cSldViewPr snapToGrid="0" snapToObjects="1">
      <p:cViewPr varScale="1">
        <p:scale>
          <a:sx n="81" d="100"/>
          <a:sy n="81" d="100"/>
        </p:scale>
        <p:origin x="336" y="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C01-4E94-B149-741F5271B06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C01-4E94-B149-741F5271B06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C01-4E94-B149-741F5271B06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C01-4E94-B149-741F5271B06D}"/>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91F-4A80-A273-6A398821826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29-Feb-24</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_4">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 and Content_4">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resentation Title_4">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Presentation Title_5">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29-Feb-24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29-Feb-24</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eg"/><Relationship Id="rId1" Type="http://schemas.openxmlformats.org/officeDocument/2006/relationships/slideLayout" Target="../slideLayouts/slideLayout14.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5833" y="-16429"/>
            <a:ext cx="12192001" cy="6874429"/>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607127" y="5274696"/>
            <a:ext cx="5689600" cy="356462"/>
          </a:xfrm>
        </p:spPr>
        <p:txBody>
          <a:bodyPr>
            <a:normAutofit fontScale="77500" lnSpcReduction="20000"/>
          </a:bodyPr>
          <a:lstStyle/>
          <a:p>
            <a:r>
              <a:rPr lang="en-US" sz="2900" dirty="0"/>
              <a:t>TRANSFORMING DATA INTO INSIGHTS</a:t>
            </a:r>
          </a:p>
          <a:p>
            <a:endParaRPr lang="en-US" dirty="0"/>
          </a:p>
          <a:p>
            <a:endParaRPr lang="en-US" dirty="0"/>
          </a:p>
          <a:p>
            <a:endParaRPr lang="en-US"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607127" y="2715790"/>
            <a:ext cx="6028706" cy="2387600"/>
          </a:xfrm>
        </p:spPr>
        <p:txBody>
          <a:bodyPr>
            <a:normAutofit fontScale="90000"/>
          </a:bodyPr>
          <a:lstStyle/>
          <a:p>
            <a:r>
              <a:rPr lang="en-US" sz="6700" dirty="0"/>
              <a:t>DATA ANALYTICS </a:t>
            </a:r>
            <a:br>
              <a:rPr lang="en-US" dirty="0"/>
            </a:br>
            <a:r>
              <a:rPr lang="en-US" dirty="0"/>
              <a:t>SQL  MINI  PROJECT </a:t>
            </a:r>
          </a:p>
        </p:txBody>
      </p:sp>
      <p:sp>
        <p:nvSpPr>
          <p:cNvPr id="2" name="Text Placeholder 5">
            <a:extLst>
              <a:ext uri="{FF2B5EF4-FFF2-40B4-BE49-F238E27FC236}">
                <a16:creationId xmlns:a16="http://schemas.microsoft.com/office/drawing/2014/main" id="{708E2AB3-2E4A-E725-EBBC-46693D025DDE}"/>
              </a:ext>
            </a:extLst>
          </p:cNvPr>
          <p:cNvSpPr txBox="1">
            <a:spLocks/>
          </p:cNvSpPr>
          <p:nvPr/>
        </p:nvSpPr>
        <p:spPr>
          <a:xfrm>
            <a:off x="1607127" y="5802464"/>
            <a:ext cx="4854222" cy="35646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cap="all" spc="300" baseline="0">
                <a:solidFill>
                  <a:schemeClr val="bg1"/>
                </a:solidFill>
                <a:latin typeface="Speak Pro" panose="020B0504020101020102"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b="0" dirty="0">
                <a:latin typeface="Sagona ExtraLight" panose="02020303050505020204" pitchFamily="18" charset="0"/>
              </a:rPr>
              <a:t>PRESENTED BY: </a:t>
            </a:r>
            <a:r>
              <a:rPr lang="en-US" b="0" dirty="0" err="1">
                <a:latin typeface="Sagona ExtraLight" panose="02020303050505020204" pitchFamily="18" charset="0"/>
              </a:rPr>
              <a:t>amrithA.k</a:t>
            </a:r>
            <a:endParaRPr lang="en-US" b="0" dirty="0">
              <a:latin typeface="Sagona ExtraLight" panose="020203030505050202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B6F2E-10F8-3193-EFE0-A08ACB1A72BD}"/>
              </a:ext>
            </a:extLst>
          </p:cNvPr>
          <p:cNvSpPr>
            <a:spLocks noGrp="1"/>
          </p:cNvSpPr>
          <p:nvPr>
            <p:ph type="ctrTitle"/>
          </p:nvPr>
        </p:nvSpPr>
        <p:spPr/>
        <p:txBody>
          <a:bodyPr/>
          <a:lstStyle/>
          <a:p>
            <a:endParaRPr lang="en-US" dirty="0"/>
          </a:p>
        </p:txBody>
      </p:sp>
      <p:sp>
        <p:nvSpPr>
          <p:cNvPr id="3" name="Text Placeholder 2">
            <a:extLst>
              <a:ext uri="{FF2B5EF4-FFF2-40B4-BE49-F238E27FC236}">
                <a16:creationId xmlns:a16="http://schemas.microsoft.com/office/drawing/2014/main" id="{17E702AE-1F52-3AAD-0CB4-D51500BE5F30}"/>
              </a:ext>
            </a:extLst>
          </p:cNvPr>
          <p:cNvSpPr>
            <a:spLocks noGrp="1"/>
          </p:cNvSpPr>
          <p:nvPr>
            <p:ph type="body" sz="quarter" idx="14"/>
          </p:nvPr>
        </p:nvSpPr>
        <p:spPr>
          <a:xfrm>
            <a:off x="695338" y="1669072"/>
            <a:ext cx="11332539" cy="4849283"/>
          </a:xfrm>
          <a:solidFill>
            <a:schemeClr val="bg1"/>
          </a:solidFill>
        </p:spPr>
        <p:txBody>
          <a:bodyPr>
            <a:normAutofit fontScale="92500" lnSpcReduction="20000"/>
          </a:bodyPr>
          <a:lstStyle/>
          <a:p>
            <a:pPr algn="l"/>
            <a:endParaRPr lang="en-US" b="0" i="0" dirty="0">
              <a:solidFill>
                <a:srgbClr val="0D0D0D"/>
              </a:solidFill>
              <a:effectLst/>
              <a:latin typeface="Sitka Heading" panose="02000505000000020004" pitchFamily="2" charset="0"/>
            </a:endParaRPr>
          </a:p>
          <a:p>
            <a:pPr algn="l">
              <a:buFont typeface="+mj-lt"/>
              <a:buAutoNum type="arabicPeriod"/>
            </a:pPr>
            <a:r>
              <a:rPr lang="en-US" sz="2000" b="1" i="0" dirty="0">
                <a:solidFill>
                  <a:srgbClr val="0D0D0D"/>
                </a:solidFill>
                <a:effectLst/>
                <a:latin typeface="Sitka Heading" panose="02000505000000020004" pitchFamily="2" charset="0"/>
              </a:rPr>
              <a:t>Average Selling Price:</a:t>
            </a:r>
            <a:r>
              <a:rPr lang="en-US" sz="2000" b="0" i="0" dirty="0">
                <a:solidFill>
                  <a:srgbClr val="0D0D0D"/>
                </a:solidFill>
                <a:effectLst/>
                <a:latin typeface="Sitka Heading" panose="02000505000000020004" pitchFamily="2" charset="0"/>
              </a:rPr>
              <a:t> The average selling price of cars in the dataset was found to be </a:t>
            </a:r>
            <a:r>
              <a:rPr lang="en-US" sz="2000" b="0" i="0" dirty="0">
                <a:solidFill>
                  <a:srgbClr val="020817"/>
                </a:solidFill>
                <a:effectLst/>
                <a:latin typeface="Sitka Heading" panose="02000505000000020004" pitchFamily="2" charset="0"/>
              </a:rPr>
              <a:t>approximately $638,272.</a:t>
            </a:r>
            <a:r>
              <a:rPr lang="en-US" sz="2000" b="0" i="0" dirty="0">
                <a:solidFill>
                  <a:srgbClr val="0D0D0D"/>
                </a:solidFill>
                <a:effectLst/>
                <a:latin typeface="Sitka Heading" panose="02000505000000020004" pitchFamily="2" charset="0"/>
              </a:rPr>
              <a:t> This provides valuable insight into the pricing dynamics within the automotive market.</a:t>
            </a:r>
          </a:p>
          <a:p>
            <a:pPr algn="l">
              <a:buFont typeface="+mj-lt"/>
              <a:buAutoNum type="arabicPeriod"/>
            </a:pPr>
            <a:r>
              <a:rPr lang="en-US" sz="2000" b="1" i="0" dirty="0">
                <a:solidFill>
                  <a:srgbClr val="0D0D0D"/>
                </a:solidFill>
                <a:effectLst/>
                <a:latin typeface="Sitka Heading" panose="02000505000000020004" pitchFamily="2" charset="0"/>
              </a:rPr>
              <a:t>Fuel Type Preferences:</a:t>
            </a:r>
            <a:r>
              <a:rPr lang="en-US" sz="2000" b="0" i="0" dirty="0">
                <a:solidFill>
                  <a:srgbClr val="0D0D0D"/>
                </a:solidFill>
                <a:effectLst/>
                <a:latin typeface="Sitka Heading" panose="02000505000000020004" pitchFamily="2" charset="0"/>
              </a:rPr>
              <a:t>  Deisel-Automatic emerged as the most prevalent fuel type among the cars, indicating consumer preferences and trends in fuel efficiency.</a:t>
            </a:r>
          </a:p>
          <a:p>
            <a:pPr algn="l">
              <a:buFont typeface="+mj-lt"/>
              <a:buAutoNum type="arabicPeriod"/>
            </a:pPr>
            <a:r>
              <a:rPr lang="en-US" sz="2000" b="1" i="0" dirty="0">
                <a:solidFill>
                  <a:srgbClr val="0D0D0D"/>
                </a:solidFill>
                <a:effectLst/>
                <a:latin typeface="Sitka Heading" panose="02000505000000020004" pitchFamily="2" charset="0"/>
              </a:rPr>
              <a:t>Transmission Preferences:</a:t>
            </a:r>
            <a:r>
              <a:rPr lang="en-US" sz="2000" b="0" i="0" dirty="0">
                <a:solidFill>
                  <a:srgbClr val="0D0D0D"/>
                </a:solidFill>
                <a:effectLst/>
                <a:latin typeface="Sitka Heading" panose="02000505000000020004" pitchFamily="2" charset="0"/>
              </a:rPr>
              <a:t> 12.9% of cars were equipped with automatic transmission, highlighting a significant preference for convenience and ease of use among consumers.</a:t>
            </a:r>
          </a:p>
          <a:p>
            <a:pPr algn="l">
              <a:buFont typeface="+mj-lt"/>
              <a:buAutoNum type="arabicPeriod"/>
            </a:pPr>
            <a:r>
              <a:rPr lang="en-US" sz="2000" b="1" i="0" dirty="0">
                <a:solidFill>
                  <a:srgbClr val="0D0D0D"/>
                </a:solidFill>
                <a:effectLst/>
                <a:latin typeface="Sitka Heading" panose="02000505000000020004" pitchFamily="2" charset="0"/>
              </a:rPr>
              <a:t>Impact of Ownership History:</a:t>
            </a:r>
            <a:r>
              <a:rPr lang="en-US" sz="2000" b="0" i="0" dirty="0">
                <a:solidFill>
                  <a:srgbClr val="0D0D0D"/>
                </a:solidFill>
                <a:effectLst/>
                <a:latin typeface="Sitka Heading" panose="02000505000000020004" pitchFamily="2" charset="0"/>
              </a:rPr>
              <a:t> Cars with fewer previous owners tended to command higher resale values, suggesting that ownership history plays a crucial role in determining perceived value and market demand.</a:t>
            </a:r>
          </a:p>
          <a:p>
            <a:pPr algn="l">
              <a:buFont typeface="+mj-lt"/>
              <a:buAutoNum type="arabicPeriod" startAt="5"/>
            </a:pPr>
            <a:r>
              <a:rPr lang="en-US" sz="2000" b="1" i="0" dirty="0">
                <a:solidFill>
                  <a:srgbClr val="0D0D0D"/>
                </a:solidFill>
                <a:effectLst/>
                <a:latin typeface="Sitka Heading" panose="02000505000000020004" pitchFamily="2" charset="0"/>
              </a:rPr>
              <a:t>Average Kilometers Driven per Year:</a:t>
            </a:r>
            <a:r>
              <a:rPr lang="en-US" sz="2000" b="0" i="0" dirty="0">
                <a:solidFill>
                  <a:srgbClr val="0D0D0D"/>
                </a:solidFill>
                <a:effectLst/>
                <a:latin typeface="Sitka Heading" panose="02000505000000020004" pitchFamily="2" charset="0"/>
              </a:rPr>
              <a:t> Upon analysis, the average kilometers driven per year for each car were calculated. This metric provides insights into the usage patterns of different car models and their durability over time.</a:t>
            </a:r>
          </a:p>
          <a:p>
            <a:pPr>
              <a:buFont typeface="+mj-lt"/>
              <a:buAutoNum type="arabicPeriod" startAt="5"/>
            </a:pPr>
            <a:r>
              <a:rPr lang="en-US" sz="2000" b="1" i="0" dirty="0">
                <a:solidFill>
                  <a:srgbClr val="0D0D0D"/>
                </a:solidFill>
                <a:effectLst/>
                <a:latin typeface="Sitka Heading" panose="02000505000000020004" pitchFamily="2" charset="0"/>
              </a:rPr>
              <a:t>Top Selling Car Models:</a:t>
            </a:r>
            <a:r>
              <a:rPr lang="en-US" sz="2000" b="0" i="0" dirty="0">
                <a:solidFill>
                  <a:srgbClr val="0D0D0D"/>
                </a:solidFill>
                <a:effectLst/>
                <a:latin typeface="Sitka Heading" panose="02000505000000020004" pitchFamily="2" charset="0"/>
              </a:rPr>
              <a:t> The analysis identified the top 5 car models with the highest selling prices, including</a:t>
            </a:r>
            <a:r>
              <a:rPr lang="en-US" sz="2000" b="0" i="0" dirty="0">
                <a:solidFill>
                  <a:srgbClr val="00B050"/>
                </a:solidFill>
                <a:effectLst/>
                <a:latin typeface="Sitka Heading" panose="02000505000000020004" pitchFamily="2" charset="0"/>
              </a:rPr>
              <a:t> </a:t>
            </a:r>
            <a:r>
              <a:rPr lang="en-US" sz="2000" dirty="0">
                <a:solidFill>
                  <a:srgbClr val="00B050"/>
                </a:solidFill>
                <a:effectLst/>
                <a:latin typeface="Sitka Heading" panose="02000505000000020004" pitchFamily="2" charset="0"/>
                <a:ea typeface="Times New Roman" panose="02020603050405020304" pitchFamily="18" charset="0"/>
                <a:cs typeface="Times New Roman" panose="02020603050405020304" pitchFamily="18" charset="0"/>
              </a:rPr>
              <a:t>Volvo XC90 T8 Excellence BSIV, </a:t>
            </a:r>
            <a:r>
              <a:rPr lang="en-US" sz="2000" dirty="0">
                <a:solidFill>
                  <a:srgbClr val="00B050"/>
                </a:solidFill>
                <a:effectLst/>
                <a:latin typeface="Sitka Heading" panose="02000505000000020004" pitchFamily="2" charset="0"/>
                <a:ea typeface="Times New Roman" panose="02020603050405020304" pitchFamily="18" charset="0"/>
              </a:rPr>
              <a:t>Maruti Alto 800 CNG LXI, Maruti Alto 800 LXI CNG, Maruti Alto K10 LXI CNG,</a:t>
            </a:r>
            <a:r>
              <a:rPr lang="en-US" sz="2000" dirty="0">
                <a:solidFill>
                  <a:srgbClr val="00B050"/>
                </a:solidFill>
                <a:effectLst/>
                <a:latin typeface="Sitka Heading" panose="02000505000000020004" pitchFamily="2" charset="0"/>
                <a:ea typeface="Times New Roman" panose="02020603050405020304" pitchFamily="18" charset="0"/>
                <a:cs typeface="Times New Roman" panose="02020603050405020304" pitchFamily="18" charset="0"/>
              </a:rPr>
              <a:t> Maruti Alto 800 CNG LXI </a:t>
            </a:r>
            <a:r>
              <a:rPr lang="en-US" sz="2000" dirty="0">
                <a:effectLst/>
                <a:latin typeface="Sitka Heading" panose="02000505000000020004" pitchFamily="2" charset="0"/>
                <a:ea typeface="Times New Roman" panose="02020603050405020304" pitchFamily="18" charset="0"/>
                <a:cs typeface="Times New Roman" panose="02020603050405020304" pitchFamily="18" charset="0"/>
              </a:rPr>
              <a:t>Optional</a:t>
            </a:r>
            <a:r>
              <a:rPr lang="en-US" sz="2000" b="0" i="0" dirty="0">
                <a:solidFill>
                  <a:srgbClr val="0D0D0D"/>
                </a:solidFill>
                <a:effectLst/>
                <a:latin typeface="Sitka Heading" panose="02000505000000020004" pitchFamily="2" charset="0"/>
              </a:rPr>
              <a:t> Understanding the popularity and pricing dynamics of these models can inform marketing strategies and inventory management for dealerships.</a:t>
            </a:r>
          </a:p>
          <a:p>
            <a:pPr algn="l">
              <a:buFont typeface="+mj-lt"/>
              <a:buAutoNum type="arabicPeriod"/>
            </a:pPr>
            <a:endParaRPr lang="en-US" b="0" i="0" dirty="0">
              <a:solidFill>
                <a:srgbClr val="0D0D0D"/>
              </a:solidFill>
              <a:effectLst/>
              <a:latin typeface="Söhne"/>
            </a:endParaRPr>
          </a:p>
          <a:p>
            <a:endParaRPr lang="en-US" dirty="0"/>
          </a:p>
        </p:txBody>
      </p:sp>
      <p:pic>
        <p:nvPicPr>
          <p:cNvPr id="9" name="Picture Placeholder 15" descr="People reviewing floor plans">
            <a:extLst>
              <a:ext uri="{FF2B5EF4-FFF2-40B4-BE49-F238E27FC236}">
                <a16:creationId xmlns:a16="http://schemas.microsoft.com/office/drawing/2014/main" id="{D0349B02-098F-A564-9DC2-BDA51F5444B2}"/>
              </a:ext>
              <a:ext uri="{C183D7F6-B498-43B3-948B-1728B52AA6E4}">
                <adec:decorative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4405" y="2477"/>
            <a:ext cx="12192000" cy="6858001"/>
          </a:xfrm>
          <a:prstGeom prst="rect">
            <a:avLst/>
          </a:prstGeom>
          <a:solidFill>
            <a:schemeClr val="accent3">
              <a:lumMod val="50000"/>
            </a:schemeClr>
          </a:solidFill>
          <a:effectLst>
            <a:outerShdw blurRad="50800" dist="50800" dir="5400000" algn="ctr" rotWithShape="0">
              <a:schemeClr val="accent4">
                <a:lumMod val="50000"/>
              </a:schemeClr>
            </a:outerShdw>
          </a:effectLst>
        </p:spPr>
      </p:pic>
      <p:sp>
        <p:nvSpPr>
          <p:cNvPr id="10" name="TextBox 9">
            <a:extLst>
              <a:ext uri="{FF2B5EF4-FFF2-40B4-BE49-F238E27FC236}">
                <a16:creationId xmlns:a16="http://schemas.microsoft.com/office/drawing/2014/main" id="{9EE51557-C709-28CD-56F7-C6D40A8C0885}"/>
              </a:ext>
            </a:extLst>
          </p:cNvPr>
          <p:cNvSpPr txBox="1"/>
          <p:nvPr/>
        </p:nvSpPr>
        <p:spPr>
          <a:xfrm>
            <a:off x="-1613007" y="118660"/>
            <a:ext cx="7455877" cy="646331"/>
          </a:xfrm>
          <a:prstGeom prst="rect">
            <a:avLst/>
          </a:prstGeom>
          <a:noFill/>
        </p:spPr>
        <p:txBody>
          <a:bodyPr wrap="square" rtlCol="0">
            <a:spAutoFit/>
          </a:bodyPr>
          <a:lstStyle/>
          <a:p>
            <a:pPr algn="ctr"/>
            <a:r>
              <a:rPr lang="en-US" sz="3600" b="1" dirty="0">
                <a:solidFill>
                  <a:schemeClr val="bg2"/>
                </a:solidFill>
                <a:latin typeface="Sagona ExtraLight" panose="02020303050505020204" pitchFamily="18" charset="0"/>
              </a:rPr>
              <a:t>CONCLUSION</a:t>
            </a:r>
          </a:p>
        </p:txBody>
      </p:sp>
      <p:sp>
        <p:nvSpPr>
          <p:cNvPr id="11" name="TextBox 10">
            <a:extLst>
              <a:ext uri="{FF2B5EF4-FFF2-40B4-BE49-F238E27FC236}">
                <a16:creationId xmlns:a16="http://schemas.microsoft.com/office/drawing/2014/main" id="{66ADA4C6-F66E-16B6-2ABD-0832B3A72924}"/>
              </a:ext>
            </a:extLst>
          </p:cNvPr>
          <p:cNvSpPr txBox="1"/>
          <p:nvPr/>
        </p:nvSpPr>
        <p:spPr>
          <a:xfrm>
            <a:off x="164123" y="1249043"/>
            <a:ext cx="6025065" cy="6619761"/>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tabLst>
                <a:tab pos="457200" algn="l"/>
              </a:tabLst>
            </a:pPr>
            <a:r>
              <a:rPr lang="en-US" sz="14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Average Selling Price:</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The average selling price of cars in the dataset was found to be approximately</a:t>
            </a:r>
            <a:r>
              <a:rPr lang="en-US" sz="14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a:t>
            </a:r>
            <a:r>
              <a:rPr lang="en-US" sz="1400" b="1" u="sng" dirty="0">
                <a:solidFill>
                  <a:schemeClr val="bg1"/>
                </a:solidFill>
                <a:effectLst/>
                <a:latin typeface="Rockwell Condensed" panose="02060603050405020104" pitchFamily="18" charset="0"/>
                <a:ea typeface="Calibri" panose="020F0502020204030204" pitchFamily="34" charset="0"/>
                <a:cs typeface="Times New Roman" panose="02020603050405020304" pitchFamily="18" charset="0"/>
              </a:rPr>
              <a:t>$638,272</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This provides valuable insight into the pricing dynamics within the automotive market.</a:t>
            </a:r>
          </a:p>
          <a:p>
            <a:pPr marL="342900" marR="0" lvl="0" indent="-342900">
              <a:lnSpc>
                <a:spcPct val="107000"/>
              </a:lnSpc>
              <a:spcBef>
                <a:spcPts val="0"/>
              </a:spcBef>
              <a:spcAft>
                <a:spcPts val="800"/>
              </a:spcAft>
              <a:buFont typeface="+mj-lt"/>
              <a:buAutoNum type="arabicPeriod"/>
              <a:tabLst>
                <a:tab pos="457200" algn="l"/>
              </a:tabLst>
            </a:pPr>
            <a:r>
              <a:rPr lang="en-US" sz="14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Fuel Type Preferences:</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a:t>
            </a:r>
            <a:r>
              <a:rPr lang="en-US" sz="1400" b="1" u="sng"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Deisel-Automatic</a:t>
            </a:r>
            <a:r>
              <a:rPr lang="en-US" sz="14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emerged as the most prevalent fuel type among the cars, indicating consumer preferences and trends in fuel efficiency.</a:t>
            </a:r>
          </a:p>
          <a:p>
            <a:pPr marL="342900" marR="0" lvl="0" indent="-342900">
              <a:lnSpc>
                <a:spcPct val="107000"/>
              </a:lnSpc>
              <a:spcBef>
                <a:spcPts val="0"/>
              </a:spcBef>
              <a:spcAft>
                <a:spcPts val="800"/>
              </a:spcAft>
              <a:buFont typeface="+mj-lt"/>
              <a:buAutoNum type="arabicPeriod"/>
              <a:tabLst>
                <a:tab pos="457200" algn="l"/>
              </a:tabLst>
            </a:pPr>
            <a:r>
              <a:rPr lang="en-US" sz="14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Transmission Preferences:</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a:t>
            </a:r>
            <a:r>
              <a:rPr lang="en-US" sz="1400" b="1" u="sng" dirty="0">
                <a:solidFill>
                  <a:schemeClr val="bg1"/>
                </a:solidFill>
                <a:effectLst/>
                <a:latin typeface="Rockwell Condensed" panose="02060603050405020104" pitchFamily="18" charset="0"/>
                <a:ea typeface="Calibri" panose="020F0502020204030204" pitchFamily="34" charset="0"/>
                <a:cs typeface="Times New Roman" panose="02020603050405020304" pitchFamily="18" charset="0"/>
              </a:rPr>
              <a:t>12.9% </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of cars were equipped with </a:t>
            </a:r>
            <a:r>
              <a:rPr lang="en-US" sz="1400" b="1" u="sng"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automatic transmission, </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highlighting a significant preference for convenience and ease of use among consumers.</a:t>
            </a:r>
          </a:p>
          <a:p>
            <a:pPr marL="342900" marR="0" lvl="0" indent="-342900">
              <a:lnSpc>
                <a:spcPct val="107000"/>
              </a:lnSpc>
              <a:spcBef>
                <a:spcPts val="0"/>
              </a:spcBef>
              <a:spcAft>
                <a:spcPts val="800"/>
              </a:spcAft>
              <a:buFont typeface="+mj-lt"/>
              <a:buAutoNum type="arabicPeriod"/>
              <a:tabLst>
                <a:tab pos="457200" algn="l"/>
              </a:tabLst>
            </a:pPr>
            <a:r>
              <a:rPr lang="en-US" sz="14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Impact of Ownership History:</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Cars with</a:t>
            </a:r>
            <a:r>
              <a:rPr lang="en-US" sz="1400" u="sng"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a:t>
            </a:r>
            <a:r>
              <a:rPr lang="en-US" sz="1400" b="1" u="sng"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fewer previous owners tended </a:t>
            </a:r>
            <a:r>
              <a:rPr lang="en-US" sz="1400" u="sng"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t</a:t>
            </a:r>
            <a:r>
              <a:rPr lang="en-US" sz="1400" b="1" u="sng"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o command higher resale values</a:t>
            </a:r>
            <a:r>
              <a:rPr lang="en-US" sz="1400" u="sng"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suggesting that ownership history plays a crucial role in determining perceived value and market demand.</a:t>
            </a:r>
          </a:p>
          <a:p>
            <a:pPr marL="342900" marR="0" lvl="0" indent="-342900">
              <a:lnSpc>
                <a:spcPct val="107000"/>
              </a:lnSpc>
              <a:spcBef>
                <a:spcPts val="0"/>
              </a:spcBef>
              <a:spcAft>
                <a:spcPts val="800"/>
              </a:spcAft>
              <a:buFont typeface="+mj-lt"/>
              <a:buAutoNum type="arabicPeriod" startAt="5"/>
              <a:tabLst>
                <a:tab pos="457200" algn="l"/>
              </a:tabLst>
            </a:pPr>
            <a:r>
              <a:rPr lang="en-US" sz="14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Average Kilometers Driven per Year:</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Upon analysis, the average kilometers driven per year for each car were calculated. This metric provides insights into the usage patterns of different car models and their durability over time.</a:t>
            </a:r>
          </a:p>
          <a:p>
            <a:pPr marL="342900" marR="0" lvl="0" indent="-342900">
              <a:lnSpc>
                <a:spcPct val="107000"/>
              </a:lnSpc>
              <a:spcBef>
                <a:spcPts val="0"/>
              </a:spcBef>
              <a:spcAft>
                <a:spcPts val="800"/>
              </a:spcAft>
              <a:buFont typeface="+mj-lt"/>
              <a:buAutoNum type="arabicPeriod" startAt="5"/>
              <a:tabLst>
                <a:tab pos="457200" algn="l"/>
              </a:tabLst>
            </a:pPr>
            <a:r>
              <a:rPr lang="en-US" sz="14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Top Selling Car Models:</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a:t>
            </a:r>
            <a:r>
              <a:rPr lang="en-US" sz="1400" b="1" u="sng"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Volvo XC90 T8 Excellence BSIV, Maruti Alto 800 CNG LXI, Maruti Alto 800 LXI CNG, Maruti Alto K10 LXI CNG, Maruti Alto 800 CNG LXI Optional</a:t>
            </a:r>
            <a:r>
              <a:rPr lang="en-US" sz="1400" dirty="0">
                <a:solidFill>
                  <a:schemeClr val="bg1"/>
                </a:solidFill>
                <a:latin typeface="Sitka Heading" panose="02000505000000020004" pitchFamily="2" charset="0"/>
                <a:ea typeface="Calibri" panose="020F0502020204030204" pitchFamily="34" charset="0"/>
                <a:cs typeface="Times New Roman" panose="02020603050405020304" pitchFamily="18" charset="0"/>
              </a:rPr>
              <a:t> are top selling cars.</a:t>
            </a:r>
            <a:r>
              <a:rPr lang="en-US" sz="14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 Understanding the popularity and pricing dynamics of these models can inform marketing strategies and inventory management for dealerships.</a:t>
            </a:r>
          </a:p>
          <a:p>
            <a:pPr marL="0" marR="0">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13" name="TextBox 12">
            <a:extLst>
              <a:ext uri="{FF2B5EF4-FFF2-40B4-BE49-F238E27FC236}">
                <a16:creationId xmlns:a16="http://schemas.microsoft.com/office/drawing/2014/main" id="{C644417A-5E9F-2108-B59E-3EA88C708792}"/>
              </a:ext>
            </a:extLst>
          </p:cNvPr>
          <p:cNvSpPr txBox="1"/>
          <p:nvPr/>
        </p:nvSpPr>
        <p:spPr>
          <a:xfrm>
            <a:off x="564058" y="836410"/>
            <a:ext cx="4149969" cy="369332"/>
          </a:xfrm>
          <a:prstGeom prst="rect">
            <a:avLst/>
          </a:prstGeom>
          <a:noFill/>
        </p:spPr>
        <p:txBody>
          <a:bodyPr wrap="square" rtlCol="0">
            <a:spAutoFit/>
          </a:bodyPr>
          <a:lstStyle/>
          <a:p>
            <a:r>
              <a:rPr lang="en-US" b="1" dirty="0">
                <a:solidFill>
                  <a:schemeClr val="bg1"/>
                </a:solidFill>
                <a:latin typeface="Sitka Heading" panose="02000505000000020004" pitchFamily="2" charset="0"/>
              </a:rPr>
              <a:t>MAIN FINDINGS :</a:t>
            </a:r>
          </a:p>
        </p:txBody>
      </p:sp>
      <p:sp>
        <p:nvSpPr>
          <p:cNvPr id="4" name="TextBox 3">
            <a:extLst>
              <a:ext uri="{FF2B5EF4-FFF2-40B4-BE49-F238E27FC236}">
                <a16:creationId xmlns:a16="http://schemas.microsoft.com/office/drawing/2014/main" id="{02B6D215-9D3C-D75E-01A5-48E0628DDFEF}"/>
              </a:ext>
            </a:extLst>
          </p:cNvPr>
          <p:cNvSpPr txBox="1"/>
          <p:nvPr/>
        </p:nvSpPr>
        <p:spPr>
          <a:xfrm>
            <a:off x="6391799" y="1044598"/>
            <a:ext cx="5400083" cy="4462760"/>
          </a:xfrm>
          <a:prstGeom prst="rect">
            <a:avLst/>
          </a:prstGeom>
          <a:noFill/>
        </p:spPr>
        <p:txBody>
          <a:bodyPr wrap="square" rtlCol="0">
            <a:spAutoFit/>
          </a:bodyPr>
          <a:lstStyle/>
          <a:p>
            <a:pPr algn="l"/>
            <a:endParaRPr lang="en-US" sz="1400" i="0" dirty="0">
              <a:solidFill>
                <a:schemeClr val="bg1"/>
              </a:solidFill>
              <a:effectLst/>
              <a:latin typeface="Sitka Heading" panose="02000505000000020004" pitchFamily="2" charset="0"/>
            </a:endParaRPr>
          </a:p>
          <a:p>
            <a:pPr marL="342900" indent="-342900" algn="l">
              <a:buFont typeface="+mj-lt"/>
              <a:buAutoNum type="arabicPeriod"/>
            </a:pPr>
            <a:r>
              <a:rPr lang="en-US" sz="1400" b="1" i="0" dirty="0">
                <a:solidFill>
                  <a:schemeClr val="bg2"/>
                </a:solidFill>
                <a:effectLst/>
                <a:latin typeface="Sitka Heading" panose="02000505000000020004" pitchFamily="2" charset="0"/>
              </a:rPr>
              <a:t>Query Optimization: </a:t>
            </a:r>
            <a:r>
              <a:rPr lang="en-US" sz="1400" i="0" dirty="0">
                <a:solidFill>
                  <a:schemeClr val="bg1"/>
                </a:solidFill>
                <a:effectLst/>
                <a:latin typeface="Sitka Heading" panose="02000505000000020004" pitchFamily="2" charset="0"/>
              </a:rPr>
              <a:t>Optimizing query performance proved to be a significant consideration, especially when dealing with large datasets. This underscored the importance of efficient query design and indexing to enhance processing speed and minimize resource consumption.</a:t>
            </a:r>
          </a:p>
          <a:p>
            <a:pPr algn="l">
              <a:buFont typeface="+mj-lt"/>
              <a:buAutoNum type="arabicPeriod"/>
            </a:pPr>
            <a:endParaRPr lang="en-US" sz="1400" i="0" dirty="0">
              <a:solidFill>
                <a:schemeClr val="bg1"/>
              </a:solidFill>
              <a:effectLst/>
              <a:latin typeface="Sitka Heading" panose="02000505000000020004" pitchFamily="2" charset="0"/>
            </a:endParaRPr>
          </a:p>
          <a:p>
            <a:pPr marL="342900" indent="-342900" algn="l">
              <a:buFont typeface="+mj-lt"/>
              <a:buAutoNum type="arabicPeriod"/>
            </a:pPr>
            <a:r>
              <a:rPr lang="en-US" sz="1400" b="1" i="0" dirty="0">
                <a:solidFill>
                  <a:schemeClr val="bg1"/>
                </a:solidFill>
                <a:effectLst/>
                <a:latin typeface="Sitka Heading" panose="02000505000000020004" pitchFamily="2" charset="0"/>
              </a:rPr>
              <a:t>Interpretation of Insights: </a:t>
            </a:r>
            <a:r>
              <a:rPr lang="en-US" sz="1400" i="0" dirty="0">
                <a:solidFill>
                  <a:schemeClr val="bg1"/>
                </a:solidFill>
                <a:effectLst/>
                <a:latin typeface="Sitka Heading" panose="02000505000000020004" pitchFamily="2" charset="0"/>
              </a:rPr>
              <a:t>While SQL queries provided quantitative insights, interpreting these findings in the context of the automotive industry required domain knowledge and context. This emphasized the need for collaboration between data analysts and domain experts to derive actionable recommendations from the analysis.</a:t>
            </a:r>
          </a:p>
          <a:p>
            <a:pPr algn="l">
              <a:buFont typeface="+mj-lt"/>
              <a:buAutoNum type="arabicPeriod"/>
            </a:pPr>
            <a:endParaRPr lang="en-US" sz="1400" i="0" dirty="0">
              <a:solidFill>
                <a:schemeClr val="bg1"/>
              </a:solidFill>
              <a:effectLst/>
              <a:latin typeface="Sitka Heading" panose="02000505000000020004" pitchFamily="2" charset="0"/>
            </a:endParaRPr>
          </a:p>
          <a:p>
            <a:pPr marL="342900" indent="-342900" algn="l">
              <a:buFont typeface="+mj-lt"/>
              <a:buAutoNum type="arabicPeriod"/>
            </a:pPr>
            <a:r>
              <a:rPr lang="en-US" sz="1400" b="1" i="0" dirty="0">
                <a:solidFill>
                  <a:schemeClr val="bg1"/>
                </a:solidFill>
                <a:effectLst/>
                <a:latin typeface="Sitka Heading" panose="02000505000000020004" pitchFamily="2" charset="0"/>
              </a:rPr>
              <a:t>Continuous Improvement: </a:t>
            </a:r>
            <a:r>
              <a:rPr lang="en-US" sz="1400" i="0" dirty="0">
                <a:solidFill>
                  <a:schemeClr val="bg1"/>
                </a:solidFill>
                <a:effectLst/>
                <a:latin typeface="Sitka Heading" panose="02000505000000020004" pitchFamily="2" charset="0"/>
              </a:rPr>
              <a:t>Engaging in this project underscored the importance of continuous learning and adaptation. Exploring new techniques, refining methodologies, and seeking feedback are essential for enhancing the effectiveness and relevance of future analyses in the automotive sector.</a:t>
            </a:r>
          </a:p>
          <a:p>
            <a:endParaRPr lang="en-US" dirty="0"/>
          </a:p>
        </p:txBody>
      </p:sp>
      <p:sp>
        <p:nvSpPr>
          <p:cNvPr id="14" name="TextBox 13">
            <a:extLst>
              <a:ext uri="{FF2B5EF4-FFF2-40B4-BE49-F238E27FC236}">
                <a16:creationId xmlns:a16="http://schemas.microsoft.com/office/drawing/2014/main" id="{80B06D1C-A9E4-BAD8-9227-B0EF8712A377}"/>
              </a:ext>
            </a:extLst>
          </p:cNvPr>
          <p:cNvSpPr txBox="1"/>
          <p:nvPr/>
        </p:nvSpPr>
        <p:spPr>
          <a:xfrm>
            <a:off x="6740644" y="879904"/>
            <a:ext cx="4605251" cy="646331"/>
          </a:xfrm>
          <a:prstGeom prst="rect">
            <a:avLst/>
          </a:prstGeom>
          <a:noFill/>
        </p:spPr>
        <p:txBody>
          <a:bodyPr wrap="square" rtlCol="0">
            <a:spAutoFit/>
          </a:bodyPr>
          <a:lstStyle/>
          <a:p>
            <a:r>
              <a:rPr lang="en-US" sz="1800" b="1" dirty="0">
                <a:solidFill>
                  <a:schemeClr val="bg1"/>
                </a:solidFill>
                <a:latin typeface="Sagona ExtraLight" panose="02020303050505020204" pitchFamily="18" charset="0"/>
              </a:rPr>
              <a:t>CHALLENGES AND LESSONS LEARNED  </a:t>
            </a:r>
          </a:p>
          <a:p>
            <a:endParaRPr lang="en-US" dirty="0"/>
          </a:p>
        </p:txBody>
      </p:sp>
      <p:cxnSp>
        <p:nvCxnSpPr>
          <p:cNvPr id="16" name="Straight Connector 15">
            <a:extLst>
              <a:ext uri="{FF2B5EF4-FFF2-40B4-BE49-F238E27FC236}">
                <a16:creationId xmlns:a16="http://schemas.microsoft.com/office/drawing/2014/main" id="{E84DCDA4-3769-AE6F-041B-D6F8733324E1}"/>
              </a:ext>
            </a:extLst>
          </p:cNvPr>
          <p:cNvCxnSpPr>
            <a:cxnSpLocks/>
          </p:cNvCxnSpPr>
          <p:nvPr/>
        </p:nvCxnSpPr>
        <p:spPr>
          <a:xfrm>
            <a:off x="6222571" y="869845"/>
            <a:ext cx="0" cy="598815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18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anim calcmode="lin" valueType="num">
                                      <p:cBhvr>
                                        <p:cTn id="27" dur="1000" fill="hold"/>
                                        <p:tgtEl>
                                          <p:spTgt spid="14"/>
                                        </p:tgtEl>
                                        <p:attrNameLst>
                                          <p:attrName>ppt_x</p:attrName>
                                        </p:attrNameLst>
                                      </p:cBhvr>
                                      <p:tavLst>
                                        <p:tav tm="0">
                                          <p:val>
                                            <p:strVal val="#ppt_x"/>
                                          </p:val>
                                        </p:tav>
                                        <p:tav tm="100000">
                                          <p:val>
                                            <p:strVal val="#ppt_x"/>
                                          </p:val>
                                        </p:tav>
                                      </p:tavLst>
                                    </p:anim>
                                    <p:anim calcmode="lin" valueType="num">
                                      <p:cBhvr>
                                        <p:cTn id="2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4"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0" y="-16429"/>
            <a:ext cx="12192001" cy="6874429"/>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5689600" cy="356462"/>
          </a:xfrm>
        </p:spPr>
        <p:txBody>
          <a:bodyPr>
            <a:normAutofit fontScale="77500" lnSpcReduction="20000"/>
          </a:bodyPr>
          <a:lstStyle/>
          <a:p>
            <a:endParaRPr lang="en-US" sz="2900" dirty="0"/>
          </a:p>
          <a:p>
            <a:endParaRPr lang="en-US" dirty="0"/>
          </a:p>
          <a:p>
            <a:endParaRPr lang="en-US" dirty="0"/>
          </a:p>
          <a:p>
            <a:endParaRPr lang="en-US"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4000" y="2715790"/>
            <a:ext cx="6028706" cy="2387600"/>
          </a:xfrm>
        </p:spPr>
        <p:txBody>
          <a:bodyPr>
            <a:normAutofit/>
          </a:bodyPr>
          <a:lstStyle/>
          <a:p>
            <a:r>
              <a:rPr lang="en-US" dirty="0"/>
              <a:t> </a:t>
            </a:r>
          </a:p>
        </p:txBody>
      </p:sp>
      <p:sp>
        <p:nvSpPr>
          <p:cNvPr id="2" name="Text Placeholder 5">
            <a:extLst>
              <a:ext uri="{FF2B5EF4-FFF2-40B4-BE49-F238E27FC236}">
                <a16:creationId xmlns:a16="http://schemas.microsoft.com/office/drawing/2014/main" id="{708E2AB3-2E4A-E725-EBBC-46693D025DDE}"/>
              </a:ext>
            </a:extLst>
          </p:cNvPr>
          <p:cNvSpPr txBox="1">
            <a:spLocks/>
          </p:cNvSpPr>
          <p:nvPr/>
        </p:nvSpPr>
        <p:spPr>
          <a:xfrm>
            <a:off x="1524000" y="5802464"/>
            <a:ext cx="4854222" cy="35646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00" b="1" i="0" kern="1200" cap="all" spc="300" baseline="0">
                <a:solidFill>
                  <a:schemeClr val="bg1"/>
                </a:solidFill>
                <a:latin typeface="Speak Pro" panose="020B0504020101020102"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dirty="0"/>
          </a:p>
          <a:p>
            <a:endParaRPr lang="en-US" dirty="0"/>
          </a:p>
          <a:p>
            <a:endParaRPr lang="en-US" dirty="0"/>
          </a:p>
        </p:txBody>
      </p:sp>
      <p:sp>
        <p:nvSpPr>
          <p:cNvPr id="3" name="TextBox 2">
            <a:extLst>
              <a:ext uri="{FF2B5EF4-FFF2-40B4-BE49-F238E27FC236}">
                <a16:creationId xmlns:a16="http://schemas.microsoft.com/office/drawing/2014/main" id="{F5FFE602-1EC3-8D88-9CD4-0F9C3E5CAF53}"/>
              </a:ext>
            </a:extLst>
          </p:cNvPr>
          <p:cNvSpPr txBox="1"/>
          <p:nvPr/>
        </p:nvSpPr>
        <p:spPr>
          <a:xfrm>
            <a:off x="1002322" y="1942387"/>
            <a:ext cx="9179170" cy="4216539"/>
          </a:xfrm>
          <a:prstGeom prst="rect">
            <a:avLst/>
          </a:prstGeom>
          <a:noFill/>
        </p:spPr>
        <p:txBody>
          <a:bodyPr wrap="square" rtlCol="0">
            <a:spAutoFit/>
          </a:bodyPr>
          <a:lstStyle/>
          <a:p>
            <a:r>
              <a:rPr lang="en-US" sz="2800" b="1" dirty="0">
                <a:solidFill>
                  <a:schemeClr val="bg1"/>
                </a:solidFill>
                <a:latin typeface="Sitka Heading" panose="02000505000000020004" pitchFamily="2" charset="0"/>
              </a:rPr>
              <a:t>Potential Future Directions :</a:t>
            </a:r>
          </a:p>
          <a:p>
            <a:endParaRPr lang="en-US" sz="2400" b="1" dirty="0">
              <a:solidFill>
                <a:schemeClr val="bg1"/>
              </a:solidFill>
              <a:latin typeface="Sitka Heading" panose="02000505000000020004" pitchFamily="2" charset="0"/>
            </a:endParaRPr>
          </a:p>
          <a:p>
            <a:r>
              <a:rPr lang="en-US" sz="2400" b="1" dirty="0">
                <a:solidFill>
                  <a:schemeClr val="bg1"/>
                </a:solidFill>
                <a:latin typeface="Sitka Heading" panose="02000505000000020004" pitchFamily="2" charset="0"/>
              </a:rPr>
              <a:t>Exploration of Emerging Technologies</a:t>
            </a:r>
          </a:p>
          <a:p>
            <a:r>
              <a:rPr lang="en-US" sz="2400" b="1" dirty="0">
                <a:solidFill>
                  <a:schemeClr val="bg1"/>
                </a:solidFill>
                <a:latin typeface="Sitka Heading" panose="02000505000000020004" pitchFamily="2" charset="0"/>
              </a:rPr>
              <a:t>Integration with External Data Sources</a:t>
            </a:r>
          </a:p>
          <a:p>
            <a:r>
              <a:rPr lang="en-US" sz="2400" b="1" dirty="0">
                <a:solidFill>
                  <a:schemeClr val="bg1"/>
                </a:solidFill>
                <a:latin typeface="Sitka Heading" panose="02000505000000020004" pitchFamily="2" charset="0"/>
              </a:rPr>
              <a:t>Real-Time Monitoring</a:t>
            </a:r>
          </a:p>
          <a:p>
            <a:r>
              <a:rPr lang="en-US" sz="2400" b="1" dirty="0">
                <a:solidFill>
                  <a:schemeClr val="bg1"/>
                </a:solidFill>
                <a:latin typeface="Sitka Heading" panose="02000505000000020004" pitchFamily="2" charset="0"/>
              </a:rPr>
              <a:t>Customer Segmentation</a:t>
            </a:r>
          </a:p>
          <a:p>
            <a:r>
              <a:rPr lang="en-US" sz="2400" b="1" dirty="0">
                <a:solidFill>
                  <a:schemeClr val="bg1"/>
                </a:solidFill>
                <a:latin typeface="Sitka Heading" panose="02000505000000020004" pitchFamily="2" charset="0"/>
              </a:rPr>
              <a:t>Market Forecasting </a:t>
            </a:r>
          </a:p>
          <a:p>
            <a:r>
              <a:rPr lang="en-US" sz="2400" b="1" dirty="0">
                <a:solidFill>
                  <a:schemeClr val="bg1"/>
                </a:solidFill>
                <a:latin typeface="Sitka Heading" panose="02000505000000020004" pitchFamily="2" charset="0"/>
              </a:rPr>
              <a:t>Sustainability Assessment</a:t>
            </a:r>
          </a:p>
          <a:p>
            <a:r>
              <a:rPr lang="en-US" sz="2400" b="1" dirty="0">
                <a:solidFill>
                  <a:schemeClr val="bg1"/>
                </a:solidFill>
                <a:latin typeface="Sitka Heading" panose="02000505000000020004" pitchFamily="2" charset="0"/>
              </a:rPr>
              <a:t>Market Segmentation Analysis</a:t>
            </a:r>
          </a:p>
          <a:p>
            <a:r>
              <a:rPr lang="en-US" sz="2400" b="1" dirty="0">
                <a:solidFill>
                  <a:schemeClr val="bg1"/>
                </a:solidFill>
                <a:latin typeface="Sitka Heading" panose="02000505000000020004" pitchFamily="2" charset="0"/>
              </a:rPr>
              <a:t>Predictive Modeling</a:t>
            </a:r>
          </a:p>
          <a:p>
            <a:r>
              <a:rPr lang="en-US" sz="2400" b="1" dirty="0">
                <a:solidFill>
                  <a:schemeClr val="bg1"/>
                </a:solidFill>
                <a:latin typeface="Sitka Heading" panose="02000505000000020004" pitchFamily="2" charset="0"/>
              </a:rPr>
              <a:t>Customer Sentiment Analysis</a:t>
            </a:r>
          </a:p>
        </p:txBody>
      </p:sp>
      <p:sp>
        <p:nvSpPr>
          <p:cNvPr id="4" name="TextBox 3">
            <a:extLst>
              <a:ext uri="{FF2B5EF4-FFF2-40B4-BE49-F238E27FC236}">
                <a16:creationId xmlns:a16="http://schemas.microsoft.com/office/drawing/2014/main" id="{0E97F289-DB5D-375C-6DA3-EE30B0979A19}"/>
              </a:ext>
            </a:extLst>
          </p:cNvPr>
          <p:cNvSpPr txBox="1"/>
          <p:nvPr/>
        </p:nvSpPr>
        <p:spPr>
          <a:xfrm>
            <a:off x="1002322" y="990725"/>
            <a:ext cx="6211278" cy="707886"/>
          </a:xfrm>
          <a:prstGeom prst="rect">
            <a:avLst/>
          </a:prstGeom>
          <a:noFill/>
        </p:spPr>
        <p:txBody>
          <a:bodyPr wrap="square" rtlCol="0">
            <a:spAutoFit/>
          </a:bodyPr>
          <a:lstStyle/>
          <a:p>
            <a:r>
              <a:rPr lang="en-US" sz="4000" b="1" dirty="0">
                <a:solidFill>
                  <a:schemeClr val="bg1"/>
                </a:solidFill>
                <a:latin typeface="Sagona ExtraLight" panose="02020303050505020204" pitchFamily="18" charset="0"/>
              </a:rPr>
              <a:t>FUTURE WORK</a:t>
            </a:r>
          </a:p>
        </p:txBody>
      </p:sp>
    </p:spTree>
    <p:extLst>
      <p:ext uri="{BB962C8B-B14F-4D97-AF65-F5344CB8AC3E}">
        <p14:creationId xmlns:p14="http://schemas.microsoft.com/office/powerpoint/2010/main" val="293744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4089-1FFC-3A5E-F825-92FB0C38F896}"/>
              </a:ext>
            </a:extLst>
          </p:cNvPr>
          <p:cNvSpPr>
            <a:spLocks noGrp="1"/>
          </p:cNvSpPr>
          <p:nvPr>
            <p:ph type="ctrTitle"/>
          </p:nvPr>
        </p:nvSpPr>
        <p:spPr>
          <a:xfrm>
            <a:off x="290892" y="362767"/>
            <a:ext cx="7798032" cy="534048"/>
          </a:xfrm>
        </p:spPr>
        <p:txBody>
          <a:bodyPr/>
          <a:lstStyle/>
          <a:p>
            <a:r>
              <a:rPr lang="en-US" sz="2800" b="1" i="0" dirty="0">
                <a:solidFill>
                  <a:srgbClr val="0D0D0D"/>
                </a:solidFill>
                <a:effectLst/>
              </a:rPr>
              <a:t>Challenges and Lessons Learned</a:t>
            </a:r>
            <a:endParaRPr lang="en-US" sz="2800" dirty="0"/>
          </a:p>
        </p:txBody>
      </p:sp>
      <p:sp>
        <p:nvSpPr>
          <p:cNvPr id="3" name="Text Placeholder 2">
            <a:extLst>
              <a:ext uri="{FF2B5EF4-FFF2-40B4-BE49-F238E27FC236}">
                <a16:creationId xmlns:a16="http://schemas.microsoft.com/office/drawing/2014/main" id="{45ECE2FE-413D-AF5E-3136-73CB04E1E5D1}"/>
              </a:ext>
            </a:extLst>
          </p:cNvPr>
          <p:cNvSpPr>
            <a:spLocks noGrp="1"/>
          </p:cNvSpPr>
          <p:nvPr>
            <p:ph type="body" sz="quarter" idx="14"/>
          </p:nvPr>
        </p:nvSpPr>
        <p:spPr>
          <a:xfrm>
            <a:off x="290892" y="1424355"/>
            <a:ext cx="11016017" cy="5276684"/>
          </a:xfrm>
        </p:spPr>
        <p:txBody>
          <a:bodyPr/>
          <a:lstStyle/>
          <a:p>
            <a:pPr algn="l">
              <a:buFont typeface="+mj-lt"/>
              <a:buAutoNum type="arabicPeriod"/>
            </a:pPr>
            <a:r>
              <a:rPr lang="en-US" b="1" i="0" dirty="0">
                <a:solidFill>
                  <a:srgbClr val="0D0D0D"/>
                </a:solidFill>
                <a:effectLst/>
                <a:latin typeface="Söhne"/>
              </a:rPr>
              <a:t>Data Quality Issues:</a:t>
            </a:r>
            <a:r>
              <a:rPr lang="en-US" b="0" i="0" dirty="0">
                <a:solidFill>
                  <a:srgbClr val="0D0D0D"/>
                </a:solidFill>
                <a:effectLst/>
                <a:latin typeface="Söhne"/>
              </a:rPr>
              <a:t> Addressing inconsistencies and missing values in the dataset posed challenges during the data preparation phase. This highlighted the importance of thorough data cleaning procedures to ensure the accuracy and reliability of insights derived from the analysis.</a:t>
            </a:r>
          </a:p>
          <a:p>
            <a:pPr algn="l">
              <a:buFont typeface="+mj-lt"/>
              <a:buAutoNum type="arabicPeriod"/>
            </a:pPr>
            <a:r>
              <a:rPr lang="en-US" b="1" i="0" dirty="0">
                <a:solidFill>
                  <a:srgbClr val="0D0D0D"/>
                </a:solidFill>
                <a:effectLst/>
                <a:latin typeface="Söhne"/>
              </a:rPr>
              <a:t>Query Optimization:</a:t>
            </a:r>
            <a:r>
              <a:rPr lang="en-US" b="0" i="0" dirty="0">
                <a:solidFill>
                  <a:srgbClr val="0D0D0D"/>
                </a:solidFill>
                <a:effectLst/>
                <a:latin typeface="Söhne"/>
              </a:rPr>
              <a:t> Optimizing query performance proved to be a significant consideration, especially when dealing with large datasets. This underscored the importance of efficient query design and indexing to enhance processing speed and minimize resource consumption.</a:t>
            </a:r>
          </a:p>
          <a:p>
            <a:pPr algn="l">
              <a:buFont typeface="+mj-lt"/>
              <a:buAutoNum type="arabicPeriod"/>
            </a:pPr>
            <a:r>
              <a:rPr lang="en-US" b="1" i="0" dirty="0">
                <a:solidFill>
                  <a:srgbClr val="0D0D0D"/>
                </a:solidFill>
                <a:effectLst/>
                <a:latin typeface="Söhne"/>
              </a:rPr>
              <a:t>Interpretation of Insights:</a:t>
            </a:r>
            <a:r>
              <a:rPr lang="en-US" b="0" i="0" dirty="0">
                <a:solidFill>
                  <a:srgbClr val="0D0D0D"/>
                </a:solidFill>
                <a:effectLst/>
                <a:latin typeface="Söhne"/>
              </a:rPr>
              <a:t> While SQL queries provided quantitative insights, interpreting these findings in the context of the automotive industry required domain knowledge and context. This emphasized the need for collaboration between data analysts and domain experts to derive actionable recommendations from the analysis.</a:t>
            </a:r>
          </a:p>
          <a:p>
            <a:pPr algn="l">
              <a:buFont typeface="+mj-lt"/>
              <a:buAutoNum type="arabicPeriod"/>
            </a:pPr>
            <a:r>
              <a:rPr lang="en-US" b="1" i="0" dirty="0">
                <a:solidFill>
                  <a:srgbClr val="0D0D0D"/>
                </a:solidFill>
                <a:effectLst/>
                <a:latin typeface="Söhne"/>
              </a:rPr>
              <a:t>Continuous Improvement:</a:t>
            </a:r>
            <a:r>
              <a:rPr lang="en-US" b="0" i="0" dirty="0">
                <a:solidFill>
                  <a:srgbClr val="0D0D0D"/>
                </a:solidFill>
                <a:effectLst/>
                <a:latin typeface="Söhne"/>
              </a:rPr>
              <a:t> Engaging in this project underscored the importance of continuous learning and adaptation. Exploring new techniques, refining methodologies, and seeking feedback are essential for enhancing the effectiveness and relevance of future analyses in the automotive sector.</a:t>
            </a:r>
          </a:p>
          <a:p>
            <a:endParaRPr lang="en-US" dirty="0"/>
          </a:p>
        </p:txBody>
      </p:sp>
      <p:pic>
        <p:nvPicPr>
          <p:cNvPr id="9" name="Picture Placeholder 15" descr="People reviewing floor plans">
            <a:extLst>
              <a:ext uri="{FF2B5EF4-FFF2-40B4-BE49-F238E27FC236}">
                <a16:creationId xmlns:a16="http://schemas.microsoft.com/office/drawing/2014/main" id="{6BF95A2B-667C-0790-C0CF-CBA5DB131B75}"/>
              </a:ext>
              <a:ext uri="{C183D7F6-B498-43B3-948B-1728B52AA6E4}">
                <adec:decorative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0" y="0"/>
            <a:ext cx="12192000" cy="6858001"/>
          </a:xfrm>
          <a:prstGeom prst="rect">
            <a:avLst/>
          </a:prstGeom>
          <a:solidFill>
            <a:schemeClr val="accent3">
              <a:lumMod val="50000"/>
            </a:schemeClr>
          </a:solidFill>
          <a:effectLst>
            <a:outerShdw blurRad="50800" dist="50800" dir="5400000" algn="ctr" rotWithShape="0">
              <a:schemeClr val="accent4">
                <a:lumMod val="50000"/>
              </a:schemeClr>
            </a:outerShdw>
          </a:effectLst>
        </p:spPr>
      </p:pic>
      <p:sp>
        <p:nvSpPr>
          <p:cNvPr id="10" name="TextBox 9">
            <a:extLst>
              <a:ext uri="{FF2B5EF4-FFF2-40B4-BE49-F238E27FC236}">
                <a16:creationId xmlns:a16="http://schemas.microsoft.com/office/drawing/2014/main" id="{1DB4D1E2-7BAC-C5D9-F647-7F2CF0F9ADA5}"/>
              </a:ext>
            </a:extLst>
          </p:cNvPr>
          <p:cNvSpPr txBox="1"/>
          <p:nvPr/>
        </p:nvSpPr>
        <p:spPr>
          <a:xfrm>
            <a:off x="4115840" y="2883879"/>
            <a:ext cx="7946167" cy="830997"/>
          </a:xfrm>
          <a:prstGeom prst="rect">
            <a:avLst/>
          </a:prstGeom>
          <a:noFill/>
        </p:spPr>
        <p:txBody>
          <a:bodyPr wrap="square" rtlCol="0">
            <a:spAutoFit/>
          </a:bodyPr>
          <a:lstStyle/>
          <a:p>
            <a:r>
              <a:rPr lang="en-US" sz="4800" b="1" dirty="0">
                <a:solidFill>
                  <a:schemeClr val="bg1"/>
                </a:solidFill>
                <a:latin typeface="Sagona ExtraLight" panose="02020303050505020204" pitchFamily="18" charset="0"/>
              </a:rPr>
              <a:t>THANK YOU</a:t>
            </a:r>
            <a:r>
              <a:rPr lang="en-US" sz="1400" b="1" dirty="0">
                <a:solidFill>
                  <a:schemeClr val="bg1"/>
                </a:solidFill>
                <a:latin typeface="Sagona ExtraLight" panose="02020303050505020204" pitchFamily="18" charset="0"/>
              </a:rPr>
              <a:t> </a:t>
            </a:r>
          </a:p>
        </p:txBody>
      </p:sp>
    </p:spTree>
    <p:extLst>
      <p:ext uri="{BB962C8B-B14F-4D97-AF65-F5344CB8AC3E}">
        <p14:creationId xmlns:p14="http://schemas.microsoft.com/office/powerpoint/2010/main" val="2431751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04464" y="456217"/>
            <a:ext cx="10134369" cy="1002552"/>
          </a:xfrm>
        </p:spPr>
        <p:txBody>
          <a:bodyPr/>
          <a:lstStyle/>
          <a:p>
            <a:r>
              <a:rPr lang="en-US" sz="4400" b="1" dirty="0"/>
              <a:t>Introduction </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flipV="1">
            <a:off x="11715974" y="6356349"/>
            <a:ext cx="45719" cy="45719"/>
          </a:xfrm>
        </p:spPr>
        <p:txBody>
          <a:bodyPr>
            <a:normAutofit fontScale="25000" lnSpcReduction="20000"/>
          </a:bodyPr>
          <a:lstStyle/>
          <a:p>
            <a:pPr marL="285750" indent="-285750">
              <a:buFont typeface="Arial" panose="020B0604020202020204" pitchFamily="34" charset="0"/>
              <a:buChar char="•"/>
            </a:pPr>
            <a:endParaRPr lang="en-US" dirty="0"/>
          </a:p>
        </p:txBody>
      </p:sp>
      <p:sp>
        <p:nvSpPr>
          <p:cNvPr id="4" name="Title 2">
            <a:extLst>
              <a:ext uri="{FF2B5EF4-FFF2-40B4-BE49-F238E27FC236}">
                <a16:creationId xmlns:a16="http://schemas.microsoft.com/office/drawing/2014/main" id="{0CA19EFB-615A-674A-35DF-BCCB5E86FF63}"/>
              </a:ext>
            </a:extLst>
          </p:cNvPr>
          <p:cNvSpPr txBox="1">
            <a:spLocks/>
          </p:cNvSpPr>
          <p:nvPr/>
        </p:nvSpPr>
        <p:spPr>
          <a:xfrm>
            <a:off x="1581605" y="2573227"/>
            <a:ext cx="10134369" cy="1002552"/>
          </a:xfrm>
          <a:prstGeom prst="rect">
            <a:avLst/>
          </a:prstGeom>
        </p:spPr>
        <p:txBody>
          <a:bodyPr vert="horz" lIns="0" tIns="45720" rIns="0" bIns="45720" rtlCol="0" anchor="b">
            <a:noAutofit/>
          </a:bodyPr>
          <a:lstStyle>
            <a:lvl1pPr algn="l" defTabSz="914400" rtl="0" eaLnBrk="1" latinLnBrk="0" hangingPunct="1">
              <a:lnSpc>
                <a:spcPct val="90000"/>
              </a:lnSpc>
              <a:spcBef>
                <a:spcPct val="0"/>
              </a:spcBef>
              <a:buNone/>
              <a:defRPr sz="4500" b="0" i="0" kern="1200" cap="all" baseline="0">
                <a:solidFill>
                  <a:schemeClr val="accent4">
                    <a:lumMod val="75000"/>
                  </a:schemeClr>
                </a:solidFill>
                <a:latin typeface="Sagona ExtraLight" panose="02020303050505020204" pitchFamily="18" charset="0"/>
                <a:ea typeface="+mj-ea"/>
                <a:cs typeface="+mj-cs"/>
              </a:defRPr>
            </a:lvl1pPr>
          </a:lstStyle>
          <a:p>
            <a:endParaRPr lang="en-US" sz="1800" dirty="0"/>
          </a:p>
        </p:txBody>
      </p:sp>
      <p:sp>
        <p:nvSpPr>
          <p:cNvPr id="5" name="TextBox 4">
            <a:extLst>
              <a:ext uri="{FF2B5EF4-FFF2-40B4-BE49-F238E27FC236}">
                <a16:creationId xmlns:a16="http://schemas.microsoft.com/office/drawing/2014/main" id="{B648A90A-EB33-4F76-0E10-4CE83EFA5597}"/>
              </a:ext>
            </a:extLst>
          </p:cNvPr>
          <p:cNvSpPr txBox="1"/>
          <p:nvPr/>
        </p:nvSpPr>
        <p:spPr>
          <a:xfrm>
            <a:off x="1490854" y="1821453"/>
            <a:ext cx="9210292" cy="2246769"/>
          </a:xfrm>
          <a:prstGeom prst="rect">
            <a:avLst/>
          </a:prstGeom>
          <a:noFill/>
        </p:spPr>
        <p:txBody>
          <a:bodyPr wrap="square" rtlCol="0">
            <a:spAutoFit/>
          </a:bodyPr>
          <a:lstStyle/>
          <a:p>
            <a:r>
              <a:rPr lang="en-US" sz="2000" dirty="0">
                <a:latin typeface="Aptos Display" panose="020B0004020202020204" pitchFamily="34" charset="0"/>
              </a:rPr>
              <a:t>In this project, we conduct a comprehensive analysis of a car dataset sourced from CARS24, utilizing SQL queries to uncover valuable insights into the automotive market. By examining key attributes such as selling price, fuel type, and transmission, we aim to discern trends, preferences, and factors influencing car sales. Through this analysis, we seek to provide stakeholders with actionable insights to inform decision-making processes and gain a deeper understanding of market dynamics in the automotive industry.</a:t>
            </a:r>
          </a:p>
        </p:txBody>
      </p:sp>
      <p:pic>
        <p:nvPicPr>
          <p:cNvPr id="15" name="Picture Placeholder 15" descr="People reviewing floor plans">
            <a:extLst>
              <a:ext uri="{FF2B5EF4-FFF2-40B4-BE49-F238E27FC236}">
                <a16:creationId xmlns:a16="http://schemas.microsoft.com/office/drawing/2014/main" id="{5D95D020-5739-EF0F-B88F-567CFF925D0B}"/>
              </a:ext>
              <a:ext uri="{C183D7F6-B498-43B3-948B-1728B52AA6E4}">
                <adec:decorative xmlns:adec="http://schemas.microsoft.com/office/drawing/2017/decorative" val="0"/>
              </a:ext>
            </a:extLst>
          </p:cNvPr>
          <p:cNvPicPr>
            <a:picLocks noChangeAspect="1"/>
          </p:cNvPicPr>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0" y="0"/>
            <a:ext cx="12192000" cy="7544463"/>
          </a:xfrm>
          <a:prstGeom prst="rect">
            <a:avLst/>
          </a:prstGeom>
          <a:solidFill>
            <a:schemeClr val="accent4">
              <a:lumMod val="50000"/>
            </a:schemeClr>
          </a:solidFill>
        </p:spPr>
      </p:pic>
      <p:sp>
        <p:nvSpPr>
          <p:cNvPr id="16" name="TextBox 15">
            <a:extLst>
              <a:ext uri="{FF2B5EF4-FFF2-40B4-BE49-F238E27FC236}">
                <a16:creationId xmlns:a16="http://schemas.microsoft.com/office/drawing/2014/main" id="{A55BDC3A-0DDD-F8B7-2E17-11ECEE7E13AC}"/>
              </a:ext>
            </a:extLst>
          </p:cNvPr>
          <p:cNvSpPr txBox="1"/>
          <p:nvPr/>
        </p:nvSpPr>
        <p:spPr>
          <a:xfrm>
            <a:off x="640095" y="818059"/>
            <a:ext cx="6716889" cy="769441"/>
          </a:xfrm>
          <a:prstGeom prst="rect">
            <a:avLst/>
          </a:prstGeom>
          <a:noFill/>
        </p:spPr>
        <p:txBody>
          <a:bodyPr wrap="square" rtlCol="0">
            <a:spAutoFit/>
          </a:bodyPr>
          <a:lstStyle/>
          <a:p>
            <a:r>
              <a:rPr lang="en-US" sz="4400" dirty="0">
                <a:solidFill>
                  <a:schemeClr val="bg1"/>
                </a:solidFill>
                <a:latin typeface="Sagona ExtraLight" panose="02020303050505020204" pitchFamily="18" charset="0"/>
              </a:rPr>
              <a:t>INTRODUCTION</a:t>
            </a:r>
          </a:p>
        </p:txBody>
      </p:sp>
      <p:sp>
        <p:nvSpPr>
          <p:cNvPr id="17" name="TextBox 16">
            <a:extLst>
              <a:ext uri="{FF2B5EF4-FFF2-40B4-BE49-F238E27FC236}">
                <a16:creationId xmlns:a16="http://schemas.microsoft.com/office/drawing/2014/main" id="{192351A4-DF41-569F-9F11-F7786E7AE500}"/>
              </a:ext>
            </a:extLst>
          </p:cNvPr>
          <p:cNvSpPr txBox="1"/>
          <p:nvPr/>
        </p:nvSpPr>
        <p:spPr>
          <a:xfrm>
            <a:off x="649686" y="1976569"/>
            <a:ext cx="11066288" cy="2954655"/>
          </a:xfrm>
          <a:prstGeom prst="rect">
            <a:avLst/>
          </a:prstGeom>
          <a:noFill/>
        </p:spPr>
        <p:txBody>
          <a:bodyPr wrap="square" rtlCol="0">
            <a:spAutoFit/>
          </a:bodyPr>
          <a:lstStyle/>
          <a:p>
            <a:r>
              <a:rPr kumimoji="0" lang="en-US" altLang="en-US" sz="2400" b="0" i="0" u="none" strike="noStrike" cap="none" normalizeH="0" baseline="0" dirty="0">
                <a:ln>
                  <a:noFill/>
                </a:ln>
                <a:solidFill>
                  <a:schemeClr val="bg1"/>
                </a:solidFill>
                <a:effectLst/>
                <a:latin typeface="Sitka Heading" panose="02000505000000020004" pitchFamily="2" charset="0"/>
              </a:rPr>
              <a:t>In this project, </a:t>
            </a:r>
            <a:r>
              <a:rPr lang="en-US" altLang="en-US" sz="2400" dirty="0">
                <a:solidFill>
                  <a:schemeClr val="bg1"/>
                </a:solidFill>
                <a:latin typeface="Sitka Heading" panose="02000505000000020004" pitchFamily="2" charset="0"/>
              </a:rPr>
              <a:t>I</a:t>
            </a:r>
            <a:r>
              <a:rPr kumimoji="0" lang="en-US" altLang="en-US" sz="2400" b="0" i="0" u="none" strike="noStrike" cap="none" normalizeH="0" baseline="0" dirty="0">
                <a:ln>
                  <a:noFill/>
                </a:ln>
                <a:solidFill>
                  <a:schemeClr val="bg1"/>
                </a:solidFill>
                <a:effectLst/>
                <a:latin typeface="Sitka Heading" panose="02000505000000020004" pitchFamily="2" charset="0"/>
              </a:rPr>
              <a:t> conduct a comprehensive analysis of a car dataset sourced from CARS24, utilizing SQL queries to uncover valuable insights into the automotive market. By examining key attributes such as selling price, fuel type, and transmission, we aim to discern trends, preferences, and factors influencing car sales. Through this analysis, we seek to provide stakeholders with actionable insights to inform decision-making processes and gain a deeper understanding of market dynamics in the automotive industry.</a:t>
            </a:r>
          </a:p>
          <a:p>
            <a:endParaRPr lang="en-US" dirty="0"/>
          </a:p>
        </p:txBody>
      </p:sp>
      <p:sp>
        <p:nvSpPr>
          <p:cNvPr id="23" name="Rectangle 6">
            <a:extLst>
              <a:ext uri="{FF2B5EF4-FFF2-40B4-BE49-F238E27FC236}">
                <a16:creationId xmlns:a16="http://schemas.microsoft.com/office/drawing/2014/main" id="{0651D78F-D414-9323-E6E1-E9BC5648AA9F}"/>
              </a:ext>
            </a:extLst>
          </p:cNvPr>
          <p:cNvSpPr>
            <a:spLocks noChangeArrowheads="1"/>
          </p:cNvSpPr>
          <p:nvPr/>
        </p:nvSpPr>
        <p:spPr bwMode="auto">
          <a:xfrm>
            <a:off x="0" y="0"/>
            <a:ext cx="683736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Inte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529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Placeholder 15" descr="People reviewing floor plans">
            <a:extLst>
              <a:ext uri="{FF2B5EF4-FFF2-40B4-BE49-F238E27FC236}">
                <a16:creationId xmlns:a16="http://schemas.microsoft.com/office/drawing/2014/main" id="{C4C2D77A-C801-9B4E-B6FB-9402525D52F3}"/>
              </a:ext>
              <a:ext uri="{C183D7F6-B498-43B3-948B-1728B52AA6E4}">
                <adec:decorative xmlns:adec="http://schemas.microsoft.com/office/drawing/2017/decorative" val="0"/>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0" y="-696787"/>
            <a:ext cx="12192000" cy="7554788"/>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124486" y="1498547"/>
            <a:ext cx="10272904" cy="4672252"/>
          </a:xfrm>
        </p:spPr>
        <p:txBody>
          <a:bodyPr>
            <a:normAutofit/>
          </a:bodyPr>
          <a:lstStyle/>
          <a:p>
            <a:r>
              <a:rPr lang="en-US" b="0" i="0" dirty="0">
                <a:solidFill>
                  <a:srgbClr val="020817"/>
                </a:solidFill>
                <a:effectLst/>
                <a:latin typeface="__Inter_aaf875"/>
              </a:rPr>
              <a:t>.</a:t>
            </a:r>
            <a:endParaRPr lang="id-ID" dirty="0">
              <a:solidFill>
                <a:schemeClr val="bg1"/>
              </a:solidFill>
            </a:endParaRPr>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407819" y="442452"/>
            <a:ext cx="5936878" cy="1100341"/>
          </a:xfrm>
        </p:spPr>
        <p:txBody>
          <a:bodyPr>
            <a:normAutofit fontScale="90000"/>
          </a:bodyPr>
          <a:lstStyle/>
          <a:p>
            <a:r>
              <a:rPr lang="en-US" dirty="0">
                <a:solidFill>
                  <a:schemeClr val="bg1"/>
                </a:solidFill>
              </a:rPr>
              <a:t>DATASET OVERVIEW</a:t>
            </a:r>
          </a:p>
        </p:txBody>
      </p:sp>
      <p:sp>
        <p:nvSpPr>
          <p:cNvPr id="3" name="TextBox 2">
            <a:extLst>
              <a:ext uri="{FF2B5EF4-FFF2-40B4-BE49-F238E27FC236}">
                <a16:creationId xmlns:a16="http://schemas.microsoft.com/office/drawing/2014/main" id="{B5CA2DD4-6984-C745-A462-7DF93CD6DA87}"/>
              </a:ext>
            </a:extLst>
          </p:cNvPr>
          <p:cNvSpPr txBox="1"/>
          <p:nvPr/>
        </p:nvSpPr>
        <p:spPr>
          <a:xfrm>
            <a:off x="1279996" y="1675557"/>
            <a:ext cx="9501076" cy="1015663"/>
          </a:xfrm>
          <a:prstGeom prst="rect">
            <a:avLst/>
          </a:prstGeom>
          <a:noFill/>
        </p:spPr>
        <p:txBody>
          <a:bodyPr wrap="square" rtlCol="0">
            <a:spAutoFit/>
          </a:bodyPr>
          <a:lstStyle/>
          <a:p>
            <a:r>
              <a:rPr lang="en-US" sz="2000" b="0" i="0" dirty="0">
                <a:solidFill>
                  <a:schemeClr val="bg1"/>
                </a:solidFill>
                <a:effectLst/>
                <a:latin typeface="Sitka Heading" panose="02000505000000020004" pitchFamily="2" charset="0"/>
              </a:rPr>
              <a:t>The dataset contains information about car models, their manufacturing year, selling price, kilometers driven, fuel type, seller type, transmission type, mileage, engine capacity, power, and number of seats.</a:t>
            </a:r>
            <a:endParaRPr lang="en-US" sz="2000" dirty="0">
              <a:solidFill>
                <a:schemeClr val="bg1"/>
              </a:solidFill>
              <a:latin typeface="Sitka Heading" panose="02000505000000020004" pitchFamily="2" charset="0"/>
            </a:endParaRPr>
          </a:p>
        </p:txBody>
      </p:sp>
      <p:sp>
        <p:nvSpPr>
          <p:cNvPr id="4" name="TextBox 3">
            <a:extLst>
              <a:ext uri="{FF2B5EF4-FFF2-40B4-BE49-F238E27FC236}">
                <a16:creationId xmlns:a16="http://schemas.microsoft.com/office/drawing/2014/main" id="{3409373E-E813-0211-A8D1-FA1D78EF35CE}"/>
              </a:ext>
            </a:extLst>
          </p:cNvPr>
          <p:cNvSpPr txBox="1"/>
          <p:nvPr/>
        </p:nvSpPr>
        <p:spPr>
          <a:xfrm>
            <a:off x="-563554" y="2680032"/>
            <a:ext cx="10117395" cy="4370427"/>
          </a:xfrm>
          <a:prstGeom prst="rect">
            <a:avLst/>
          </a:prstGeom>
          <a:noFill/>
        </p:spPr>
        <p:txBody>
          <a:bodyPr wrap="square" rtlCol="0">
            <a:spAutoFit/>
          </a:bodyPr>
          <a:lstStyle/>
          <a:p>
            <a:pPr lvl="4"/>
            <a:r>
              <a:rPr lang="en-US" sz="2000" b="1" i="0" dirty="0">
                <a:solidFill>
                  <a:schemeClr val="bg1"/>
                </a:solidFill>
                <a:effectLst/>
                <a:latin typeface="Sitka Heading" panose="02000505000000020004" pitchFamily="2" charset="0"/>
              </a:rPr>
              <a:t>Key Columns:</a:t>
            </a:r>
            <a:endParaRPr lang="en-US" sz="2000" b="0" i="0" dirty="0">
              <a:solidFill>
                <a:schemeClr val="bg1"/>
              </a:solidFill>
              <a:effectLst/>
              <a:latin typeface="Sitka Heading" panose="02000505000000020004" pitchFamily="2" charset="0"/>
            </a:endParaRP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name</a:t>
            </a:r>
          </a:p>
          <a:p>
            <a:pPr marL="2571750" lvl="5" indent="-285750">
              <a:buFont typeface="Arial" panose="020B0604020202020204" pitchFamily="34" charset="0"/>
              <a:buChar char="•"/>
            </a:pPr>
            <a:r>
              <a:rPr lang="en-US" sz="2000" dirty="0">
                <a:solidFill>
                  <a:schemeClr val="bg1"/>
                </a:solidFill>
                <a:latin typeface="Sitka Heading" panose="02000505000000020004" pitchFamily="2" charset="0"/>
              </a:rPr>
              <a:t>y</a:t>
            </a:r>
            <a:r>
              <a:rPr lang="en-US" sz="2000" b="0" i="0" dirty="0">
                <a:solidFill>
                  <a:schemeClr val="bg1"/>
                </a:solidFill>
                <a:effectLst/>
                <a:latin typeface="Sitka Heading" panose="02000505000000020004" pitchFamily="2" charset="0"/>
              </a:rPr>
              <a:t>ear</a:t>
            </a: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selling</a:t>
            </a:r>
            <a:r>
              <a:rPr lang="en-US" sz="2000" dirty="0">
                <a:solidFill>
                  <a:schemeClr val="bg1"/>
                </a:solidFill>
                <a:latin typeface="Sitka Heading" panose="02000505000000020004" pitchFamily="2" charset="0"/>
              </a:rPr>
              <a:t> </a:t>
            </a:r>
            <a:r>
              <a:rPr lang="en-US" sz="2000" b="0" i="0" dirty="0">
                <a:solidFill>
                  <a:schemeClr val="bg1"/>
                </a:solidFill>
                <a:effectLst/>
                <a:latin typeface="Sitka Heading" panose="02000505000000020004" pitchFamily="2" charset="0"/>
              </a:rPr>
              <a:t>price</a:t>
            </a: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Km driven</a:t>
            </a: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fuel</a:t>
            </a: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Seller</a:t>
            </a:r>
            <a:r>
              <a:rPr lang="en-US" sz="2000" dirty="0">
                <a:solidFill>
                  <a:schemeClr val="bg1"/>
                </a:solidFill>
                <a:latin typeface="Sitka Heading" panose="02000505000000020004" pitchFamily="2" charset="0"/>
              </a:rPr>
              <a:t> </a:t>
            </a:r>
            <a:r>
              <a:rPr lang="en-US" sz="2000" b="0" i="0" dirty="0">
                <a:solidFill>
                  <a:schemeClr val="bg1"/>
                </a:solidFill>
                <a:effectLst/>
                <a:latin typeface="Sitka Heading" panose="02000505000000020004" pitchFamily="2" charset="0"/>
              </a:rPr>
              <a:t>type</a:t>
            </a:r>
          </a:p>
          <a:p>
            <a:pPr marL="2571750" lvl="5" indent="-285750">
              <a:buFont typeface="Arial" panose="020B0604020202020204" pitchFamily="34" charset="0"/>
              <a:buChar char="•"/>
            </a:pPr>
            <a:r>
              <a:rPr lang="en-US" sz="2000" dirty="0">
                <a:solidFill>
                  <a:schemeClr val="bg1"/>
                </a:solidFill>
                <a:latin typeface="Sitka Heading" panose="02000505000000020004" pitchFamily="2" charset="0"/>
              </a:rPr>
              <a:t>t</a:t>
            </a:r>
            <a:r>
              <a:rPr lang="en-US" sz="2000" b="0" i="0" dirty="0">
                <a:solidFill>
                  <a:schemeClr val="bg1"/>
                </a:solidFill>
                <a:effectLst/>
                <a:latin typeface="Sitka Heading" panose="02000505000000020004" pitchFamily="2" charset="0"/>
              </a:rPr>
              <a:t>ransmission</a:t>
            </a: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owner</a:t>
            </a: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mileage</a:t>
            </a: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engine [CC]</a:t>
            </a: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max power</a:t>
            </a:r>
          </a:p>
          <a:p>
            <a:pPr marL="2571750" lvl="5" indent="-285750">
              <a:buFont typeface="Arial" panose="020B0604020202020204" pitchFamily="34" charset="0"/>
              <a:buChar char="•"/>
            </a:pPr>
            <a:r>
              <a:rPr lang="en-US" sz="2000" b="0" i="0" dirty="0">
                <a:solidFill>
                  <a:schemeClr val="bg1"/>
                </a:solidFill>
                <a:effectLst/>
                <a:latin typeface="Sitka Heading" panose="02000505000000020004" pitchFamily="2" charset="0"/>
              </a:rPr>
              <a:t>seats</a:t>
            </a:r>
          </a:p>
          <a:p>
            <a:endParaRPr lang="en-US" dirty="0"/>
          </a:p>
        </p:txBody>
      </p:sp>
    </p:spTree>
    <p:extLst>
      <p:ext uri="{BB962C8B-B14F-4D97-AF65-F5344CB8AC3E}">
        <p14:creationId xmlns:p14="http://schemas.microsoft.com/office/powerpoint/2010/main" val="406786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 name="Picture Placeholder 7" descr="A group of people putting thier hands in a pile ">
            <a:extLst>
              <a:ext uri="{FF2B5EF4-FFF2-40B4-BE49-F238E27FC236}">
                <a16:creationId xmlns:a16="http://schemas.microsoft.com/office/drawing/2014/main" id="{F052F1AC-BE37-2941-839E-B43E10537AD8}"/>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70000"/>
            <a:extLst>
              <a:ext uri="{28A0092B-C50C-407E-A947-70E740481C1C}">
                <a14:useLocalDpi xmlns:a14="http://schemas.microsoft.com/office/drawing/2010/main"/>
              </a:ext>
            </a:extLst>
          </a:blip>
          <a:srcRect/>
          <a:stretch>
            <a:fillRect/>
          </a:stretch>
        </p:blipFill>
        <p:spPr/>
      </p:pic>
      <p:graphicFrame>
        <p:nvGraphicFramePr>
          <p:cNvPr id="5" name="Content Placeholder 4">
            <a:extLst>
              <a:ext uri="{FF2B5EF4-FFF2-40B4-BE49-F238E27FC236}">
                <a16:creationId xmlns:a16="http://schemas.microsoft.com/office/drawing/2014/main" id="{3DAD9FDC-AC29-5EAC-E36F-4B4307CB0C39}"/>
              </a:ext>
            </a:extLst>
          </p:cNvPr>
          <p:cNvGraphicFramePr>
            <a:graphicFrameLocks noGrp="1"/>
          </p:cNvGraphicFramePr>
          <p:nvPr>
            <p:ph idx="1"/>
            <p:extLst>
              <p:ext uri="{D42A27DB-BD31-4B8C-83A1-F6EECF244321}">
                <p14:modId xmlns:p14="http://schemas.microsoft.com/office/powerpoint/2010/main" val="1049205431"/>
              </p:ext>
            </p:extLst>
          </p:nvPr>
        </p:nvGraphicFramePr>
        <p:xfrm>
          <a:off x="6338888" y="339725"/>
          <a:ext cx="5014912" cy="2806700"/>
        </p:xfrm>
        <a:graphic>
          <a:graphicData uri="http://schemas.openxmlformats.org/drawingml/2006/chart">
            <c:chart xmlns:c="http://schemas.openxmlformats.org/drawingml/2006/chart" xmlns:r="http://schemas.openxmlformats.org/officeDocument/2006/relationships" r:id="rId3"/>
          </a:graphicData>
        </a:graphic>
      </p:graphicFrame>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p:txBody>
          <a:bodyPr/>
          <a:lstStyle/>
          <a:p>
            <a:endParaRPr lang="en-US" dirty="0"/>
          </a:p>
        </p:txBody>
      </p:sp>
      <p:pic>
        <p:nvPicPr>
          <p:cNvPr id="2" name="Picture Placeholder 15" descr="People reviewing floor plans">
            <a:extLst>
              <a:ext uri="{FF2B5EF4-FFF2-40B4-BE49-F238E27FC236}">
                <a16:creationId xmlns:a16="http://schemas.microsoft.com/office/drawing/2014/main" id="{DB4D3A4A-8656-B1C6-9D6D-20190A6776E4}"/>
              </a:ext>
              <a:ext uri="{C183D7F6-B498-43B3-948B-1728B52AA6E4}">
                <adec:decorative xmlns:adec="http://schemas.microsoft.com/office/drawing/2017/decorative" val="0"/>
              </a:ext>
            </a:extLst>
          </p:cNvPr>
          <p:cNvPicPr>
            <a:picLocks noChangeAspect="1"/>
          </p:cNvPicPr>
          <p:nvPr/>
        </p:nvPicPr>
        <p:blipFill>
          <a:blip r:embed="rId4" cstate="screen">
            <a:duotone>
              <a:prstClr val="black"/>
              <a:schemeClr val="accent3">
                <a:tint val="45000"/>
                <a:satMod val="400000"/>
              </a:schemeClr>
            </a:duotone>
            <a:alphaModFix amt="20000"/>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a:ext>
            </a:extLst>
          </a:blip>
          <a:srcRect/>
          <a:stretch>
            <a:fillRect/>
          </a:stretch>
        </p:blipFill>
        <p:spPr>
          <a:xfrm>
            <a:off x="0" y="0"/>
            <a:ext cx="12192000" cy="6911977"/>
          </a:xfrm>
          <a:prstGeom prst="rect">
            <a:avLst/>
          </a:prstGeom>
          <a:solidFill>
            <a:schemeClr val="accent4">
              <a:lumMod val="50000"/>
            </a:schemeClr>
          </a:solidFill>
        </p:spPr>
      </p:pic>
      <p:sp>
        <p:nvSpPr>
          <p:cNvPr id="11" name="TextBox 10">
            <a:extLst>
              <a:ext uri="{FF2B5EF4-FFF2-40B4-BE49-F238E27FC236}">
                <a16:creationId xmlns:a16="http://schemas.microsoft.com/office/drawing/2014/main" id="{2BD12B39-EAB8-4DAA-8A14-F07A5BAC8AAD}"/>
              </a:ext>
            </a:extLst>
          </p:cNvPr>
          <p:cNvSpPr txBox="1"/>
          <p:nvPr/>
        </p:nvSpPr>
        <p:spPr>
          <a:xfrm>
            <a:off x="1283109" y="1809661"/>
            <a:ext cx="10668000" cy="1015663"/>
          </a:xfrm>
          <a:prstGeom prst="rect">
            <a:avLst/>
          </a:prstGeom>
          <a:noFill/>
        </p:spPr>
        <p:txBody>
          <a:bodyPr wrap="square" rtlCol="0">
            <a:spAutoFit/>
          </a:bodyPr>
          <a:lstStyle/>
          <a:p>
            <a:endParaRPr lang="en-US" sz="2000" dirty="0">
              <a:latin typeface="Sitka Heading" panose="02000505000000020004" pitchFamily="2" charset="0"/>
            </a:endParaRPr>
          </a:p>
          <a:p>
            <a:endParaRPr lang="en-US" sz="2000" dirty="0">
              <a:latin typeface="Sitka Heading" panose="02000505000000020004" pitchFamily="2" charset="0"/>
            </a:endParaRPr>
          </a:p>
          <a:p>
            <a:endParaRPr lang="en-US" sz="2000" dirty="0">
              <a:latin typeface="Sitka Heading" panose="02000505000000020004" pitchFamily="2" charset="0"/>
            </a:endParaRPr>
          </a:p>
        </p:txBody>
      </p:sp>
      <p:sp>
        <p:nvSpPr>
          <p:cNvPr id="13" name="TextBox 12">
            <a:extLst>
              <a:ext uri="{FF2B5EF4-FFF2-40B4-BE49-F238E27FC236}">
                <a16:creationId xmlns:a16="http://schemas.microsoft.com/office/drawing/2014/main" id="{2029DD31-4DA5-984A-83F6-2132C89BAF66}"/>
              </a:ext>
            </a:extLst>
          </p:cNvPr>
          <p:cNvSpPr txBox="1"/>
          <p:nvPr/>
        </p:nvSpPr>
        <p:spPr>
          <a:xfrm>
            <a:off x="1283109" y="471259"/>
            <a:ext cx="5781367" cy="769441"/>
          </a:xfrm>
          <a:prstGeom prst="rect">
            <a:avLst/>
          </a:prstGeom>
          <a:noFill/>
        </p:spPr>
        <p:txBody>
          <a:bodyPr wrap="square" rtlCol="0">
            <a:spAutoFit/>
          </a:bodyPr>
          <a:lstStyle/>
          <a:p>
            <a:r>
              <a:rPr lang="en-US" sz="4400" dirty="0">
                <a:solidFill>
                  <a:schemeClr val="bg1"/>
                </a:solidFill>
                <a:latin typeface="Sagona ExtraLight" panose="02020303050505020204" pitchFamily="18" charset="0"/>
              </a:rPr>
              <a:t>METHODOLOGY</a:t>
            </a:r>
          </a:p>
        </p:txBody>
      </p:sp>
      <p:sp>
        <p:nvSpPr>
          <p:cNvPr id="15" name="TextBox 14">
            <a:extLst>
              <a:ext uri="{FF2B5EF4-FFF2-40B4-BE49-F238E27FC236}">
                <a16:creationId xmlns:a16="http://schemas.microsoft.com/office/drawing/2014/main" id="{88DB6988-85C1-9D1F-8AFF-E5BA293E0C07}"/>
              </a:ext>
            </a:extLst>
          </p:cNvPr>
          <p:cNvSpPr txBox="1"/>
          <p:nvPr/>
        </p:nvSpPr>
        <p:spPr>
          <a:xfrm>
            <a:off x="1283109" y="1471064"/>
            <a:ext cx="10409903" cy="5440913"/>
          </a:xfrm>
          <a:prstGeom prst="rect">
            <a:avLst/>
          </a:prstGeom>
          <a:noFill/>
        </p:spPr>
        <p:txBody>
          <a:bodyPr wrap="square" rtlCol="0">
            <a:spAutoFit/>
          </a:bodyPr>
          <a:lstStyle/>
          <a:p>
            <a:pPr marL="0" marR="0">
              <a:lnSpc>
                <a:spcPct val="107000"/>
              </a:lnSpc>
              <a:spcBef>
                <a:spcPts val="0"/>
              </a:spcBef>
              <a:spcAft>
                <a:spcPts val="800"/>
              </a:spcAft>
            </a:pPr>
            <a:r>
              <a:rPr lang="en-US" sz="18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1.  Data Preparation:</a:t>
            </a:r>
            <a:endParaRPr lang="en-US" sz="18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The first step involved importing the provided car dataset from CARS24 into a suitable database management system.</a:t>
            </a:r>
          </a:p>
          <a:p>
            <a:pPr marL="0" marR="0">
              <a:lnSpc>
                <a:spcPct val="107000"/>
              </a:lnSpc>
              <a:spcBef>
                <a:spcPts val="0"/>
              </a:spcBef>
              <a:spcAft>
                <a:spcPts val="800"/>
              </a:spcAft>
              <a:tabLst>
                <a:tab pos="457200" algn="l"/>
              </a:tabLst>
            </a:pPr>
            <a:r>
              <a:rPr lang="en-US" sz="18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2. Database Table Creation:</a:t>
            </a:r>
            <a:endParaRPr lang="en-US" sz="18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A database table named 'cars' was created to organize the dataset's attributes effectively.</a:t>
            </a:r>
          </a:p>
          <a:p>
            <a:pPr marL="0" marR="0">
              <a:lnSpc>
                <a:spcPct val="107000"/>
              </a:lnSpc>
              <a:spcBef>
                <a:spcPts val="0"/>
              </a:spcBef>
              <a:spcAft>
                <a:spcPts val="800"/>
              </a:spcAft>
            </a:pPr>
            <a:r>
              <a:rPr lang="en-US" sz="18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The table schema was designed to accommodate the specific data types and constraints for each attribute.</a:t>
            </a:r>
          </a:p>
          <a:p>
            <a:pPr marL="0" marR="0">
              <a:lnSpc>
                <a:spcPct val="107000"/>
              </a:lnSpc>
              <a:spcBef>
                <a:spcPts val="0"/>
              </a:spcBef>
              <a:spcAft>
                <a:spcPts val="800"/>
              </a:spcAft>
            </a:pPr>
            <a:r>
              <a:rPr lang="en-US" sz="18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3. SQL Query Execution:</a:t>
            </a:r>
            <a:endParaRPr lang="en-US" sz="18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SQL queries were formulated to extract insights from the dataset, utilizing various functions,   subqueries, and aggregations. Each query was tailored to address specific analytical objectives, such as calculating average selling prices, identifying common fuel types, and assessing transmission preferences.</a:t>
            </a:r>
          </a:p>
          <a:p>
            <a:pPr marL="0" marR="0">
              <a:lnSpc>
                <a:spcPct val="107000"/>
              </a:lnSpc>
              <a:spcBef>
                <a:spcPts val="0"/>
              </a:spcBef>
              <a:spcAft>
                <a:spcPts val="800"/>
              </a:spcAft>
              <a:tabLst>
                <a:tab pos="457200" algn="l"/>
              </a:tabLst>
            </a:pPr>
            <a:r>
              <a:rPr lang="en-US" sz="1800" b="1"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4.Query Optimization:</a:t>
            </a:r>
            <a:endParaRPr lang="en-US" sz="18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rPr>
              <a:t>Efforts were made to optimize query performance by leveraging indexing, minimizing unnecessary, joins, and utilizing appropriate filtering conditions. Query execution plans were examined to identify any potential bottlenecks or inefficiencies, with optimizations applied accordingly.</a:t>
            </a:r>
          </a:p>
          <a:p>
            <a:pPr marR="0" lvl="0">
              <a:lnSpc>
                <a:spcPct val="107000"/>
              </a:lnSpc>
              <a:spcBef>
                <a:spcPts val="0"/>
              </a:spcBef>
              <a:spcAft>
                <a:spcPts val="0"/>
              </a:spcAft>
              <a:tabLst>
                <a:tab pos="457200" algn="l"/>
              </a:tabLst>
            </a:pPr>
            <a:endParaRPr lang="en-US" dirty="0">
              <a:solidFill>
                <a:schemeClr val="bg1"/>
              </a:solidFill>
              <a:effectLst/>
              <a:latin typeface="Sitka Heading" panose="02000505000000020004"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782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60DE2-A179-0062-3972-020331C16CCD}"/>
              </a:ext>
            </a:extLst>
          </p:cNvPr>
          <p:cNvSpPr>
            <a:spLocks noGrp="1"/>
          </p:cNvSpPr>
          <p:nvPr>
            <p:ph type="ctrTitle"/>
          </p:nvPr>
        </p:nvSpPr>
        <p:spPr>
          <a:xfrm>
            <a:off x="131432" y="-224502"/>
            <a:ext cx="10531272" cy="1002552"/>
          </a:xfrm>
        </p:spPr>
        <p:txBody>
          <a:bodyPr/>
          <a:lstStyle/>
          <a:p>
            <a:r>
              <a:rPr lang="en-US" b="1" dirty="0"/>
              <a:t>INSIGHTS </a:t>
            </a:r>
          </a:p>
        </p:txBody>
      </p:sp>
      <p:sp>
        <p:nvSpPr>
          <p:cNvPr id="5" name="Text Placeholder 4">
            <a:extLst>
              <a:ext uri="{FF2B5EF4-FFF2-40B4-BE49-F238E27FC236}">
                <a16:creationId xmlns:a16="http://schemas.microsoft.com/office/drawing/2014/main" id="{F31772F1-A9CD-4E8D-05E5-7BF1A14D9632}"/>
              </a:ext>
            </a:extLst>
          </p:cNvPr>
          <p:cNvSpPr>
            <a:spLocks noGrp="1"/>
          </p:cNvSpPr>
          <p:nvPr>
            <p:ph type="body" sz="quarter" idx="14"/>
          </p:nvPr>
        </p:nvSpPr>
        <p:spPr>
          <a:xfrm>
            <a:off x="131433" y="994449"/>
            <a:ext cx="5964568" cy="5586777"/>
          </a:xfrm>
        </p:spPr>
        <p:txBody>
          <a:bodyPr>
            <a:normAutofit/>
          </a:bodyPr>
          <a:lstStyle/>
          <a:p>
            <a:pPr marL="0" marR="0">
              <a:lnSpc>
                <a:spcPct val="107000"/>
              </a:lnSpc>
              <a:spcBef>
                <a:spcPts val="0"/>
              </a:spcBef>
              <a:spcAft>
                <a:spcPts val="800"/>
              </a:spcAft>
            </a:pPr>
            <a:r>
              <a:rPr lang="en-US" sz="2000" b="1" spc="-30" dirty="0">
                <a:solidFill>
                  <a:schemeClr val="accent4">
                    <a:lumMod val="50000"/>
                  </a:schemeClr>
                </a:solidFill>
                <a:effectLst/>
                <a:latin typeface="Sitka Heading" panose="02000505000000020004" pitchFamily="2" charset="0"/>
                <a:ea typeface="Times New Roman" panose="02020603050405020304" pitchFamily="18" charset="0"/>
                <a:cs typeface="Helvetica" panose="020B0604020202020204" pitchFamily="34" charset="0"/>
              </a:rPr>
              <a:t>Insight 1</a:t>
            </a:r>
          </a:p>
          <a:p>
            <a:pPr marL="0" marR="0">
              <a:lnSpc>
                <a:spcPct val="107000"/>
              </a:lnSpc>
              <a:spcBef>
                <a:spcPts val="0"/>
              </a:spcBef>
              <a:spcAft>
                <a:spcPts val="800"/>
              </a:spcAft>
            </a:pPr>
            <a:r>
              <a:rPr lang="en-US" b="1" i="0" dirty="0">
                <a:effectLst/>
                <a:latin typeface="Sitka Heading" panose="02000505000000020004" pitchFamily="2" charset="0"/>
              </a:rPr>
              <a:t>Find the average selling price of cars.</a:t>
            </a:r>
            <a:r>
              <a:rPr lang="en-US" b="1" dirty="0">
                <a:solidFill>
                  <a:srgbClr val="FFFFFF"/>
                </a:solidFill>
                <a:latin typeface="Sitka Heading" panose="02000505000000020004" pitchFamily="2" charset="0"/>
              </a:rPr>
              <a:t> </a:t>
            </a:r>
          </a:p>
          <a:p>
            <a:pPr marR="0">
              <a:lnSpc>
                <a:spcPct val="107000"/>
              </a:lnSpc>
              <a:spcBef>
                <a:spcPts val="0"/>
              </a:spcBef>
              <a:spcAft>
                <a:spcPts val="800"/>
              </a:spcAft>
            </a:pPr>
            <a:r>
              <a:rPr lang="en-US" b="1" dirty="0">
                <a:solidFill>
                  <a:schemeClr val="accent2"/>
                </a:solidFill>
                <a:effectLst/>
                <a:latin typeface="Sitka Heading" panose="02000505000000020004" pitchFamily="2" charset="0"/>
                <a:ea typeface="Calibri" panose="020F0502020204030204" pitchFamily="34" charset="0"/>
                <a:cs typeface="Times New Roman" panose="02020603050405020304" pitchFamily="18" charset="0"/>
              </a:rPr>
              <a:t>SELECT AVG(selling price) AS average selling price</a:t>
            </a:r>
            <a:r>
              <a:rPr lang="en-US" b="1" dirty="0">
                <a:solidFill>
                  <a:schemeClr val="accent2"/>
                </a:solidFill>
                <a:latin typeface="Sitka Heading" panose="02000505000000020004" pitchFamily="2" charset="0"/>
                <a:ea typeface="Calibri" panose="020F0502020204030204" pitchFamily="34" charset="0"/>
                <a:cs typeface="Times New Roman" panose="02020603050405020304" pitchFamily="18" charset="0"/>
              </a:rPr>
              <a:t> </a:t>
            </a:r>
            <a:r>
              <a:rPr lang="en-US" b="1" dirty="0">
                <a:solidFill>
                  <a:schemeClr val="accent2"/>
                </a:solidFill>
                <a:effectLst/>
                <a:latin typeface="Sitka Heading" panose="02000505000000020004" pitchFamily="2" charset="0"/>
                <a:ea typeface="Calibri" panose="020F0502020204030204" pitchFamily="34" charset="0"/>
                <a:cs typeface="Times New Roman" panose="02020603050405020304" pitchFamily="18" charset="0"/>
              </a:rPr>
              <a:t>FROM cars</a:t>
            </a:r>
          </a:p>
          <a:p>
            <a:pPr marR="0">
              <a:lnSpc>
                <a:spcPct val="107000"/>
              </a:lnSpc>
              <a:spcBef>
                <a:spcPts val="0"/>
              </a:spcBef>
              <a:spcAft>
                <a:spcPts val="800"/>
              </a:spcAft>
            </a:pPr>
            <a:r>
              <a:rPr lang="en-US" b="1" dirty="0">
                <a:solidFill>
                  <a:schemeClr val="accent2"/>
                </a:solidFill>
                <a:effectLst/>
                <a:latin typeface="Sitka Heading" panose="02000505000000020004" pitchFamily="2" charset="0"/>
                <a:ea typeface="Calibri" panose="020F0502020204030204" pitchFamily="34" charset="0"/>
                <a:cs typeface="Times New Roman" panose="02020603050405020304" pitchFamily="18" charset="0"/>
              </a:rPr>
              <a:t> car dataset;</a:t>
            </a:r>
          </a:p>
          <a:p>
            <a:pPr marL="0" marR="0">
              <a:lnSpc>
                <a:spcPct val="107000"/>
              </a:lnSpc>
              <a:spcBef>
                <a:spcPts val="0"/>
              </a:spcBef>
              <a:spcAft>
                <a:spcPts val="800"/>
              </a:spcAft>
            </a:pPr>
            <a:r>
              <a:rPr lang="en-US" b="1" dirty="0">
                <a:solidFill>
                  <a:srgbClr val="000000"/>
                </a:solidFill>
                <a:effectLst/>
                <a:latin typeface="Sitka Heading" panose="02000505000000020004" pitchFamily="2" charset="0"/>
                <a:ea typeface="Times New Roman" panose="02020603050405020304" pitchFamily="18" charset="0"/>
                <a:cs typeface="Open Sans" panose="020B0606030504020204" pitchFamily="34" charset="0"/>
              </a:rPr>
              <a:t>This histogram displays the distribution of selling prices for cars in the dataset.</a:t>
            </a:r>
            <a:endParaRPr lang="en-US" b="1" dirty="0">
              <a:effectLst/>
              <a:latin typeface="Sitka Heading" panose="02000505000000020004" pitchFamily="2" charset="0"/>
              <a:ea typeface="Calibri" panose="020F0502020204030204" pitchFamily="34" charset="0"/>
              <a:cs typeface="Times New Roman" panose="02020603050405020304" pitchFamily="18" charset="0"/>
            </a:endParaRPr>
          </a:p>
          <a:p>
            <a:endParaRPr lang="en-US" b="1" dirty="0"/>
          </a:p>
        </p:txBody>
      </p:sp>
      <p:pic>
        <p:nvPicPr>
          <p:cNvPr id="9" name="Picture 8">
            <a:extLst>
              <a:ext uri="{FF2B5EF4-FFF2-40B4-BE49-F238E27FC236}">
                <a16:creationId xmlns:a16="http://schemas.microsoft.com/office/drawing/2014/main" id="{15CDF95D-0722-6043-A1D7-4927384F1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2" y="3073065"/>
            <a:ext cx="5964568" cy="3926484"/>
          </a:xfrm>
          <a:prstGeom prst="rect">
            <a:avLst/>
          </a:prstGeom>
        </p:spPr>
      </p:pic>
      <p:sp>
        <p:nvSpPr>
          <p:cNvPr id="12" name="TextBox 11">
            <a:extLst>
              <a:ext uri="{FF2B5EF4-FFF2-40B4-BE49-F238E27FC236}">
                <a16:creationId xmlns:a16="http://schemas.microsoft.com/office/drawing/2014/main" id="{C99F9337-26DE-B886-BF91-B59CE91FB406}"/>
              </a:ext>
            </a:extLst>
          </p:cNvPr>
          <p:cNvSpPr txBox="1"/>
          <p:nvPr/>
        </p:nvSpPr>
        <p:spPr>
          <a:xfrm>
            <a:off x="5997680" y="994449"/>
            <a:ext cx="6302463" cy="5788701"/>
          </a:xfrm>
          <a:prstGeom prst="rect">
            <a:avLst/>
          </a:prstGeom>
          <a:noFill/>
        </p:spPr>
        <p:txBody>
          <a:bodyPr wrap="square" rtlCol="0">
            <a:spAutoFit/>
          </a:bodyPr>
          <a:lstStyle/>
          <a:p>
            <a:pPr marL="0" marR="0">
              <a:lnSpc>
                <a:spcPct val="107000"/>
              </a:lnSpc>
              <a:spcBef>
                <a:spcPts val="0"/>
              </a:spcBef>
              <a:spcAft>
                <a:spcPts val="800"/>
              </a:spcAft>
            </a:pPr>
            <a:r>
              <a:rPr lang="en-US" sz="2000" b="1" spc="-30" dirty="0">
                <a:solidFill>
                  <a:srgbClr val="002060"/>
                </a:solidFill>
                <a:effectLst/>
                <a:latin typeface="Sitka Heading" panose="02000505000000020004" pitchFamily="2" charset="0"/>
                <a:ea typeface="Times New Roman" panose="02020603050405020304" pitchFamily="18" charset="0"/>
                <a:cs typeface="Helvetica" panose="020B0604020202020204" pitchFamily="34" charset="0"/>
              </a:rPr>
              <a:t>Insight 2</a:t>
            </a:r>
            <a:endParaRPr lang="en-US" sz="2000" spc="-30" dirty="0">
              <a:solidFill>
                <a:srgbClr val="002060"/>
              </a:solidFill>
              <a:latin typeface="Sitka Heading" panose="02000505000000020004" pitchFamily="2"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600" b="1" dirty="0">
                <a:latin typeface="Sitka Heading" panose="02000505000000020004" pitchFamily="2" charset="0"/>
              </a:rPr>
              <a:t>Identify the most common fuel type used among the cars.</a:t>
            </a:r>
          </a:p>
          <a:p>
            <a:pPr marL="0" marR="0">
              <a:lnSpc>
                <a:spcPct val="107000"/>
              </a:lnSpc>
              <a:spcBef>
                <a:spcPts val="0"/>
              </a:spcBef>
              <a:spcAft>
                <a:spcPts val="800"/>
              </a:spcAft>
            </a:pPr>
            <a:r>
              <a:rPr lang="en-US" sz="1600" b="1" dirty="0">
                <a:solidFill>
                  <a:schemeClr val="accent2"/>
                </a:solidFill>
                <a:latin typeface="Sitka Heading" panose="02000505000000020004" pitchFamily="2" charset="0"/>
              </a:rPr>
              <a:t>SELECT fuel, COUNT(*) AS count from </a:t>
            </a:r>
            <a:r>
              <a:rPr lang="en-US" sz="1600" b="1" dirty="0" err="1">
                <a:solidFill>
                  <a:schemeClr val="accent2"/>
                </a:solidFill>
                <a:latin typeface="Sitka Heading" panose="02000505000000020004" pitchFamily="2" charset="0"/>
              </a:rPr>
              <a:t>cars`car</a:t>
            </a:r>
            <a:r>
              <a:rPr lang="en-US" sz="1600" b="1" dirty="0">
                <a:solidFill>
                  <a:schemeClr val="accent2"/>
                </a:solidFill>
                <a:latin typeface="Sitka Heading" panose="02000505000000020004" pitchFamily="2" charset="0"/>
              </a:rPr>
              <a:t> </a:t>
            </a:r>
            <a:r>
              <a:rPr lang="en-US" sz="1600" b="1" dirty="0" err="1">
                <a:solidFill>
                  <a:schemeClr val="accent2"/>
                </a:solidFill>
                <a:latin typeface="Sitka Heading" panose="02000505000000020004" pitchFamily="2" charset="0"/>
              </a:rPr>
              <a:t>dataset`GROUP</a:t>
            </a:r>
            <a:r>
              <a:rPr lang="en-US" sz="1600" b="1" dirty="0">
                <a:solidFill>
                  <a:schemeClr val="accent2"/>
                </a:solidFill>
                <a:latin typeface="Sitka Heading" panose="02000505000000020004" pitchFamily="2" charset="0"/>
              </a:rPr>
              <a:t> BY fuel ORDER BY count DESC LIMIT 1;</a:t>
            </a:r>
          </a:p>
          <a:p>
            <a:pPr>
              <a:lnSpc>
                <a:spcPct val="107000"/>
              </a:lnSpc>
              <a:spcAft>
                <a:spcPts val="800"/>
              </a:spcAft>
            </a:pPr>
            <a:r>
              <a:rPr lang="en-US" sz="1600" b="1" dirty="0">
                <a:solidFill>
                  <a:srgbClr val="000000"/>
                </a:solidFill>
                <a:effectLst/>
                <a:latin typeface="Sitka Heading" panose="02000505000000020004" pitchFamily="2" charset="0"/>
                <a:ea typeface="Times New Roman" panose="02020603050405020304" pitchFamily="18" charset="0"/>
                <a:cs typeface="Open Sans" panose="020B0606030504020204" pitchFamily="34" charset="0"/>
              </a:rPr>
              <a:t>A pie chart highlighting the distribution of fuel types used among the cars in the datase</a:t>
            </a:r>
            <a:r>
              <a:rPr lang="en-US" sz="1600" b="1" dirty="0">
                <a:solidFill>
                  <a:srgbClr val="000000"/>
                </a:solidFill>
                <a:effectLst/>
                <a:latin typeface="Sitka Heading" panose="02000505000000020004" pitchFamily="2" charset="0"/>
                <a:ea typeface="Calibri" panose="020F0502020204030204" pitchFamily="34" charset="0"/>
                <a:cs typeface="Open Sans" panose="020B0606030504020204" pitchFamily="34" charset="0"/>
              </a:rPr>
              <a:t>t</a:t>
            </a:r>
            <a:endParaRPr lang="en-US" sz="1600" b="1" dirty="0">
              <a:effectLst/>
              <a:latin typeface="Sitka Heading" panose="02000505000000020004"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dirty="0">
              <a:solidFill>
                <a:schemeClr val="accent2"/>
              </a:solidFill>
              <a:latin typeface="Sitka Heading" panose="02000505000000020004" pitchFamily="2" charset="0"/>
            </a:endParaRPr>
          </a:p>
          <a:p>
            <a:pPr marL="0" marR="0">
              <a:lnSpc>
                <a:spcPct val="107000"/>
              </a:lnSpc>
              <a:spcBef>
                <a:spcPts val="0"/>
              </a:spcBef>
              <a:spcAft>
                <a:spcPts val="800"/>
              </a:spcAft>
            </a:pPr>
            <a:endParaRPr lang="en-US" b="1" dirty="0">
              <a:solidFill>
                <a:schemeClr val="accent2"/>
              </a:solidFill>
              <a:latin typeface="Sitka Heading" panose="02000505000000020004" pitchFamily="2" charset="0"/>
            </a:endParaRPr>
          </a:p>
          <a:p>
            <a:pPr marL="0" marR="0">
              <a:lnSpc>
                <a:spcPct val="107000"/>
              </a:lnSpc>
              <a:spcBef>
                <a:spcPts val="0"/>
              </a:spcBef>
              <a:spcAft>
                <a:spcPts val="800"/>
              </a:spcAft>
            </a:pPr>
            <a:endParaRPr lang="en-US" b="1" dirty="0">
              <a:solidFill>
                <a:schemeClr val="accent2"/>
              </a:solidFill>
              <a:latin typeface="Sitka Heading" panose="02000505000000020004" pitchFamily="2" charset="0"/>
            </a:endParaRPr>
          </a:p>
          <a:p>
            <a:pPr marL="0" marR="0">
              <a:lnSpc>
                <a:spcPct val="107000"/>
              </a:lnSpc>
              <a:spcBef>
                <a:spcPts val="0"/>
              </a:spcBef>
              <a:spcAft>
                <a:spcPts val="800"/>
              </a:spcAft>
            </a:pPr>
            <a:endParaRPr lang="en-US" b="1" dirty="0">
              <a:solidFill>
                <a:schemeClr val="accent2"/>
              </a:solidFill>
              <a:latin typeface="Sitka Heading" panose="02000505000000020004" pitchFamily="2" charset="0"/>
            </a:endParaRPr>
          </a:p>
          <a:p>
            <a:pPr marL="0" marR="0">
              <a:lnSpc>
                <a:spcPct val="107000"/>
              </a:lnSpc>
              <a:spcBef>
                <a:spcPts val="0"/>
              </a:spcBef>
              <a:spcAft>
                <a:spcPts val="800"/>
              </a:spcAft>
            </a:pPr>
            <a:endParaRPr lang="en-US" b="1" dirty="0">
              <a:solidFill>
                <a:schemeClr val="accent2"/>
              </a:solidFill>
              <a:latin typeface="Sitka Heading" panose="02000505000000020004" pitchFamily="2" charset="0"/>
            </a:endParaRPr>
          </a:p>
          <a:p>
            <a:pPr marL="0" marR="0">
              <a:lnSpc>
                <a:spcPct val="107000"/>
              </a:lnSpc>
              <a:spcBef>
                <a:spcPts val="0"/>
              </a:spcBef>
              <a:spcAft>
                <a:spcPts val="800"/>
              </a:spcAft>
            </a:pPr>
            <a:endParaRPr lang="en-US" b="1" dirty="0">
              <a:solidFill>
                <a:schemeClr val="accent2"/>
              </a:solidFill>
              <a:latin typeface="Sitka Heading" panose="02000505000000020004" pitchFamily="2" charset="0"/>
            </a:endParaRPr>
          </a:p>
          <a:p>
            <a:pPr marL="0" marR="0">
              <a:lnSpc>
                <a:spcPct val="107000"/>
              </a:lnSpc>
              <a:spcBef>
                <a:spcPts val="0"/>
              </a:spcBef>
              <a:spcAft>
                <a:spcPts val="800"/>
              </a:spcAft>
            </a:pPr>
            <a:endParaRPr lang="en-US" b="1" dirty="0">
              <a:solidFill>
                <a:schemeClr val="accent2"/>
              </a:solidFill>
              <a:latin typeface="Sitka Heading" panose="02000505000000020004" pitchFamily="2" charset="0"/>
            </a:endParaRPr>
          </a:p>
          <a:p>
            <a:pPr marL="0" marR="0">
              <a:lnSpc>
                <a:spcPct val="107000"/>
              </a:lnSpc>
              <a:spcBef>
                <a:spcPts val="0"/>
              </a:spcBef>
              <a:spcAft>
                <a:spcPts val="800"/>
              </a:spcAft>
            </a:pPr>
            <a:endParaRPr lang="en-US" b="1" dirty="0">
              <a:solidFill>
                <a:schemeClr val="accent2"/>
              </a:solidFill>
              <a:latin typeface="Sitka Heading" panose="02000505000000020004" pitchFamily="2" charset="0"/>
            </a:endParaRPr>
          </a:p>
          <a:p>
            <a:pPr marL="0" marR="0">
              <a:lnSpc>
                <a:spcPct val="107000"/>
              </a:lnSpc>
              <a:spcBef>
                <a:spcPts val="0"/>
              </a:spcBef>
              <a:spcAft>
                <a:spcPts val="800"/>
              </a:spcAft>
            </a:pPr>
            <a:endParaRPr lang="en-US" dirty="0">
              <a:solidFill>
                <a:schemeClr val="accent2"/>
              </a:solidFill>
            </a:endParaRPr>
          </a:p>
        </p:txBody>
      </p:sp>
      <p:cxnSp>
        <p:nvCxnSpPr>
          <p:cNvPr id="14" name="Straight Connector 13">
            <a:extLst>
              <a:ext uri="{FF2B5EF4-FFF2-40B4-BE49-F238E27FC236}">
                <a16:creationId xmlns:a16="http://schemas.microsoft.com/office/drawing/2014/main" id="{1DB43CCD-FA6C-854B-C5EE-3E00E995A88D}"/>
              </a:ext>
            </a:extLst>
          </p:cNvPr>
          <p:cNvCxnSpPr/>
          <p:nvPr/>
        </p:nvCxnSpPr>
        <p:spPr>
          <a:xfrm>
            <a:off x="5966483" y="0"/>
            <a:ext cx="0" cy="685800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CC60BAD-34E6-2F06-5D9B-A0C89EDDD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975" y="3200142"/>
            <a:ext cx="4822253" cy="3620433"/>
          </a:xfrm>
          <a:prstGeom prst="rect">
            <a:avLst/>
          </a:prstGeom>
        </p:spPr>
      </p:pic>
    </p:spTree>
    <p:extLst>
      <p:ext uri="{BB962C8B-B14F-4D97-AF65-F5344CB8AC3E}">
        <p14:creationId xmlns:p14="http://schemas.microsoft.com/office/powerpoint/2010/main" val="384328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fade">
                                      <p:cBhvr>
                                        <p:cTn id="19" dur="1000"/>
                                        <p:tgtEl>
                                          <p:spTgt spid="5">
                                            <p:txEl>
                                              <p:pRg st="0" end="0"/>
                                            </p:txEl>
                                          </p:spTgt>
                                        </p:tgtEl>
                                      </p:cBhvr>
                                    </p:animEffect>
                                    <p:anim calcmode="lin" valueType="num">
                                      <p:cBhvr>
                                        <p:cTn id="20"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fade">
                                      <p:cBhvr>
                                        <p:cTn id="26" dur="1000"/>
                                        <p:tgtEl>
                                          <p:spTgt spid="5">
                                            <p:txEl>
                                              <p:pRg st="1" end="1"/>
                                            </p:txEl>
                                          </p:spTgt>
                                        </p:tgtEl>
                                      </p:cBhvr>
                                    </p:animEffect>
                                    <p:anim calcmode="lin" valueType="num">
                                      <p:cBhvr>
                                        <p:cTn id="27"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1000"/>
                                        <p:tgtEl>
                                          <p:spTgt spid="5">
                                            <p:txEl>
                                              <p:pRg st="2" end="2"/>
                                            </p:txEl>
                                          </p:spTgt>
                                        </p:tgtEl>
                                      </p:cBhvr>
                                    </p:animEffect>
                                    <p:anim calcmode="lin" valueType="num">
                                      <p:cBhvr>
                                        <p:cTn id="3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5">
                                            <p:txEl>
                                              <p:pRg st="3" end="3"/>
                                            </p:txEl>
                                          </p:spTgt>
                                        </p:tgtEl>
                                        <p:attrNameLst>
                                          <p:attrName>style.visibility</p:attrName>
                                        </p:attrNameLst>
                                      </p:cBhvr>
                                      <p:to>
                                        <p:strVal val="visible"/>
                                      </p:to>
                                    </p:set>
                                    <p:animEffect transition="in" filter="fade">
                                      <p:cBhvr>
                                        <p:cTn id="40" dur="1000"/>
                                        <p:tgtEl>
                                          <p:spTgt spid="5">
                                            <p:txEl>
                                              <p:pRg st="3" end="3"/>
                                            </p:txEl>
                                          </p:spTgt>
                                        </p:tgtEl>
                                      </p:cBhvr>
                                    </p:animEffect>
                                    <p:anim calcmode="lin" valueType="num">
                                      <p:cBhvr>
                                        <p:cTn id="41"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1000"/>
                                        <p:tgtEl>
                                          <p:spTgt spid="5">
                                            <p:txEl>
                                              <p:pRg st="4" end="4"/>
                                            </p:txEl>
                                          </p:spTgt>
                                        </p:tgtEl>
                                      </p:cBhvr>
                                    </p:animEffect>
                                    <p:anim calcmode="lin" valueType="num">
                                      <p:cBhvr>
                                        <p:cTn id="4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A1DB-BF6B-3257-955A-2D8ABCC72350}"/>
              </a:ext>
            </a:extLst>
          </p:cNvPr>
          <p:cNvSpPr>
            <a:spLocks noGrp="1"/>
          </p:cNvSpPr>
          <p:nvPr>
            <p:ph type="ctrTitle"/>
          </p:nvPr>
        </p:nvSpPr>
        <p:spPr>
          <a:xfrm>
            <a:off x="1170121" y="339644"/>
            <a:ext cx="10134369" cy="1167421"/>
          </a:xfrm>
        </p:spPr>
        <p:txBody>
          <a:bodyPr/>
          <a:lstStyle/>
          <a:p>
            <a:pPr marL="0" marR="0">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
        <p:nvSpPr>
          <p:cNvPr id="3" name="Text Placeholder 2">
            <a:extLst>
              <a:ext uri="{FF2B5EF4-FFF2-40B4-BE49-F238E27FC236}">
                <a16:creationId xmlns:a16="http://schemas.microsoft.com/office/drawing/2014/main" id="{3370C877-B7A1-ABD0-6A0E-D48D072E76B0}"/>
              </a:ext>
            </a:extLst>
          </p:cNvPr>
          <p:cNvSpPr>
            <a:spLocks noGrp="1"/>
          </p:cNvSpPr>
          <p:nvPr>
            <p:ph type="body" sz="quarter" idx="14"/>
          </p:nvPr>
        </p:nvSpPr>
        <p:spPr>
          <a:xfrm>
            <a:off x="108483" y="206908"/>
            <a:ext cx="5953268" cy="6016705"/>
          </a:xfrm>
          <a:solidFill>
            <a:schemeClr val="bg1"/>
          </a:solidFill>
        </p:spPr>
        <p:txBody>
          <a:bodyPr/>
          <a:lstStyle/>
          <a:p>
            <a:endParaRPr lang="en-US" b="1" dirty="0"/>
          </a:p>
          <a:p>
            <a:pPr marL="0" marR="0">
              <a:lnSpc>
                <a:spcPct val="107000"/>
              </a:lnSpc>
              <a:spcBef>
                <a:spcPts val="0"/>
              </a:spcBef>
              <a:spcAft>
                <a:spcPts val="800"/>
              </a:spcAft>
            </a:pPr>
            <a:r>
              <a:rPr lang="en-US" sz="1800" b="1" spc="-30" dirty="0">
                <a:solidFill>
                  <a:schemeClr val="accent4">
                    <a:lumMod val="50000"/>
                  </a:schemeClr>
                </a:solidFill>
                <a:effectLst/>
                <a:latin typeface="Sitka Heading" panose="02000505000000020004" pitchFamily="2" charset="0"/>
                <a:ea typeface="Times New Roman" panose="02020603050405020304" pitchFamily="18" charset="0"/>
                <a:cs typeface="Helvetica" panose="020B0604020202020204" pitchFamily="34" charset="0"/>
              </a:rPr>
              <a:t>Insight 3</a:t>
            </a:r>
            <a:endParaRPr lang="en-US" b="1" spc="-30" dirty="0">
              <a:solidFill>
                <a:schemeClr val="accent4">
                  <a:lumMod val="50000"/>
                </a:schemeClr>
              </a:solidFill>
              <a:effectLst/>
              <a:latin typeface="Sitka Heading" panose="02000505000000020004" pitchFamily="2" charset="0"/>
              <a:ea typeface="Times New Roman" panose="02020603050405020304" pitchFamily="18" charset="0"/>
              <a:cs typeface="Helvetica" panose="020B0604020202020204" pitchFamily="34" charset="0"/>
            </a:endParaRPr>
          </a:p>
          <a:p>
            <a:pPr marL="0" marR="0">
              <a:lnSpc>
                <a:spcPct val="107000"/>
              </a:lnSpc>
              <a:spcBef>
                <a:spcPts val="0"/>
              </a:spcBef>
              <a:spcAft>
                <a:spcPts val="800"/>
              </a:spcAft>
            </a:pPr>
            <a:r>
              <a:rPr lang="en-US" b="1" dirty="0">
                <a:solidFill>
                  <a:schemeClr val="accent2"/>
                </a:solidFill>
                <a:latin typeface="Sitka Heading" panose="02000505000000020004" pitchFamily="2" charset="0"/>
              </a:rPr>
              <a:t> </a:t>
            </a:r>
            <a:r>
              <a:rPr lang="en-US" b="1" dirty="0">
                <a:latin typeface="Sitka Heading" panose="02000505000000020004" pitchFamily="2" charset="0"/>
              </a:rPr>
              <a:t>Calculate the average mileage of cars.</a:t>
            </a:r>
          </a:p>
          <a:p>
            <a:pPr marL="0" marR="0">
              <a:lnSpc>
                <a:spcPct val="107000"/>
              </a:lnSpc>
              <a:spcBef>
                <a:spcPts val="0"/>
              </a:spcBef>
              <a:spcAft>
                <a:spcPts val="800"/>
              </a:spcAft>
            </a:pPr>
            <a:r>
              <a:rPr lang="en-US" b="1" dirty="0">
                <a:solidFill>
                  <a:schemeClr val="accent2"/>
                </a:solidFill>
                <a:latin typeface="Sitka Heading" panose="02000505000000020004" pitchFamily="2" charset="0"/>
              </a:rPr>
              <a:t>SELECT AVG(mileage) AS average mileage FROM cars. car dataset;</a:t>
            </a:r>
          </a:p>
          <a:p>
            <a:pPr>
              <a:lnSpc>
                <a:spcPct val="107000"/>
              </a:lnSpc>
              <a:spcBef>
                <a:spcPts val="0"/>
              </a:spcBef>
              <a:spcAft>
                <a:spcPts val="800"/>
              </a:spcAft>
            </a:pPr>
            <a:r>
              <a:rPr lang="en-US" b="1" dirty="0">
                <a:solidFill>
                  <a:srgbClr val="000000"/>
                </a:solidFill>
                <a:effectLst/>
                <a:latin typeface="Sitka Heading" panose="02000505000000020004" pitchFamily="2" charset="0"/>
                <a:ea typeface="Times New Roman" panose="02020603050405020304" pitchFamily="18" charset="0"/>
                <a:cs typeface="Open Sans" panose="020B0606030504020204" pitchFamily="34" charset="0"/>
              </a:rPr>
              <a:t>A </a:t>
            </a:r>
            <a:r>
              <a:rPr lang="en-US" b="1" dirty="0">
                <a:solidFill>
                  <a:srgbClr val="020817"/>
                </a:solidFill>
                <a:effectLst/>
                <a:latin typeface="Sitka Heading" panose="02000505000000020004" pitchFamily="2" charset="0"/>
                <a:ea typeface="Calibri" panose="020F0502020204030204" pitchFamily="34" charset="0"/>
                <a:cs typeface="Open Sans" panose="020B0606030504020204" pitchFamily="34" charset="0"/>
              </a:rPr>
              <a:t>histogram showing the distribution of mileage in the car dataset, with the average mileage marked by a red dashed line</a:t>
            </a:r>
            <a:r>
              <a:rPr lang="en-US" b="1" dirty="0">
                <a:solidFill>
                  <a:srgbClr val="020817"/>
                </a:solidFill>
                <a:effectLst/>
                <a:latin typeface="__Inter_Fallback_aaf875"/>
                <a:ea typeface="Calibri" panose="020F0502020204030204" pitchFamily="34" charset="0"/>
                <a:cs typeface="Open Sans" panose="020B0606030504020204" pitchFamily="34" charset="0"/>
              </a:rPr>
              <a:t>.</a:t>
            </a:r>
            <a:endParaRPr lang="en-US"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b="1" dirty="0">
              <a:solidFill>
                <a:srgbClr val="00B0F0"/>
              </a:solidFill>
            </a:endParaRPr>
          </a:p>
        </p:txBody>
      </p:sp>
      <p:sp>
        <p:nvSpPr>
          <p:cNvPr id="5" name="TextBox 4">
            <a:extLst>
              <a:ext uri="{FF2B5EF4-FFF2-40B4-BE49-F238E27FC236}">
                <a16:creationId xmlns:a16="http://schemas.microsoft.com/office/drawing/2014/main" id="{ECA233B4-AB5F-8A77-398F-8E16A6B85AE3}"/>
              </a:ext>
            </a:extLst>
          </p:cNvPr>
          <p:cNvSpPr txBox="1"/>
          <p:nvPr/>
        </p:nvSpPr>
        <p:spPr>
          <a:xfrm>
            <a:off x="6238732" y="482955"/>
            <a:ext cx="5953268" cy="6534866"/>
          </a:xfrm>
          <a:prstGeom prst="rect">
            <a:avLst/>
          </a:prstGeom>
          <a:noFill/>
        </p:spPr>
        <p:txBody>
          <a:bodyPr wrap="square" rtlCol="0">
            <a:spAutoFit/>
          </a:bodyPr>
          <a:lstStyle/>
          <a:p>
            <a:pPr marL="0" marR="0">
              <a:lnSpc>
                <a:spcPct val="107000"/>
              </a:lnSpc>
              <a:spcBef>
                <a:spcPts val="0"/>
              </a:spcBef>
              <a:spcAft>
                <a:spcPts val="800"/>
              </a:spcAft>
            </a:pPr>
            <a:r>
              <a:rPr lang="en-US" sz="1800" b="1" spc="-30" dirty="0">
                <a:solidFill>
                  <a:schemeClr val="accent4">
                    <a:lumMod val="50000"/>
                  </a:schemeClr>
                </a:solidFill>
                <a:effectLst/>
                <a:latin typeface="Sitka Heading" panose="02000505000000020004" pitchFamily="2" charset="0"/>
                <a:ea typeface="Times New Roman" panose="02020603050405020304" pitchFamily="18" charset="0"/>
                <a:cs typeface="Helvetica" panose="020B0604020202020204" pitchFamily="34" charset="0"/>
              </a:rPr>
              <a:t>Insight 4</a:t>
            </a:r>
          </a:p>
          <a:p>
            <a:pPr marL="0" marR="0">
              <a:lnSpc>
                <a:spcPct val="107000"/>
              </a:lnSpc>
              <a:spcBef>
                <a:spcPts val="0"/>
              </a:spcBef>
              <a:spcAft>
                <a:spcPts val="800"/>
              </a:spcAft>
            </a:pPr>
            <a:r>
              <a:rPr lang="en-US" sz="1600" b="1" dirty="0">
                <a:effectLst/>
                <a:latin typeface="Sitka Heading" panose="02000505000000020004" pitchFamily="2" charset="0"/>
                <a:ea typeface="Calibri" panose="020F0502020204030204" pitchFamily="34" charset="0"/>
                <a:cs typeface="Times New Roman" panose="02020603050405020304" pitchFamily="18" charset="0"/>
              </a:rPr>
              <a:t>Determine the average kilometers driven per year for each car.</a:t>
            </a:r>
          </a:p>
          <a:p>
            <a:pPr marL="0" marR="0">
              <a:lnSpc>
                <a:spcPct val="107000"/>
              </a:lnSpc>
              <a:spcBef>
                <a:spcPts val="0"/>
              </a:spcBef>
              <a:spcAft>
                <a:spcPts val="800"/>
              </a:spcAft>
            </a:pPr>
            <a:r>
              <a:rPr lang="en-US" sz="1600" b="1" dirty="0">
                <a:solidFill>
                  <a:schemeClr val="accent2"/>
                </a:solidFill>
                <a:effectLst/>
                <a:latin typeface="Sitka Heading" panose="02000505000000020004" pitchFamily="2" charset="0"/>
                <a:ea typeface="Calibri" panose="020F0502020204030204" pitchFamily="34" charset="0"/>
                <a:cs typeface="Times New Roman" panose="02020603050405020304" pitchFamily="18" charset="0"/>
              </a:rPr>
              <a:t>SELECT name, (km driven / (2024 - year)) AS avg kms per year FROM cars car dataset`;</a:t>
            </a:r>
          </a:p>
          <a:p>
            <a:pPr marL="0" marR="0">
              <a:lnSpc>
                <a:spcPct val="107000"/>
              </a:lnSpc>
              <a:spcBef>
                <a:spcPts val="0"/>
              </a:spcBef>
              <a:spcAft>
                <a:spcPts val="800"/>
              </a:spcAft>
            </a:pPr>
            <a:r>
              <a:rPr lang="en-US" sz="1600" b="1" dirty="0">
                <a:solidFill>
                  <a:srgbClr val="020817"/>
                </a:solidFill>
                <a:effectLst/>
                <a:latin typeface="Sitka Heading" panose="02000505000000020004" pitchFamily="2" charset="0"/>
                <a:ea typeface="Calibri" panose="020F0502020204030204" pitchFamily="34" charset="0"/>
                <a:cs typeface="Open Sans" panose="020B0606030504020204" pitchFamily="34" charset="0"/>
              </a:rPr>
              <a:t>Histogram showing the distribution of kilometers driven per year in the car dataset, with the average marked by a red dashed line.</a:t>
            </a:r>
            <a:endParaRPr lang="en-US" sz="1600" b="1" dirty="0">
              <a:effectLst/>
              <a:latin typeface="Sitka Heading" panose="02000505000000020004" pitchFamily="2" charset="0"/>
              <a:ea typeface="Calibri" panose="020F0502020204030204" pitchFamily="34" charset="0"/>
              <a:cs typeface="Times New Roman" panose="02020603050405020304"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Distribution of Mileage in the Car Dataset">
            <a:extLst>
              <a:ext uri="{FF2B5EF4-FFF2-40B4-BE49-F238E27FC236}">
                <a16:creationId xmlns:a16="http://schemas.microsoft.com/office/drawing/2014/main" id="{9FD3C619-5A0E-8217-D333-BB1240AE5CDA}"/>
              </a:ext>
            </a:extLst>
          </p:cNvPr>
          <p:cNvPicPr>
            <a:picLocks noChangeAspect="1"/>
          </p:cNvPicPr>
          <p:nvPr/>
        </p:nvPicPr>
        <p:blipFill rotWithShape="1">
          <a:blip r:embed="rId2">
            <a:extLst>
              <a:ext uri="{28A0092B-C50C-407E-A947-70E740481C1C}">
                <a14:useLocalDpi xmlns:a14="http://schemas.microsoft.com/office/drawing/2010/main" val="0"/>
              </a:ext>
            </a:extLst>
          </a:blip>
          <a:srcRect t="5128"/>
          <a:stretch/>
        </p:blipFill>
        <p:spPr bwMode="auto">
          <a:xfrm>
            <a:off x="-49365" y="2827741"/>
            <a:ext cx="5953268" cy="3821158"/>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5495A9CF-DD71-1206-579A-690AEED7A363}"/>
              </a:ext>
            </a:extLst>
          </p:cNvPr>
          <p:cNvPicPr>
            <a:picLocks noChangeAspect="1"/>
          </p:cNvPicPr>
          <p:nvPr/>
        </p:nvPicPr>
        <p:blipFill rotWithShape="1">
          <a:blip r:embed="rId3">
            <a:extLst>
              <a:ext uri="{28A0092B-C50C-407E-A947-70E740481C1C}">
                <a14:useLocalDpi xmlns:a14="http://schemas.microsoft.com/office/drawing/2010/main" val="0"/>
              </a:ext>
            </a:extLst>
          </a:blip>
          <a:srcRect t="4878"/>
          <a:stretch/>
        </p:blipFill>
        <p:spPr bwMode="auto">
          <a:xfrm>
            <a:off x="6410599" y="2851218"/>
            <a:ext cx="5476602" cy="3797679"/>
          </a:xfrm>
          <a:prstGeom prst="rect">
            <a:avLst/>
          </a:prstGeom>
          <a:ln>
            <a:noFill/>
          </a:ln>
          <a:extLst>
            <a:ext uri="{53640926-AAD7-44D8-BBD7-CCE9431645EC}">
              <a14:shadowObscured xmlns:a14="http://schemas.microsoft.com/office/drawing/2010/main"/>
            </a:ext>
          </a:extLst>
        </p:spPr>
      </p:pic>
      <p:cxnSp>
        <p:nvCxnSpPr>
          <p:cNvPr id="9" name="Straight Connector 8">
            <a:extLst>
              <a:ext uri="{FF2B5EF4-FFF2-40B4-BE49-F238E27FC236}">
                <a16:creationId xmlns:a16="http://schemas.microsoft.com/office/drawing/2014/main" id="{1F8FE6CA-743C-F524-90FC-2ABB48CF0EC8}"/>
              </a:ext>
            </a:extLst>
          </p:cNvPr>
          <p:cNvCxnSpPr>
            <a:cxnSpLocks/>
          </p:cNvCxnSpPr>
          <p:nvPr/>
        </p:nvCxnSpPr>
        <p:spPr>
          <a:xfrm>
            <a:off x="6096000" y="0"/>
            <a:ext cx="34251" cy="68580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418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DC2B9D-81E7-F43B-3271-A218189A23FD}"/>
              </a:ext>
            </a:extLst>
          </p:cNvPr>
          <p:cNvSpPr>
            <a:spLocks noGrp="1"/>
          </p:cNvSpPr>
          <p:nvPr>
            <p:ph type="body" sz="quarter" idx="14"/>
          </p:nvPr>
        </p:nvSpPr>
        <p:spPr>
          <a:xfrm>
            <a:off x="128288" y="180975"/>
            <a:ext cx="5815312" cy="6496050"/>
          </a:xfrm>
        </p:spPr>
        <p:txBody>
          <a:bodyPr/>
          <a:lstStyle/>
          <a:p>
            <a:r>
              <a:rPr lang="en-US" sz="2000" b="1" spc="-30" dirty="0">
                <a:solidFill>
                  <a:schemeClr val="accent4">
                    <a:lumMod val="50000"/>
                  </a:schemeClr>
                </a:solidFill>
                <a:latin typeface="Sitka Heading" panose="02000505000000020004" pitchFamily="2" charset="0"/>
                <a:ea typeface="Times New Roman" panose="02020603050405020304" pitchFamily="18" charset="0"/>
                <a:cs typeface="Helvetica" panose="020B0604020202020204" pitchFamily="34" charset="0"/>
              </a:rPr>
              <a:t>Insight 5</a:t>
            </a:r>
            <a:endParaRPr lang="en-US" sz="2000" dirty="0"/>
          </a:p>
          <a:p>
            <a:r>
              <a:rPr lang="en-US" b="1" dirty="0">
                <a:latin typeface="Sitka Heading" panose="02000505000000020004" pitchFamily="2" charset="0"/>
              </a:rPr>
              <a:t>Identify the top 5 car models with the highest selling prices.</a:t>
            </a:r>
          </a:p>
          <a:p>
            <a:r>
              <a:rPr lang="en-US" b="1" dirty="0">
                <a:solidFill>
                  <a:schemeClr val="accent2"/>
                </a:solidFill>
                <a:latin typeface="Sitka Heading" panose="02000505000000020004" pitchFamily="2" charset="0"/>
              </a:rPr>
              <a:t>SELECT name, selling price FROM cars car dataset ORDER BY selling price DESC LIMIT 5;</a:t>
            </a:r>
          </a:p>
          <a:p>
            <a:r>
              <a:rPr lang="en-US" dirty="0">
                <a:solidFill>
                  <a:srgbClr val="020817"/>
                </a:solidFill>
                <a:latin typeface="Sitka Heading" panose="02000505000000020004" pitchFamily="2" charset="0"/>
                <a:ea typeface="Calibri" panose="020F0502020204030204" pitchFamily="34" charset="0"/>
                <a:cs typeface="Open Sans" panose="020B0606030504020204" pitchFamily="34" charset="0"/>
              </a:rPr>
              <a:t>Bar chart showing the selling prices for top 5 car models</a:t>
            </a:r>
            <a:r>
              <a:rPr lang="en-US" dirty="0">
                <a:solidFill>
                  <a:srgbClr val="020817"/>
                </a:solidFill>
                <a:latin typeface="__Inter_Fallback_aaf875"/>
                <a:ea typeface="Calibri" panose="020F0502020204030204" pitchFamily="34" charset="0"/>
                <a:cs typeface="Open Sans" panose="020B0606030504020204" pitchFamily="34" charset="0"/>
              </a:rPr>
              <a:t>:</a:t>
            </a:r>
            <a:endParaRPr lang="en-US" b="1" dirty="0">
              <a:solidFill>
                <a:schemeClr val="accent2"/>
              </a:solidFill>
            </a:endParaRPr>
          </a:p>
          <a:p>
            <a:endParaRPr lang="en-US" b="1" dirty="0">
              <a:solidFill>
                <a:schemeClr val="accent2"/>
              </a:solidFill>
            </a:endParaRPr>
          </a:p>
        </p:txBody>
      </p:sp>
      <p:pic>
        <p:nvPicPr>
          <p:cNvPr id="7" name="Picture 6" descr="Top 5 Car Models with Highest Selling Prices">
            <a:extLst>
              <a:ext uri="{FF2B5EF4-FFF2-40B4-BE49-F238E27FC236}">
                <a16:creationId xmlns:a16="http://schemas.microsoft.com/office/drawing/2014/main" id="{A873A44D-9202-FA51-B11E-5FF3A86B8852}"/>
              </a:ext>
            </a:extLst>
          </p:cNvPr>
          <p:cNvPicPr>
            <a:picLocks noChangeAspect="1"/>
          </p:cNvPicPr>
          <p:nvPr/>
        </p:nvPicPr>
        <p:blipFill rotWithShape="1">
          <a:blip r:embed="rId2">
            <a:extLst>
              <a:ext uri="{28A0092B-C50C-407E-A947-70E740481C1C}">
                <a14:useLocalDpi xmlns:a14="http://schemas.microsoft.com/office/drawing/2010/main" val="0"/>
              </a:ext>
            </a:extLst>
          </a:blip>
          <a:srcRect l="531" t="4510" r="-531" b="1128"/>
          <a:stretch/>
        </p:blipFill>
        <p:spPr bwMode="auto">
          <a:xfrm>
            <a:off x="128288" y="2727121"/>
            <a:ext cx="5730816" cy="3817169"/>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F3AAFB5B-8DF8-0A37-B596-62AFA8493D18}"/>
              </a:ext>
            </a:extLst>
          </p:cNvPr>
          <p:cNvSpPr txBox="1"/>
          <p:nvPr/>
        </p:nvSpPr>
        <p:spPr>
          <a:xfrm>
            <a:off x="6248400" y="112567"/>
            <a:ext cx="5815312" cy="5016758"/>
          </a:xfrm>
          <a:prstGeom prst="rect">
            <a:avLst/>
          </a:prstGeom>
          <a:noFill/>
        </p:spPr>
        <p:txBody>
          <a:bodyPr wrap="square" rtlCol="0">
            <a:spAutoFit/>
          </a:bodyPr>
          <a:lstStyle/>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a:p>
            <a:endParaRPr lang="en-US" sz="1600" b="1" dirty="0">
              <a:latin typeface="Sitka Heading" panose="02000505000000020004" pitchFamily="2" charset="0"/>
            </a:endParaRPr>
          </a:p>
        </p:txBody>
      </p:sp>
      <p:pic>
        <p:nvPicPr>
          <p:cNvPr id="11" name="Picture 10" descr="Percentage of Cars with Automatic Transmission">
            <a:extLst>
              <a:ext uri="{FF2B5EF4-FFF2-40B4-BE49-F238E27FC236}">
                <a16:creationId xmlns:a16="http://schemas.microsoft.com/office/drawing/2014/main" id="{AB5605FB-E9D1-61EB-6434-47E976B39A57}"/>
              </a:ext>
            </a:extLst>
          </p:cNvPr>
          <p:cNvPicPr>
            <a:picLocks noChangeAspect="1"/>
          </p:cNvPicPr>
          <p:nvPr/>
        </p:nvPicPr>
        <p:blipFill rotWithShape="1">
          <a:blip r:embed="rId3">
            <a:extLst>
              <a:ext uri="{28A0092B-C50C-407E-A947-70E740481C1C}">
                <a14:useLocalDpi xmlns:a14="http://schemas.microsoft.com/office/drawing/2010/main" val="0"/>
              </a:ext>
            </a:extLst>
          </a:blip>
          <a:srcRect t="5026"/>
          <a:stretch/>
        </p:blipFill>
        <p:spPr bwMode="auto">
          <a:xfrm>
            <a:off x="7113815" y="2338639"/>
            <a:ext cx="4096491" cy="4040281"/>
          </a:xfrm>
          <a:prstGeom prst="rect">
            <a:avLst/>
          </a:prstGeom>
          <a:noFill/>
          <a:ln>
            <a:noFill/>
          </a:ln>
          <a:extLst>
            <a:ext uri="{53640926-AAD7-44D8-BBD7-CCE9431645EC}">
              <a14:shadowObscured xmlns:a14="http://schemas.microsoft.com/office/drawing/2010/main"/>
            </a:ext>
          </a:extLst>
        </p:spPr>
      </p:pic>
      <p:cxnSp>
        <p:nvCxnSpPr>
          <p:cNvPr id="4" name="Straight Connector 3">
            <a:extLst>
              <a:ext uri="{FF2B5EF4-FFF2-40B4-BE49-F238E27FC236}">
                <a16:creationId xmlns:a16="http://schemas.microsoft.com/office/drawing/2014/main" id="{C121A90A-DA42-F942-ACC1-2BA41AECB93A}"/>
              </a:ext>
            </a:extLst>
          </p:cNvPr>
          <p:cNvCxnSpPr/>
          <p:nvPr/>
        </p:nvCxnSpPr>
        <p:spPr>
          <a:xfrm>
            <a:off x="6096000" y="0"/>
            <a:ext cx="0" cy="6858000"/>
          </a:xfrm>
          <a:prstGeom prst="line">
            <a:avLst/>
          </a:prstGeom>
          <a:ln/>
        </p:spPr>
        <p:style>
          <a:lnRef idx="3">
            <a:schemeClr val="accent3"/>
          </a:lnRef>
          <a:fillRef idx="0">
            <a:schemeClr val="accent3"/>
          </a:fillRef>
          <a:effectRef idx="2">
            <a:schemeClr val="accent3"/>
          </a:effectRef>
          <a:fontRef idx="minor">
            <a:schemeClr val="tx1"/>
          </a:fontRef>
        </p:style>
      </p:cxnSp>
      <p:sp>
        <p:nvSpPr>
          <p:cNvPr id="12" name="TextBox 11">
            <a:extLst>
              <a:ext uri="{FF2B5EF4-FFF2-40B4-BE49-F238E27FC236}">
                <a16:creationId xmlns:a16="http://schemas.microsoft.com/office/drawing/2014/main" id="{1002F66A-FC6F-3D32-282D-3963199159C3}"/>
              </a:ext>
            </a:extLst>
          </p:cNvPr>
          <p:cNvSpPr txBox="1"/>
          <p:nvPr/>
        </p:nvSpPr>
        <p:spPr>
          <a:xfrm>
            <a:off x="6201394" y="232164"/>
            <a:ext cx="5698177" cy="2400657"/>
          </a:xfrm>
          <a:prstGeom prst="rect">
            <a:avLst/>
          </a:prstGeom>
          <a:noFill/>
        </p:spPr>
        <p:txBody>
          <a:bodyPr wrap="square" rtlCol="0">
            <a:spAutoFit/>
          </a:bodyPr>
          <a:lstStyle/>
          <a:p>
            <a:r>
              <a:rPr lang="en-US" sz="2000" b="1" spc="-30" dirty="0">
                <a:solidFill>
                  <a:schemeClr val="accent4">
                    <a:lumMod val="50000"/>
                  </a:schemeClr>
                </a:solidFill>
                <a:effectLst/>
                <a:latin typeface="Sitka Heading" panose="02000505000000020004" pitchFamily="2" charset="0"/>
                <a:ea typeface="Times New Roman" panose="02020603050405020304" pitchFamily="18" charset="0"/>
                <a:cs typeface="Helvetica" panose="020B0604020202020204" pitchFamily="34" charset="0"/>
              </a:rPr>
              <a:t>Insight 6</a:t>
            </a:r>
          </a:p>
          <a:p>
            <a:r>
              <a:rPr lang="en-US" sz="1600" b="1" dirty="0">
                <a:latin typeface="Sitka Heading" panose="02000505000000020004" pitchFamily="2" charset="0"/>
              </a:rPr>
              <a:t>Calculate the percentage of cars with automatic transmission.</a:t>
            </a:r>
            <a:endParaRPr lang="en-US" sz="1600" dirty="0">
              <a:latin typeface="Sitka Heading" panose="02000505000000020004" pitchFamily="2" charset="0"/>
            </a:endParaRPr>
          </a:p>
          <a:p>
            <a:r>
              <a:rPr lang="en-US" sz="1600" b="1" dirty="0">
                <a:solidFill>
                  <a:schemeClr val="accent2"/>
                </a:solidFill>
                <a:latin typeface="Sitka Heading" panose="02000505000000020004" pitchFamily="2" charset="0"/>
                <a:ea typeface="Calibri" panose="020F0502020204030204" pitchFamily="34" charset="0"/>
                <a:cs typeface="Open Sans" panose="020B0606030504020204" pitchFamily="34" charset="0"/>
              </a:rPr>
              <a:t>SELECT     (SUM(transmission = 'automatic') / COUNT(*)) * 100 AS automatic transmission percentage FROM     cars;</a:t>
            </a:r>
          </a:p>
          <a:p>
            <a:r>
              <a:rPr lang="en-US" sz="1600" dirty="0">
                <a:solidFill>
                  <a:srgbClr val="020817"/>
                </a:solidFill>
                <a:latin typeface="Sitka Heading" panose="02000505000000020004" pitchFamily="2" charset="0"/>
                <a:ea typeface="Calibri" panose="020F0502020204030204" pitchFamily="34" charset="0"/>
                <a:cs typeface="Open Sans" panose="020B0606030504020204" pitchFamily="34" charset="0"/>
              </a:rPr>
              <a:t>Pie </a:t>
            </a:r>
            <a:r>
              <a:rPr lang="en-US" sz="1600" dirty="0">
                <a:solidFill>
                  <a:srgbClr val="020817"/>
                </a:solidFill>
                <a:effectLst/>
                <a:latin typeface="Sitka Heading" panose="02000505000000020004" pitchFamily="2" charset="0"/>
                <a:ea typeface="Calibri" panose="020F0502020204030204" pitchFamily="34" charset="0"/>
                <a:cs typeface="Open Sans" panose="020B0606030504020204" pitchFamily="34" charset="0"/>
              </a:rPr>
              <a:t>chart showing the distribution of transmission types in the dataset, with the percentage of cars with automatic transmission highlighted:</a:t>
            </a:r>
            <a:endParaRPr lang="en-US" sz="1600" dirty="0">
              <a:effectLst/>
              <a:latin typeface="Sitka Heading" panose="02000505000000020004" pitchFamily="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8287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60F6AF-1B2A-2AF2-7C21-35BE82DCB2BF}"/>
              </a:ext>
            </a:extLst>
          </p:cNvPr>
          <p:cNvSpPr>
            <a:spLocks noGrp="1"/>
          </p:cNvSpPr>
          <p:nvPr>
            <p:ph type="body" sz="quarter" idx="14"/>
          </p:nvPr>
        </p:nvSpPr>
        <p:spPr>
          <a:xfrm>
            <a:off x="122986" y="191730"/>
            <a:ext cx="5805865" cy="6518785"/>
          </a:xfrm>
        </p:spPr>
        <p:txBody>
          <a:bodyPr/>
          <a:lstStyle/>
          <a:p>
            <a:r>
              <a:rPr lang="en-US" sz="2000" b="1" spc="-30" dirty="0">
                <a:solidFill>
                  <a:schemeClr val="accent4">
                    <a:lumMod val="50000"/>
                  </a:schemeClr>
                </a:solidFill>
                <a:effectLst/>
                <a:latin typeface="Sitka Heading" panose="02000505000000020004" pitchFamily="2" charset="0"/>
                <a:ea typeface="Times New Roman" panose="02020603050405020304" pitchFamily="18" charset="0"/>
                <a:cs typeface="Helvetica" panose="020B0604020202020204" pitchFamily="34" charset="0"/>
              </a:rPr>
              <a:t>Insight 7</a:t>
            </a:r>
            <a:endParaRPr lang="en-US" sz="2000" dirty="0"/>
          </a:p>
          <a:p>
            <a:r>
              <a:rPr lang="en-US" b="1" dirty="0">
                <a:latin typeface="Sitka Heading" panose="02000505000000020004" pitchFamily="2" charset="0"/>
              </a:rPr>
              <a:t>Find the distribution of seller types.</a:t>
            </a:r>
          </a:p>
          <a:p>
            <a:r>
              <a:rPr lang="en-US" b="1" dirty="0">
                <a:solidFill>
                  <a:schemeClr val="accent2"/>
                </a:solidFill>
                <a:latin typeface="Sitka Heading" panose="02000505000000020004" pitchFamily="2" charset="0"/>
              </a:rPr>
              <a:t>SELECT seller type, COUNT(*) AS count from cars. car dataset GROUP BY seller type;</a:t>
            </a:r>
          </a:p>
          <a:p>
            <a:r>
              <a:rPr lang="en-US" b="1" dirty="0">
                <a:solidFill>
                  <a:srgbClr val="020817"/>
                </a:solidFill>
                <a:effectLst/>
                <a:latin typeface="Sitka Heading" panose="02000505000000020004" pitchFamily="2" charset="0"/>
                <a:ea typeface="Calibri" panose="020F0502020204030204" pitchFamily="34" charset="0"/>
                <a:cs typeface="Open Sans" panose="020B0606030504020204" pitchFamily="34" charset="0"/>
              </a:rPr>
              <a:t>Graphical representation showing the distribution of seller types in the car dataset:</a:t>
            </a:r>
            <a:endParaRPr lang="en-US" b="1" dirty="0">
              <a:effectLst/>
              <a:latin typeface="Sitka Heading" panose="02000505000000020004" pitchFamily="2" charset="0"/>
              <a:ea typeface="Calibri" panose="020F0502020204030204" pitchFamily="34" charset="0"/>
              <a:cs typeface="Times New Roman" panose="02020603050405020304" pitchFamily="18" charset="0"/>
            </a:endParaRPr>
          </a:p>
          <a:p>
            <a:endParaRPr lang="en-US" b="1" dirty="0">
              <a:solidFill>
                <a:schemeClr val="accent2"/>
              </a:solidFill>
            </a:endParaRPr>
          </a:p>
          <a:p>
            <a:endParaRPr lang="en-US" b="1" dirty="0">
              <a:solidFill>
                <a:schemeClr val="accent2"/>
              </a:solidFill>
            </a:endParaRPr>
          </a:p>
          <a:p>
            <a:endParaRPr lang="en-US" b="1" dirty="0">
              <a:solidFill>
                <a:schemeClr val="accent2"/>
              </a:solidFill>
            </a:endParaRPr>
          </a:p>
        </p:txBody>
      </p:sp>
      <p:cxnSp>
        <p:nvCxnSpPr>
          <p:cNvPr id="5" name="Straight Connector 4">
            <a:extLst>
              <a:ext uri="{FF2B5EF4-FFF2-40B4-BE49-F238E27FC236}">
                <a16:creationId xmlns:a16="http://schemas.microsoft.com/office/drawing/2014/main" id="{7465BD2D-DFAC-B73A-1DAA-962167836AF6}"/>
              </a:ext>
            </a:extLst>
          </p:cNvPr>
          <p:cNvCxnSpPr>
            <a:cxnSpLocks/>
          </p:cNvCxnSpPr>
          <p:nvPr/>
        </p:nvCxnSpPr>
        <p:spPr>
          <a:xfrm>
            <a:off x="6096000" y="0"/>
            <a:ext cx="0" cy="6858000"/>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7E522CA-9E33-7F02-DD0C-B8D13A061BA4}"/>
              </a:ext>
            </a:extLst>
          </p:cNvPr>
          <p:cNvSpPr txBox="1"/>
          <p:nvPr/>
        </p:nvSpPr>
        <p:spPr>
          <a:xfrm>
            <a:off x="6263149" y="191730"/>
            <a:ext cx="5805865"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Picture 8" descr="Distribution of Seller Types in the Car Dataset">
            <a:extLst>
              <a:ext uri="{FF2B5EF4-FFF2-40B4-BE49-F238E27FC236}">
                <a16:creationId xmlns:a16="http://schemas.microsoft.com/office/drawing/2014/main" id="{6916A103-628C-27CB-7E29-508476F680B8}"/>
              </a:ext>
            </a:extLst>
          </p:cNvPr>
          <p:cNvPicPr>
            <a:picLocks noChangeAspect="1"/>
          </p:cNvPicPr>
          <p:nvPr/>
        </p:nvPicPr>
        <p:blipFill rotWithShape="1">
          <a:blip r:embed="rId2">
            <a:extLst>
              <a:ext uri="{28A0092B-C50C-407E-A947-70E740481C1C}">
                <a14:useLocalDpi xmlns:a14="http://schemas.microsoft.com/office/drawing/2010/main" val="0"/>
              </a:ext>
            </a:extLst>
          </a:blip>
          <a:srcRect t="7488"/>
          <a:stretch/>
        </p:blipFill>
        <p:spPr bwMode="auto">
          <a:xfrm>
            <a:off x="1" y="2462981"/>
            <a:ext cx="5661484" cy="4395019"/>
          </a:xfrm>
          <a:prstGeom prst="rect">
            <a:avLst/>
          </a:prstGeom>
          <a:noFill/>
          <a:ln>
            <a:noFill/>
          </a:ln>
          <a:extLst>
            <a:ext uri="{53640926-AAD7-44D8-BBD7-CCE9431645EC}">
              <a14:shadowObscured xmlns:a14="http://schemas.microsoft.com/office/drawing/2010/main"/>
            </a:ext>
          </a:extLst>
        </p:spPr>
      </p:pic>
      <p:pic>
        <p:nvPicPr>
          <p:cNvPr id="10" name="Picture 9" descr="Top 5 Car Models with Highest Average Mileage">
            <a:extLst>
              <a:ext uri="{FF2B5EF4-FFF2-40B4-BE49-F238E27FC236}">
                <a16:creationId xmlns:a16="http://schemas.microsoft.com/office/drawing/2014/main" id="{9B29D51C-1AE7-49D5-249D-E2BFE0A94465}"/>
              </a:ext>
            </a:extLst>
          </p:cNvPr>
          <p:cNvPicPr>
            <a:picLocks noChangeAspect="1"/>
          </p:cNvPicPr>
          <p:nvPr/>
        </p:nvPicPr>
        <p:blipFill rotWithShape="1">
          <a:blip r:embed="rId3">
            <a:extLst>
              <a:ext uri="{28A0092B-C50C-407E-A947-70E740481C1C}">
                <a14:useLocalDpi xmlns:a14="http://schemas.microsoft.com/office/drawing/2010/main" val="0"/>
              </a:ext>
            </a:extLst>
          </a:blip>
          <a:srcRect t="5650"/>
          <a:stretch/>
        </p:blipFill>
        <p:spPr bwMode="auto">
          <a:xfrm>
            <a:off x="6342753" y="2593451"/>
            <a:ext cx="5592577" cy="3716432"/>
          </a:xfrm>
          <a:prstGeom prst="rect">
            <a:avLst/>
          </a:prstGeom>
          <a:noFill/>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6F65FB82-2BF9-6822-5E8B-1FF6D643ECB3}"/>
              </a:ext>
            </a:extLst>
          </p:cNvPr>
          <p:cNvSpPr txBox="1"/>
          <p:nvPr/>
        </p:nvSpPr>
        <p:spPr>
          <a:xfrm>
            <a:off x="6236108" y="215412"/>
            <a:ext cx="5805865" cy="2739211"/>
          </a:xfrm>
          <a:prstGeom prst="rect">
            <a:avLst/>
          </a:prstGeom>
          <a:noFill/>
        </p:spPr>
        <p:txBody>
          <a:bodyPr wrap="square" rtlCol="0">
            <a:spAutoFit/>
          </a:bodyPr>
          <a:lstStyle/>
          <a:p>
            <a:r>
              <a:rPr lang="en-US" sz="2000" b="1" spc="-30" dirty="0">
                <a:solidFill>
                  <a:schemeClr val="accent4">
                    <a:lumMod val="50000"/>
                  </a:schemeClr>
                </a:solidFill>
                <a:effectLst/>
                <a:latin typeface="Sitka Heading" panose="02000505000000020004" pitchFamily="2" charset="0"/>
                <a:ea typeface="Times New Roman" panose="02020603050405020304" pitchFamily="18" charset="0"/>
                <a:cs typeface="Helvetica" panose="020B0604020202020204" pitchFamily="34" charset="0"/>
              </a:rPr>
              <a:t>Insight 8</a:t>
            </a:r>
            <a:endParaRPr lang="en-US" sz="2000" b="1" dirty="0">
              <a:latin typeface="Sitka Heading" panose="02000505000000020004" pitchFamily="2" charset="0"/>
            </a:endParaRPr>
          </a:p>
          <a:p>
            <a:r>
              <a:rPr lang="en-US" sz="1600" b="1" dirty="0">
                <a:latin typeface="Sitka Heading" panose="02000505000000020004" pitchFamily="2" charset="0"/>
              </a:rPr>
              <a:t>Find the top 5 car models with the highest average mileage among cars manufactured after 2015.</a:t>
            </a:r>
          </a:p>
          <a:p>
            <a:r>
              <a:rPr lang="en-US" sz="1600" b="1" dirty="0">
                <a:solidFill>
                  <a:schemeClr val="accent2"/>
                </a:solidFill>
                <a:latin typeface="Sitka Heading" panose="02000505000000020004" pitchFamily="2" charset="0"/>
              </a:rPr>
              <a:t>SELECT  name,    AVG(mileage) AS average mileage FROM cars. car dataset WHERE year &gt; 2015 GROUP BY name ORDER BY average mileage DESC LIMIT 5;</a:t>
            </a:r>
            <a:endParaRPr lang="en-US" sz="1600" b="1" dirty="0">
              <a:latin typeface="Sitka Heading" panose="02000505000000020004" pitchFamily="2" charset="0"/>
            </a:endParaRPr>
          </a:p>
          <a:p>
            <a:r>
              <a:rPr lang="en-US" sz="1600" b="1" dirty="0">
                <a:solidFill>
                  <a:srgbClr val="020817"/>
                </a:solidFill>
                <a:effectLst/>
                <a:latin typeface="Sitka Heading" panose="02000505000000020004" pitchFamily="2" charset="0"/>
                <a:ea typeface="Calibri" panose="020F0502020204030204" pitchFamily="34" charset="0"/>
                <a:cs typeface="Times New Roman" panose="02020603050405020304" pitchFamily="18" charset="0"/>
              </a:rPr>
              <a:t>Pie chart showing the top 5 car models with the highest average mileage among cars manufactured after 2015.</a:t>
            </a:r>
            <a:endParaRPr lang="en-US" sz="1600" b="1" dirty="0">
              <a:effectLst/>
              <a:latin typeface="Sitka Heading" panose="02000505000000020004" pitchFamily="2" charset="0"/>
              <a:ea typeface="Calibri" panose="020F0502020204030204" pitchFamily="34"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41996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58161CF-6F5C-3E98-751B-354392757AF4}"/>
              </a:ext>
            </a:extLst>
          </p:cNvPr>
          <p:cNvSpPr>
            <a:spLocks noGrp="1"/>
          </p:cNvSpPr>
          <p:nvPr>
            <p:ph type="body" sz="quarter" idx="14"/>
          </p:nvPr>
        </p:nvSpPr>
        <p:spPr>
          <a:xfrm>
            <a:off x="6223819" y="191729"/>
            <a:ext cx="5855110" cy="6533535"/>
          </a:xfrm>
        </p:spPr>
        <p:txBody>
          <a:bodyPr/>
          <a:lstStyle/>
          <a:p>
            <a:r>
              <a:rPr lang="en-US" sz="2000" b="1" spc="-30" dirty="0">
                <a:solidFill>
                  <a:schemeClr val="accent4">
                    <a:lumMod val="50000"/>
                  </a:schemeClr>
                </a:solidFill>
                <a:effectLst/>
                <a:latin typeface="Sitka Heading" panose="02000505000000020004" pitchFamily="2" charset="0"/>
                <a:ea typeface="Times New Roman" panose="02020603050405020304" pitchFamily="18" charset="0"/>
                <a:cs typeface="Helvetica" panose="020B0604020202020204" pitchFamily="34" charset="0"/>
              </a:rPr>
              <a:t>Insight 10</a:t>
            </a:r>
            <a:endParaRPr lang="en-US" sz="2000" spc="-30" dirty="0">
              <a:solidFill>
                <a:schemeClr val="accent4">
                  <a:lumMod val="50000"/>
                </a:schemeClr>
              </a:solidFill>
              <a:effectLst/>
              <a:ea typeface="Times New Roman" panose="02020603050405020304" pitchFamily="18" charset="0"/>
              <a:cs typeface="Helvetica" panose="020B0604020202020204" pitchFamily="34" charset="0"/>
            </a:endParaRPr>
          </a:p>
          <a:p>
            <a:r>
              <a:rPr lang="en-US" b="1" dirty="0">
                <a:latin typeface="Sitka Heading" panose="02000505000000020004" pitchFamily="2" charset="0"/>
              </a:rPr>
              <a:t>Determine the average selling price for cars with different numbers of owners </a:t>
            </a:r>
          </a:p>
          <a:p>
            <a:r>
              <a:rPr lang="en-US" b="1" dirty="0">
                <a:solidFill>
                  <a:schemeClr val="accent3"/>
                </a:solidFill>
                <a:latin typeface="Sitka Heading" panose="02000505000000020004" pitchFamily="2" charset="0"/>
              </a:rPr>
              <a:t>SELECT owner,    (SELECT AVG(selling price) FROM cars car dataset` WHERE owner = outer query owner) AS average selling price FROM (SELECT DISTINCT owner FROM cars car dataset`) AS outer query;</a:t>
            </a:r>
          </a:p>
          <a:p>
            <a:endParaRPr lang="en-US" b="1" dirty="0">
              <a:solidFill>
                <a:schemeClr val="accent3"/>
              </a:solidFill>
              <a:latin typeface="Sitka Heading" panose="02000505000000020004" pitchFamily="2" charset="0"/>
            </a:endParaRPr>
          </a:p>
          <a:p>
            <a:r>
              <a:rPr lang="en-US" b="1" dirty="0">
                <a:solidFill>
                  <a:schemeClr val="accent3"/>
                </a:solidFill>
                <a:latin typeface="Sitka Heading" panose="02000505000000020004" pitchFamily="2" charset="0"/>
              </a:rPr>
              <a:t>       </a:t>
            </a:r>
          </a:p>
        </p:txBody>
      </p:sp>
      <p:cxnSp>
        <p:nvCxnSpPr>
          <p:cNvPr id="5" name="Straight Connector 4">
            <a:extLst>
              <a:ext uri="{FF2B5EF4-FFF2-40B4-BE49-F238E27FC236}">
                <a16:creationId xmlns:a16="http://schemas.microsoft.com/office/drawing/2014/main" id="{AA9F45B3-B3BB-6687-77CE-63EFA40AE06F}"/>
              </a:ext>
            </a:extLst>
          </p:cNvPr>
          <p:cNvCxnSpPr>
            <a:cxnSpLocks/>
          </p:cNvCxnSpPr>
          <p:nvPr/>
        </p:nvCxnSpPr>
        <p:spPr>
          <a:xfrm>
            <a:off x="6096000" y="0"/>
            <a:ext cx="0" cy="68580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C610D75-A690-5755-A14E-2CE91E2BF2AB}"/>
              </a:ext>
            </a:extLst>
          </p:cNvPr>
          <p:cNvSpPr txBox="1"/>
          <p:nvPr/>
        </p:nvSpPr>
        <p:spPr>
          <a:xfrm>
            <a:off x="0" y="188998"/>
            <a:ext cx="5835447" cy="7325082"/>
          </a:xfrm>
          <a:prstGeom prst="rect">
            <a:avLst/>
          </a:prstGeom>
          <a:noFill/>
        </p:spPr>
        <p:txBody>
          <a:bodyPr wrap="square" rtlCol="0">
            <a:spAutoFit/>
          </a:bodyPr>
          <a:lstStyle/>
          <a:p>
            <a:r>
              <a:rPr lang="en-US" sz="2000" b="1" spc="-30" dirty="0">
                <a:solidFill>
                  <a:schemeClr val="accent4">
                    <a:lumMod val="50000"/>
                  </a:schemeClr>
                </a:solidFill>
                <a:effectLst/>
                <a:latin typeface="Sitka Heading" panose="02000505000000020004" pitchFamily="2" charset="0"/>
                <a:ea typeface="Times New Roman" panose="02020603050405020304" pitchFamily="18" charset="0"/>
                <a:cs typeface="Helvetica" panose="020B0604020202020204" pitchFamily="34" charset="0"/>
              </a:rPr>
              <a:t>Insight 9</a:t>
            </a:r>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r>
              <a:rPr lang="en-US" sz="1600" b="1" spc="-30" dirty="0">
                <a:solidFill>
                  <a:schemeClr val="accent4">
                    <a:lumMod val="50000"/>
                  </a:schemeClr>
                </a:solidFill>
                <a:latin typeface="Sitka Heading" panose="02000505000000020004" pitchFamily="2" charset="0"/>
                <a:cs typeface="Helvetica" panose="020B0604020202020204" pitchFamily="34" charset="0"/>
              </a:rPr>
              <a:t>Find the average selling price of cars grouped by fuel type and transmission type.</a:t>
            </a:r>
          </a:p>
          <a:p>
            <a:r>
              <a:rPr lang="en-US" sz="1600" b="1" spc="-30" dirty="0">
                <a:solidFill>
                  <a:schemeClr val="accent3"/>
                </a:solidFill>
                <a:latin typeface="Sitka Heading" panose="02000505000000020004" pitchFamily="2" charset="0"/>
                <a:cs typeface="Helvetica" panose="020B0604020202020204" pitchFamily="34" charset="0"/>
              </a:rPr>
              <a:t>SELECT fuel, transmission AVG(selling price) AS average selling price FROM cars car dataset GROUP BY fuel, transmission;</a:t>
            </a:r>
            <a:endParaRPr lang="en-US" sz="1600" b="1" spc="-30" dirty="0">
              <a:solidFill>
                <a:schemeClr val="accent4">
                  <a:lumMod val="50000"/>
                </a:schemeClr>
              </a:solidFill>
              <a:latin typeface="Sitka Heading" panose="02000505000000020004" pitchFamily="2" charset="0"/>
              <a:cs typeface="Helvetica" panose="020B0604020202020204" pitchFamily="34" charset="0"/>
            </a:endParaRPr>
          </a:p>
          <a:p>
            <a:r>
              <a:rPr lang="en-US" sz="1600" b="1" dirty="0">
                <a:solidFill>
                  <a:srgbClr val="020817"/>
                </a:solidFill>
                <a:effectLst/>
                <a:latin typeface="Sitka Heading" panose="02000505000000020004" pitchFamily="2" charset="0"/>
                <a:ea typeface="Calibri" panose="020F0502020204030204" pitchFamily="34" charset="0"/>
                <a:cs typeface="Open Sans" panose="020B0606030504020204" pitchFamily="34" charset="0"/>
              </a:rPr>
              <a:t>The graphical representation of the average selling price of cars grouped by fuel type and transmission type is  displayed in the bar chart below:</a:t>
            </a:r>
            <a:endParaRPr lang="en-US" sz="1600" b="1" dirty="0">
              <a:effectLst/>
              <a:latin typeface="Sitka Heading" panose="02000505000000020004" pitchFamily="2" charset="0"/>
              <a:ea typeface="Calibri" panose="020F0502020204030204" pitchFamily="34" charset="0"/>
              <a:cs typeface="Times New Roman" panose="02020603050405020304" pitchFamily="18"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spc="-30" dirty="0">
              <a:solidFill>
                <a:schemeClr val="accent4">
                  <a:lumMod val="50000"/>
                </a:schemeClr>
              </a:solidFill>
              <a:latin typeface="Sitka Heading" panose="02000505000000020004" pitchFamily="2" charset="0"/>
              <a:cs typeface="Helvetica" panose="020B0604020202020204" pitchFamily="34" charset="0"/>
            </a:endParaRPr>
          </a:p>
          <a:p>
            <a:endParaRPr lang="en-US" sz="2000" b="1" dirty="0"/>
          </a:p>
          <a:p>
            <a:endParaRPr lang="en-US" dirty="0"/>
          </a:p>
        </p:txBody>
      </p:sp>
      <p:pic>
        <p:nvPicPr>
          <p:cNvPr id="10" name="Picture 9" descr="alt eyJjb21wbGV0ZWRfYXQiOiJNb24sIDI2IEZlYiAyMDI0IDA4OjU2OjUwIEdNVCIsImNvbnZlcnNhdGlvbl9pZCI6IjU0YTc2Yjg1LTQwMmUtNDU5ZS1hNTA5LTYyY2I1MTQ4ZDZjOCIsImZsYWdzIjpudWxsLCJmdW5jdGlvbl9jYWxsIjp7ImFyZ3VtZW50cyI6IntcInB5dGhvblwiOlwiYXZnX3NlbGxpbmdfcHJpY2UgPSBkZi5ncm91cGJ5KFsnZnVlbCcsICd0cmFuc21pc3Npb24nXSlbJ3NlbGxpbmdfcHJpY2UnXS5tZWFuKCkucmVzZXRfaW5kZXgoKVxcblxcbnBsdC5maWd1cmUoZmlnc2l6ZT0oMTIsIDYpKVxcbnBsdC5iYXIoYXZnX3NlbGxpbmdfcHJpY2VbJ2Z1ZWwnXSArICcgLSAnICsgYXZnX3NlbGxpbmdfcHJpY2VbJ3RyYW5zbWlzc2lvbiddLCBhdmdfc2VsbGluZ19wcmljZVsnc2VsbGluZ19wcmljZSddLCBjb2xvcj0nc2t5Ymx1ZScpXFxucGx0LnhsYWJlbCgnRnVlbCBUeXBlIC0gVHJhbnNtaXNzaW9uIFR5cGUnKVxcbnBsdC55bGFiZWwoJ0F2ZXJhZ2UgU2VsbGluZyBQcmljZScpXFxucGx0LnRpdGxlKCdBdmVyYWdlIFNlbGxpbmcgUHJpY2Ugb2YgQ2FycyBHcm91cGVkIGJ5IEZ1ZWwgVHlwZSBhbmQgVHJhbnNtaXNzaW9uIFR5cGUnKVxcbnBsdC54dGlja3Mocm90YXRpb249NDUpXFxucGx0LnNob3coKVxcblxcbmF2Z19zZWxsaW5nX3ByaWNlXCIsXCJwYWNrYWdlc1wiOltcInBhbmRhc1wiLFwibWF0cGxvdGxpYlwiXX0iLCJuYW1lIjoicnVuX2NvZGUifSwiaWQiOiJjaGF0Y21wbC04d1I0dzlLRnp0YjFCbTBtRVNocGs4a3dJM3RGdSIsIm1lc3NhZ2VfaWQiOiJhYjM0ZGNiMC00N2ZjLTRlODYtYTY4ZS1jYWIzOTcxMjNlNTAiLCJyb2xlIjoiYXNzaXN0YW50IiwidXB2b3RlX3N0YXR1cyI6bnVsbCwidXNlcl9pZCI6ImF1dGgwXzY1ZGM0MjFhMzhkYjBkZmM0Y2NiMmM0OCJ9">
            <a:extLst>
              <a:ext uri="{FF2B5EF4-FFF2-40B4-BE49-F238E27FC236}">
                <a16:creationId xmlns:a16="http://schemas.microsoft.com/office/drawing/2014/main" id="{7250BB69-2C8E-4BA6-DCF0-47FE6B4DE815}"/>
              </a:ext>
            </a:extLst>
          </p:cNvPr>
          <p:cNvPicPr>
            <a:picLocks noChangeAspect="1"/>
          </p:cNvPicPr>
          <p:nvPr/>
        </p:nvPicPr>
        <p:blipFill rotWithShape="1">
          <a:blip r:embed="rId2">
            <a:extLst>
              <a:ext uri="{28A0092B-C50C-407E-A947-70E740481C1C}">
                <a14:useLocalDpi xmlns:a14="http://schemas.microsoft.com/office/drawing/2010/main" val="0"/>
              </a:ext>
            </a:extLst>
          </a:blip>
          <a:srcRect t="4684"/>
          <a:stretch/>
        </p:blipFill>
        <p:spPr bwMode="auto">
          <a:xfrm>
            <a:off x="279298" y="2585297"/>
            <a:ext cx="5276850" cy="4272703"/>
          </a:xfrm>
          <a:prstGeom prst="rect">
            <a:avLst/>
          </a:prstGeom>
          <a:noFill/>
          <a:ln>
            <a:noFill/>
          </a:ln>
          <a:extLst>
            <a:ext uri="{53640926-AAD7-44D8-BBD7-CCE9431645EC}">
              <a14:shadowObscured xmlns:a14="http://schemas.microsoft.com/office/drawing/2010/main"/>
            </a:ext>
          </a:extLst>
        </p:spPr>
      </p:pic>
      <p:pic>
        <p:nvPicPr>
          <p:cNvPr id="12" name="Picture 11" descr="Average Selling Price by Number of Owners">
            <a:extLst>
              <a:ext uri="{FF2B5EF4-FFF2-40B4-BE49-F238E27FC236}">
                <a16:creationId xmlns:a16="http://schemas.microsoft.com/office/drawing/2014/main" id="{71D08C58-CBBD-6DA8-7066-A32EB12EA0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36889" y="2585297"/>
            <a:ext cx="5771337" cy="3674021"/>
          </a:xfrm>
          <a:prstGeom prst="rect">
            <a:avLst/>
          </a:prstGeom>
          <a:noFill/>
          <a:ln>
            <a:noFill/>
          </a:ln>
        </p:spPr>
      </p:pic>
    </p:spTree>
    <p:extLst>
      <p:ext uri="{BB962C8B-B14F-4D97-AF65-F5344CB8AC3E}">
        <p14:creationId xmlns:p14="http://schemas.microsoft.com/office/powerpoint/2010/main" val="2024259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3153</TotalTime>
  <Words>1729</Words>
  <Application>Microsoft Office PowerPoint</Application>
  <PresentationFormat>Widescreen</PresentationFormat>
  <Paragraphs>197</Paragraphs>
  <Slides>12</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vt:i4>
      </vt:variant>
    </vt:vector>
  </HeadingPairs>
  <TitlesOfParts>
    <vt:vector size="25" baseType="lpstr">
      <vt:lpstr>__Inter_aaf875</vt:lpstr>
      <vt:lpstr>__Inter_Fallback_aaf875</vt:lpstr>
      <vt:lpstr>Aptos Display</vt:lpstr>
      <vt:lpstr>Arial</vt:lpstr>
      <vt:lpstr>Calibri</vt:lpstr>
      <vt:lpstr>Calibri Light</vt:lpstr>
      <vt:lpstr>Inter</vt:lpstr>
      <vt:lpstr>Rockwell Condensed</vt:lpstr>
      <vt:lpstr>Sagona ExtraLight</vt:lpstr>
      <vt:lpstr>Sitka Heading</vt:lpstr>
      <vt:lpstr>Söhne</vt:lpstr>
      <vt:lpstr>Speak Pro</vt:lpstr>
      <vt:lpstr>Office Theme</vt:lpstr>
      <vt:lpstr>DATA ANALYTICS  SQL  MINI  PROJECT </vt:lpstr>
      <vt:lpstr>Introduction </vt:lpstr>
      <vt:lpstr>DATASET OVERVIEW</vt:lpstr>
      <vt:lpstr>PowerPoint Presentation</vt:lpstr>
      <vt:lpstr>INSIGHTS </vt:lpstr>
      <vt:lpstr> </vt:lpstr>
      <vt:lpstr>PowerPoint Presentation</vt:lpstr>
      <vt:lpstr>PowerPoint Presentation</vt:lpstr>
      <vt:lpstr>PowerPoint Presentation</vt:lpstr>
      <vt:lpstr>PowerPoint Presentation</vt:lpstr>
      <vt:lpstr> </vt:lpstr>
      <vt:lpstr>Challenges and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ANALYTICS  SQL  MINI  PROJECT </dc:title>
  <dc:creator>USER</dc:creator>
  <cp:lastModifiedBy>USER</cp:lastModifiedBy>
  <cp:revision>15</cp:revision>
  <dcterms:created xsi:type="dcterms:W3CDTF">2024-02-26T11:08:48Z</dcterms:created>
  <dcterms:modified xsi:type="dcterms:W3CDTF">2024-02-29T09:45:27Z</dcterms:modified>
</cp:coreProperties>
</file>