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1" r:id="rId6"/>
    <p:sldId id="272" r:id="rId7"/>
    <p:sldId id="260" r:id="rId8"/>
    <p:sldId id="261" r:id="rId9"/>
    <p:sldId id="262" r:id="rId10"/>
    <p:sldId id="263" r:id="rId11"/>
    <p:sldId id="264" r:id="rId12"/>
    <p:sldId id="265" r:id="rId13"/>
    <p:sldId id="266" r:id="rId14"/>
    <p:sldId id="267" r:id="rId15"/>
    <p:sldId id="268" r:id="rId16"/>
    <p:sldId id="273" r:id="rId17"/>
    <p:sldId id="274" r:id="rId18"/>
    <p:sldId id="275" r:id="rId19"/>
    <p:sldId id="276" r:id="rId20"/>
    <p:sldId id="277" r:id="rId21"/>
    <p:sldId id="278" r:id="rId22"/>
    <p:sldId id="279" r:id="rId23"/>
    <p:sldId id="280" r:id="rId24"/>
    <p:sldId id="281" r:id="rId25"/>
    <p:sldId id="282" r:id="rId26"/>
    <p:sldId id="284" r:id="rId27"/>
    <p:sldId id="283"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75" d="100"/>
          <a:sy n="75" d="100"/>
        </p:scale>
        <p:origin x="5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374325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26146-E84A-414C-BD7A-06ED7D18C7A8}"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168246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153003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0879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1766795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1851926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1376962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1211764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63518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354192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247807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26146-E84A-414C-BD7A-06ED7D18C7A8}"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66084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26146-E84A-414C-BD7A-06ED7D18C7A8}" type="datetimeFigureOut">
              <a:rPr lang="en-US" smtClean="0"/>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43647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240483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30840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E926146-E84A-414C-BD7A-06ED7D18C7A8}" type="datetimeFigureOut">
              <a:rPr lang="en-US" smtClean="0"/>
              <a:t>7/31/2023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30515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26146-E84A-414C-BD7A-06ED7D18C7A8}" type="datetimeFigureOut">
              <a:rPr lang="en-US" smtClean="0"/>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CE453-D0EE-42B3-B29C-D2C48CD84CA4}" type="slidenum">
              <a:rPr lang="en-US" smtClean="0"/>
              <a:t>‹#›</a:t>
            </a:fld>
            <a:endParaRPr lang="en-US"/>
          </a:p>
        </p:txBody>
      </p:sp>
    </p:spTree>
    <p:extLst>
      <p:ext uri="{BB962C8B-B14F-4D97-AF65-F5344CB8AC3E}">
        <p14:creationId xmlns:p14="http://schemas.microsoft.com/office/powerpoint/2010/main" val="2537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E926146-E84A-414C-BD7A-06ED7D18C7A8}" type="datetimeFigureOut">
              <a:rPr lang="en-US" smtClean="0"/>
              <a:t>7/31/2023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4CE453-D0EE-42B3-B29C-D2C48CD84CA4}" type="slidenum">
              <a:rPr lang="en-US" smtClean="0"/>
              <a:t>‹#›</a:t>
            </a:fld>
            <a:endParaRPr lang="en-US"/>
          </a:p>
        </p:txBody>
      </p:sp>
    </p:spTree>
    <p:extLst>
      <p:ext uri="{BB962C8B-B14F-4D97-AF65-F5344CB8AC3E}">
        <p14:creationId xmlns:p14="http://schemas.microsoft.com/office/powerpoint/2010/main" val="5068698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88C9-8D81-435D-8E5E-5C1D0C48C357}"/>
              </a:ext>
            </a:extLst>
          </p:cNvPr>
          <p:cNvSpPr>
            <a:spLocks noGrp="1"/>
          </p:cNvSpPr>
          <p:nvPr>
            <p:ph type="ctrTitle"/>
          </p:nvPr>
        </p:nvSpPr>
        <p:spPr/>
        <p:txBody>
          <a:bodyPr/>
          <a:lstStyle/>
          <a:p>
            <a:r>
              <a:rPr lang="en-US" b="1" dirty="0"/>
              <a:t>GIT</a:t>
            </a:r>
          </a:p>
        </p:txBody>
      </p:sp>
      <p:sp>
        <p:nvSpPr>
          <p:cNvPr id="3" name="Subtitle 2">
            <a:extLst>
              <a:ext uri="{FF2B5EF4-FFF2-40B4-BE49-F238E27FC236}">
                <a16:creationId xmlns:a16="http://schemas.microsoft.com/office/drawing/2014/main" id="{576C2FA8-0D49-4875-98A6-7AF8F217B55D}"/>
              </a:ext>
            </a:extLst>
          </p:cNvPr>
          <p:cNvSpPr>
            <a:spLocks noGrp="1"/>
          </p:cNvSpPr>
          <p:nvPr>
            <p:ph type="subTitle" idx="1"/>
          </p:nvPr>
        </p:nvSpPr>
        <p:spPr/>
        <p:txBody>
          <a:bodyPr>
            <a:normAutofit fontScale="70000" lnSpcReduction="20000"/>
          </a:bodyPr>
          <a:lstStyle/>
          <a:p>
            <a:pPr marL="342900" indent="-342900" algn="l">
              <a:buFont typeface="Arial" panose="020B0604020202020204" pitchFamily="34" charset="0"/>
              <a:buChar char="•"/>
            </a:pPr>
            <a:r>
              <a:rPr lang="en-US" dirty="0"/>
              <a:t>Git is a distributed version control system that allows software developers to track changes in their codebase, collaborate with others, and manage their projects efficiently.it is one of the most widely used version control systems in the software development industry.</a:t>
            </a:r>
          </a:p>
        </p:txBody>
      </p:sp>
    </p:spTree>
    <p:extLst>
      <p:ext uri="{BB962C8B-B14F-4D97-AF65-F5344CB8AC3E}">
        <p14:creationId xmlns:p14="http://schemas.microsoft.com/office/powerpoint/2010/main" val="392031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FAEBC-E791-4373-B12D-24885B5A732E}"/>
              </a:ext>
            </a:extLst>
          </p:cNvPr>
          <p:cNvSpPr txBox="1"/>
          <p:nvPr/>
        </p:nvSpPr>
        <p:spPr>
          <a:xfrm>
            <a:off x="152400" y="217785"/>
            <a:ext cx="9931400" cy="369332"/>
          </a:xfrm>
          <a:prstGeom prst="rect">
            <a:avLst/>
          </a:prstGeom>
          <a:noFill/>
        </p:spPr>
        <p:txBody>
          <a:bodyPr wrap="square">
            <a:spAutoFit/>
          </a:bodyPr>
          <a:lstStyle/>
          <a:p>
            <a:pPr algn="just"/>
            <a:r>
              <a:rPr lang="en-US" b="1" dirty="0"/>
              <a:t>git commit -m "commit message“ </a:t>
            </a:r>
            <a:r>
              <a:rPr lang="en-US" dirty="0"/>
              <a:t>: Creates a new commit with the changes in the</a:t>
            </a:r>
          </a:p>
        </p:txBody>
      </p:sp>
      <p:sp>
        <p:nvSpPr>
          <p:cNvPr id="5" name="TextBox 4">
            <a:extLst>
              <a:ext uri="{FF2B5EF4-FFF2-40B4-BE49-F238E27FC236}">
                <a16:creationId xmlns:a16="http://schemas.microsoft.com/office/drawing/2014/main" id="{FC8F7CDF-6B86-4ED2-B2A6-CAAAF73D1C1B}"/>
              </a:ext>
            </a:extLst>
          </p:cNvPr>
          <p:cNvSpPr txBox="1"/>
          <p:nvPr/>
        </p:nvSpPr>
        <p:spPr>
          <a:xfrm>
            <a:off x="4165600" y="498217"/>
            <a:ext cx="6096000" cy="646331"/>
          </a:xfrm>
          <a:prstGeom prst="rect">
            <a:avLst/>
          </a:prstGeom>
          <a:noFill/>
        </p:spPr>
        <p:txBody>
          <a:bodyPr wrap="square">
            <a:spAutoFit/>
          </a:bodyPr>
          <a:lstStyle/>
          <a:p>
            <a:r>
              <a:rPr lang="en-US" dirty="0"/>
              <a:t>staging area along with a descriptive commit message. </a:t>
            </a:r>
          </a:p>
        </p:txBody>
      </p:sp>
      <p:pic>
        <p:nvPicPr>
          <p:cNvPr id="7" name="Picture 6">
            <a:extLst>
              <a:ext uri="{FF2B5EF4-FFF2-40B4-BE49-F238E27FC236}">
                <a16:creationId xmlns:a16="http://schemas.microsoft.com/office/drawing/2014/main" id="{81DF67DF-14D3-4B4C-AC89-25FAB093BE7C}"/>
              </a:ext>
            </a:extLst>
          </p:cNvPr>
          <p:cNvPicPr>
            <a:picLocks noChangeAspect="1"/>
          </p:cNvPicPr>
          <p:nvPr/>
        </p:nvPicPr>
        <p:blipFill>
          <a:blip r:embed="rId2"/>
          <a:stretch>
            <a:fillRect/>
          </a:stretch>
        </p:blipFill>
        <p:spPr>
          <a:xfrm>
            <a:off x="1011534" y="2735119"/>
            <a:ext cx="9250066" cy="2048161"/>
          </a:xfrm>
          <a:prstGeom prst="rect">
            <a:avLst/>
          </a:prstGeom>
        </p:spPr>
      </p:pic>
    </p:spTree>
    <p:extLst>
      <p:ext uri="{BB962C8B-B14F-4D97-AF65-F5344CB8AC3E}">
        <p14:creationId xmlns:p14="http://schemas.microsoft.com/office/powerpoint/2010/main" val="218390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95187-058A-4ECB-9231-BE86C501B030}"/>
              </a:ext>
            </a:extLst>
          </p:cNvPr>
          <p:cNvSpPr txBox="1"/>
          <p:nvPr/>
        </p:nvSpPr>
        <p:spPr>
          <a:xfrm>
            <a:off x="165100" y="1245395"/>
            <a:ext cx="11645900" cy="369332"/>
          </a:xfrm>
          <a:prstGeom prst="rect">
            <a:avLst/>
          </a:prstGeom>
          <a:noFill/>
        </p:spPr>
        <p:txBody>
          <a:bodyPr wrap="square">
            <a:spAutoFit/>
          </a:bodyPr>
          <a:lstStyle/>
          <a:p>
            <a:r>
              <a:rPr lang="en-US" b="1" dirty="0"/>
              <a:t>git status </a:t>
            </a:r>
            <a:r>
              <a:rPr lang="en-US" dirty="0"/>
              <a:t>: Shows the status of the working directory, including modified, added, and untracked files.</a:t>
            </a:r>
          </a:p>
        </p:txBody>
      </p:sp>
      <p:pic>
        <p:nvPicPr>
          <p:cNvPr id="5" name="Picture 4">
            <a:extLst>
              <a:ext uri="{FF2B5EF4-FFF2-40B4-BE49-F238E27FC236}">
                <a16:creationId xmlns:a16="http://schemas.microsoft.com/office/drawing/2014/main" id="{14915CB5-9DEC-4C49-A9C6-02FDA1A5C86A}"/>
              </a:ext>
            </a:extLst>
          </p:cNvPr>
          <p:cNvPicPr>
            <a:picLocks noChangeAspect="1"/>
          </p:cNvPicPr>
          <p:nvPr/>
        </p:nvPicPr>
        <p:blipFill>
          <a:blip r:embed="rId2"/>
          <a:stretch>
            <a:fillRect/>
          </a:stretch>
        </p:blipFill>
        <p:spPr>
          <a:xfrm>
            <a:off x="1088372" y="2726781"/>
            <a:ext cx="9354856" cy="2257740"/>
          </a:xfrm>
          <a:prstGeom prst="rect">
            <a:avLst/>
          </a:prstGeom>
        </p:spPr>
      </p:pic>
    </p:spTree>
    <p:extLst>
      <p:ext uri="{BB962C8B-B14F-4D97-AF65-F5344CB8AC3E}">
        <p14:creationId xmlns:p14="http://schemas.microsoft.com/office/powerpoint/2010/main" val="378025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764DFE-4F6B-4C54-99C7-F889F75B838B}"/>
              </a:ext>
            </a:extLst>
          </p:cNvPr>
          <p:cNvPicPr>
            <a:picLocks noChangeAspect="1"/>
          </p:cNvPicPr>
          <p:nvPr/>
        </p:nvPicPr>
        <p:blipFill>
          <a:blip r:embed="rId2"/>
          <a:stretch>
            <a:fillRect/>
          </a:stretch>
        </p:blipFill>
        <p:spPr>
          <a:xfrm>
            <a:off x="1318572" y="1795165"/>
            <a:ext cx="9173855" cy="4258269"/>
          </a:xfrm>
          <a:prstGeom prst="rect">
            <a:avLst/>
          </a:prstGeom>
        </p:spPr>
      </p:pic>
      <p:sp>
        <p:nvSpPr>
          <p:cNvPr id="5" name="TextBox 4">
            <a:extLst>
              <a:ext uri="{FF2B5EF4-FFF2-40B4-BE49-F238E27FC236}">
                <a16:creationId xmlns:a16="http://schemas.microsoft.com/office/drawing/2014/main" id="{9CD893C0-380A-44CF-93FA-7202D6899B7A}"/>
              </a:ext>
            </a:extLst>
          </p:cNvPr>
          <p:cNvSpPr txBox="1"/>
          <p:nvPr/>
        </p:nvSpPr>
        <p:spPr>
          <a:xfrm>
            <a:off x="165100" y="419785"/>
            <a:ext cx="10718800" cy="369332"/>
          </a:xfrm>
          <a:prstGeom prst="rect">
            <a:avLst/>
          </a:prstGeom>
          <a:noFill/>
        </p:spPr>
        <p:txBody>
          <a:bodyPr wrap="square">
            <a:spAutoFit/>
          </a:bodyPr>
          <a:lstStyle/>
          <a:p>
            <a:r>
              <a:rPr lang="en-US" b="1" dirty="0"/>
              <a:t>git log </a:t>
            </a:r>
            <a:r>
              <a:rPr lang="en-US" dirty="0"/>
              <a:t>: Displays the commit history, showing author, date, and commit messages.</a:t>
            </a:r>
          </a:p>
        </p:txBody>
      </p:sp>
    </p:spTree>
    <p:extLst>
      <p:ext uri="{BB962C8B-B14F-4D97-AF65-F5344CB8AC3E}">
        <p14:creationId xmlns:p14="http://schemas.microsoft.com/office/powerpoint/2010/main" val="218227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968AC8-9A3E-4F4F-A449-AE9FE2804BEC}"/>
              </a:ext>
            </a:extLst>
          </p:cNvPr>
          <p:cNvSpPr txBox="1"/>
          <p:nvPr/>
        </p:nvSpPr>
        <p:spPr>
          <a:xfrm>
            <a:off x="215900" y="241985"/>
            <a:ext cx="9105900" cy="369332"/>
          </a:xfrm>
          <a:prstGeom prst="rect">
            <a:avLst/>
          </a:prstGeom>
          <a:noFill/>
        </p:spPr>
        <p:txBody>
          <a:bodyPr wrap="square">
            <a:spAutoFit/>
          </a:bodyPr>
          <a:lstStyle/>
          <a:p>
            <a:r>
              <a:rPr lang="en-US" b="1" dirty="0"/>
              <a:t>git branch </a:t>
            </a:r>
            <a:r>
              <a:rPr lang="en-US" dirty="0"/>
              <a:t>: Lists all branches in the repository and highlights the current branch.</a:t>
            </a:r>
          </a:p>
        </p:txBody>
      </p:sp>
      <p:sp>
        <p:nvSpPr>
          <p:cNvPr id="5" name="TextBox 4">
            <a:extLst>
              <a:ext uri="{FF2B5EF4-FFF2-40B4-BE49-F238E27FC236}">
                <a16:creationId xmlns:a16="http://schemas.microsoft.com/office/drawing/2014/main" id="{B2075F79-6487-4B3E-BE2E-E1B6480C1A05}"/>
              </a:ext>
            </a:extLst>
          </p:cNvPr>
          <p:cNvSpPr txBox="1"/>
          <p:nvPr/>
        </p:nvSpPr>
        <p:spPr>
          <a:xfrm>
            <a:off x="215900" y="871488"/>
            <a:ext cx="11442700" cy="1200329"/>
          </a:xfrm>
          <a:prstGeom prst="rect">
            <a:avLst/>
          </a:prstGeom>
          <a:noFill/>
        </p:spPr>
        <p:txBody>
          <a:bodyPr wrap="square">
            <a:spAutoFit/>
          </a:bodyPr>
          <a:lstStyle/>
          <a:p>
            <a:r>
              <a:rPr lang="en-US" b="1" dirty="0"/>
              <a:t>git branch &lt;</a:t>
            </a:r>
            <a:r>
              <a:rPr lang="en-US" b="1" dirty="0" err="1"/>
              <a:t>branch_name</a:t>
            </a:r>
            <a:r>
              <a:rPr lang="en-US" b="1" dirty="0"/>
              <a:t>&gt; </a:t>
            </a:r>
            <a:r>
              <a:rPr lang="en-US" dirty="0"/>
              <a:t>: Creates a new branch with the specified name.</a:t>
            </a:r>
            <a:endParaRPr lang="en-US" b="1" dirty="0"/>
          </a:p>
          <a:p>
            <a:endParaRPr lang="en-US" b="1" dirty="0"/>
          </a:p>
          <a:p>
            <a:r>
              <a:rPr lang="en-US" b="1" dirty="0"/>
              <a:t>git checkout &lt;</a:t>
            </a:r>
            <a:r>
              <a:rPr lang="en-US" b="1" dirty="0" err="1"/>
              <a:t>branch_name</a:t>
            </a:r>
            <a:r>
              <a:rPr lang="en-US" b="1" dirty="0"/>
              <a:t>&gt; </a:t>
            </a:r>
            <a:r>
              <a:rPr lang="en-US" dirty="0"/>
              <a:t>: Switches to the specified branch.</a:t>
            </a:r>
          </a:p>
          <a:p>
            <a:endParaRPr lang="en-US" b="1" dirty="0"/>
          </a:p>
        </p:txBody>
      </p:sp>
      <p:pic>
        <p:nvPicPr>
          <p:cNvPr id="7" name="Picture 6">
            <a:extLst>
              <a:ext uri="{FF2B5EF4-FFF2-40B4-BE49-F238E27FC236}">
                <a16:creationId xmlns:a16="http://schemas.microsoft.com/office/drawing/2014/main" id="{9643BEEA-A7C2-42D6-964B-0EDBD706EA3C}"/>
              </a:ext>
            </a:extLst>
          </p:cNvPr>
          <p:cNvPicPr>
            <a:picLocks noChangeAspect="1"/>
          </p:cNvPicPr>
          <p:nvPr/>
        </p:nvPicPr>
        <p:blipFill>
          <a:blip r:embed="rId2"/>
          <a:stretch>
            <a:fillRect/>
          </a:stretch>
        </p:blipFill>
        <p:spPr>
          <a:xfrm>
            <a:off x="1340796" y="2331988"/>
            <a:ext cx="9192908" cy="2876951"/>
          </a:xfrm>
          <a:prstGeom prst="rect">
            <a:avLst/>
          </a:prstGeom>
        </p:spPr>
      </p:pic>
    </p:spTree>
    <p:extLst>
      <p:ext uri="{BB962C8B-B14F-4D97-AF65-F5344CB8AC3E}">
        <p14:creationId xmlns:p14="http://schemas.microsoft.com/office/powerpoint/2010/main" val="423076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0F635-A689-49D3-9FD1-6ACB7D60E356}"/>
              </a:ext>
            </a:extLst>
          </p:cNvPr>
          <p:cNvSpPr txBox="1"/>
          <p:nvPr/>
        </p:nvSpPr>
        <p:spPr>
          <a:xfrm>
            <a:off x="317500" y="368985"/>
            <a:ext cx="10007600" cy="369332"/>
          </a:xfrm>
          <a:prstGeom prst="rect">
            <a:avLst/>
          </a:prstGeom>
          <a:noFill/>
        </p:spPr>
        <p:txBody>
          <a:bodyPr wrap="square">
            <a:spAutoFit/>
          </a:bodyPr>
          <a:lstStyle/>
          <a:p>
            <a:r>
              <a:rPr lang="en-US" b="1" dirty="0"/>
              <a:t>git pull </a:t>
            </a:r>
            <a:r>
              <a:rPr lang="en-US" dirty="0"/>
              <a:t>: Fetches and merges changes from the remote repository to the current branch.</a:t>
            </a:r>
          </a:p>
        </p:txBody>
      </p:sp>
      <p:sp>
        <p:nvSpPr>
          <p:cNvPr id="5" name="TextBox 4">
            <a:extLst>
              <a:ext uri="{FF2B5EF4-FFF2-40B4-BE49-F238E27FC236}">
                <a16:creationId xmlns:a16="http://schemas.microsoft.com/office/drawing/2014/main" id="{5405D686-7937-4A63-A8B2-0E5D23783E56}"/>
              </a:ext>
            </a:extLst>
          </p:cNvPr>
          <p:cNvSpPr txBox="1"/>
          <p:nvPr/>
        </p:nvSpPr>
        <p:spPr>
          <a:xfrm>
            <a:off x="317500" y="940485"/>
            <a:ext cx="10147300" cy="369332"/>
          </a:xfrm>
          <a:prstGeom prst="rect">
            <a:avLst/>
          </a:prstGeom>
          <a:noFill/>
        </p:spPr>
        <p:txBody>
          <a:bodyPr wrap="square">
            <a:spAutoFit/>
          </a:bodyPr>
          <a:lstStyle/>
          <a:p>
            <a:r>
              <a:rPr lang="en-US" b="1" dirty="0"/>
              <a:t>git push </a:t>
            </a:r>
            <a:r>
              <a:rPr lang="en-US" dirty="0"/>
              <a:t>: Pushes committed changes from the local repository to the remote repository.</a:t>
            </a:r>
          </a:p>
        </p:txBody>
      </p:sp>
      <p:sp>
        <p:nvSpPr>
          <p:cNvPr id="7" name="TextBox 6">
            <a:extLst>
              <a:ext uri="{FF2B5EF4-FFF2-40B4-BE49-F238E27FC236}">
                <a16:creationId xmlns:a16="http://schemas.microsoft.com/office/drawing/2014/main" id="{C756A18C-4B6E-41EA-8857-D9417526F392}"/>
              </a:ext>
            </a:extLst>
          </p:cNvPr>
          <p:cNvSpPr txBox="1"/>
          <p:nvPr/>
        </p:nvSpPr>
        <p:spPr>
          <a:xfrm>
            <a:off x="317500" y="1327319"/>
            <a:ext cx="6096000" cy="369332"/>
          </a:xfrm>
          <a:prstGeom prst="rect">
            <a:avLst/>
          </a:prstGeom>
          <a:noFill/>
        </p:spPr>
        <p:txBody>
          <a:bodyPr wrap="square">
            <a:spAutoFit/>
          </a:bodyPr>
          <a:lstStyle/>
          <a:p>
            <a:r>
              <a:rPr lang="en-US" b="1" dirty="0"/>
              <a:t>git push --set-upstream origin new-branch</a:t>
            </a:r>
          </a:p>
        </p:txBody>
      </p:sp>
      <p:pic>
        <p:nvPicPr>
          <p:cNvPr id="9" name="Picture 8">
            <a:extLst>
              <a:ext uri="{FF2B5EF4-FFF2-40B4-BE49-F238E27FC236}">
                <a16:creationId xmlns:a16="http://schemas.microsoft.com/office/drawing/2014/main" id="{24FD007B-086F-40F7-A186-69F554E0EBE6}"/>
              </a:ext>
            </a:extLst>
          </p:cNvPr>
          <p:cNvPicPr>
            <a:picLocks noChangeAspect="1"/>
          </p:cNvPicPr>
          <p:nvPr/>
        </p:nvPicPr>
        <p:blipFill>
          <a:blip r:embed="rId2"/>
          <a:stretch>
            <a:fillRect/>
          </a:stretch>
        </p:blipFill>
        <p:spPr>
          <a:xfrm>
            <a:off x="317500" y="2453569"/>
            <a:ext cx="11010900" cy="3463946"/>
          </a:xfrm>
          <a:prstGeom prst="rect">
            <a:avLst/>
          </a:prstGeom>
        </p:spPr>
      </p:pic>
    </p:spTree>
    <p:extLst>
      <p:ext uri="{BB962C8B-B14F-4D97-AF65-F5344CB8AC3E}">
        <p14:creationId xmlns:p14="http://schemas.microsoft.com/office/powerpoint/2010/main" val="35043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E9B04-1A59-4B9F-A915-99845BD2FD26}"/>
              </a:ext>
            </a:extLst>
          </p:cNvPr>
          <p:cNvPicPr>
            <a:picLocks noChangeAspect="1"/>
          </p:cNvPicPr>
          <p:nvPr/>
        </p:nvPicPr>
        <p:blipFill>
          <a:blip r:embed="rId2"/>
          <a:stretch>
            <a:fillRect/>
          </a:stretch>
        </p:blipFill>
        <p:spPr>
          <a:xfrm>
            <a:off x="0" y="1384356"/>
            <a:ext cx="12192000" cy="5105288"/>
          </a:xfrm>
          <a:prstGeom prst="rect">
            <a:avLst/>
          </a:prstGeom>
        </p:spPr>
      </p:pic>
      <p:sp>
        <p:nvSpPr>
          <p:cNvPr id="5" name="TextBox 4">
            <a:extLst>
              <a:ext uri="{FF2B5EF4-FFF2-40B4-BE49-F238E27FC236}">
                <a16:creationId xmlns:a16="http://schemas.microsoft.com/office/drawing/2014/main" id="{6D3D7C78-9BBA-4FF0-972D-A520526803C7}"/>
              </a:ext>
            </a:extLst>
          </p:cNvPr>
          <p:cNvSpPr txBox="1"/>
          <p:nvPr/>
        </p:nvSpPr>
        <p:spPr>
          <a:xfrm>
            <a:off x="304800" y="267385"/>
            <a:ext cx="9893300" cy="369332"/>
          </a:xfrm>
          <a:prstGeom prst="rect">
            <a:avLst/>
          </a:prstGeom>
          <a:noFill/>
        </p:spPr>
        <p:txBody>
          <a:bodyPr wrap="square">
            <a:spAutoFit/>
          </a:bodyPr>
          <a:lstStyle/>
          <a:p>
            <a:r>
              <a:rPr lang="en-US" dirty="0"/>
              <a:t>now we can see the new branch is created in GitHub and the file are pushed into it.</a:t>
            </a:r>
          </a:p>
        </p:txBody>
      </p:sp>
    </p:spTree>
    <p:extLst>
      <p:ext uri="{BB962C8B-B14F-4D97-AF65-F5344CB8AC3E}">
        <p14:creationId xmlns:p14="http://schemas.microsoft.com/office/powerpoint/2010/main" val="2610744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2A89C-B346-432B-A013-70F1FD897916}"/>
              </a:ext>
            </a:extLst>
          </p:cNvPr>
          <p:cNvSpPr txBox="1"/>
          <p:nvPr/>
        </p:nvSpPr>
        <p:spPr>
          <a:xfrm>
            <a:off x="373156" y="306152"/>
            <a:ext cx="6098240" cy="400110"/>
          </a:xfrm>
          <a:prstGeom prst="rect">
            <a:avLst/>
          </a:prstGeom>
          <a:noFill/>
        </p:spPr>
        <p:txBody>
          <a:bodyPr wrap="square">
            <a:spAutoFit/>
          </a:bodyPr>
          <a:lstStyle/>
          <a:p>
            <a:r>
              <a:rPr lang="en-US" sz="2000" b="1" dirty="0"/>
              <a:t>Reverting the Most Recent Commit:</a:t>
            </a:r>
          </a:p>
        </p:txBody>
      </p:sp>
      <p:sp>
        <p:nvSpPr>
          <p:cNvPr id="5" name="TextBox 4">
            <a:extLst>
              <a:ext uri="{FF2B5EF4-FFF2-40B4-BE49-F238E27FC236}">
                <a16:creationId xmlns:a16="http://schemas.microsoft.com/office/drawing/2014/main" id="{FC017B58-D186-4AB2-89B8-046114AAA15E}"/>
              </a:ext>
            </a:extLst>
          </p:cNvPr>
          <p:cNvSpPr txBox="1"/>
          <p:nvPr/>
        </p:nvSpPr>
        <p:spPr>
          <a:xfrm>
            <a:off x="373155" y="1020206"/>
            <a:ext cx="10209679" cy="646331"/>
          </a:xfrm>
          <a:prstGeom prst="rect">
            <a:avLst/>
          </a:prstGeom>
          <a:noFill/>
        </p:spPr>
        <p:txBody>
          <a:bodyPr wrap="square">
            <a:spAutoFit/>
          </a:bodyPr>
          <a:lstStyle/>
          <a:p>
            <a:r>
              <a:rPr lang="en-US" dirty="0"/>
              <a:t>If you want to undo the most recent commit, you can use the </a:t>
            </a:r>
            <a:r>
              <a:rPr lang="en-US" b="1" dirty="0"/>
              <a:t>git revert </a:t>
            </a:r>
            <a:r>
              <a:rPr lang="en-US" dirty="0"/>
              <a:t>command. This creates a new commit that undoes the changes introduced in the specified commit</a:t>
            </a:r>
          </a:p>
        </p:txBody>
      </p:sp>
      <p:sp>
        <p:nvSpPr>
          <p:cNvPr id="7" name="TextBox 6">
            <a:extLst>
              <a:ext uri="{FF2B5EF4-FFF2-40B4-BE49-F238E27FC236}">
                <a16:creationId xmlns:a16="http://schemas.microsoft.com/office/drawing/2014/main" id="{44384837-99DC-4220-9D38-74278727630B}"/>
              </a:ext>
            </a:extLst>
          </p:cNvPr>
          <p:cNvSpPr txBox="1"/>
          <p:nvPr/>
        </p:nvSpPr>
        <p:spPr>
          <a:xfrm>
            <a:off x="373155" y="2683690"/>
            <a:ext cx="9618009" cy="369332"/>
          </a:xfrm>
          <a:prstGeom prst="rect">
            <a:avLst/>
          </a:prstGeom>
          <a:noFill/>
        </p:spPr>
        <p:txBody>
          <a:bodyPr wrap="square">
            <a:spAutoFit/>
          </a:bodyPr>
          <a:lstStyle/>
          <a:p>
            <a:r>
              <a:rPr lang="en-US" dirty="0"/>
              <a:t>The HEAD keyword refers to the most recent commit in the current branch.</a:t>
            </a:r>
          </a:p>
        </p:txBody>
      </p:sp>
      <p:sp>
        <p:nvSpPr>
          <p:cNvPr id="9" name="TextBox 8">
            <a:extLst>
              <a:ext uri="{FF2B5EF4-FFF2-40B4-BE49-F238E27FC236}">
                <a16:creationId xmlns:a16="http://schemas.microsoft.com/office/drawing/2014/main" id="{F8B246C9-24EE-48C0-846C-58A4364E5801}"/>
              </a:ext>
            </a:extLst>
          </p:cNvPr>
          <p:cNvSpPr txBox="1"/>
          <p:nvPr/>
        </p:nvSpPr>
        <p:spPr>
          <a:xfrm>
            <a:off x="3046880" y="1980481"/>
            <a:ext cx="6098240" cy="369332"/>
          </a:xfrm>
          <a:prstGeom prst="rect">
            <a:avLst/>
          </a:prstGeom>
          <a:noFill/>
        </p:spPr>
        <p:txBody>
          <a:bodyPr wrap="square">
            <a:spAutoFit/>
          </a:bodyPr>
          <a:lstStyle/>
          <a:p>
            <a:pPr algn="ctr"/>
            <a:r>
              <a:rPr lang="en-US" b="1" dirty="0"/>
              <a:t>git revert HEAD</a:t>
            </a:r>
          </a:p>
        </p:txBody>
      </p:sp>
      <p:sp>
        <p:nvSpPr>
          <p:cNvPr id="11" name="TextBox 10">
            <a:extLst>
              <a:ext uri="{FF2B5EF4-FFF2-40B4-BE49-F238E27FC236}">
                <a16:creationId xmlns:a16="http://schemas.microsoft.com/office/drawing/2014/main" id="{5FCEC455-8A0E-45C0-A05E-051ADA2F02D3}"/>
              </a:ext>
            </a:extLst>
          </p:cNvPr>
          <p:cNvSpPr txBox="1"/>
          <p:nvPr/>
        </p:nvSpPr>
        <p:spPr>
          <a:xfrm>
            <a:off x="373156" y="3604924"/>
            <a:ext cx="6098240" cy="400110"/>
          </a:xfrm>
          <a:prstGeom prst="rect">
            <a:avLst/>
          </a:prstGeom>
          <a:noFill/>
        </p:spPr>
        <p:txBody>
          <a:bodyPr wrap="square">
            <a:spAutoFit/>
          </a:bodyPr>
          <a:lstStyle/>
          <a:p>
            <a:r>
              <a:rPr lang="en-US" sz="2000" b="1" dirty="0"/>
              <a:t>Reverting a Specific Commit:</a:t>
            </a:r>
          </a:p>
        </p:txBody>
      </p:sp>
      <p:sp>
        <p:nvSpPr>
          <p:cNvPr id="13" name="TextBox 12">
            <a:extLst>
              <a:ext uri="{FF2B5EF4-FFF2-40B4-BE49-F238E27FC236}">
                <a16:creationId xmlns:a16="http://schemas.microsoft.com/office/drawing/2014/main" id="{9597FB5F-BB8C-4909-A6F3-9D3CC4173EE7}"/>
              </a:ext>
            </a:extLst>
          </p:cNvPr>
          <p:cNvSpPr txBox="1"/>
          <p:nvPr/>
        </p:nvSpPr>
        <p:spPr>
          <a:xfrm>
            <a:off x="373156" y="4193712"/>
            <a:ext cx="11460256" cy="646331"/>
          </a:xfrm>
          <a:prstGeom prst="rect">
            <a:avLst/>
          </a:prstGeom>
          <a:noFill/>
        </p:spPr>
        <p:txBody>
          <a:bodyPr wrap="square">
            <a:spAutoFit/>
          </a:bodyPr>
          <a:lstStyle/>
          <a:p>
            <a:r>
              <a:rPr lang="en-US" dirty="0"/>
              <a:t>If you want to undo a commit other than the most recent one, you need to provide the commit's hash or a unique identifier. You can find the commit hash using git log.</a:t>
            </a:r>
          </a:p>
        </p:txBody>
      </p:sp>
      <p:sp>
        <p:nvSpPr>
          <p:cNvPr id="15" name="TextBox 14">
            <a:extLst>
              <a:ext uri="{FF2B5EF4-FFF2-40B4-BE49-F238E27FC236}">
                <a16:creationId xmlns:a16="http://schemas.microsoft.com/office/drawing/2014/main" id="{867E17C3-78C4-4EE1-AE2C-23DDB2A2E6E8}"/>
              </a:ext>
            </a:extLst>
          </p:cNvPr>
          <p:cNvSpPr txBox="1"/>
          <p:nvPr/>
        </p:nvSpPr>
        <p:spPr>
          <a:xfrm>
            <a:off x="2860862" y="5139291"/>
            <a:ext cx="6098240" cy="369332"/>
          </a:xfrm>
          <a:prstGeom prst="rect">
            <a:avLst/>
          </a:prstGeom>
          <a:noFill/>
        </p:spPr>
        <p:txBody>
          <a:bodyPr wrap="square">
            <a:spAutoFit/>
          </a:bodyPr>
          <a:lstStyle/>
          <a:p>
            <a:pPr algn="ctr"/>
            <a:r>
              <a:rPr lang="en-US" b="1" dirty="0"/>
              <a:t>git revert &lt;</a:t>
            </a:r>
            <a:r>
              <a:rPr lang="en-US" b="1" dirty="0" err="1"/>
              <a:t>commit_hash</a:t>
            </a:r>
            <a:r>
              <a:rPr lang="en-US" b="1" dirty="0"/>
              <a:t>&gt;</a:t>
            </a:r>
          </a:p>
        </p:txBody>
      </p:sp>
      <p:sp>
        <p:nvSpPr>
          <p:cNvPr id="17" name="TextBox 16">
            <a:extLst>
              <a:ext uri="{FF2B5EF4-FFF2-40B4-BE49-F238E27FC236}">
                <a16:creationId xmlns:a16="http://schemas.microsoft.com/office/drawing/2014/main" id="{5000C166-8166-4C00-A2E0-71D2CE054AB0}"/>
              </a:ext>
            </a:extLst>
          </p:cNvPr>
          <p:cNvSpPr txBox="1"/>
          <p:nvPr/>
        </p:nvSpPr>
        <p:spPr>
          <a:xfrm>
            <a:off x="373155" y="5805455"/>
            <a:ext cx="9322173" cy="369332"/>
          </a:xfrm>
          <a:prstGeom prst="rect">
            <a:avLst/>
          </a:prstGeom>
          <a:noFill/>
        </p:spPr>
        <p:txBody>
          <a:bodyPr wrap="square">
            <a:spAutoFit/>
          </a:bodyPr>
          <a:lstStyle/>
          <a:p>
            <a:r>
              <a:rPr lang="en-US" dirty="0"/>
              <a:t>Replace &lt;</a:t>
            </a:r>
            <a:r>
              <a:rPr lang="en-US" dirty="0" err="1"/>
              <a:t>commit_hash</a:t>
            </a:r>
            <a:r>
              <a:rPr lang="en-US" dirty="0"/>
              <a:t>&gt; with the actual hash of the commit you want to revert.</a:t>
            </a:r>
          </a:p>
        </p:txBody>
      </p:sp>
    </p:spTree>
    <p:extLst>
      <p:ext uri="{BB962C8B-B14F-4D97-AF65-F5344CB8AC3E}">
        <p14:creationId xmlns:p14="http://schemas.microsoft.com/office/powerpoint/2010/main" val="347637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8042-94F7-47C6-B3DD-2CCA32C2244D}"/>
              </a:ext>
            </a:extLst>
          </p:cNvPr>
          <p:cNvSpPr>
            <a:spLocks noGrp="1"/>
          </p:cNvSpPr>
          <p:nvPr>
            <p:ph type="title"/>
          </p:nvPr>
        </p:nvSpPr>
        <p:spPr/>
        <p:txBody>
          <a:bodyPr/>
          <a:lstStyle/>
          <a:p>
            <a:r>
              <a:rPr lang="en-US" sz="7200" b="1" dirty="0" err="1"/>
              <a:t>CodeCommit</a:t>
            </a:r>
            <a:endParaRPr lang="en-US" sz="7200" b="1" dirty="0"/>
          </a:p>
        </p:txBody>
      </p:sp>
      <p:sp>
        <p:nvSpPr>
          <p:cNvPr id="3" name="Content Placeholder 2">
            <a:extLst>
              <a:ext uri="{FF2B5EF4-FFF2-40B4-BE49-F238E27FC236}">
                <a16:creationId xmlns:a16="http://schemas.microsoft.com/office/drawing/2014/main" id="{AC8D0219-A8FE-415E-AE81-420CA53CFD11}"/>
              </a:ext>
            </a:extLst>
          </p:cNvPr>
          <p:cNvSpPr>
            <a:spLocks noGrp="1"/>
          </p:cNvSpPr>
          <p:nvPr>
            <p:ph idx="1"/>
          </p:nvPr>
        </p:nvSpPr>
        <p:spPr/>
        <p:txBody>
          <a:bodyPr>
            <a:normAutofit/>
          </a:bodyPr>
          <a:lstStyle/>
          <a:p>
            <a:r>
              <a:rPr lang="en-US" sz="1800" dirty="0"/>
              <a:t> "</a:t>
            </a:r>
            <a:r>
              <a:rPr lang="en-US" sz="1800" dirty="0" err="1"/>
              <a:t>CodeCommit</a:t>
            </a:r>
            <a:r>
              <a:rPr lang="en-US" sz="1800" dirty="0"/>
              <a:t>" is a managed source code control service provided by Amazon Web Services (AWS). It offers a secure and scalable solution for hosting private Git repositories and managing version control for software development projects. </a:t>
            </a:r>
            <a:r>
              <a:rPr lang="en-US" sz="1800" dirty="0" err="1"/>
              <a:t>CodeCommit</a:t>
            </a:r>
            <a:r>
              <a:rPr lang="en-US" sz="1800" dirty="0"/>
              <a:t> is designed to seamlessly integrate with other AWS services and development tools, making it an attractive option for teams and organizations building applications in the AWS ecosystem. </a:t>
            </a:r>
          </a:p>
        </p:txBody>
      </p:sp>
    </p:spTree>
    <p:extLst>
      <p:ext uri="{BB962C8B-B14F-4D97-AF65-F5344CB8AC3E}">
        <p14:creationId xmlns:p14="http://schemas.microsoft.com/office/powerpoint/2010/main" val="335520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A1505-1675-4C51-B19A-FDFC620846A0}"/>
              </a:ext>
            </a:extLst>
          </p:cNvPr>
          <p:cNvSpPr txBox="1"/>
          <p:nvPr/>
        </p:nvSpPr>
        <p:spPr>
          <a:xfrm>
            <a:off x="507626" y="272560"/>
            <a:ext cx="9779373" cy="1477328"/>
          </a:xfrm>
          <a:prstGeom prst="rect">
            <a:avLst/>
          </a:prstGeom>
          <a:noFill/>
        </p:spPr>
        <p:txBody>
          <a:bodyPr wrap="square">
            <a:spAutoFit/>
          </a:bodyPr>
          <a:lstStyle/>
          <a:p>
            <a:r>
              <a:rPr lang="en-US" b="1" dirty="0"/>
              <a:t>Managed Git Repositories:</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dirty="0" err="1"/>
              <a:t>CodeCommit</a:t>
            </a:r>
            <a:r>
              <a:rPr lang="en-US" dirty="0"/>
              <a:t> provides fully managed Git repositories, removing the need for maintaining version control infrastructure. It takes care of scaling, backups, and high availability.</a:t>
            </a:r>
          </a:p>
        </p:txBody>
      </p:sp>
      <p:sp>
        <p:nvSpPr>
          <p:cNvPr id="5" name="TextBox 4">
            <a:extLst>
              <a:ext uri="{FF2B5EF4-FFF2-40B4-BE49-F238E27FC236}">
                <a16:creationId xmlns:a16="http://schemas.microsoft.com/office/drawing/2014/main" id="{D25B108B-1339-4AFE-8269-B69BB0461792}"/>
              </a:ext>
            </a:extLst>
          </p:cNvPr>
          <p:cNvSpPr txBox="1"/>
          <p:nvPr/>
        </p:nvSpPr>
        <p:spPr>
          <a:xfrm>
            <a:off x="507626" y="1751659"/>
            <a:ext cx="9362515" cy="1754326"/>
          </a:xfrm>
          <a:prstGeom prst="rect">
            <a:avLst/>
          </a:prstGeom>
          <a:noFill/>
        </p:spPr>
        <p:txBody>
          <a:bodyPr wrap="square">
            <a:spAutoFit/>
          </a:bodyPr>
          <a:lstStyle/>
          <a:p>
            <a:r>
              <a:rPr lang="en-US" b="1" dirty="0"/>
              <a:t>Security and Access Control:</a:t>
            </a:r>
          </a:p>
          <a:p>
            <a:endParaRPr lang="en-US" dirty="0"/>
          </a:p>
          <a:p>
            <a:pPr marL="285750" indent="-285750">
              <a:buFont typeface="Arial" panose="020B0604020202020204" pitchFamily="34" charset="0"/>
              <a:buChar char="•"/>
            </a:pPr>
            <a:r>
              <a:rPr lang="en-US" dirty="0" err="1"/>
              <a:t>CodeCommit</a:t>
            </a:r>
            <a:r>
              <a:rPr lang="en-US" dirty="0"/>
              <a:t> offers robust security features, including encryption at rest and in transit, to protect your code and data. Access control can be managed using AWS Identity and Access Management (IAM) policies, ensuring that only authorized users can access the repositories.</a:t>
            </a:r>
          </a:p>
        </p:txBody>
      </p:sp>
      <p:sp>
        <p:nvSpPr>
          <p:cNvPr id="7" name="TextBox 6">
            <a:extLst>
              <a:ext uri="{FF2B5EF4-FFF2-40B4-BE49-F238E27FC236}">
                <a16:creationId xmlns:a16="http://schemas.microsoft.com/office/drawing/2014/main" id="{83B34449-C44C-46F6-9487-0B0E70FA9E06}"/>
              </a:ext>
            </a:extLst>
          </p:cNvPr>
          <p:cNvSpPr txBox="1"/>
          <p:nvPr/>
        </p:nvSpPr>
        <p:spPr>
          <a:xfrm>
            <a:off x="507626" y="3626881"/>
            <a:ext cx="9470092" cy="1477328"/>
          </a:xfrm>
          <a:prstGeom prst="rect">
            <a:avLst/>
          </a:prstGeom>
          <a:noFill/>
        </p:spPr>
        <p:txBody>
          <a:bodyPr wrap="square">
            <a:spAutoFit/>
          </a:bodyPr>
          <a:lstStyle/>
          <a:p>
            <a:r>
              <a:rPr lang="en-US" b="1" dirty="0"/>
              <a:t>Integration with AWS Services:</a:t>
            </a:r>
          </a:p>
          <a:p>
            <a:endParaRPr lang="en-US" dirty="0"/>
          </a:p>
          <a:p>
            <a:pPr marL="285750" indent="-285750">
              <a:buFont typeface="Arial" panose="020B0604020202020204" pitchFamily="34" charset="0"/>
              <a:buChar char="•"/>
            </a:pPr>
            <a:r>
              <a:rPr lang="en-US" dirty="0" err="1"/>
              <a:t>CodeCommit</a:t>
            </a:r>
            <a:r>
              <a:rPr lang="en-US" dirty="0"/>
              <a:t> seamlessly integrates with other AWS services, such as AWS </a:t>
            </a:r>
            <a:r>
              <a:rPr lang="en-US" dirty="0" err="1"/>
              <a:t>CodePipeline</a:t>
            </a:r>
            <a:r>
              <a:rPr lang="en-US" dirty="0"/>
              <a:t>, AWS </a:t>
            </a:r>
            <a:r>
              <a:rPr lang="en-US" dirty="0" err="1"/>
              <a:t>CodeBuild</a:t>
            </a:r>
            <a:r>
              <a:rPr lang="en-US" dirty="0"/>
              <a:t>, and AWS </a:t>
            </a:r>
            <a:r>
              <a:rPr lang="en-US" dirty="0" err="1"/>
              <a:t>CodeDeploy</a:t>
            </a:r>
            <a:r>
              <a:rPr lang="en-US" dirty="0"/>
              <a:t>, to automate the entire software development and deployment process.</a:t>
            </a:r>
          </a:p>
        </p:txBody>
      </p:sp>
      <p:sp>
        <p:nvSpPr>
          <p:cNvPr id="9" name="TextBox 8">
            <a:extLst>
              <a:ext uri="{FF2B5EF4-FFF2-40B4-BE49-F238E27FC236}">
                <a16:creationId xmlns:a16="http://schemas.microsoft.com/office/drawing/2014/main" id="{6D2A6BC2-BD8A-415D-A7F3-4A96EF4814EE}"/>
              </a:ext>
            </a:extLst>
          </p:cNvPr>
          <p:cNvSpPr txBox="1"/>
          <p:nvPr/>
        </p:nvSpPr>
        <p:spPr>
          <a:xfrm>
            <a:off x="507626" y="5225105"/>
            <a:ext cx="9349067" cy="1200329"/>
          </a:xfrm>
          <a:prstGeom prst="rect">
            <a:avLst/>
          </a:prstGeom>
          <a:noFill/>
        </p:spPr>
        <p:txBody>
          <a:bodyPr wrap="square">
            <a:spAutoFit/>
          </a:bodyPr>
          <a:lstStyle/>
          <a:p>
            <a:r>
              <a:rPr lang="en-US" b="1" dirty="0"/>
              <a:t>Collaborative Development:</a:t>
            </a:r>
          </a:p>
          <a:p>
            <a:endParaRPr lang="en-US" dirty="0"/>
          </a:p>
          <a:p>
            <a:pPr marL="285750" indent="-285750">
              <a:buFont typeface="Arial" panose="020B0604020202020204" pitchFamily="34" charset="0"/>
              <a:buChar char="•"/>
            </a:pPr>
            <a:r>
              <a:rPr lang="en-US" dirty="0" err="1"/>
              <a:t>CodeCommit</a:t>
            </a:r>
            <a:r>
              <a:rPr lang="en-US" dirty="0"/>
              <a:t> supports collaboration among team members, enabling developers to work together on the same repository simultaneously.</a:t>
            </a:r>
          </a:p>
        </p:txBody>
      </p:sp>
    </p:spTree>
    <p:extLst>
      <p:ext uri="{BB962C8B-B14F-4D97-AF65-F5344CB8AC3E}">
        <p14:creationId xmlns:p14="http://schemas.microsoft.com/office/powerpoint/2010/main" val="1567732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A5D40-0437-4C92-9E79-21E42A88D6EB}"/>
              </a:ext>
            </a:extLst>
          </p:cNvPr>
          <p:cNvSpPr txBox="1"/>
          <p:nvPr/>
        </p:nvSpPr>
        <p:spPr>
          <a:xfrm>
            <a:off x="386603" y="286006"/>
            <a:ext cx="10572750" cy="1200329"/>
          </a:xfrm>
          <a:prstGeom prst="rect">
            <a:avLst/>
          </a:prstGeom>
          <a:noFill/>
        </p:spPr>
        <p:txBody>
          <a:bodyPr wrap="square">
            <a:spAutoFit/>
          </a:bodyPr>
          <a:lstStyle/>
          <a:p>
            <a:r>
              <a:rPr lang="en-US" b="1" dirty="0"/>
              <a:t>Branching and Code Merging:</a:t>
            </a:r>
          </a:p>
          <a:p>
            <a:endParaRPr lang="en-US" dirty="0"/>
          </a:p>
          <a:p>
            <a:pPr marL="285750" indent="-285750">
              <a:buFont typeface="Arial" panose="020B0604020202020204" pitchFamily="34" charset="0"/>
              <a:buChar char="•"/>
            </a:pPr>
            <a:r>
              <a:rPr lang="en-US" dirty="0"/>
              <a:t>Developers can create branches in </a:t>
            </a:r>
            <a:r>
              <a:rPr lang="en-US" dirty="0" err="1"/>
              <a:t>CodeCommit</a:t>
            </a:r>
            <a:r>
              <a:rPr lang="en-US" dirty="0"/>
              <a:t> to work on new features or bug fixes independently. Code merging tools help consolidate changes back into the main branch.</a:t>
            </a:r>
          </a:p>
        </p:txBody>
      </p:sp>
      <p:sp>
        <p:nvSpPr>
          <p:cNvPr id="5" name="TextBox 4">
            <a:extLst>
              <a:ext uri="{FF2B5EF4-FFF2-40B4-BE49-F238E27FC236}">
                <a16:creationId xmlns:a16="http://schemas.microsoft.com/office/drawing/2014/main" id="{7C7D4D56-06E0-4143-9000-718C8FF95D05}"/>
              </a:ext>
            </a:extLst>
          </p:cNvPr>
          <p:cNvSpPr txBox="1"/>
          <p:nvPr/>
        </p:nvSpPr>
        <p:spPr>
          <a:xfrm>
            <a:off x="386602" y="1951672"/>
            <a:ext cx="11016503" cy="1200329"/>
          </a:xfrm>
          <a:prstGeom prst="rect">
            <a:avLst/>
          </a:prstGeom>
          <a:noFill/>
        </p:spPr>
        <p:txBody>
          <a:bodyPr wrap="square">
            <a:spAutoFit/>
          </a:bodyPr>
          <a:lstStyle/>
          <a:p>
            <a:r>
              <a:rPr lang="en-US" b="1" dirty="0"/>
              <a:t>Code Review and Pull Requests:</a:t>
            </a:r>
          </a:p>
          <a:p>
            <a:endParaRPr lang="en-US" dirty="0"/>
          </a:p>
          <a:p>
            <a:pPr marL="285750" indent="-285750">
              <a:buFont typeface="Arial" panose="020B0604020202020204" pitchFamily="34" charset="0"/>
              <a:buChar char="•"/>
            </a:pPr>
            <a:r>
              <a:rPr lang="en-US" dirty="0" err="1"/>
              <a:t>CodeCommit</a:t>
            </a:r>
            <a:r>
              <a:rPr lang="en-US" dirty="0"/>
              <a:t> supports code review workflows, allowing developers to request reviews and collaborate on improvements using pull requests.</a:t>
            </a:r>
          </a:p>
        </p:txBody>
      </p:sp>
      <p:sp>
        <p:nvSpPr>
          <p:cNvPr id="7" name="TextBox 6">
            <a:extLst>
              <a:ext uri="{FF2B5EF4-FFF2-40B4-BE49-F238E27FC236}">
                <a16:creationId xmlns:a16="http://schemas.microsoft.com/office/drawing/2014/main" id="{5F91E952-EFC8-4A37-9564-9F861E61BA98}"/>
              </a:ext>
            </a:extLst>
          </p:cNvPr>
          <p:cNvSpPr txBox="1"/>
          <p:nvPr/>
        </p:nvSpPr>
        <p:spPr>
          <a:xfrm>
            <a:off x="386602" y="3617338"/>
            <a:ext cx="11271998" cy="1200329"/>
          </a:xfrm>
          <a:prstGeom prst="rect">
            <a:avLst/>
          </a:prstGeom>
          <a:noFill/>
        </p:spPr>
        <p:txBody>
          <a:bodyPr wrap="square">
            <a:spAutoFit/>
          </a:bodyPr>
          <a:lstStyle/>
          <a:p>
            <a:r>
              <a:rPr lang="en-US" b="1" dirty="0"/>
              <a:t>Triggers and Notifications:</a:t>
            </a:r>
          </a:p>
          <a:p>
            <a:endParaRPr lang="en-US" dirty="0"/>
          </a:p>
          <a:p>
            <a:pPr marL="285750" indent="-285750">
              <a:buFont typeface="Arial" panose="020B0604020202020204" pitchFamily="34" charset="0"/>
              <a:buChar char="•"/>
            </a:pPr>
            <a:r>
              <a:rPr lang="en-US" dirty="0" err="1"/>
              <a:t>CodeCommit</a:t>
            </a:r>
            <a:r>
              <a:rPr lang="en-US" dirty="0"/>
              <a:t> provides triggers to automate actions when specific events occur, such as commits or pull requests. This allows for custom workflows and integration with third-party services.</a:t>
            </a:r>
          </a:p>
        </p:txBody>
      </p:sp>
      <p:sp>
        <p:nvSpPr>
          <p:cNvPr id="9" name="TextBox 8">
            <a:extLst>
              <a:ext uri="{FF2B5EF4-FFF2-40B4-BE49-F238E27FC236}">
                <a16:creationId xmlns:a16="http://schemas.microsoft.com/office/drawing/2014/main" id="{12F75014-8F23-40FC-B26A-E53BE10E7DC7}"/>
              </a:ext>
            </a:extLst>
          </p:cNvPr>
          <p:cNvSpPr txBox="1"/>
          <p:nvPr/>
        </p:nvSpPr>
        <p:spPr>
          <a:xfrm>
            <a:off x="386602" y="4954395"/>
            <a:ext cx="10855138" cy="1200329"/>
          </a:xfrm>
          <a:prstGeom prst="rect">
            <a:avLst/>
          </a:prstGeom>
          <a:noFill/>
        </p:spPr>
        <p:txBody>
          <a:bodyPr wrap="square">
            <a:spAutoFit/>
          </a:bodyPr>
          <a:lstStyle/>
          <a:p>
            <a:r>
              <a:rPr lang="en-US" b="1" dirty="0"/>
              <a:t>Backup and Disaster Recovery:</a:t>
            </a:r>
          </a:p>
          <a:p>
            <a:endParaRPr lang="en-US" dirty="0"/>
          </a:p>
          <a:p>
            <a:pPr marL="285750" indent="-285750">
              <a:buFont typeface="Arial" panose="020B0604020202020204" pitchFamily="34" charset="0"/>
              <a:buChar char="•"/>
            </a:pPr>
            <a:r>
              <a:rPr lang="en-US" dirty="0" err="1"/>
              <a:t>CodeCommit</a:t>
            </a:r>
            <a:r>
              <a:rPr lang="en-US" dirty="0"/>
              <a:t> automatically backs up your repository data, ensuring data durability and offering disaster recovery options.</a:t>
            </a:r>
          </a:p>
        </p:txBody>
      </p:sp>
    </p:spTree>
    <p:extLst>
      <p:ext uri="{BB962C8B-B14F-4D97-AF65-F5344CB8AC3E}">
        <p14:creationId xmlns:p14="http://schemas.microsoft.com/office/powerpoint/2010/main" val="23424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4271-98CD-4FCC-8D0C-AFACEE99B778}"/>
              </a:ext>
            </a:extLst>
          </p:cNvPr>
          <p:cNvSpPr>
            <a:spLocks noGrp="1"/>
          </p:cNvSpPr>
          <p:nvPr>
            <p:ph type="title"/>
          </p:nvPr>
        </p:nvSpPr>
        <p:spPr>
          <a:xfrm>
            <a:off x="838200" y="324783"/>
            <a:ext cx="10515600" cy="1325563"/>
          </a:xfrm>
        </p:spPr>
        <p:txBody>
          <a:bodyPr>
            <a:normAutofit/>
          </a:bodyPr>
          <a:lstStyle/>
          <a:p>
            <a:r>
              <a:rPr lang="en-US" sz="2400" b="1" dirty="0"/>
              <a:t>Key features of Git:</a:t>
            </a:r>
          </a:p>
        </p:txBody>
      </p:sp>
      <p:sp>
        <p:nvSpPr>
          <p:cNvPr id="3" name="Content Placeholder 2">
            <a:extLst>
              <a:ext uri="{FF2B5EF4-FFF2-40B4-BE49-F238E27FC236}">
                <a16:creationId xmlns:a16="http://schemas.microsoft.com/office/drawing/2014/main" id="{699E11D3-78EA-43D2-B741-1700D72B3ADC}"/>
              </a:ext>
            </a:extLst>
          </p:cNvPr>
          <p:cNvSpPr>
            <a:spLocks noGrp="1"/>
          </p:cNvSpPr>
          <p:nvPr>
            <p:ph idx="1"/>
          </p:nvPr>
        </p:nvSpPr>
        <p:spPr/>
        <p:txBody>
          <a:bodyPr>
            <a:normAutofit fontScale="92500" lnSpcReduction="20000"/>
          </a:bodyPr>
          <a:lstStyle/>
          <a:p>
            <a:r>
              <a:rPr lang="en-US" sz="2000" dirty="0"/>
              <a:t>Version Control: Git tracks changes made to files in a repository over time. Each change is recorded as a commit, creating a complete history of the project.</a:t>
            </a:r>
          </a:p>
          <a:p>
            <a:endParaRPr lang="en-US" sz="2000" dirty="0"/>
          </a:p>
          <a:p>
            <a:r>
              <a:rPr lang="en-US" sz="2000" dirty="0"/>
              <a:t>Distributed: Unlike centralized version control systems, Git is distributed, meaning that every developer working on a project has a complete copy of the repository, including its history. This enables developers to work offline and independently until they choose to synchronize their changes with others.</a:t>
            </a:r>
          </a:p>
          <a:p>
            <a:endParaRPr lang="en-US" sz="2000" dirty="0"/>
          </a:p>
          <a:p>
            <a:r>
              <a:rPr lang="en-US" sz="2000" dirty="0"/>
              <a:t>Branching and Merging: Git allows developers to create branches to work on new features or bug fixes independently. Once a branch is complete, it can be merged back into the main codebase, facilitating parallel development without conflicts.</a:t>
            </a:r>
          </a:p>
        </p:txBody>
      </p:sp>
    </p:spTree>
    <p:extLst>
      <p:ext uri="{BB962C8B-B14F-4D97-AF65-F5344CB8AC3E}">
        <p14:creationId xmlns:p14="http://schemas.microsoft.com/office/powerpoint/2010/main" val="3794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309CD-788D-4BF5-B242-0DB5F6D85B6A}"/>
              </a:ext>
            </a:extLst>
          </p:cNvPr>
          <p:cNvSpPr txBox="1"/>
          <p:nvPr/>
        </p:nvSpPr>
        <p:spPr>
          <a:xfrm>
            <a:off x="282387" y="1490908"/>
            <a:ext cx="6098240" cy="369332"/>
          </a:xfrm>
          <a:prstGeom prst="rect">
            <a:avLst/>
          </a:prstGeom>
          <a:noFill/>
        </p:spPr>
        <p:txBody>
          <a:bodyPr wrap="square">
            <a:spAutoFit/>
          </a:bodyPr>
          <a:lstStyle/>
          <a:p>
            <a:r>
              <a:rPr lang="en-US" dirty="0"/>
              <a:t>Step 1: Install and Configure Git</a:t>
            </a:r>
          </a:p>
        </p:txBody>
      </p:sp>
      <p:sp>
        <p:nvSpPr>
          <p:cNvPr id="7" name="TextBox 6">
            <a:extLst>
              <a:ext uri="{FF2B5EF4-FFF2-40B4-BE49-F238E27FC236}">
                <a16:creationId xmlns:a16="http://schemas.microsoft.com/office/drawing/2014/main" id="{1A07D292-3FBD-4105-A253-16F4E29CD0F4}"/>
              </a:ext>
            </a:extLst>
          </p:cNvPr>
          <p:cNvSpPr txBox="1"/>
          <p:nvPr/>
        </p:nvSpPr>
        <p:spPr>
          <a:xfrm>
            <a:off x="282387" y="413728"/>
            <a:ext cx="8955741" cy="461665"/>
          </a:xfrm>
          <a:prstGeom prst="rect">
            <a:avLst/>
          </a:prstGeom>
          <a:noFill/>
        </p:spPr>
        <p:txBody>
          <a:bodyPr wrap="square">
            <a:spAutoFit/>
          </a:bodyPr>
          <a:lstStyle/>
          <a:p>
            <a:r>
              <a:rPr lang="en-US" sz="2400" b="1" dirty="0"/>
              <a:t>Working steps to set up and use AWS </a:t>
            </a:r>
            <a:r>
              <a:rPr lang="en-US" sz="2400" b="1" dirty="0" err="1"/>
              <a:t>CodeCommit</a:t>
            </a:r>
            <a:r>
              <a:rPr lang="en-US" sz="2400" b="1" dirty="0"/>
              <a:t>:</a:t>
            </a:r>
          </a:p>
        </p:txBody>
      </p:sp>
      <p:sp>
        <p:nvSpPr>
          <p:cNvPr id="9" name="TextBox 8">
            <a:extLst>
              <a:ext uri="{FF2B5EF4-FFF2-40B4-BE49-F238E27FC236}">
                <a16:creationId xmlns:a16="http://schemas.microsoft.com/office/drawing/2014/main" id="{C8E08324-1BF8-4376-AF63-D1E3A4B53478}"/>
              </a:ext>
            </a:extLst>
          </p:cNvPr>
          <p:cNvSpPr txBox="1"/>
          <p:nvPr/>
        </p:nvSpPr>
        <p:spPr>
          <a:xfrm>
            <a:off x="954209" y="2088757"/>
            <a:ext cx="7732591" cy="646331"/>
          </a:xfrm>
          <a:prstGeom prst="rect">
            <a:avLst/>
          </a:prstGeom>
          <a:noFill/>
        </p:spPr>
        <p:txBody>
          <a:bodyPr wrap="square">
            <a:spAutoFit/>
          </a:bodyPr>
          <a:lstStyle/>
          <a:p>
            <a:r>
              <a:rPr lang="en-US" dirty="0"/>
              <a:t> If you haven't already, install Git on your local machine. </a:t>
            </a:r>
          </a:p>
          <a:p>
            <a:r>
              <a:rPr lang="en-US" dirty="0"/>
              <a:t>Configure Git with your name and email address:</a:t>
            </a:r>
          </a:p>
        </p:txBody>
      </p:sp>
      <p:sp>
        <p:nvSpPr>
          <p:cNvPr id="11" name="TextBox 10">
            <a:extLst>
              <a:ext uri="{FF2B5EF4-FFF2-40B4-BE49-F238E27FC236}">
                <a16:creationId xmlns:a16="http://schemas.microsoft.com/office/drawing/2014/main" id="{B463B2FA-FED3-49B2-9A95-C998544381B3}"/>
              </a:ext>
            </a:extLst>
          </p:cNvPr>
          <p:cNvSpPr txBox="1"/>
          <p:nvPr/>
        </p:nvSpPr>
        <p:spPr>
          <a:xfrm>
            <a:off x="1572052" y="2963605"/>
            <a:ext cx="9047896" cy="646331"/>
          </a:xfrm>
          <a:prstGeom prst="rect">
            <a:avLst/>
          </a:prstGeom>
          <a:noFill/>
        </p:spPr>
        <p:txBody>
          <a:bodyPr wrap="square">
            <a:spAutoFit/>
          </a:bodyPr>
          <a:lstStyle/>
          <a:p>
            <a:r>
              <a:rPr lang="en-US" b="1" dirty="0"/>
              <a:t>git config --global user.name "Your Name"</a:t>
            </a:r>
          </a:p>
          <a:p>
            <a:r>
              <a:rPr lang="en-US" b="1" dirty="0"/>
              <a:t>git config --global </a:t>
            </a:r>
            <a:r>
              <a:rPr lang="en-US" b="1" dirty="0" err="1"/>
              <a:t>user.email</a:t>
            </a:r>
            <a:r>
              <a:rPr lang="en-US" b="1" dirty="0"/>
              <a:t> "your.email@example.com"</a:t>
            </a:r>
          </a:p>
        </p:txBody>
      </p:sp>
      <p:sp>
        <p:nvSpPr>
          <p:cNvPr id="13" name="TextBox 12">
            <a:extLst>
              <a:ext uri="{FF2B5EF4-FFF2-40B4-BE49-F238E27FC236}">
                <a16:creationId xmlns:a16="http://schemas.microsoft.com/office/drawing/2014/main" id="{630CFC86-AAFF-4551-898F-43B08732E179}"/>
              </a:ext>
            </a:extLst>
          </p:cNvPr>
          <p:cNvSpPr txBox="1"/>
          <p:nvPr/>
        </p:nvSpPr>
        <p:spPr>
          <a:xfrm>
            <a:off x="284627" y="3948452"/>
            <a:ext cx="6096000" cy="369332"/>
          </a:xfrm>
          <a:prstGeom prst="rect">
            <a:avLst/>
          </a:prstGeom>
          <a:noFill/>
        </p:spPr>
        <p:txBody>
          <a:bodyPr wrap="square">
            <a:spAutoFit/>
          </a:bodyPr>
          <a:lstStyle/>
          <a:p>
            <a:r>
              <a:rPr lang="en-US" dirty="0"/>
              <a:t>Step 2: Create an IAM User</a:t>
            </a:r>
          </a:p>
        </p:txBody>
      </p:sp>
      <p:sp>
        <p:nvSpPr>
          <p:cNvPr id="15" name="TextBox 14">
            <a:extLst>
              <a:ext uri="{FF2B5EF4-FFF2-40B4-BE49-F238E27FC236}">
                <a16:creationId xmlns:a16="http://schemas.microsoft.com/office/drawing/2014/main" id="{E0A9FAC4-EAE0-46E4-A17D-67F464AF1EFD}"/>
              </a:ext>
            </a:extLst>
          </p:cNvPr>
          <p:cNvSpPr txBox="1"/>
          <p:nvPr/>
        </p:nvSpPr>
        <p:spPr>
          <a:xfrm>
            <a:off x="1079500" y="4443762"/>
            <a:ext cx="11112500" cy="1138773"/>
          </a:xfrm>
          <a:prstGeom prst="rect">
            <a:avLst/>
          </a:prstGeom>
          <a:noFill/>
        </p:spPr>
        <p:txBody>
          <a:bodyPr wrap="square">
            <a:spAutoFit/>
          </a:bodyPr>
          <a:lstStyle/>
          <a:p>
            <a:r>
              <a:rPr lang="en-US" dirty="0"/>
              <a:t>Create an IAM user with programmatic access and the necessary permissions to access </a:t>
            </a:r>
            <a:r>
              <a:rPr lang="en-US" dirty="0" err="1"/>
              <a:t>CodeCommit</a:t>
            </a:r>
            <a:r>
              <a:rPr lang="en-US" dirty="0"/>
              <a:t>. Attach the </a:t>
            </a:r>
            <a:r>
              <a:rPr lang="en-US" b="1" dirty="0" err="1"/>
              <a:t>AWSCodeCommitPowerUser</a:t>
            </a:r>
            <a:r>
              <a:rPr lang="en-US" dirty="0"/>
              <a:t> </a:t>
            </a:r>
            <a:r>
              <a:rPr lang="en-US" b="1" dirty="0"/>
              <a:t>policy</a:t>
            </a:r>
            <a:r>
              <a:rPr lang="en-US" dirty="0"/>
              <a:t> to this user.</a:t>
            </a:r>
          </a:p>
          <a:p>
            <a:endParaRPr lang="en-US" dirty="0"/>
          </a:p>
          <a:p>
            <a:r>
              <a:rPr lang="en-US" sz="1400" dirty="0"/>
              <a:t>Note down the Access Key ID and Secret Access Key provided during user creation.</a:t>
            </a:r>
          </a:p>
        </p:txBody>
      </p:sp>
    </p:spTree>
    <p:extLst>
      <p:ext uri="{BB962C8B-B14F-4D97-AF65-F5344CB8AC3E}">
        <p14:creationId xmlns:p14="http://schemas.microsoft.com/office/powerpoint/2010/main" val="285549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78CDA-2C11-4FAA-A93D-831F980F3E63}"/>
              </a:ext>
            </a:extLst>
          </p:cNvPr>
          <p:cNvSpPr txBox="1"/>
          <p:nvPr/>
        </p:nvSpPr>
        <p:spPr>
          <a:xfrm>
            <a:off x="381000" y="596384"/>
            <a:ext cx="6096000" cy="369332"/>
          </a:xfrm>
          <a:prstGeom prst="rect">
            <a:avLst/>
          </a:prstGeom>
          <a:noFill/>
        </p:spPr>
        <p:txBody>
          <a:bodyPr wrap="square">
            <a:spAutoFit/>
          </a:bodyPr>
          <a:lstStyle/>
          <a:p>
            <a:r>
              <a:rPr lang="en-US" dirty="0"/>
              <a:t>Step 3: Configure AWS CLI</a:t>
            </a:r>
          </a:p>
        </p:txBody>
      </p:sp>
      <p:sp>
        <p:nvSpPr>
          <p:cNvPr id="5" name="TextBox 4">
            <a:extLst>
              <a:ext uri="{FF2B5EF4-FFF2-40B4-BE49-F238E27FC236}">
                <a16:creationId xmlns:a16="http://schemas.microsoft.com/office/drawing/2014/main" id="{13D681E1-6B87-45C4-80DA-C7BF5A8A6D22}"/>
              </a:ext>
            </a:extLst>
          </p:cNvPr>
          <p:cNvSpPr txBox="1"/>
          <p:nvPr/>
        </p:nvSpPr>
        <p:spPr>
          <a:xfrm>
            <a:off x="1231900" y="1210786"/>
            <a:ext cx="10198100" cy="1200329"/>
          </a:xfrm>
          <a:prstGeom prst="rect">
            <a:avLst/>
          </a:prstGeom>
          <a:noFill/>
        </p:spPr>
        <p:txBody>
          <a:bodyPr wrap="square">
            <a:spAutoFit/>
          </a:bodyPr>
          <a:lstStyle/>
          <a:p>
            <a:r>
              <a:rPr lang="en-US" dirty="0"/>
              <a:t>Install the AWS Command Line Interface (CLI) on your local machine.</a:t>
            </a:r>
          </a:p>
          <a:p>
            <a:endParaRPr lang="en-US" dirty="0"/>
          </a:p>
          <a:p>
            <a:r>
              <a:rPr lang="en-US" dirty="0"/>
              <a:t>Configure the AWS CLI with the Access Key ID and Secret Access Key from the IAM user you created</a:t>
            </a:r>
          </a:p>
        </p:txBody>
      </p:sp>
      <p:sp>
        <p:nvSpPr>
          <p:cNvPr id="7" name="TextBox 6">
            <a:extLst>
              <a:ext uri="{FF2B5EF4-FFF2-40B4-BE49-F238E27FC236}">
                <a16:creationId xmlns:a16="http://schemas.microsoft.com/office/drawing/2014/main" id="{4A7DFEA9-CA48-4A0C-B8E1-15A832122702}"/>
              </a:ext>
            </a:extLst>
          </p:cNvPr>
          <p:cNvSpPr txBox="1"/>
          <p:nvPr/>
        </p:nvSpPr>
        <p:spPr>
          <a:xfrm>
            <a:off x="3721100" y="2656185"/>
            <a:ext cx="6096000" cy="369332"/>
          </a:xfrm>
          <a:prstGeom prst="rect">
            <a:avLst/>
          </a:prstGeom>
          <a:noFill/>
        </p:spPr>
        <p:txBody>
          <a:bodyPr wrap="square">
            <a:spAutoFit/>
          </a:bodyPr>
          <a:lstStyle/>
          <a:p>
            <a:r>
              <a:rPr lang="en-US" b="1" dirty="0" err="1"/>
              <a:t>aws</a:t>
            </a:r>
            <a:r>
              <a:rPr lang="en-US" b="1" dirty="0"/>
              <a:t> configure</a:t>
            </a:r>
          </a:p>
        </p:txBody>
      </p:sp>
      <p:sp>
        <p:nvSpPr>
          <p:cNvPr id="9" name="TextBox 8">
            <a:extLst>
              <a:ext uri="{FF2B5EF4-FFF2-40B4-BE49-F238E27FC236}">
                <a16:creationId xmlns:a16="http://schemas.microsoft.com/office/drawing/2014/main" id="{D07830E6-A894-453B-A75F-48FA4F3EC729}"/>
              </a:ext>
            </a:extLst>
          </p:cNvPr>
          <p:cNvSpPr txBox="1"/>
          <p:nvPr/>
        </p:nvSpPr>
        <p:spPr>
          <a:xfrm>
            <a:off x="381000" y="3268702"/>
            <a:ext cx="6096000" cy="369332"/>
          </a:xfrm>
          <a:prstGeom prst="rect">
            <a:avLst/>
          </a:prstGeom>
          <a:noFill/>
        </p:spPr>
        <p:txBody>
          <a:bodyPr wrap="square">
            <a:spAutoFit/>
          </a:bodyPr>
          <a:lstStyle/>
          <a:p>
            <a:r>
              <a:rPr lang="en-US" dirty="0"/>
              <a:t>Step 4: Create a </a:t>
            </a:r>
            <a:r>
              <a:rPr lang="en-US" dirty="0" err="1"/>
              <a:t>CodeCommit</a:t>
            </a:r>
            <a:r>
              <a:rPr lang="en-US" dirty="0"/>
              <a:t> Repository</a:t>
            </a:r>
          </a:p>
        </p:txBody>
      </p:sp>
      <p:sp>
        <p:nvSpPr>
          <p:cNvPr id="11" name="TextBox 10">
            <a:extLst>
              <a:ext uri="{FF2B5EF4-FFF2-40B4-BE49-F238E27FC236}">
                <a16:creationId xmlns:a16="http://schemas.microsoft.com/office/drawing/2014/main" id="{EE21337B-7AE9-4E09-A5C9-7D61E965EBF4}"/>
              </a:ext>
            </a:extLst>
          </p:cNvPr>
          <p:cNvSpPr txBox="1"/>
          <p:nvPr/>
        </p:nvSpPr>
        <p:spPr>
          <a:xfrm>
            <a:off x="1231900" y="3982819"/>
            <a:ext cx="10007600" cy="2031325"/>
          </a:xfrm>
          <a:prstGeom prst="rect">
            <a:avLst/>
          </a:prstGeom>
          <a:noFill/>
        </p:spPr>
        <p:txBody>
          <a:bodyPr wrap="square">
            <a:spAutoFit/>
          </a:bodyPr>
          <a:lstStyle/>
          <a:p>
            <a:pPr marL="342900" indent="-342900">
              <a:buFont typeface="+mj-lt"/>
              <a:buAutoNum type="arabicPeriod"/>
            </a:pPr>
            <a:r>
              <a:rPr lang="en-US" dirty="0"/>
              <a:t>From the AWS Management Console navigate to the </a:t>
            </a:r>
            <a:r>
              <a:rPr lang="en-US" dirty="0" err="1"/>
              <a:t>CodeCommit</a:t>
            </a:r>
            <a:r>
              <a:rPr lang="en-US" dirty="0"/>
              <a:t> service.</a:t>
            </a:r>
          </a:p>
          <a:p>
            <a:pPr marL="342900" indent="-342900">
              <a:buFont typeface="+mj-lt"/>
              <a:buAutoNum type="arabicPeriod"/>
            </a:pPr>
            <a:endParaRPr lang="en-US" dirty="0"/>
          </a:p>
          <a:p>
            <a:pPr marL="342900" indent="-342900">
              <a:buFont typeface="+mj-lt"/>
              <a:buAutoNum type="arabicPeriod"/>
            </a:pPr>
            <a:r>
              <a:rPr lang="en-US" dirty="0"/>
              <a:t>Click on "Create repository."</a:t>
            </a:r>
          </a:p>
          <a:p>
            <a:pPr marL="342900" indent="-342900">
              <a:buFont typeface="+mj-lt"/>
              <a:buAutoNum type="arabicPeriod"/>
            </a:pPr>
            <a:endParaRPr lang="en-US" dirty="0"/>
          </a:p>
          <a:p>
            <a:pPr marL="342900" indent="-342900">
              <a:buFont typeface="+mj-lt"/>
              <a:buAutoNum type="arabicPeriod"/>
            </a:pPr>
            <a:r>
              <a:rPr lang="en-US" dirty="0"/>
              <a:t>Enter a name for your repository and configure any additional settings as needed.</a:t>
            </a:r>
          </a:p>
          <a:p>
            <a:pPr marL="342900" indent="-342900">
              <a:buFont typeface="+mj-lt"/>
              <a:buAutoNum type="arabicPeriod"/>
            </a:pPr>
            <a:endParaRPr lang="en-US" dirty="0"/>
          </a:p>
          <a:p>
            <a:pPr marL="342900" indent="-342900">
              <a:buFont typeface="+mj-lt"/>
              <a:buAutoNum type="arabicPeriod"/>
            </a:pPr>
            <a:r>
              <a:rPr lang="en-US" dirty="0"/>
              <a:t>Click on "Create repository" to create your </a:t>
            </a:r>
            <a:r>
              <a:rPr lang="en-US" dirty="0" err="1"/>
              <a:t>CodeCommit</a:t>
            </a:r>
            <a:r>
              <a:rPr lang="en-US" dirty="0"/>
              <a:t> repository.</a:t>
            </a:r>
          </a:p>
        </p:txBody>
      </p:sp>
    </p:spTree>
    <p:extLst>
      <p:ext uri="{BB962C8B-B14F-4D97-AF65-F5344CB8AC3E}">
        <p14:creationId xmlns:p14="http://schemas.microsoft.com/office/powerpoint/2010/main" val="546884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97437-CE48-4257-98F7-A2A80F7DFEA1}"/>
              </a:ext>
            </a:extLst>
          </p:cNvPr>
          <p:cNvSpPr txBox="1"/>
          <p:nvPr/>
        </p:nvSpPr>
        <p:spPr>
          <a:xfrm>
            <a:off x="1117600" y="801985"/>
            <a:ext cx="8801100" cy="646331"/>
          </a:xfrm>
          <a:prstGeom prst="rect">
            <a:avLst/>
          </a:prstGeom>
          <a:noFill/>
        </p:spPr>
        <p:txBody>
          <a:bodyPr wrap="square">
            <a:spAutoFit/>
          </a:bodyPr>
          <a:lstStyle/>
          <a:p>
            <a:r>
              <a:rPr lang="en-US" dirty="0"/>
              <a:t>Back on your local machine, navigate to the directory where you want to clone the repository.</a:t>
            </a:r>
          </a:p>
        </p:txBody>
      </p:sp>
      <p:sp>
        <p:nvSpPr>
          <p:cNvPr id="5" name="TextBox 4">
            <a:extLst>
              <a:ext uri="{FF2B5EF4-FFF2-40B4-BE49-F238E27FC236}">
                <a16:creationId xmlns:a16="http://schemas.microsoft.com/office/drawing/2014/main" id="{C73353A0-2CA6-4C61-A567-ED4003C37D35}"/>
              </a:ext>
            </a:extLst>
          </p:cNvPr>
          <p:cNvSpPr txBox="1"/>
          <p:nvPr/>
        </p:nvSpPr>
        <p:spPr>
          <a:xfrm>
            <a:off x="292100" y="329684"/>
            <a:ext cx="6096000" cy="369332"/>
          </a:xfrm>
          <a:prstGeom prst="rect">
            <a:avLst/>
          </a:prstGeom>
          <a:noFill/>
        </p:spPr>
        <p:txBody>
          <a:bodyPr wrap="square">
            <a:spAutoFit/>
          </a:bodyPr>
          <a:lstStyle/>
          <a:p>
            <a:r>
              <a:rPr lang="en-US" dirty="0"/>
              <a:t>Step 5: Clone the Repository</a:t>
            </a:r>
          </a:p>
        </p:txBody>
      </p:sp>
      <p:sp>
        <p:nvSpPr>
          <p:cNvPr id="7" name="TextBox 6">
            <a:extLst>
              <a:ext uri="{FF2B5EF4-FFF2-40B4-BE49-F238E27FC236}">
                <a16:creationId xmlns:a16="http://schemas.microsoft.com/office/drawing/2014/main" id="{7630FBE6-C503-4780-B3CB-56E43721F076}"/>
              </a:ext>
            </a:extLst>
          </p:cNvPr>
          <p:cNvSpPr txBox="1"/>
          <p:nvPr/>
        </p:nvSpPr>
        <p:spPr>
          <a:xfrm>
            <a:off x="1117600" y="1602770"/>
            <a:ext cx="9093200" cy="338554"/>
          </a:xfrm>
          <a:prstGeom prst="rect">
            <a:avLst/>
          </a:prstGeom>
          <a:noFill/>
        </p:spPr>
        <p:txBody>
          <a:bodyPr wrap="square">
            <a:spAutoFit/>
          </a:bodyPr>
          <a:lstStyle/>
          <a:p>
            <a:r>
              <a:rPr lang="en-US" sz="1600" dirty="0"/>
              <a:t>Clone the repository using the HTTPS URL provided in the </a:t>
            </a:r>
            <a:r>
              <a:rPr lang="en-US" sz="1600" dirty="0" err="1"/>
              <a:t>CodeCommit</a:t>
            </a:r>
            <a:r>
              <a:rPr lang="en-US" sz="1600" dirty="0"/>
              <a:t> console:</a:t>
            </a:r>
          </a:p>
        </p:txBody>
      </p:sp>
      <p:sp>
        <p:nvSpPr>
          <p:cNvPr id="9" name="TextBox 8">
            <a:extLst>
              <a:ext uri="{FF2B5EF4-FFF2-40B4-BE49-F238E27FC236}">
                <a16:creationId xmlns:a16="http://schemas.microsoft.com/office/drawing/2014/main" id="{32139FC5-2009-482D-89B5-2D1DA0781889}"/>
              </a:ext>
            </a:extLst>
          </p:cNvPr>
          <p:cNvSpPr txBox="1"/>
          <p:nvPr/>
        </p:nvSpPr>
        <p:spPr>
          <a:xfrm>
            <a:off x="1574800" y="2237085"/>
            <a:ext cx="10160000" cy="369332"/>
          </a:xfrm>
          <a:prstGeom prst="rect">
            <a:avLst/>
          </a:prstGeom>
          <a:noFill/>
        </p:spPr>
        <p:txBody>
          <a:bodyPr wrap="square">
            <a:spAutoFit/>
          </a:bodyPr>
          <a:lstStyle/>
          <a:p>
            <a:r>
              <a:rPr lang="en-US" b="1" dirty="0"/>
              <a:t>git clone https://git-codecommit.{region}.amazonaws.com/v1/repos/{repository-name}</a:t>
            </a:r>
          </a:p>
        </p:txBody>
      </p:sp>
      <p:sp>
        <p:nvSpPr>
          <p:cNvPr id="11" name="TextBox 10">
            <a:extLst>
              <a:ext uri="{FF2B5EF4-FFF2-40B4-BE49-F238E27FC236}">
                <a16:creationId xmlns:a16="http://schemas.microsoft.com/office/drawing/2014/main" id="{C6491AE2-AA66-41DF-83A6-8D7F72CED9FB}"/>
              </a:ext>
            </a:extLst>
          </p:cNvPr>
          <p:cNvSpPr txBox="1"/>
          <p:nvPr/>
        </p:nvSpPr>
        <p:spPr>
          <a:xfrm>
            <a:off x="292100" y="2782669"/>
            <a:ext cx="6096000" cy="369332"/>
          </a:xfrm>
          <a:prstGeom prst="rect">
            <a:avLst/>
          </a:prstGeom>
          <a:noFill/>
        </p:spPr>
        <p:txBody>
          <a:bodyPr wrap="square">
            <a:spAutoFit/>
          </a:bodyPr>
          <a:lstStyle/>
          <a:p>
            <a:r>
              <a:rPr lang="en-US" dirty="0"/>
              <a:t>Step 6: Start Coding and Making Changes</a:t>
            </a:r>
          </a:p>
        </p:txBody>
      </p:sp>
      <p:sp>
        <p:nvSpPr>
          <p:cNvPr id="13" name="TextBox 12">
            <a:extLst>
              <a:ext uri="{FF2B5EF4-FFF2-40B4-BE49-F238E27FC236}">
                <a16:creationId xmlns:a16="http://schemas.microsoft.com/office/drawing/2014/main" id="{E7D3D2AE-39DC-4E5D-AB99-9350208B498B}"/>
              </a:ext>
            </a:extLst>
          </p:cNvPr>
          <p:cNvSpPr txBox="1"/>
          <p:nvPr/>
        </p:nvSpPr>
        <p:spPr>
          <a:xfrm>
            <a:off x="1117600" y="3288269"/>
            <a:ext cx="6096000" cy="307777"/>
          </a:xfrm>
          <a:prstGeom prst="rect">
            <a:avLst/>
          </a:prstGeom>
          <a:noFill/>
        </p:spPr>
        <p:txBody>
          <a:bodyPr wrap="square">
            <a:spAutoFit/>
          </a:bodyPr>
          <a:lstStyle/>
          <a:p>
            <a:r>
              <a:rPr lang="en-US" sz="1400" dirty="0"/>
              <a:t>Navigate into the cloned repository directory</a:t>
            </a:r>
          </a:p>
        </p:txBody>
      </p:sp>
      <p:sp>
        <p:nvSpPr>
          <p:cNvPr id="15" name="TextBox 14">
            <a:extLst>
              <a:ext uri="{FF2B5EF4-FFF2-40B4-BE49-F238E27FC236}">
                <a16:creationId xmlns:a16="http://schemas.microsoft.com/office/drawing/2014/main" id="{89630962-9C3F-470B-8A3A-EC034DAE3D95}"/>
              </a:ext>
            </a:extLst>
          </p:cNvPr>
          <p:cNvSpPr txBox="1"/>
          <p:nvPr/>
        </p:nvSpPr>
        <p:spPr>
          <a:xfrm>
            <a:off x="1117600" y="4203233"/>
            <a:ext cx="7759700" cy="307777"/>
          </a:xfrm>
          <a:prstGeom prst="rect">
            <a:avLst/>
          </a:prstGeom>
          <a:noFill/>
        </p:spPr>
        <p:txBody>
          <a:bodyPr wrap="square">
            <a:spAutoFit/>
          </a:bodyPr>
          <a:lstStyle/>
          <a:p>
            <a:r>
              <a:rPr lang="en-US" sz="1400" dirty="0"/>
              <a:t>Start coding and making changes to your project files.</a:t>
            </a:r>
          </a:p>
        </p:txBody>
      </p:sp>
      <p:sp>
        <p:nvSpPr>
          <p:cNvPr id="17" name="TextBox 16">
            <a:extLst>
              <a:ext uri="{FF2B5EF4-FFF2-40B4-BE49-F238E27FC236}">
                <a16:creationId xmlns:a16="http://schemas.microsoft.com/office/drawing/2014/main" id="{CAA6A44B-DF8D-4069-9F82-D8CF15729344}"/>
              </a:ext>
            </a:extLst>
          </p:cNvPr>
          <p:cNvSpPr txBox="1"/>
          <p:nvPr/>
        </p:nvSpPr>
        <p:spPr>
          <a:xfrm>
            <a:off x="3048000" y="3750560"/>
            <a:ext cx="6096000" cy="369332"/>
          </a:xfrm>
          <a:prstGeom prst="rect">
            <a:avLst/>
          </a:prstGeom>
          <a:noFill/>
        </p:spPr>
        <p:txBody>
          <a:bodyPr wrap="square">
            <a:spAutoFit/>
          </a:bodyPr>
          <a:lstStyle/>
          <a:p>
            <a:r>
              <a:rPr lang="en-US" b="1" dirty="0"/>
              <a:t>cd {repository-name}</a:t>
            </a:r>
          </a:p>
        </p:txBody>
      </p:sp>
      <p:sp>
        <p:nvSpPr>
          <p:cNvPr id="19" name="TextBox 18">
            <a:extLst>
              <a:ext uri="{FF2B5EF4-FFF2-40B4-BE49-F238E27FC236}">
                <a16:creationId xmlns:a16="http://schemas.microsoft.com/office/drawing/2014/main" id="{7E51E0A1-2AF7-486F-BD0C-593C2D8B5B36}"/>
              </a:ext>
            </a:extLst>
          </p:cNvPr>
          <p:cNvSpPr txBox="1"/>
          <p:nvPr/>
        </p:nvSpPr>
        <p:spPr>
          <a:xfrm>
            <a:off x="292100" y="4933531"/>
            <a:ext cx="6096000" cy="369332"/>
          </a:xfrm>
          <a:prstGeom prst="rect">
            <a:avLst/>
          </a:prstGeom>
          <a:noFill/>
        </p:spPr>
        <p:txBody>
          <a:bodyPr wrap="square">
            <a:spAutoFit/>
          </a:bodyPr>
          <a:lstStyle/>
          <a:p>
            <a:r>
              <a:rPr lang="en-US" dirty="0"/>
              <a:t>Step 7: Add and Commit Changes</a:t>
            </a:r>
          </a:p>
        </p:txBody>
      </p:sp>
      <p:sp>
        <p:nvSpPr>
          <p:cNvPr id="21" name="TextBox 20">
            <a:extLst>
              <a:ext uri="{FF2B5EF4-FFF2-40B4-BE49-F238E27FC236}">
                <a16:creationId xmlns:a16="http://schemas.microsoft.com/office/drawing/2014/main" id="{4F0B56DF-CCA5-49F9-B2E4-B0FB981A7BDC}"/>
              </a:ext>
            </a:extLst>
          </p:cNvPr>
          <p:cNvSpPr txBox="1"/>
          <p:nvPr/>
        </p:nvSpPr>
        <p:spPr>
          <a:xfrm>
            <a:off x="1117600" y="5578256"/>
            <a:ext cx="6794500" cy="369332"/>
          </a:xfrm>
          <a:prstGeom prst="rect">
            <a:avLst/>
          </a:prstGeom>
          <a:noFill/>
        </p:spPr>
        <p:txBody>
          <a:bodyPr wrap="square">
            <a:spAutoFit/>
          </a:bodyPr>
          <a:lstStyle/>
          <a:p>
            <a:r>
              <a:rPr lang="en-US" dirty="0"/>
              <a:t>Stage the changes you want to include in the commit:</a:t>
            </a:r>
          </a:p>
        </p:txBody>
      </p:sp>
    </p:spTree>
    <p:extLst>
      <p:ext uri="{BB962C8B-B14F-4D97-AF65-F5344CB8AC3E}">
        <p14:creationId xmlns:p14="http://schemas.microsoft.com/office/powerpoint/2010/main" val="1667412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10329-A9D3-4213-9B86-FF559DC38CFD}"/>
              </a:ext>
            </a:extLst>
          </p:cNvPr>
          <p:cNvSpPr txBox="1"/>
          <p:nvPr/>
        </p:nvSpPr>
        <p:spPr>
          <a:xfrm>
            <a:off x="2527300" y="390371"/>
            <a:ext cx="6096000" cy="369332"/>
          </a:xfrm>
          <a:prstGeom prst="rect">
            <a:avLst/>
          </a:prstGeom>
          <a:noFill/>
        </p:spPr>
        <p:txBody>
          <a:bodyPr wrap="square">
            <a:spAutoFit/>
          </a:bodyPr>
          <a:lstStyle/>
          <a:p>
            <a:r>
              <a:rPr lang="en-US" b="1" dirty="0"/>
              <a:t>git add .   # Add all changes</a:t>
            </a:r>
          </a:p>
        </p:txBody>
      </p:sp>
      <p:sp>
        <p:nvSpPr>
          <p:cNvPr id="5" name="TextBox 4">
            <a:extLst>
              <a:ext uri="{FF2B5EF4-FFF2-40B4-BE49-F238E27FC236}">
                <a16:creationId xmlns:a16="http://schemas.microsoft.com/office/drawing/2014/main" id="{D3AD005A-5E88-4665-B758-424C0E050711}"/>
              </a:ext>
            </a:extLst>
          </p:cNvPr>
          <p:cNvSpPr txBox="1"/>
          <p:nvPr/>
        </p:nvSpPr>
        <p:spPr>
          <a:xfrm>
            <a:off x="2527300" y="759703"/>
            <a:ext cx="6096000" cy="369332"/>
          </a:xfrm>
          <a:prstGeom prst="rect">
            <a:avLst/>
          </a:prstGeom>
          <a:noFill/>
        </p:spPr>
        <p:txBody>
          <a:bodyPr wrap="square">
            <a:spAutoFit/>
          </a:bodyPr>
          <a:lstStyle/>
          <a:p>
            <a:r>
              <a:rPr lang="en-US" b="1" dirty="0"/>
              <a:t>git add &lt;file&gt;   # Add specific file</a:t>
            </a:r>
          </a:p>
        </p:txBody>
      </p:sp>
      <p:sp>
        <p:nvSpPr>
          <p:cNvPr id="7" name="TextBox 6">
            <a:extLst>
              <a:ext uri="{FF2B5EF4-FFF2-40B4-BE49-F238E27FC236}">
                <a16:creationId xmlns:a16="http://schemas.microsoft.com/office/drawing/2014/main" id="{35C5D875-2D82-40A8-BDB4-EF8B4C36A765}"/>
              </a:ext>
            </a:extLst>
          </p:cNvPr>
          <p:cNvSpPr txBox="1"/>
          <p:nvPr/>
        </p:nvSpPr>
        <p:spPr>
          <a:xfrm>
            <a:off x="1117600" y="3602524"/>
            <a:ext cx="6096000" cy="369332"/>
          </a:xfrm>
          <a:prstGeom prst="rect">
            <a:avLst/>
          </a:prstGeom>
          <a:noFill/>
        </p:spPr>
        <p:txBody>
          <a:bodyPr wrap="square">
            <a:spAutoFit/>
          </a:bodyPr>
          <a:lstStyle/>
          <a:p>
            <a:r>
              <a:rPr lang="en-US" dirty="0"/>
              <a:t>Create a commit with a commit message:</a:t>
            </a:r>
          </a:p>
        </p:txBody>
      </p:sp>
      <p:pic>
        <p:nvPicPr>
          <p:cNvPr id="9" name="Picture 8">
            <a:extLst>
              <a:ext uri="{FF2B5EF4-FFF2-40B4-BE49-F238E27FC236}">
                <a16:creationId xmlns:a16="http://schemas.microsoft.com/office/drawing/2014/main" id="{643AD5BE-7274-4FC0-84DF-D7D19D2B3112}"/>
              </a:ext>
            </a:extLst>
          </p:cNvPr>
          <p:cNvPicPr>
            <a:picLocks noChangeAspect="1"/>
          </p:cNvPicPr>
          <p:nvPr/>
        </p:nvPicPr>
        <p:blipFill>
          <a:blip r:embed="rId2"/>
          <a:stretch>
            <a:fillRect/>
          </a:stretch>
        </p:blipFill>
        <p:spPr>
          <a:xfrm>
            <a:off x="2191943" y="1486275"/>
            <a:ext cx="5649113" cy="1848108"/>
          </a:xfrm>
          <a:prstGeom prst="rect">
            <a:avLst/>
          </a:prstGeom>
        </p:spPr>
      </p:pic>
      <p:sp>
        <p:nvSpPr>
          <p:cNvPr id="11" name="TextBox 10">
            <a:extLst>
              <a:ext uri="{FF2B5EF4-FFF2-40B4-BE49-F238E27FC236}">
                <a16:creationId xmlns:a16="http://schemas.microsoft.com/office/drawing/2014/main" id="{6FE7EBEC-9F7A-4EE5-8D58-22B8BC360827}"/>
              </a:ext>
            </a:extLst>
          </p:cNvPr>
          <p:cNvSpPr txBox="1"/>
          <p:nvPr/>
        </p:nvSpPr>
        <p:spPr>
          <a:xfrm>
            <a:off x="2523020" y="3971856"/>
            <a:ext cx="6096000" cy="369332"/>
          </a:xfrm>
          <a:prstGeom prst="rect">
            <a:avLst/>
          </a:prstGeom>
          <a:noFill/>
        </p:spPr>
        <p:txBody>
          <a:bodyPr wrap="square">
            <a:spAutoFit/>
          </a:bodyPr>
          <a:lstStyle/>
          <a:p>
            <a:r>
              <a:rPr lang="en-US" b="1" dirty="0"/>
              <a:t>git commit -m "Your commit message here"</a:t>
            </a:r>
          </a:p>
        </p:txBody>
      </p:sp>
      <p:pic>
        <p:nvPicPr>
          <p:cNvPr id="13" name="Picture 12">
            <a:extLst>
              <a:ext uri="{FF2B5EF4-FFF2-40B4-BE49-F238E27FC236}">
                <a16:creationId xmlns:a16="http://schemas.microsoft.com/office/drawing/2014/main" id="{BBC57A76-71B8-441F-94FA-BCBF864D76E6}"/>
              </a:ext>
            </a:extLst>
          </p:cNvPr>
          <p:cNvPicPr>
            <a:picLocks noChangeAspect="1"/>
          </p:cNvPicPr>
          <p:nvPr/>
        </p:nvPicPr>
        <p:blipFill>
          <a:blip r:embed="rId3"/>
          <a:stretch>
            <a:fillRect/>
          </a:stretch>
        </p:blipFill>
        <p:spPr>
          <a:xfrm>
            <a:off x="2108199" y="4424663"/>
            <a:ext cx="6925642" cy="2076740"/>
          </a:xfrm>
          <a:prstGeom prst="rect">
            <a:avLst/>
          </a:prstGeom>
        </p:spPr>
      </p:pic>
    </p:spTree>
    <p:extLst>
      <p:ext uri="{BB962C8B-B14F-4D97-AF65-F5344CB8AC3E}">
        <p14:creationId xmlns:p14="http://schemas.microsoft.com/office/powerpoint/2010/main" val="297831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8949D-B31A-49C8-A229-A5EEE4D9DD9B}"/>
              </a:ext>
            </a:extLst>
          </p:cNvPr>
          <p:cNvSpPr txBox="1"/>
          <p:nvPr/>
        </p:nvSpPr>
        <p:spPr>
          <a:xfrm>
            <a:off x="266700" y="278884"/>
            <a:ext cx="6096000" cy="369332"/>
          </a:xfrm>
          <a:prstGeom prst="rect">
            <a:avLst/>
          </a:prstGeom>
          <a:noFill/>
        </p:spPr>
        <p:txBody>
          <a:bodyPr wrap="square">
            <a:spAutoFit/>
          </a:bodyPr>
          <a:lstStyle/>
          <a:p>
            <a:r>
              <a:rPr lang="en-US" dirty="0"/>
              <a:t>Step 8: Push Changes to </a:t>
            </a:r>
            <a:r>
              <a:rPr lang="en-US" dirty="0" err="1"/>
              <a:t>CodeCommit</a:t>
            </a:r>
            <a:endParaRPr lang="en-US" dirty="0"/>
          </a:p>
        </p:txBody>
      </p:sp>
      <p:sp>
        <p:nvSpPr>
          <p:cNvPr id="5" name="TextBox 4">
            <a:extLst>
              <a:ext uri="{FF2B5EF4-FFF2-40B4-BE49-F238E27FC236}">
                <a16:creationId xmlns:a16="http://schemas.microsoft.com/office/drawing/2014/main" id="{C3726040-4847-454F-BE26-83DAD9674AC6}"/>
              </a:ext>
            </a:extLst>
          </p:cNvPr>
          <p:cNvSpPr txBox="1"/>
          <p:nvPr/>
        </p:nvSpPr>
        <p:spPr>
          <a:xfrm>
            <a:off x="1104900" y="838885"/>
            <a:ext cx="7264400" cy="369332"/>
          </a:xfrm>
          <a:prstGeom prst="rect">
            <a:avLst/>
          </a:prstGeom>
          <a:noFill/>
        </p:spPr>
        <p:txBody>
          <a:bodyPr wrap="square">
            <a:spAutoFit/>
          </a:bodyPr>
          <a:lstStyle/>
          <a:p>
            <a:r>
              <a:rPr lang="en-US" dirty="0"/>
              <a:t>Push your committed changes to the </a:t>
            </a:r>
            <a:r>
              <a:rPr lang="en-US" dirty="0" err="1"/>
              <a:t>CodeCommit</a:t>
            </a:r>
            <a:r>
              <a:rPr lang="en-US" dirty="0"/>
              <a:t> repository:</a:t>
            </a:r>
          </a:p>
        </p:txBody>
      </p:sp>
      <p:sp>
        <p:nvSpPr>
          <p:cNvPr id="7" name="TextBox 6">
            <a:extLst>
              <a:ext uri="{FF2B5EF4-FFF2-40B4-BE49-F238E27FC236}">
                <a16:creationId xmlns:a16="http://schemas.microsoft.com/office/drawing/2014/main" id="{635634F1-0044-4EAD-A4D6-34A14304638E}"/>
              </a:ext>
            </a:extLst>
          </p:cNvPr>
          <p:cNvSpPr txBox="1"/>
          <p:nvPr/>
        </p:nvSpPr>
        <p:spPr>
          <a:xfrm>
            <a:off x="1930400" y="1765985"/>
            <a:ext cx="8674100" cy="369332"/>
          </a:xfrm>
          <a:prstGeom prst="rect">
            <a:avLst/>
          </a:prstGeom>
          <a:noFill/>
        </p:spPr>
        <p:txBody>
          <a:bodyPr wrap="square">
            <a:spAutoFit/>
          </a:bodyPr>
          <a:lstStyle/>
          <a:p>
            <a:r>
              <a:rPr lang="en-US" b="1" dirty="0"/>
              <a:t>git push origin main   </a:t>
            </a:r>
            <a:r>
              <a:rPr lang="en-US" dirty="0"/>
              <a:t># Push to the 'master' branch (or your main branch)</a:t>
            </a:r>
          </a:p>
        </p:txBody>
      </p:sp>
      <p:pic>
        <p:nvPicPr>
          <p:cNvPr id="9" name="Picture 8">
            <a:extLst>
              <a:ext uri="{FF2B5EF4-FFF2-40B4-BE49-F238E27FC236}">
                <a16:creationId xmlns:a16="http://schemas.microsoft.com/office/drawing/2014/main" id="{0E485801-980E-4176-966E-6575CBF468C3}"/>
              </a:ext>
            </a:extLst>
          </p:cNvPr>
          <p:cNvPicPr>
            <a:picLocks noChangeAspect="1"/>
          </p:cNvPicPr>
          <p:nvPr/>
        </p:nvPicPr>
        <p:blipFill>
          <a:blip r:embed="rId2"/>
          <a:stretch>
            <a:fillRect/>
          </a:stretch>
        </p:blipFill>
        <p:spPr>
          <a:xfrm>
            <a:off x="1930400" y="2804898"/>
            <a:ext cx="7144747" cy="3077004"/>
          </a:xfrm>
          <a:prstGeom prst="rect">
            <a:avLst/>
          </a:prstGeom>
        </p:spPr>
      </p:pic>
    </p:spTree>
    <p:extLst>
      <p:ext uri="{BB962C8B-B14F-4D97-AF65-F5344CB8AC3E}">
        <p14:creationId xmlns:p14="http://schemas.microsoft.com/office/powerpoint/2010/main" val="801640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34083-833C-4027-9A98-71B841258E59}"/>
              </a:ext>
            </a:extLst>
          </p:cNvPr>
          <p:cNvSpPr txBox="1"/>
          <p:nvPr/>
        </p:nvSpPr>
        <p:spPr>
          <a:xfrm>
            <a:off x="355600" y="304284"/>
            <a:ext cx="6096000" cy="369332"/>
          </a:xfrm>
          <a:prstGeom prst="rect">
            <a:avLst/>
          </a:prstGeom>
          <a:noFill/>
        </p:spPr>
        <p:txBody>
          <a:bodyPr wrap="square">
            <a:spAutoFit/>
          </a:bodyPr>
          <a:lstStyle/>
          <a:p>
            <a:r>
              <a:rPr lang="en-US" dirty="0"/>
              <a:t>Step 10: Review in </a:t>
            </a:r>
            <a:r>
              <a:rPr lang="en-US" dirty="0" err="1"/>
              <a:t>CodeCommit</a:t>
            </a:r>
            <a:r>
              <a:rPr lang="en-US" dirty="0"/>
              <a:t> Console</a:t>
            </a:r>
          </a:p>
        </p:txBody>
      </p:sp>
      <p:sp>
        <p:nvSpPr>
          <p:cNvPr id="5" name="TextBox 4">
            <a:extLst>
              <a:ext uri="{FF2B5EF4-FFF2-40B4-BE49-F238E27FC236}">
                <a16:creationId xmlns:a16="http://schemas.microsoft.com/office/drawing/2014/main" id="{40AB5678-5E57-49BC-A379-3C07D4B7EECE}"/>
              </a:ext>
            </a:extLst>
          </p:cNvPr>
          <p:cNvSpPr txBox="1"/>
          <p:nvPr/>
        </p:nvSpPr>
        <p:spPr>
          <a:xfrm>
            <a:off x="1282700" y="916285"/>
            <a:ext cx="9156700" cy="646331"/>
          </a:xfrm>
          <a:prstGeom prst="rect">
            <a:avLst/>
          </a:prstGeom>
          <a:noFill/>
        </p:spPr>
        <p:txBody>
          <a:bodyPr wrap="square">
            <a:spAutoFit/>
          </a:bodyPr>
          <a:lstStyle/>
          <a:p>
            <a:r>
              <a:rPr lang="en-US" dirty="0"/>
              <a:t>Go back to the </a:t>
            </a:r>
            <a:r>
              <a:rPr lang="en-US" dirty="0" err="1"/>
              <a:t>CodeCommit</a:t>
            </a:r>
            <a:r>
              <a:rPr lang="en-US" dirty="0"/>
              <a:t> console, navigate to your repository, and you'll see your pushed changes in the commit history.</a:t>
            </a:r>
          </a:p>
        </p:txBody>
      </p:sp>
      <p:pic>
        <p:nvPicPr>
          <p:cNvPr id="7" name="Picture 6">
            <a:extLst>
              <a:ext uri="{FF2B5EF4-FFF2-40B4-BE49-F238E27FC236}">
                <a16:creationId xmlns:a16="http://schemas.microsoft.com/office/drawing/2014/main" id="{100050A9-AAE2-42E4-B152-74AD868A8203}"/>
              </a:ext>
            </a:extLst>
          </p:cNvPr>
          <p:cNvPicPr>
            <a:picLocks noChangeAspect="1"/>
          </p:cNvPicPr>
          <p:nvPr/>
        </p:nvPicPr>
        <p:blipFill>
          <a:blip r:embed="rId2"/>
          <a:stretch>
            <a:fillRect/>
          </a:stretch>
        </p:blipFill>
        <p:spPr>
          <a:xfrm>
            <a:off x="1282700" y="2034950"/>
            <a:ext cx="9831172" cy="3219899"/>
          </a:xfrm>
          <a:prstGeom prst="rect">
            <a:avLst/>
          </a:prstGeom>
        </p:spPr>
      </p:pic>
    </p:spTree>
    <p:extLst>
      <p:ext uri="{BB962C8B-B14F-4D97-AF65-F5344CB8AC3E}">
        <p14:creationId xmlns:p14="http://schemas.microsoft.com/office/powerpoint/2010/main" val="3783797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FA8C-4B21-4B97-9B6B-D8D06C715C91}"/>
              </a:ext>
            </a:extLst>
          </p:cNvPr>
          <p:cNvSpPr>
            <a:spLocks noGrp="1"/>
          </p:cNvSpPr>
          <p:nvPr>
            <p:ph type="title"/>
          </p:nvPr>
        </p:nvSpPr>
        <p:spPr/>
        <p:txBody>
          <a:bodyPr/>
          <a:lstStyle/>
          <a:p>
            <a:r>
              <a:rPr lang="en-US" b="1" dirty="0"/>
              <a:t>Amazon Simple Storage Service </a:t>
            </a:r>
          </a:p>
        </p:txBody>
      </p:sp>
      <p:sp>
        <p:nvSpPr>
          <p:cNvPr id="3" name="Content Placeholder 2">
            <a:extLst>
              <a:ext uri="{FF2B5EF4-FFF2-40B4-BE49-F238E27FC236}">
                <a16:creationId xmlns:a16="http://schemas.microsoft.com/office/drawing/2014/main" id="{DB79C2C9-FE11-4C2E-A9AF-81776C2D39F7}"/>
              </a:ext>
            </a:extLst>
          </p:cNvPr>
          <p:cNvSpPr>
            <a:spLocks noGrp="1"/>
          </p:cNvSpPr>
          <p:nvPr>
            <p:ph idx="1"/>
          </p:nvPr>
        </p:nvSpPr>
        <p:spPr/>
        <p:txBody>
          <a:bodyPr/>
          <a:lstStyle/>
          <a:p>
            <a:r>
              <a:rPr lang="en-US" dirty="0"/>
              <a:t>Amazon Simple Storage Service (S3) is a fully managed object storage service offered by Amazon Web Services (AWS). It provides developers with a scalable and durable solution for storing and retrieving any amount of data in the AWS cloud. In S3, data is organized into "buckets," and each bucket can hold an unlimited number of "objects." Each object is identified by a unique "key" within the bucket.</a:t>
            </a:r>
          </a:p>
        </p:txBody>
      </p:sp>
    </p:spTree>
    <p:extLst>
      <p:ext uri="{BB962C8B-B14F-4D97-AF65-F5344CB8AC3E}">
        <p14:creationId xmlns:p14="http://schemas.microsoft.com/office/powerpoint/2010/main" val="4125617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B0F080-FB2D-493D-BC27-ACA934E3FECC}"/>
              </a:ext>
            </a:extLst>
          </p:cNvPr>
          <p:cNvSpPr txBox="1"/>
          <p:nvPr/>
        </p:nvSpPr>
        <p:spPr>
          <a:xfrm>
            <a:off x="177800" y="386602"/>
            <a:ext cx="6096000" cy="400110"/>
          </a:xfrm>
          <a:prstGeom prst="rect">
            <a:avLst/>
          </a:prstGeom>
          <a:noFill/>
        </p:spPr>
        <p:txBody>
          <a:bodyPr wrap="square">
            <a:spAutoFit/>
          </a:bodyPr>
          <a:lstStyle/>
          <a:p>
            <a:r>
              <a:rPr lang="en-US" sz="2000" b="1" dirty="0"/>
              <a:t>Key Features and Benefits:</a:t>
            </a:r>
          </a:p>
        </p:txBody>
      </p:sp>
      <p:sp>
        <p:nvSpPr>
          <p:cNvPr id="7" name="TextBox 6">
            <a:extLst>
              <a:ext uri="{FF2B5EF4-FFF2-40B4-BE49-F238E27FC236}">
                <a16:creationId xmlns:a16="http://schemas.microsoft.com/office/drawing/2014/main" id="{C0E91E4C-5202-44EB-A7FF-CA58AF7F13FD}"/>
              </a:ext>
            </a:extLst>
          </p:cNvPr>
          <p:cNvSpPr txBox="1"/>
          <p:nvPr/>
        </p:nvSpPr>
        <p:spPr>
          <a:xfrm>
            <a:off x="628650" y="977384"/>
            <a:ext cx="11150600" cy="1754326"/>
          </a:xfrm>
          <a:prstGeom prst="rect">
            <a:avLst/>
          </a:prstGeom>
          <a:noFill/>
        </p:spPr>
        <p:txBody>
          <a:bodyPr wrap="square">
            <a:spAutoFit/>
          </a:bodyPr>
          <a:lstStyle/>
          <a:p>
            <a:pPr marL="285750" indent="-285750">
              <a:buFont typeface="Arial" panose="020B0604020202020204" pitchFamily="34" charset="0"/>
              <a:buChar char="•"/>
            </a:pPr>
            <a:r>
              <a:rPr lang="en-US" dirty="0"/>
              <a:t>High durability</a:t>
            </a:r>
          </a:p>
          <a:p>
            <a:pPr marL="285750" indent="-285750">
              <a:buFont typeface="Arial" panose="020B0604020202020204" pitchFamily="34" charset="0"/>
              <a:buChar char="•"/>
            </a:pPr>
            <a:r>
              <a:rPr lang="en-US" dirty="0" err="1"/>
              <a:t>Scalability,Allowing</a:t>
            </a:r>
            <a:r>
              <a:rPr lang="en-US" dirty="0"/>
              <a:t> users to seamlessly store and retrieve any amount of data. </a:t>
            </a:r>
          </a:p>
          <a:p>
            <a:pPr marL="285750" indent="-285750">
              <a:buFont typeface="Arial" panose="020B0604020202020204" pitchFamily="34" charset="0"/>
              <a:buChar char="•"/>
            </a:pPr>
            <a:r>
              <a:rPr lang="en-US" dirty="0"/>
              <a:t>The service provides high availability, ensuring that data is readily accessible from anywhere in the world. </a:t>
            </a:r>
          </a:p>
          <a:p>
            <a:pPr marL="285750" indent="-285750">
              <a:buFont typeface="Arial" panose="020B0604020202020204" pitchFamily="34" charset="0"/>
              <a:buChar char="•"/>
            </a:pPr>
            <a:r>
              <a:rPr lang="en-US" dirty="0"/>
              <a:t>The pricing model for Amazon S3 follows a pay-as-you-go approach.</a:t>
            </a:r>
          </a:p>
          <a:p>
            <a:pPr marL="285750" indent="-285750">
              <a:buFont typeface="Arial" panose="020B0604020202020204" pitchFamily="34" charset="0"/>
              <a:buChar char="•"/>
            </a:pPr>
            <a:r>
              <a:rPr lang="en-US" dirty="0"/>
              <a:t>The ability to store and retrieve data at any time make it a cost-effective storage solution.</a:t>
            </a:r>
          </a:p>
        </p:txBody>
      </p:sp>
      <p:sp>
        <p:nvSpPr>
          <p:cNvPr id="9" name="TextBox 8">
            <a:extLst>
              <a:ext uri="{FF2B5EF4-FFF2-40B4-BE49-F238E27FC236}">
                <a16:creationId xmlns:a16="http://schemas.microsoft.com/office/drawing/2014/main" id="{FF3A0837-B483-40F9-B60F-B9CC9487A8E3}"/>
              </a:ext>
            </a:extLst>
          </p:cNvPr>
          <p:cNvSpPr txBox="1"/>
          <p:nvPr/>
        </p:nvSpPr>
        <p:spPr>
          <a:xfrm>
            <a:off x="628650" y="3849291"/>
            <a:ext cx="11290300" cy="2031325"/>
          </a:xfrm>
          <a:prstGeom prst="rect">
            <a:avLst/>
          </a:prstGeom>
          <a:noFill/>
        </p:spPr>
        <p:txBody>
          <a:bodyPr wrap="square">
            <a:spAutoFit/>
          </a:bodyPr>
          <a:lstStyle/>
          <a:p>
            <a:r>
              <a:rPr lang="en-US" dirty="0"/>
              <a:t>Amazon S3 finds application in various use cases across industries,</a:t>
            </a:r>
          </a:p>
          <a:p>
            <a:pPr marL="285750" indent="-285750">
              <a:buFont typeface="Arial" panose="020B0604020202020204" pitchFamily="34" charset="0"/>
              <a:buChar char="•"/>
            </a:pPr>
            <a:r>
              <a:rPr lang="en-US" dirty="0"/>
              <a:t>S3 provides a reliable and secure repository. </a:t>
            </a:r>
          </a:p>
          <a:p>
            <a:pPr marL="285750" indent="-285750">
              <a:buFont typeface="Arial" panose="020B0604020202020204" pitchFamily="34" charset="0"/>
              <a:buChar char="•"/>
            </a:pPr>
            <a:r>
              <a:rPr lang="en-US" dirty="0"/>
              <a:t>Content creators and distributors use S3 for storing and delivering multimedia content, ensuring low-latency access to users worldwide.</a:t>
            </a:r>
          </a:p>
          <a:p>
            <a:pPr marL="285750" indent="-285750">
              <a:buFont typeface="Arial" panose="020B0604020202020204" pitchFamily="34" charset="0"/>
              <a:buChar char="•"/>
            </a:pPr>
            <a:r>
              <a:rPr lang="en-US" dirty="0"/>
              <a:t> In big data analytics, S3 serves as a cost-efficient data lake for storing and processing vast amounts of data. </a:t>
            </a:r>
          </a:p>
          <a:p>
            <a:pPr marL="285750" indent="-285750">
              <a:buFont typeface="Arial" panose="020B0604020202020204" pitchFamily="34" charset="0"/>
              <a:buChar char="•"/>
            </a:pPr>
            <a:r>
              <a:rPr lang="en-US" dirty="0"/>
              <a:t>Hosting static websites on S3 allows for scalable and highly available web hosting.</a:t>
            </a:r>
          </a:p>
        </p:txBody>
      </p:sp>
      <p:sp>
        <p:nvSpPr>
          <p:cNvPr id="11" name="TextBox 10">
            <a:extLst>
              <a:ext uri="{FF2B5EF4-FFF2-40B4-BE49-F238E27FC236}">
                <a16:creationId xmlns:a16="http://schemas.microsoft.com/office/drawing/2014/main" id="{73A68F8D-5171-40C4-AD75-57E3A6484CA9}"/>
              </a:ext>
            </a:extLst>
          </p:cNvPr>
          <p:cNvSpPr txBox="1"/>
          <p:nvPr/>
        </p:nvSpPr>
        <p:spPr>
          <a:xfrm>
            <a:off x="177800" y="3415109"/>
            <a:ext cx="6096000" cy="400110"/>
          </a:xfrm>
          <a:prstGeom prst="rect">
            <a:avLst/>
          </a:prstGeom>
          <a:noFill/>
        </p:spPr>
        <p:txBody>
          <a:bodyPr wrap="square">
            <a:spAutoFit/>
          </a:bodyPr>
          <a:lstStyle/>
          <a:p>
            <a:r>
              <a:rPr lang="en-US" sz="2000" b="1" dirty="0"/>
              <a:t>Use Cases:</a:t>
            </a:r>
          </a:p>
        </p:txBody>
      </p:sp>
      <p:sp>
        <p:nvSpPr>
          <p:cNvPr id="13" name="TextBox 12">
            <a:extLst>
              <a:ext uri="{FF2B5EF4-FFF2-40B4-BE49-F238E27FC236}">
                <a16:creationId xmlns:a16="http://schemas.microsoft.com/office/drawing/2014/main" id="{DE1F17EA-ECCD-423C-8A9A-690CC95B9C29}"/>
              </a:ext>
            </a:extLst>
          </p:cNvPr>
          <p:cNvSpPr txBox="1"/>
          <p:nvPr/>
        </p:nvSpPr>
        <p:spPr>
          <a:xfrm>
            <a:off x="685800" y="2685543"/>
            <a:ext cx="11093450" cy="646331"/>
          </a:xfrm>
          <a:prstGeom prst="rect">
            <a:avLst/>
          </a:prstGeom>
          <a:noFill/>
        </p:spPr>
        <p:txBody>
          <a:bodyPr wrap="square">
            <a:spAutoFit/>
          </a:bodyPr>
          <a:lstStyle/>
          <a:p>
            <a:pPr marL="285750" indent="-285750">
              <a:buFont typeface="Arial" panose="020B0604020202020204" pitchFamily="34" charset="0"/>
              <a:buChar char="•"/>
            </a:pPr>
            <a:r>
              <a:rPr lang="en-US" dirty="0"/>
              <a:t>S3 provides a versioning feature that allows users to preserve, retrieve, and restore every version of an object stored in the bucket.</a:t>
            </a:r>
          </a:p>
        </p:txBody>
      </p:sp>
    </p:spTree>
    <p:extLst>
      <p:ext uri="{BB962C8B-B14F-4D97-AF65-F5344CB8AC3E}">
        <p14:creationId xmlns:p14="http://schemas.microsoft.com/office/powerpoint/2010/main" val="3196765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F20B0-D940-40FB-9217-57CB11BB33B8}"/>
              </a:ext>
            </a:extLst>
          </p:cNvPr>
          <p:cNvSpPr txBox="1"/>
          <p:nvPr/>
        </p:nvSpPr>
        <p:spPr>
          <a:xfrm>
            <a:off x="838200" y="1397675"/>
            <a:ext cx="11239500" cy="1200329"/>
          </a:xfrm>
          <a:prstGeom prst="rect">
            <a:avLst/>
          </a:prstGeom>
          <a:noFill/>
        </p:spPr>
        <p:txBody>
          <a:bodyPr wrap="square">
            <a:spAutoFit/>
          </a:bodyPr>
          <a:lstStyle/>
          <a:p>
            <a:r>
              <a:rPr lang="en-US" dirty="0"/>
              <a:t>S3 event notifications allow users to respond to changes in the bucket, such as object creation, deletion, or restoration, by invoking AWS Lambda functions or sending notifications via Amazon Simple Notification Service (SNS). This enables users to trigger automated workflows and notifications based on S3 events.</a:t>
            </a:r>
          </a:p>
        </p:txBody>
      </p:sp>
      <p:sp>
        <p:nvSpPr>
          <p:cNvPr id="5" name="TextBox 4">
            <a:extLst>
              <a:ext uri="{FF2B5EF4-FFF2-40B4-BE49-F238E27FC236}">
                <a16:creationId xmlns:a16="http://schemas.microsoft.com/office/drawing/2014/main" id="{57142BFD-E1F8-4CA9-A8FC-74773161C5AC}"/>
              </a:ext>
            </a:extLst>
          </p:cNvPr>
          <p:cNvSpPr txBox="1"/>
          <p:nvPr/>
        </p:nvSpPr>
        <p:spPr>
          <a:xfrm>
            <a:off x="558800" y="621784"/>
            <a:ext cx="6096000" cy="400110"/>
          </a:xfrm>
          <a:prstGeom prst="rect">
            <a:avLst/>
          </a:prstGeom>
          <a:noFill/>
        </p:spPr>
        <p:txBody>
          <a:bodyPr wrap="square">
            <a:spAutoFit/>
          </a:bodyPr>
          <a:lstStyle/>
          <a:p>
            <a:r>
              <a:rPr lang="en-US" sz="2000" b="1" dirty="0"/>
              <a:t>Event Notifications and Triggers:</a:t>
            </a:r>
          </a:p>
        </p:txBody>
      </p:sp>
    </p:spTree>
    <p:extLst>
      <p:ext uri="{BB962C8B-B14F-4D97-AF65-F5344CB8AC3E}">
        <p14:creationId xmlns:p14="http://schemas.microsoft.com/office/powerpoint/2010/main" val="84886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1A020-DA01-4D73-AF9E-3DB2A834FB45}"/>
              </a:ext>
            </a:extLst>
          </p:cNvPr>
          <p:cNvSpPr txBox="1"/>
          <p:nvPr/>
        </p:nvSpPr>
        <p:spPr>
          <a:xfrm>
            <a:off x="1089212" y="1166843"/>
            <a:ext cx="10381129" cy="4093428"/>
          </a:xfrm>
          <a:prstGeom prst="rect">
            <a:avLst/>
          </a:prstGeom>
          <a:noFill/>
        </p:spPr>
        <p:txBody>
          <a:bodyPr wrap="square">
            <a:spAutoFit/>
          </a:bodyPr>
          <a:lstStyle/>
          <a:p>
            <a:pPr marL="285750" indent="-285750">
              <a:buFont typeface="Arial" panose="020B0604020202020204" pitchFamily="34" charset="0"/>
              <a:buChar char="•"/>
            </a:pPr>
            <a:r>
              <a:rPr lang="en-US" sz="2000" dirty="0"/>
              <a:t>Collaboration: With Git, multiple developers can collaborate on the same project simultaneously. They can share their changes through a remote repository, review each other's code, and coordinate their work effectively.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Security and Integrity: Git uses cryptographic hashing to ensure the integrity of the repository. Each commit is identified by a unique hash, making it virtually impossible to tamper with the history of a project without detection.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Lightweight and Speed: Git is designed to be lightweight and fast. Operations such as committing, branching, and merging are performed locally, making them quick and efficient.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Open Source: Git is an open-source tool, allowing developers to contribute to its ongoing development and improvement.</a:t>
            </a:r>
          </a:p>
        </p:txBody>
      </p:sp>
    </p:spTree>
    <p:extLst>
      <p:ext uri="{BB962C8B-B14F-4D97-AF65-F5344CB8AC3E}">
        <p14:creationId xmlns:p14="http://schemas.microsoft.com/office/powerpoint/2010/main" val="330298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6D8E-4586-416F-9672-69036D4932BE}"/>
              </a:ext>
            </a:extLst>
          </p:cNvPr>
          <p:cNvSpPr>
            <a:spLocks noGrp="1"/>
          </p:cNvSpPr>
          <p:nvPr>
            <p:ph type="title"/>
          </p:nvPr>
        </p:nvSpPr>
        <p:spPr/>
        <p:txBody>
          <a:bodyPr>
            <a:normAutofit/>
          </a:bodyPr>
          <a:lstStyle/>
          <a:p>
            <a:r>
              <a:rPr lang="en-US" sz="2400" b="1" dirty="0"/>
              <a:t>Advantages of Git:</a:t>
            </a:r>
          </a:p>
        </p:txBody>
      </p:sp>
      <p:sp>
        <p:nvSpPr>
          <p:cNvPr id="3" name="Content Placeholder 2">
            <a:extLst>
              <a:ext uri="{FF2B5EF4-FFF2-40B4-BE49-F238E27FC236}">
                <a16:creationId xmlns:a16="http://schemas.microsoft.com/office/drawing/2014/main" id="{15EB658D-C5A4-4F8D-BB61-BEAB586A0235}"/>
              </a:ext>
            </a:extLst>
          </p:cNvPr>
          <p:cNvSpPr>
            <a:spLocks noGrp="1"/>
          </p:cNvSpPr>
          <p:nvPr>
            <p:ph idx="1"/>
          </p:nvPr>
        </p:nvSpPr>
        <p:spPr/>
        <p:txBody>
          <a:bodyPr>
            <a:normAutofit fontScale="77500" lnSpcReduction="20000"/>
          </a:bodyPr>
          <a:lstStyle/>
          <a:p>
            <a:r>
              <a:rPr lang="en-US" sz="2000" dirty="0"/>
              <a:t>Complete History: Git keeps a detailed history of all changes made to a project, providing a clear record of who made what changes and when.</a:t>
            </a:r>
          </a:p>
          <a:p>
            <a:endParaRPr lang="en-US" sz="2000" dirty="0"/>
          </a:p>
          <a:p>
            <a:r>
              <a:rPr lang="en-US" sz="2000" dirty="0"/>
              <a:t>Parallel Development: With branching, developers can work on different features simultaneously without affecting each other's work, promoting efficient collaboration.</a:t>
            </a:r>
          </a:p>
          <a:p>
            <a:endParaRPr lang="en-US" sz="2000" dirty="0"/>
          </a:p>
          <a:p>
            <a:r>
              <a:rPr lang="en-US" sz="2000" dirty="0"/>
              <a:t>Offline Work: Since each developer has a complete copy of the repository, they can work offline and independently, making it easy to work from anywhere without constant internet connectivity.</a:t>
            </a:r>
          </a:p>
          <a:p>
            <a:endParaRPr lang="en-US" sz="2000" dirty="0"/>
          </a:p>
          <a:p>
            <a:r>
              <a:rPr lang="en-US" sz="2000" dirty="0"/>
              <a:t>Easy Rollback: Git's version control capabilities make it simple to revert to a previous state of the project if a bug or issue is introduced, improving code reliability.</a:t>
            </a:r>
          </a:p>
          <a:p>
            <a:endParaRPr lang="en-US" sz="2000" dirty="0"/>
          </a:p>
          <a:p>
            <a:r>
              <a:rPr lang="en-US" sz="2000" dirty="0"/>
              <a:t>Collaboration and Code Review: Git's distributed nature facilitates collaboration among developers, enabling effective code reviews and ensuring high-quality code.</a:t>
            </a:r>
          </a:p>
        </p:txBody>
      </p:sp>
    </p:spTree>
    <p:extLst>
      <p:ext uri="{BB962C8B-B14F-4D97-AF65-F5344CB8AC3E}">
        <p14:creationId xmlns:p14="http://schemas.microsoft.com/office/powerpoint/2010/main" val="329238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8475-398D-4D88-A25F-592739982960}"/>
              </a:ext>
            </a:extLst>
          </p:cNvPr>
          <p:cNvSpPr>
            <a:spLocks noGrp="1"/>
          </p:cNvSpPr>
          <p:nvPr>
            <p:ph type="title"/>
          </p:nvPr>
        </p:nvSpPr>
        <p:spPr/>
        <p:txBody>
          <a:bodyPr/>
          <a:lstStyle/>
          <a:p>
            <a:r>
              <a:rPr lang="en-US" sz="2400" b="1" dirty="0"/>
              <a:t>Git Working Directory:</a:t>
            </a:r>
          </a:p>
        </p:txBody>
      </p:sp>
      <p:sp>
        <p:nvSpPr>
          <p:cNvPr id="3" name="Content Placeholder 2">
            <a:extLst>
              <a:ext uri="{FF2B5EF4-FFF2-40B4-BE49-F238E27FC236}">
                <a16:creationId xmlns:a16="http://schemas.microsoft.com/office/drawing/2014/main" id="{A4321C35-8117-4753-9D88-98856580B10D}"/>
              </a:ext>
            </a:extLst>
          </p:cNvPr>
          <p:cNvSpPr>
            <a:spLocks noGrp="1"/>
          </p:cNvSpPr>
          <p:nvPr>
            <p:ph idx="1"/>
          </p:nvPr>
        </p:nvSpPr>
        <p:spPr/>
        <p:txBody>
          <a:bodyPr>
            <a:normAutofit/>
          </a:bodyPr>
          <a:lstStyle/>
          <a:p>
            <a:r>
              <a:rPr lang="en-US" sz="1800" dirty="0"/>
              <a:t>The working directory is the directory on your local machine where you store and modify your project files.</a:t>
            </a:r>
          </a:p>
          <a:p>
            <a:r>
              <a:rPr lang="en-US" sz="1800" dirty="0"/>
              <a:t>It contains the actual files that you are actively working on and editing.</a:t>
            </a:r>
          </a:p>
          <a:p>
            <a:r>
              <a:rPr lang="en-US" sz="1800" dirty="0"/>
              <a:t>When you make changes to files in the working directory, Git recognizes these changes as "</a:t>
            </a:r>
            <a:r>
              <a:rPr lang="en-US" sz="1800" dirty="0" err="1"/>
              <a:t>unstaged</a:t>
            </a:r>
            <a:r>
              <a:rPr lang="en-US" sz="1800" dirty="0"/>
              <a:t>" changes. In other words, they are modifications that are not yet scheduled to be included in the next commit.</a:t>
            </a:r>
          </a:p>
          <a:p>
            <a:r>
              <a:rPr lang="en-US" sz="1800" dirty="0"/>
              <a:t>The working directory is where you perform your day-to-day coding and development tasks.</a:t>
            </a:r>
          </a:p>
        </p:txBody>
      </p:sp>
    </p:spTree>
    <p:extLst>
      <p:ext uri="{BB962C8B-B14F-4D97-AF65-F5344CB8AC3E}">
        <p14:creationId xmlns:p14="http://schemas.microsoft.com/office/powerpoint/2010/main" val="111913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2FA6-3A0E-45AD-B601-590B668B4C08}"/>
              </a:ext>
            </a:extLst>
          </p:cNvPr>
          <p:cNvSpPr>
            <a:spLocks noGrp="1"/>
          </p:cNvSpPr>
          <p:nvPr>
            <p:ph type="title"/>
          </p:nvPr>
        </p:nvSpPr>
        <p:spPr/>
        <p:txBody>
          <a:bodyPr/>
          <a:lstStyle/>
          <a:p>
            <a:r>
              <a:rPr lang="en-US" sz="2000" b="1" dirty="0"/>
              <a:t>Git Staging Area (Index):</a:t>
            </a:r>
          </a:p>
        </p:txBody>
      </p:sp>
      <p:sp>
        <p:nvSpPr>
          <p:cNvPr id="3" name="Content Placeholder 2">
            <a:extLst>
              <a:ext uri="{FF2B5EF4-FFF2-40B4-BE49-F238E27FC236}">
                <a16:creationId xmlns:a16="http://schemas.microsoft.com/office/drawing/2014/main" id="{125066F2-D1D2-4BC0-B4EF-D77560EED4E9}"/>
              </a:ext>
            </a:extLst>
          </p:cNvPr>
          <p:cNvSpPr>
            <a:spLocks noGrp="1"/>
          </p:cNvSpPr>
          <p:nvPr>
            <p:ph idx="1"/>
          </p:nvPr>
        </p:nvSpPr>
        <p:spPr/>
        <p:txBody>
          <a:bodyPr>
            <a:normAutofit/>
          </a:bodyPr>
          <a:lstStyle/>
          <a:p>
            <a:r>
              <a:rPr lang="en-US" sz="1800" dirty="0"/>
              <a:t>The staging area is an intermediate step between the working directory and the Git repository.</a:t>
            </a:r>
          </a:p>
          <a:p>
            <a:r>
              <a:rPr lang="en-US" sz="1800" dirty="0"/>
              <a:t>It acts as a holding area where you can select and organize specific changes made to files in the working directory before committing them to the repository.</a:t>
            </a:r>
          </a:p>
          <a:p>
            <a:r>
              <a:rPr lang="en-US" sz="1800" dirty="0"/>
              <a:t>When you "stage" changes, you are preparing them to be included in the next commit. Staging allows you to be selective about which changes you want to include in a commit, making your commits more focused and organized.</a:t>
            </a:r>
          </a:p>
          <a:p>
            <a:r>
              <a:rPr lang="en-US" sz="1800" dirty="0"/>
              <a:t>The staging area is a crucial feature of Git's version control system, enabling developers to review and finalize changes before they become part of the permanent version history.</a:t>
            </a:r>
          </a:p>
        </p:txBody>
      </p:sp>
    </p:spTree>
    <p:extLst>
      <p:ext uri="{BB962C8B-B14F-4D97-AF65-F5344CB8AC3E}">
        <p14:creationId xmlns:p14="http://schemas.microsoft.com/office/powerpoint/2010/main" val="251520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004-BD8C-4CC1-861E-6B10339DB4C3}"/>
              </a:ext>
            </a:extLst>
          </p:cNvPr>
          <p:cNvSpPr>
            <a:spLocks noGrp="1"/>
          </p:cNvSpPr>
          <p:nvPr>
            <p:ph type="title"/>
          </p:nvPr>
        </p:nvSpPr>
        <p:spPr/>
        <p:txBody>
          <a:bodyPr/>
          <a:lstStyle/>
          <a:p>
            <a:r>
              <a:rPr lang="en-US" sz="2400" b="1" dirty="0"/>
              <a:t>Basic commands of git</a:t>
            </a:r>
          </a:p>
        </p:txBody>
      </p:sp>
      <p:sp>
        <p:nvSpPr>
          <p:cNvPr id="3" name="Content Placeholder 2">
            <a:extLst>
              <a:ext uri="{FF2B5EF4-FFF2-40B4-BE49-F238E27FC236}">
                <a16:creationId xmlns:a16="http://schemas.microsoft.com/office/drawing/2014/main" id="{52FA8359-672D-4D4F-BA76-D67580C2C120}"/>
              </a:ext>
            </a:extLst>
          </p:cNvPr>
          <p:cNvSpPr>
            <a:spLocks noGrp="1"/>
          </p:cNvSpPr>
          <p:nvPr>
            <p:ph idx="1"/>
          </p:nvPr>
        </p:nvSpPr>
        <p:spPr/>
        <p:txBody>
          <a:bodyPr/>
          <a:lstStyle/>
          <a:p>
            <a:r>
              <a:rPr lang="en-US" b="1" dirty="0"/>
              <a:t>git </a:t>
            </a:r>
            <a:r>
              <a:rPr lang="en-US" b="1" dirty="0" err="1"/>
              <a:t>init</a:t>
            </a:r>
            <a:r>
              <a:rPr lang="en-US" b="1" dirty="0"/>
              <a:t> </a:t>
            </a:r>
            <a:r>
              <a:rPr lang="en-US" dirty="0"/>
              <a:t>: Initializes a new Git repository in the current directory.</a:t>
            </a:r>
          </a:p>
          <a:p>
            <a:endParaRPr lang="en-US" dirty="0"/>
          </a:p>
        </p:txBody>
      </p:sp>
      <p:pic>
        <p:nvPicPr>
          <p:cNvPr id="6" name="Picture 5">
            <a:extLst>
              <a:ext uri="{FF2B5EF4-FFF2-40B4-BE49-F238E27FC236}">
                <a16:creationId xmlns:a16="http://schemas.microsoft.com/office/drawing/2014/main" id="{755738AD-BC97-46CE-9BBC-36CBCDFB3DE1}"/>
              </a:ext>
            </a:extLst>
          </p:cNvPr>
          <p:cNvPicPr>
            <a:picLocks noChangeAspect="1"/>
          </p:cNvPicPr>
          <p:nvPr/>
        </p:nvPicPr>
        <p:blipFill>
          <a:blip r:embed="rId2"/>
          <a:stretch>
            <a:fillRect/>
          </a:stretch>
        </p:blipFill>
        <p:spPr>
          <a:xfrm>
            <a:off x="1103312" y="2814196"/>
            <a:ext cx="9516803" cy="2305372"/>
          </a:xfrm>
          <a:prstGeom prst="rect">
            <a:avLst/>
          </a:prstGeom>
        </p:spPr>
      </p:pic>
    </p:spTree>
    <p:extLst>
      <p:ext uri="{BB962C8B-B14F-4D97-AF65-F5344CB8AC3E}">
        <p14:creationId xmlns:p14="http://schemas.microsoft.com/office/powerpoint/2010/main" val="319397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24DF5-C955-493E-86EE-B0253021A652}"/>
              </a:ext>
            </a:extLst>
          </p:cNvPr>
          <p:cNvSpPr txBox="1"/>
          <p:nvPr/>
        </p:nvSpPr>
        <p:spPr>
          <a:xfrm>
            <a:off x="319368" y="530723"/>
            <a:ext cx="9994526" cy="369332"/>
          </a:xfrm>
          <a:prstGeom prst="rect">
            <a:avLst/>
          </a:prstGeom>
          <a:noFill/>
        </p:spPr>
        <p:txBody>
          <a:bodyPr wrap="square">
            <a:spAutoFit/>
          </a:bodyPr>
          <a:lstStyle/>
          <a:p>
            <a:r>
              <a:rPr lang="en-US" b="1" dirty="0"/>
              <a:t>git clone &lt;</a:t>
            </a:r>
            <a:r>
              <a:rPr lang="en-US" b="1" dirty="0" err="1"/>
              <a:t>repository_url</a:t>
            </a:r>
            <a:r>
              <a:rPr lang="en-US" b="1" dirty="0"/>
              <a:t>&gt;</a:t>
            </a:r>
            <a:r>
              <a:rPr lang="en-US" dirty="0"/>
              <a:t> : Copies an existing  remote repository to your local machine.</a:t>
            </a:r>
          </a:p>
        </p:txBody>
      </p:sp>
      <p:pic>
        <p:nvPicPr>
          <p:cNvPr id="5" name="Picture 4">
            <a:extLst>
              <a:ext uri="{FF2B5EF4-FFF2-40B4-BE49-F238E27FC236}">
                <a16:creationId xmlns:a16="http://schemas.microsoft.com/office/drawing/2014/main" id="{03C45971-7D15-4E2A-8720-A18869330381}"/>
              </a:ext>
            </a:extLst>
          </p:cNvPr>
          <p:cNvPicPr>
            <a:picLocks noChangeAspect="1"/>
          </p:cNvPicPr>
          <p:nvPr/>
        </p:nvPicPr>
        <p:blipFill>
          <a:blip r:embed="rId2"/>
          <a:stretch>
            <a:fillRect/>
          </a:stretch>
        </p:blipFill>
        <p:spPr>
          <a:xfrm>
            <a:off x="1263881" y="1568902"/>
            <a:ext cx="9050013" cy="2886478"/>
          </a:xfrm>
          <a:prstGeom prst="rect">
            <a:avLst/>
          </a:prstGeom>
        </p:spPr>
      </p:pic>
      <p:sp>
        <p:nvSpPr>
          <p:cNvPr id="9" name="Rectangle: Rounded Corners 8">
            <a:extLst>
              <a:ext uri="{FF2B5EF4-FFF2-40B4-BE49-F238E27FC236}">
                <a16:creationId xmlns:a16="http://schemas.microsoft.com/office/drawing/2014/main" id="{B905CFA9-4508-43AB-841F-F10E15DAEFE8}"/>
              </a:ext>
            </a:extLst>
          </p:cNvPr>
          <p:cNvSpPr/>
          <p:nvPr/>
        </p:nvSpPr>
        <p:spPr>
          <a:xfrm>
            <a:off x="6338047" y="1864738"/>
            <a:ext cx="506506" cy="273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585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445BD-B773-40DE-958D-5221C6CF1582}"/>
              </a:ext>
            </a:extLst>
          </p:cNvPr>
          <p:cNvSpPr txBox="1"/>
          <p:nvPr/>
        </p:nvSpPr>
        <p:spPr>
          <a:xfrm>
            <a:off x="117662" y="177070"/>
            <a:ext cx="10196232" cy="646331"/>
          </a:xfrm>
          <a:prstGeom prst="rect">
            <a:avLst/>
          </a:prstGeom>
          <a:noFill/>
        </p:spPr>
        <p:txBody>
          <a:bodyPr wrap="square">
            <a:spAutoFit/>
          </a:bodyPr>
          <a:lstStyle/>
          <a:p>
            <a:r>
              <a:rPr lang="en-US" dirty="0"/>
              <a:t>Now we cloned the file from our GitHub  repo, now we can edit the files or add files to the repository by the following steps</a:t>
            </a:r>
          </a:p>
        </p:txBody>
      </p:sp>
      <p:sp>
        <p:nvSpPr>
          <p:cNvPr id="5" name="TextBox 4">
            <a:extLst>
              <a:ext uri="{FF2B5EF4-FFF2-40B4-BE49-F238E27FC236}">
                <a16:creationId xmlns:a16="http://schemas.microsoft.com/office/drawing/2014/main" id="{E2E92DB4-370F-47BF-A4EC-9B4724F69F7E}"/>
              </a:ext>
            </a:extLst>
          </p:cNvPr>
          <p:cNvSpPr txBox="1"/>
          <p:nvPr/>
        </p:nvSpPr>
        <p:spPr>
          <a:xfrm>
            <a:off x="117662" y="1014817"/>
            <a:ext cx="8259855" cy="369332"/>
          </a:xfrm>
          <a:prstGeom prst="rect">
            <a:avLst/>
          </a:prstGeom>
          <a:noFill/>
        </p:spPr>
        <p:txBody>
          <a:bodyPr wrap="square">
            <a:spAutoFit/>
          </a:bodyPr>
          <a:lstStyle/>
          <a:p>
            <a:r>
              <a:rPr lang="en-US" dirty="0"/>
              <a:t>After editing save the file to the same directory where we Initialized git.</a:t>
            </a:r>
          </a:p>
        </p:txBody>
      </p:sp>
      <p:sp>
        <p:nvSpPr>
          <p:cNvPr id="7" name="TextBox 6">
            <a:extLst>
              <a:ext uri="{FF2B5EF4-FFF2-40B4-BE49-F238E27FC236}">
                <a16:creationId xmlns:a16="http://schemas.microsoft.com/office/drawing/2014/main" id="{472EF478-10C6-4CF3-95D5-05236E2BFF6E}"/>
              </a:ext>
            </a:extLst>
          </p:cNvPr>
          <p:cNvSpPr txBox="1"/>
          <p:nvPr/>
        </p:nvSpPr>
        <p:spPr>
          <a:xfrm>
            <a:off x="157443" y="2234787"/>
            <a:ext cx="11877114" cy="923330"/>
          </a:xfrm>
          <a:prstGeom prst="rect">
            <a:avLst/>
          </a:prstGeom>
          <a:noFill/>
        </p:spPr>
        <p:txBody>
          <a:bodyPr wrap="square">
            <a:spAutoFit/>
          </a:bodyPr>
          <a:lstStyle/>
          <a:p>
            <a:r>
              <a:rPr lang="en-US" b="1" dirty="0"/>
              <a:t>git add &lt;file&gt; </a:t>
            </a:r>
            <a:r>
              <a:rPr lang="en-US" dirty="0"/>
              <a:t>:</a:t>
            </a:r>
            <a:r>
              <a:rPr lang="en-US" b="1" dirty="0"/>
              <a:t> </a:t>
            </a:r>
            <a:r>
              <a:rPr lang="en-US" dirty="0"/>
              <a:t>Adds changes made to a specific file to the staging area, preparing it for the next commit.</a:t>
            </a:r>
          </a:p>
          <a:p>
            <a:endParaRPr lang="en-US" dirty="0"/>
          </a:p>
          <a:p>
            <a:r>
              <a:rPr lang="en-US" b="1" dirty="0"/>
              <a:t>git add . </a:t>
            </a:r>
            <a:r>
              <a:rPr lang="en-US" dirty="0"/>
              <a:t>or </a:t>
            </a:r>
            <a:r>
              <a:rPr lang="en-US" b="1" dirty="0"/>
              <a:t>git add –all </a:t>
            </a:r>
            <a:r>
              <a:rPr lang="en-US" dirty="0"/>
              <a:t>: Adds all changes made in the working directory to the staging area.</a:t>
            </a:r>
          </a:p>
        </p:txBody>
      </p:sp>
      <p:pic>
        <p:nvPicPr>
          <p:cNvPr id="9" name="Picture 8">
            <a:extLst>
              <a:ext uri="{FF2B5EF4-FFF2-40B4-BE49-F238E27FC236}">
                <a16:creationId xmlns:a16="http://schemas.microsoft.com/office/drawing/2014/main" id="{65C3535F-3C18-4DFE-9D11-E18934555D8A}"/>
              </a:ext>
            </a:extLst>
          </p:cNvPr>
          <p:cNvPicPr>
            <a:picLocks noChangeAspect="1"/>
          </p:cNvPicPr>
          <p:nvPr/>
        </p:nvPicPr>
        <p:blipFill>
          <a:blip r:embed="rId2"/>
          <a:stretch>
            <a:fillRect/>
          </a:stretch>
        </p:blipFill>
        <p:spPr>
          <a:xfrm>
            <a:off x="908250" y="3664501"/>
            <a:ext cx="9173855" cy="1810003"/>
          </a:xfrm>
          <a:prstGeom prst="rect">
            <a:avLst/>
          </a:prstGeom>
        </p:spPr>
      </p:pic>
      <p:sp>
        <p:nvSpPr>
          <p:cNvPr id="11" name="TextBox 10">
            <a:extLst>
              <a:ext uri="{FF2B5EF4-FFF2-40B4-BE49-F238E27FC236}">
                <a16:creationId xmlns:a16="http://schemas.microsoft.com/office/drawing/2014/main" id="{EF9FE662-4DC0-4DE4-856D-00097114DA0E}"/>
              </a:ext>
            </a:extLst>
          </p:cNvPr>
          <p:cNvSpPr txBox="1"/>
          <p:nvPr/>
        </p:nvSpPr>
        <p:spPr>
          <a:xfrm>
            <a:off x="157443" y="1624802"/>
            <a:ext cx="7645400" cy="369332"/>
          </a:xfrm>
          <a:prstGeom prst="rect">
            <a:avLst/>
          </a:prstGeom>
          <a:noFill/>
        </p:spPr>
        <p:txBody>
          <a:bodyPr wrap="square">
            <a:spAutoFit/>
          </a:bodyPr>
          <a:lstStyle/>
          <a:p>
            <a:r>
              <a:rPr lang="en-US" b="1" dirty="0">
                <a:solidFill>
                  <a:srgbClr val="FF0000"/>
                </a:solidFill>
              </a:rPr>
              <a:t>here added a new file abc.txt and trying to commit it in to git</a:t>
            </a:r>
          </a:p>
        </p:txBody>
      </p:sp>
    </p:spTree>
    <p:extLst>
      <p:ext uri="{BB962C8B-B14F-4D97-AF65-F5344CB8AC3E}">
        <p14:creationId xmlns:p14="http://schemas.microsoft.com/office/powerpoint/2010/main" val="2781783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461</TotalTime>
  <Words>2120</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GIT</vt:lpstr>
      <vt:lpstr>Key features of Git:</vt:lpstr>
      <vt:lpstr>PowerPoint Presentation</vt:lpstr>
      <vt:lpstr>Advantages of Git:</vt:lpstr>
      <vt:lpstr>Git Working Directory:</vt:lpstr>
      <vt:lpstr>Git Staging Area (Index):</vt:lpstr>
      <vt:lpstr>Basic commands of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CodeCommit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 Simple Storage Service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Admin</dc:creator>
  <cp:lastModifiedBy>Admin</cp:lastModifiedBy>
  <cp:revision>30</cp:revision>
  <dcterms:created xsi:type="dcterms:W3CDTF">2023-07-28T05:07:26Z</dcterms:created>
  <dcterms:modified xsi:type="dcterms:W3CDTF">2023-07-31T03:18:39Z</dcterms:modified>
</cp:coreProperties>
</file>