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9"/>
  </p:notesMasterIdLst>
  <p:handoutMasterIdLst>
    <p:handoutMasterId r:id="rId20"/>
  </p:handoutMasterIdLst>
  <p:sldIdLst>
    <p:sldId id="461" r:id="rId2"/>
    <p:sldId id="459" r:id="rId3"/>
    <p:sldId id="473" r:id="rId4"/>
    <p:sldId id="474" r:id="rId5"/>
    <p:sldId id="475" r:id="rId6"/>
    <p:sldId id="476" r:id="rId7"/>
    <p:sldId id="477" r:id="rId8"/>
    <p:sldId id="478" r:id="rId9"/>
    <p:sldId id="479" r:id="rId10"/>
    <p:sldId id="480" r:id="rId11"/>
    <p:sldId id="481" r:id="rId12"/>
    <p:sldId id="482" r:id="rId13"/>
    <p:sldId id="483" r:id="rId14"/>
    <p:sldId id="484" r:id="rId15"/>
    <p:sldId id="485" r:id="rId16"/>
    <p:sldId id="471" r:id="rId17"/>
    <p:sldId id="486" r:id="rId18"/>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MetricHPE" panose="020B0503030202060203" pitchFamily="34" charset="0"/>
      <p:regular r:id="rId25"/>
      <p:bold r:id="rId26"/>
      <p:italic r:id="rId27"/>
      <p:boldItalic r:id="rId28"/>
    </p:embeddedFont>
    <p:embeddedFont>
      <p:font typeface="MetricHPE Light" panose="020B0303030202060203" pitchFamily="34" charset="0"/>
      <p:regular r:id="rId29"/>
      <p:italic r:id="rId30"/>
    </p:embeddedFont>
    <p:embeddedFont>
      <p:font typeface="MetricHPE Black" panose="020B0A03030202060203" pitchFamily="34" charset="0"/>
      <p:bold r:id="rId31"/>
      <p:boldItalic r:id="rId32"/>
    </p:embeddedFont>
  </p:embeddedFontLst>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top>
            <a:lnRef idx="1">
              <a:schemeClr val="dk1"/>
            </a:lnRef>
          </a:top>
          <a:bottom>
            <a:lnRef idx="1">
              <a:schemeClr val="dk1"/>
            </a:lnRef>
          </a:bottom>
        </a:tcBdr>
      </a:tcStyle>
    </a:band1H>
    <a:band1V>
      <a:tcStyle>
        <a:tcBdr>
          <a:left>
            <a:lnRef idx="1">
              <a:schemeClr val="dk1"/>
            </a:lnRef>
          </a:left>
          <a:right>
            <a:lnRef idx="1">
              <a:schemeClr val="dk1"/>
            </a:lnRef>
          </a:right>
        </a:tcBdr>
      </a:tcStyle>
    </a:band1V>
    <a:band2V>
      <a:tcStyle>
        <a:tcBdr>
          <a:left>
            <a:lnRef idx="1">
              <a:schemeClr val="dk1"/>
            </a:lnRef>
          </a:left>
          <a:right>
            <a:lnRef idx="1">
              <a:schemeClr val="dk1"/>
            </a:lnRef>
          </a:right>
        </a:tcBdr>
      </a:tcStyle>
    </a:band2V>
    <a:lastCol>
      <a:tcTxStyle b="on"/>
      <a:tcStyle>
        <a:tcBdr/>
      </a:tcStyle>
    </a:lastCol>
    <a:firstCol>
      <a:tcTxStyle b="on"/>
      <a:tcStyle>
        <a:tcBdr/>
      </a:tcStyle>
    </a:firstCol>
    <a:lastRow>
      <a:tcTxStyle b="on"/>
      <a:tcStyle>
        <a:tcBdr>
          <a:top>
            <a:ln w="50800" cmpd="dbl">
              <a:solidFill>
                <a:schemeClr val="dk1"/>
              </a:solidFill>
            </a:ln>
          </a:top>
        </a:tcBdr>
      </a:tcStyle>
    </a:lastRow>
    <a:firstRow>
      <a:tcTxStyle b="on">
        <a:fontRef idx="minor">
          <a:scrgbClr r="0" g="0" b="0"/>
        </a:fontRef>
        <a:schemeClr val="lt1"/>
      </a:tcTxStyle>
      <a:tcStyle>
        <a:tcBdr/>
        <a:fillRef idx="1">
          <a:schemeClr val="dk1">
            <a:tint val="80000"/>
          </a:schemeClr>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419" autoAdjust="0"/>
  </p:normalViewPr>
  <p:slideViewPr>
    <p:cSldViewPr snapToGrid="0">
      <p:cViewPr varScale="1">
        <p:scale>
          <a:sx n="58" d="100"/>
          <a:sy n="58" d="100"/>
        </p:scale>
        <p:origin x="872" y="56"/>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120" d="100"/>
          <a:sy n="120" d="100"/>
        </p:scale>
        <p:origin x="760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0"/>
              </a:rPr>
              <a:pPr/>
              <a:t>4/14/2020</a:t>
            </a:fld>
            <a:endParaRPr dirty="0">
              <a:latin typeface="MetricHPE" panose="020B0503030202060203"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0"/>
              </a:rPr>
              <a:pPr/>
              <a:t>‹#›</a:t>
            </a:fld>
            <a:endParaRPr dirty="0">
              <a:latin typeface="MetricHPE" panose="020B0503030202060203" pitchFamily="34" charset="0"/>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0"/>
              </a:defRPr>
            </a:lvl1pPr>
          </a:lstStyle>
          <a:p>
            <a:fld id="{5BFEAE42-E3FE-4405-B7FC-4425D05B92A0}" type="slidenum">
              <a:rPr lang="en-US" smtClean="0"/>
              <a:pPr/>
              <a:t>‹#›</a:t>
            </a:fld>
            <a:endParaRPr lang="en-US"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 panose="020B0303030202060203" pitchFamily="34" charset="0"/>
      <a:buChar char=" "/>
      <a:defRPr sz="1100" kern="1200">
        <a:solidFill>
          <a:schemeClr val="tx1"/>
        </a:solidFill>
        <a:latin typeface="MetricHPE" panose="020B0503030202060203" pitchFamily="34" charset="0"/>
        <a:ea typeface="+mn-ea"/>
        <a:cs typeface="+mn-cs"/>
      </a:defRPr>
    </a:lvl1pPr>
    <a:lvl2pPr marL="228600" indent="-137160" algn="l" defTabSz="914400" rtl="0" eaLnBrk="1" latinLnBrk="0" hangingPunct="1">
      <a:spcBef>
        <a:spcPts val="600"/>
      </a:spcBef>
      <a:buFont typeface="" panose="020B0303030202060203" pitchFamily="34" charset="0"/>
      <a:buChar char="–"/>
      <a:defRPr sz="1050" kern="1200">
        <a:solidFill>
          <a:schemeClr val="tx1"/>
        </a:solidFill>
        <a:latin typeface="MetricHPE" panose="020B0503030202060203" pitchFamily="34" charset="0"/>
        <a:ea typeface="+mn-ea"/>
        <a:cs typeface="+mn-cs"/>
      </a:defRPr>
    </a:lvl2pPr>
    <a:lvl3pPr marL="365760" indent="-109728" algn="l" defTabSz="914400" rtl="0" eaLnBrk="1" latinLnBrk="0" hangingPunct="1">
      <a:spcBef>
        <a:spcPts val="600"/>
      </a:spcBef>
      <a:buFont typeface="" panose="020B0303030202060203" pitchFamily="34" charset="0"/>
      <a:buChar char="–"/>
      <a:defRPr sz="1000" kern="1200">
        <a:solidFill>
          <a:schemeClr val="tx1"/>
        </a:solidFill>
        <a:latin typeface="MetricHPE" panose="020B0503030202060203" pitchFamily="34" charset="0"/>
        <a:ea typeface="+mn-ea"/>
        <a:cs typeface="+mn-cs"/>
      </a:defRPr>
    </a:lvl3pPr>
    <a:lvl4pPr marL="548640" indent="-109728" algn="l" defTabSz="914400" rtl="0" eaLnBrk="1" latinLnBrk="0" hangingPunct="1">
      <a:spcBef>
        <a:spcPts val="600"/>
      </a:spcBef>
      <a:buFont typeface="" panose="020B0303030202060203" pitchFamily="34" charset="0"/>
      <a:buChar char="–"/>
      <a:defRPr sz="900" kern="1200">
        <a:solidFill>
          <a:schemeClr val="tx1"/>
        </a:solidFill>
        <a:latin typeface="MetricHPE" panose="020B0503030202060203" pitchFamily="34" charset="0"/>
        <a:ea typeface="+mn-ea"/>
        <a:cs typeface="+mn-cs"/>
      </a:defRPr>
    </a:lvl4pPr>
    <a:lvl5pPr marL="731520" indent="-109728" algn="l" defTabSz="914400" rtl="0" eaLnBrk="1" latinLnBrk="0" hangingPunct="1">
      <a:spcBef>
        <a:spcPts val="600"/>
      </a:spcBef>
      <a:buFont typeface="" panose="020B0303030202060203" pitchFamily="34" charset="0"/>
      <a:buChar char="–"/>
      <a:defRPr sz="800" kern="1200">
        <a:solidFill>
          <a:schemeClr val="tx1"/>
        </a:solidFill>
        <a:latin typeface="MetricHPE" panose="020B050303020206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dirty="0"/>
          </a:p>
        </p:txBody>
      </p:sp>
    </p:spTree>
    <p:extLst>
      <p:ext uri="{BB962C8B-B14F-4D97-AF65-F5344CB8AC3E}">
        <p14:creationId xmlns:p14="http://schemas.microsoft.com/office/powerpoint/2010/main" val="3748278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374827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hyperlink" Target="https://hpe.kadanza.com/kadanza/photography/ppt-title-images/" TargetMode="External"/><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hyperlink" Target="https://hpe.kadanza.com/kadanza/photography/ppt-title-images/" TargetMode="Externa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Dark Picture">
    <p:bg>
      <p:bgPr>
        <a:solidFill>
          <a:schemeClr val="tx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ate Quo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296867C9-FAEA-4AB9-9E4F-5E469CDF0D22}"/>
              </a:ext>
            </a:extLst>
          </p:cNvPr>
          <p:cNvSpPr>
            <a:spLocks noGrp="1"/>
          </p:cNvSpPr>
          <p:nvPr>
            <p:ph type="title" hasCustomPrompt="1"/>
          </p:nvPr>
        </p:nvSpPr>
        <p:spPr>
          <a:xfrm>
            <a:off x="284398" y="899032"/>
            <a:ext cx="9148360" cy="2862630"/>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9" name="Text Placeholder 9">
            <a:extLst>
              <a:ext uri="{FF2B5EF4-FFF2-40B4-BE49-F238E27FC236}">
                <a16:creationId xmlns:a16="http://schemas.microsoft.com/office/drawing/2014/main" xmlns="" id="{B97CBB38-1E71-4985-B7D1-ACBC191C50DD}"/>
              </a:ext>
            </a:extLst>
          </p:cNvPr>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Tree>
    <p:extLst>
      <p:ext uri="{BB962C8B-B14F-4D97-AF65-F5344CB8AC3E}">
        <p14:creationId xmlns:p14="http://schemas.microsoft.com/office/powerpoint/2010/main" val="29697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Rectangle 16"/>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5" name="Text Placeholder 4"/>
          <p:cNvSpPr>
            <a:spLocks noGrp="1"/>
          </p:cNvSpPr>
          <p:nvPr>
            <p:ph type="body" sz="quarter" idx="17"/>
          </p:nvPr>
        </p:nvSpPr>
        <p:spPr>
          <a:xfrm>
            <a:off x="285750" y="999160"/>
            <a:ext cx="11525249" cy="5096839"/>
          </a:xfrm>
        </p:spPr>
        <p:txBody>
          <a:bodyPr lIns="91440" rIns="91440"/>
          <a:lstStyle>
            <a:lvl1pPr>
              <a:buClrTx/>
              <a:defRPr>
                <a:latin typeface="MetricHPE" panose="020B0503030202060203" pitchFamily="34" charset="0"/>
              </a:defRPr>
            </a:lvl1pPr>
            <a:lvl2pPr>
              <a:buClrTx/>
              <a:defRPr>
                <a:latin typeface="MetricHPE" panose="020B0503030202060203" pitchFamily="34" charset="0"/>
              </a:defRPr>
            </a:lvl2pPr>
            <a:lvl3pPr>
              <a:buClrTx/>
              <a:defRPr>
                <a:latin typeface="MetricHPE" panose="020B0503030202060203" pitchFamily="34" charset="0"/>
              </a:defRPr>
            </a:lvl3pPr>
            <a:lvl4pPr>
              <a:buClrTx/>
              <a:defRPr>
                <a:latin typeface="MetricHPE" panose="020B0503030202060203" pitchFamily="34" charset="0"/>
              </a:defRPr>
            </a:lvl4pPr>
            <a:lvl5pPr>
              <a:buClrTx/>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Font typeface="" panose="020B0604020202020204" pitchFamily="34" charset="0"/>
              <a:buNone/>
              <a:defRPr sz="2400" baseline="0" dirty="0"/>
            </a:lvl1pPr>
          </a:lstStyle>
          <a:p>
            <a:pPr marL="182880" lvl="0" indent="-182880">
              <a:spcBef>
                <a:spcPts val="0"/>
              </a:spcBef>
            </a:pPr>
            <a:r>
              <a:rPr lang="en-US" dirty="0"/>
              <a:t>Click to add one-line subtitle</a:t>
            </a:r>
          </a:p>
        </p:txBody>
      </p:sp>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4"/>
          <p:cNvSpPr>
            <a:spLocks noGrp="1"/>
          </p:cNvSpPr>
          <p:nvPr>
            <p:ph type="body" sz="quarter" idx="17"/>
          </p:nvPr>
        </p:nvSpPr>
        <p:spPr>
          <a:xfrm>
            <a:off x="281746" y="1344281"/>
            <a:ext cx="11529254" cy="4751719"/>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5" name="Title 4">
            <a:extLst>
              <a:ext uri="{FF2B5EF4-FFF2-40B4-BE49-F238E27FC236}">
                <a16:creationId xmlns:a16="http://schemas.microsoft.com/office/drawing/2014/main" xmlns="" id="{670D9BB8-8D8D-4F83-B418-E1A6910A3C8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2" name="Rectangle 11"/>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6" name="Text Placeholder 4"/>
          <p:cNvSpPr>
            <a:spLocks noGrp="1"/>
          </p:cNvSpPr>
          <p:nvPr>
            <p:ph type="body" sz="quarter" idx="17"/>
          </p:nvPr>
        </p:nvSpPr>
        <p:spPr>
          <a:xfrm>
            <a:off x="288096" y="1733015"/>
            <a:ext cx="11522904" cy="4367541"/>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solidFill>
                  <a:schemeClr val="bg1"/>
                </a:solidFill>
                <a:latin typeface="MetricHPE" panose="020B0503030202060203" pitchFamily="34" charset="0"/>
              </a:defRPr>
            </a:lvl5pPr>
            <a:lvl6pPr>
              <a:buClrTx/>
              <a:defRPr>
                <a:solidFill>
                  <a:schemeClr val="bg1"/>
                </a:solidFill>
              </a:defRPr>
            </a:lvl6pPr>
            <a:lvl7pPr>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p:cNvSpPr>
            <a:spLocks noGrp="1"/>
          </p:cNvSpPr>
          <p:nvPr>
            <p:ph type="body" sz="quarter" idx="18" hasCustomPrompt="1"/>
          </p:nvPr>
        </p:nvSpPr>
        <p:spPr>
          <a:xfrm>
            <a:off x="288095" y="1350296"/>
            <a:ext cx="11514137" cy="381000"/>
          </a:xfrm>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3" name="Text Placeholder 7">
            <a:extLst>
              <a:ext uri="{FF2B5EF4-FFF2-40B4-BE49-F238E27FC236}">
                <a16:creationId xmlns:a16="http://schemas.microsoft.com/office/drawing/2014/main" xmlns="" id="{15C04D0B-D5E2-4F74-B1D6-45E2AEA840C8}"/>
              </a:ext>
            </a:extLst>
          </p:cNvPr>
          <p:cNvSpPr>
            <a:spLocks noGrp="1"/>
          </p:cNvSpPr>
          <p:nvPr>
            <p:ph type="body" sz="quarter" idx="13" hasCustomPrompt="1"/>
          </p:nvPr>
        </p:nvSpPr>
        <p:spPr>
          <a:xfrm>
            <a:off x="281746" y="704332"/>
            <a:ext cx="11529254" cy="381000"/>
          </a:xfrm>
        </p:spPr>
        <p:txBody>
          <a:bodyPr anchor="ctr">
            <a:noAutofit/>
          </a:bodyPr>
          <a:lstStyle>
            <a:lvl1pPr marL="0" indent="0">
              <a:spcBef>
                <a:spcPts val="0"/>
              </a:spcBef>
              <a:buFont typeface="" panose="020B0604020202020204" pitchFamily="34" charset="0"/>
              <a:buNone/>
              <a:defRPr sz="24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4" name="Title 3">
            <a:extLst>
              <a:ext uri="{FF2B5EF4-FFF2-40B4-BE49-F238E27FC236}">
                <a16:creationId xmlns:a16="http://schemas.microsoft.com/office/drawing/2014/main" xmlns="" id="{D09EDB93-5BF6-4D1D-9D5F-0E75F455E06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EAE54251-B0D2-4947-83BB-BD7F95F3A0E8}"/>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12"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13" name="Text Placeholder 7">
            <a:extLst>
              <a:ext uri="{FF2B5EF4-FFF2-40B4-BE49-F238E27FC236}">
                <a16:creationId xmlns:a16="http://schemas.microsoft.com/office/drawing/2014/main" xmlns=""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2" name="Title 1">
            <a:extLst>
              <a:ext uri="{FF2B5EF4-FFF2-40B4-BE49-F238E27FC236}">
                <a16:creationId xmlns:a16="http://schemas.microsoft.com/office/drawing/2014/main" xmlns="" id="{90391D03-EF6B-45A2-9268-5A807C7AE71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6"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5" name="Content Placeholder 14"/>
          <p:cNvSpPr>
            <a:spLocks noGrp="1"/>
          </p:cNvSpPr>
          <p:nvPr>
            <p:ph sz="quarter" idx="17"/>
          </p:nvPr>
        </p:nvSpPr>
        <p:spPr>
          <a:xfrm>
            <a:off x="283500"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8"/>
          </p:nvPr>
        </p:nvSpPr>
        <p:spPr>
          <a:xfrm>
            <a:off x="6287008"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BF818B02-6D3B-4B21-898C-712990E9799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283500"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5" name="Content Placeholder 14"/>
          <p:cNvSpPr>
            <a:spLocks noGrp="1"/>
          </p:cNvSpPr>
          <p:nvPr>
            <p:ph sz="quarter" idx="20"/>
          </p:nvPr>
        </p:nvSpPr>
        <p:spPr>
          <a:xfrm>
            <a:off x="6292414"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97009"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Light Picture">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2" name="Subtitle 2"/>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9" name="Text Placeholder 7"/>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3" name="Content Placeholder 14"/>
          <p:cNvSpPr>
            <a:spLocks noGrp="1"/>
          </p:cNvSpPr>
          <p:nvPr>
            <p:ph sz="quarter" idx="17"/>
          </p:nvPr>
        </p:nvSpPr>
        <p:spPr>
          <a:xfrm>
            <a:off x="276815"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p:cNvSpPr>
            <a:spLocks noGrp="1"/>
          </p:cNvSpPr>
          <p:nvPr>
            <p:ph type="body" sz="quarter" idx="19" hasCustomPrompt="1"/>
          </p:nvPr>
        </p:nvSpPr>
        <p:spPr>
          <a:xfrm>
            <a:off x="281411"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18" name="Rectangle 1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4" name="Text Placeholder 7"/>
          <p:cNvSpPr>
            <a:spLocks noGrp="1"/>
          </p:cNvSpPr>
          <p:nvPr>
            <p:ph type="body" sz="quarter" idx="21" hasCustomPrompt="1"/>
          </p:nvPr>
        </p:nvSpPr>
        <p:spPr>
          <a:xfrm>
            <a:off x="6280277"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2" name="Content Placeholder 14"/>
          <p:cNvSpPr>
            <a:spLocks noGrp="1"/>
          </p:cNvSpPr>
          <p:nvPr>
            <p:ph sz="quarter" idx="24"/>
          </p:nvPr>
        </p:nvSpPr>
        <p:spPr>
          <a:xfrm>
            <a:off x="6276923"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a:extLst>
              <a:ext uri="{FF2B5EF4-FFF2-40B4-BE49-F238E27FC236}">
                <a16:creationId xmlns:a16="http://schemas.microsoft.com/office/drawing/2014/main" xmlns="" id="{BE367876-B551-4115-B469-74C12D0C1CE4}"/>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xmlns="" id="{5B4DC083-771D-42FC-A297-31FED015807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3" name="Rectangle 12"/>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7" name="Content Placeholder 14"/>
          <p:cNvSpPr>
            <a:spLocks noGrp="1"/>
          </p:cNvSpPr>
          <p:nvPr>
            <p:ph sz="quarter" idx="17"/>
          </p:nvPr>
        </p:nvSpPr>
        <p:spPr>
          <a:xfrm>
            <a:off x="282830"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4"/>
          <p:cNvSpPr>
            <a:spLocks noGrp="1"/>
          </p:cNvSpPr>
          <p:nvPr>
            <p:ph sz="quarter" idx="18"/>
          </p:nvPr>
        </p:nvSpPr>
        <p:spPr>
          <a:xfrm>
            <a:off x="4233286"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4"/>
          <p:cNvSpPr>
            <a:spLocks noGrp="1"/>
          </p:cNvSpPr>
          <p:nvPr>
            <p:ph sz="quarter" idx="19"/>
          </p:nvPr>
        </p:nvSpPr>
        <p:spPr>
          <a:xfrm>
            <a:off x="8182288"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0"/>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EAC09279-0D09-4109-A953-16A88732F6E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16" name="Rectangle 15"/>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1" name="Text Placeholder 7"/>
          <p:cNvSpPr>
            <a:spLocks noGrp="1"/>
          </p:cNvSpPr>
          <p:nvPr>
            <p:ph type="body" sz="quarter" idx="19" hasCustomPrompt="1"/>
          </p:nvPr>
        </p:nvSpPr>
        <p:spPr>
          <a:xfrm>
            <a:off x="28742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Text Placeholder 7"/>
          <p:cNvSpPr>
            <a:spLocks noGrp="1"/>
          </p:cNvSpPr>
          <p:nvPr>
            <p:ph type="body" sz="quarter" idx="21" hasCustomPrompt="1"/>
          </p:nvPr>
        </p:nvSpPr>
        <p:spPr>
          <a:xfrm>
            <a:off x="8182290" y="996365"/>
            <a:ext cx="363103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4" name="Content Placeholder 14"/>
          <p:cNvSpPr>
            <a:spLocks noGrp="1"/>
          </p:cNvSpPr>
          <p:nvPr>
            <p:ph sz="quarter" idx="17"/>
          </p:nvPr>
        </p:nvSpPr>
        <p:spPr>
          <a:xfrm>
            <a:off x="282832"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18"/>
          </p:nvPr>
        </p:nvSpPr>
        <p:spPr>
          <a:xfrm>
            <a:off x="4233288"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14"/>
          <p:cNvSpPr>
            <a:spLocks noGrp="1"/>
          </p:cNvSpPr>
          <p:nvPr>
            <p:ph sz="quarter" idx="22"/>
          </p:nvPr>
        </p:nvSpPr>
        <p:spPr>
          <a:xfrm>
            <a:off x="8182290"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7"/>
          <p:cNvSpPr>
            <a:spLocks noGrp="1"/>
          </p:cNvSpPr>
          <p:nvPr>
            <p:ph type="body" sz="quarter" idx="23" hasCustomPrompt="1"/>
          </p:nvPr>
        </p:nvSpPr>
        <p:spPr>
          <a:xfrm>
            <a:off x="423328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24EE87AE-0267-4C69-AFD6-F9C64969AC2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1" name="Text Placeholder 7"/>
          <p:cNvSpPr>
            <a:spLocks noGrp="1"/>
          </p:cNvSpPr>
          <p:nvPr>
            <p:ph type="body" sz="quarter" idx="19" hasCustomPrompt="1"/>
          </p:nvPr>
        </p:nvSpPr>
        <p:spPr>
          <a:xfrm>
            <a:off x="28742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2" name="Text Placeholder 7"/>
          <p:cNvSpPr>
            <a:spLocks noGrp="1"/>
          </p:cNvSpPr>
          <p:nvPr>
            <p:ph type="body" sz="quarter" idx="21" hasCustomPrompt="1"/>
          </p:nvPr>
        </p:nvSpPr>
        <p:spPr>
          <a:xfrm>
            <a:off x="8182288" y="1365166"/>
            <a:ext cx="3631039"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Content Placeholder 14"/>
          <p:cNvSpPr>
            <a:spLocks noGrp="1"/>
          </p:cNvSpPr>
          <p:nvPr>
            <p:ph sz="quarter" idx="17"/>
          </p:nvPr>
        </p:nvSpPr>
        <p:spPr>
          <a:xfrm>
            <a:off x="282830"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14"/>
          <p:cNvSpPr>
            <a:spLocks noGrp="1"/>
          </p:cNvSpPr>
          <p:nvPr>
            <p:ph sz="quarter" idx="18"/>
          </p:nvPr>
        </p:nvSpPr>
        <p:spPr>
          <a:xfrm>
            <a:off x="4233286"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22"/>
          </p:nvPr>
        </p:nvSpPr>
        <p:spPr>
          <a:xfrm>
            <a:off x="8182288"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3" hasCustomPrompt="1"/>
          </p:nvPr>
        </p:nvSpPr>
        <p:spPr>
          <a:xfrm>
            <a:off x="423328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8" name="Rectangle 2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30" name="Picture 2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4" name="Text Placeholder 7">
            <a:extLst>
              <a:ext uri="{FF2B5EF4-FFF2-40B4-BE49-F238E27FC236}">
                <a16:creationId xmlns:a16="http://schemas.microsoft.com/office/drawing/2014/main" xmlns="" id="{C831EBB5-21C4-4F56-9D7F-EDB7844B96AF}"/>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xmlns="" id="{C9EF0ECA-DE60-41FE-A905-507AB710EE5B}"/>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4"/>
          <p:cNvSpPr>
            <a:spLocks noGrp="1"/>
          </p:cNvSpPr>
          <p:nvPr>
            <p:ph type="body" sz="quarter" idx="17"/>
          </p:nvPr>
        </p:nvSpPr>
        <p:spPr>
          <a:xfrm>
            <a:off x="286670" y="1000162"/>
            <a:ext cx="7942930" cy="5095837"/>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p:cNvSpPr>
            <a:spLocks noGrp="1"/>
          </p:cNvSpPr>
          <p:nvPr>
            <p:ph type="body" sz="half" idx="2" hasCustomPrompt="1"/>
          </p:nvPr>
        </p:nvSpPr>
        <p:spPr bwMode="ltGray">
          <a:xfrm>
            <a:off x="8553153"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37FCC12E-6D90-403E-80FA-0F7CB28A28D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3"/>
          <p:cNvSpPr>
            <a:spLocks noGrp="1"/>
          </p:cNvSpPr>
          <p:nvPr>
            <p:ph type="body" sz="half" idx="2" hasCustomPrompt="1"/>
          </p:nvPr>
        </p:nvSpPr>
        <p:spPr bwMode="ltGray">
          <a:xfrm>
            <a:off x="8013028" y="999674"/>
            <a:ext cx="3797971"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C5722C60-FC76-4A73-9A5C-0D547B644D6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3"/>
          <p:cNvSpPr>
            <a:spLocks noGrp="1"/>
          </p:cNvSpPr>
          <p:nvPr>
            <p:ph type="body" sz="half" idx="2" hasCustomPrompt="1"/>
          </p:nvPr>
        </p:nvSpPr>
        <p:spPr bwMode="ltGray">
          <a:xfrm>
            <a:off x="8007016" y="999674"/>
            <a:ext cx="3803983"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4B1C1C31-7119-4D9E-8DED-87033B4B071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2" name="Rectangle 11"/>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6" name="Text Placeholder 3"/>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3"/>
          <p:cNvSpPr>
            <a:spLocks noGrp="1"/>
          </p:cNvSpPr>
          <p:nvPr>
            <p:ph type="pic" sz="quarter" idx="18" hasCustomPrompt="1"/>
          </p:nvPr>
        </p:nvSpPr>
        <p:spPr>
          <a:xfrm>
            <a:off x="381000" y="999540"/>
            <a:ext cx="561128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18" name="Text Placeholder 3"/>
          <p:cNvSpPr>
            <a:spLocks noGrp="1"/>
          </p:cNvSpPr>
          <p:nvPr>
            <p:ph type="body" sz="half" idx="19" hasCustomPrompt="1"/>
          </p:nvPr>
        </p:nvSpPr>
        <p:spPr bwMode="ltGray">
          <a:xfrm>
            <a:off x="6199712"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20" hasCustomPrompt="1"/>
          </p:nvPr>
        </p:nvSpPr>
        <p:spPr>
          <a:xfrm>
            <a:off x="6197180" y="999540"/>
            <a:ext cx="5619836"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1"/>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2"/>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0F79D366-784C-495D-8F64-93E8B37FC9D0}"/>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14" name="Rectangle 13"/>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8" name="Text Placeholder 3"/>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18" hasCustomPrompt="1"/>
          </p:nvPr>
        </p:nvSpPr>
        <p:spPr>
          <a:xfrm>
            <a:off x="381000"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4" name="Text Placeholder 3"/>
          <p:cNvSpPr>
            <a:spLocks noGrp="1"/>
          </p:cNvSpPr>
          <p:nvPr>
            <p:ph type="body" sz="half" idx="19" hasCustomPrompt="1"/>
          </p:nvPr>
        </p:nvSpPr>
        <p:spPr bwMode="ltGray">
          <a:xfrm>
            <a:off x="426119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3"/>
          <p:cNvSpPr>
            <a:spLocks noGrp="1"/>
          </p:cNvSpPr>
          <p:nvPr>
            <p:ph type="pic" sz="quarter" idx="20" hasCustomPrompt="1"/>
          </p:nvPr>
        </p:nvSpPr>
        <p:spPr>
          <a:xfrm>
            <a:off x="4252498"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6" name="Text Placeholder 3"/>
          <p:cNvSpPr>
            <a:spLocks noGrp="1"/>
          </p:cNvSpPr>
          <p:nvPr>
            <p:ph type="body" sz="half" idx="21" hasCustomPrompt="1"/>
          </p:nvPr>
        </p:nvSpPr>
        <p:spPr bwMode="ltGray">
          <a:xfrm>
            <a:off x="8141388"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132692"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3"/>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24"/>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xmlns="" id="{58DA0A33-9CC4-4DCC-85C5-5D814DA5F52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5" name="Rectangle 14"/>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0" name="Text Placeholder 7"/>
          <p:cNvSpPr>
            <a:spLocks noGrp="1"/>
          </p:cNvSpPr>
          <p:nvPr>
            <p:ph type="body" sz="quarter" idx="13" hasCustomPrompt="1"/>
          </p:nvPr>
        </p:nvSpPr>
        <p:spPr>
          <a:xfrm>
            <a:off x="293442" y="3528820"/>
            <a:ext cx="11517557" cy="381000"/>
          </a:xfrm>
        </p:spPr>
        <p:txBody>
          <a:bodyPr>
            <a:noAutofit/>
          </a:bodyPr>
          <a:lstStyle>
            <a:lvl1pPr marL="0" indent="0">
              <a:spcBef>
                <a:spcPts val="0"/>
              </a:spcBef>
              <a:buNone/>
              <a:defRPr sz="22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endParaRPr dirty="0"/>
          </a:p>
        </p:txBody>
      </p:sp>
      <p:sp>
        <p:nvSpPr>
          <p:cNvPr id="2" name="Footer Placeholder 1"/>
          <p:cNvSpPr>
            <a:spLocks noGrp="1"/>
          </p:cNvSpPr>
          <p:nvPr>
            <p:ph type="ftr" sz="quarter" idx="14"/>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sp>
        <p:nvSpPr>
          <p:cNvPr id="15" name="Title 4"/>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grpSp>
        <p:nvGrpSpPr>
          <p:cNvPr id="9" name="Group 8">
            <a:extLst>
              <a:ext uri="{FF2B5EF4-FFF2-40B4-BE49-F238E27FC236}">
                <a16:creationId xmlns:a16="http://schemas.microsoft.com/office/drawing/2014/main" xmlns="" id="{7B1C4460-9D51-48F8-87F8-88E0DE4E4549}"/>
              </a:ext>
            </a:extLst>
          </p:cNvPr>
          <p:cNvGrpSpPr>
            <a:grpSpLocks noChangeAspect="1"/>
          </p:cNvGrpSpPr>
          <p:nvPr userDrawn="1"/>
        </p:nvGrpSpPr>
        <p:grpSpPr>
          <a:xfrm>
            <a:off x="393523" y="381956"/>
            <a:ext cx="2218745" cy="893759"/>
            <a:chOff x="3578225" y="1146175"/>
            <a:chExt cx="5038725" cy="2111375"/>
          </a:xfrm>
        </p:grpSpPr>
        <p:sp>
          <p:nvSpPr>
            <p:cNvPr id="10" name="Freeform 5">
              <a:extLst>
                <a:ext uri="{FF2B5EF4-FFF2-40B4-BE49-F238E27FC236}">
                  <a16:creationId xmlns:a16="http://schemas.microsoft.com/office/drawing/2014/main" xmlns="" id="{819415EC-B287-40A3-A91D-E9356CAD1F5C}"/>
                </a:ext>
              </a:extLst>
            </p:cNvPr>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1" name="Freeform 6">
              <a:extLst>
                <a:ext uri="{FF2B5EF4-FFF2-40B4-BE49-F238E27FC236}">
                  <a16:creationId xmlns:a16="http://schemas.microsoft.com/office/drawing/2014/main" xmlns="" id="{29B5C71F-50B9-4243-83A7-A7AFAEFD5829}"/>
                </a:ext>
              </a:extLst>
            </p:cNvPr>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ChangeAspect="1"/>
          </p:cNvGrpSpPr>
          <p:nvPr userDrawn="1"/>
        </p:nvGrpSpPr>
        <p:grpSpPr>
          <a:xfrm>
            <a:off x="393523" y="381956"/>
            <a:ext cx="2218745" cy="893759"/>
            <a:chOff x="3578225" y="1146175"/>
            <a:chExt cx="5038725" cy="2111375"/>
          </a:xfrm>
        </p:grpSpPr>
        <p:sp>
          <p:nvSpPr>
            <p:cNvPr id="11"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2"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3" name="Title 4"/>
          <p:cNvSpPr>
            <a:spLocks noGrp="1"/>
          </p:cNvSpPr>
          <p:nvPr>
            <p:ph type="title" hasCustomPrompt="1"/>
          </p:nvPr>
        </p:nvSpPr>
        <p:spPr>
          <a:xfrm>
            <a:off x="289410"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4" name="Subtitle 2"/>
          <p:cNvSpPr>
            <a:spLocks noGrp="1"/>
          </p:cNvSpPr>
          <p:nvPr>
            <p:ph type="subTitle" idx="1" hasCustomPrompt="1"/>
          </p:nvPr>
        </p:nvSpPr>
        <p:spPr>
          <a:xfrm>
            <a:off x="289410" y="4133088"/>
            <a:ext cx="8229600" cy="438912"/>
          </a:xfrm>
        </p:spPr>
        <p:txBody>
          <a:bodyPr>
            <a:noAutofit/>
          </a:bodyPr>
          <a:lstStyle>
            <a:lvl1pPr marL="0" indent="0" algn="l">
              <a:spcBef>
                <a:spcPts val="0"/>
              </a:spcBef>
              <a:buNone/>
              <a:defRPr sz="3200">
                <a:solidFill>
                  <a:sysClr val="windowText" lastClr="000000"/>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5" name="Text Placeholder 7"/>
          <p:cNvSpPr>
            <a:spLocks noGrp="1"/>
          </p:cNvSpPr>
          <p:nvPr>
            <p:ph type="body" sz="quarter" idx="13" hasCustomPrompt="1"/>
          </p:nvPr>
        </p:nvSpPr>
        <p:spPr>
          <a:xfrm>
            <a:off x="289410" y="4577983"/>
            <a:ext cx="5489578" cy="339214"/>
          </a:xfrm>
        </p:spPr>
        <p:txBody>
          <a:bodyPr>
            <a:noAutofit/>
          </a:bodyPr>
          <a:lstStyle>
            <a:lvl1pPr marL="0" indent="0">
              <a:spcBef>
                <a:spcPts val="0"/>
              </a:spcBef>
              <a:buNone/>
              <a:defRPr sz="2200" baseline="0">
                <a:solidFill>
                  <a:sysClr val="windowText" lastClr="000000"/>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6" name="Rectangle 15"/>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sp>
        <p:nvSpPr>
          <p:cNvPr id="5" name="Rectangle 4"/>
          <p:cNvSpPr/>
          <p:nvPr userDrawn="1"/>
        </p:nvSpPr>
        <p:spPr>
          <a:xfrm>
            <a:off x="383369" y="1228187"/>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Footer Placeholder 6"/>
          <p:cNvSpPr>
            <a:spLocks noGrp="1"/>
          </p:cNvSpPr>
          <p:nvPr>
            <p:ph type="ftr" sz="quarter" idx="10"/>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8" name="Slide Number Placeholder 7"/>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Text Placeholder 7"/>
          <p:cNvSpPr>
            <a:spLocks noGrp="1"/>
          </p:cNvSpPr>
          <p:nvPr>
            <p:ph type="body" sz="quarter" idx="13" hasCustomPrompt="1"/>
          </p:nvPr>
        </p:nvSpPr>
        <p:spPr>
          <a:xfrm>
            <a:off x="287427" y="1060591"/>
            <a:ext cx="1142130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8" name="Rectangle 7"/>
          <p:cNvSpPr/>
          <p:nvPr userDrawn="1"/>
        </p:nvSpPr>
        <p:spPr>
          <a:xfrm>
            <a:off x="385100" y="161869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0" name="Footer Placeholder 9"/>
          <p:cNvSpPr>
            <a:spLocks noGrp="1"/>
          </p:cNvSpPr>
          <p:nvPr>
            <p:ph type="ftr" sz="quarter" idx="14"/>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11" name="Slide Number Placeholder 10"/>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9" name="Footer Placeholder 8"/>
          <p:cNvSpPr>
            <a:spLocks noGrp="1"/>
          </p:cNvSpPr>
          <p:nvPr>
            <p:ph type="ftr" sz="quarter" idx="10"/>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10" name="Slide Number Placeholder 9"/>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7" name="Slide Number Placeholder 6"/>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vl1pPr>
          </a:lstStyle>
          <a:p>
            <a:pPr marL="0" lvl="0" indent="0">
              <a:spcBef>
                <a:spcPts val="0"/>
              </a:spcBef>
              <a:buNone/>
            </a:pPr>
            <a:r>
              <a:rPr dirty="0"/>
              <a:t>Click to add</a:t>
            </a:r>
            <a:r>
              <a:rPr lang="en-US" dirty="0"/>
              <a:t/>
            </a:r>
            <a:br>
              <a:rPr lang="en-US" dirty="0"/>
            </a:br>
            <a:r>
              <a:rPr lang="en-US" dirty="0"/>
              <a:t>two</a:t>
            </a:r>
            <a:r>
              <a:rPr dirty="0"/>
              <a:t>-line subtitle</a:t>
            </a:r>
          </a:p>
        </p:txBody>
      </p:sp>
      <p:sp>
        <p:nvSpPr>
          <p:cNvPr id="14" name="Title 1"/>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5" name="Slide Number Placeholder 4"/>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78732"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9" name="Slide Number Placeholder 8"/>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and Picture, Left">
    <p:spTree>
      <p:nvGrpSpPr>
        <p:cNvPr id="1" name=""/>
        <p:cNvGrpSpPr/>
        <p:nvPr/>
      </p:nvGrpSpPr>
      <p:grpSpPr>
        <a:xfrm>
          <a:off x="0" y="0"/>
          <a:ext cx="0" cy="0"/>
          <a:chOff x="0" y="0"/>
          <a:chExt cx="0" cy="0"/>
        </a:xfrm>
      </p:grpSpPr>
      <p:sp>
        <p:nvSpPr>
          <p:cNvPr id="10" name="Picture Placeholder 9"/>
          <p:cNvSpPr>
            <a:spLocks noGrp="1"/>
          </p:cNvSpPr>
          <p:nvPr>
            <p:ph type="pic" sz="quarter" idx="15" hasCustomPrompt="1"/>
          </p:nvPr>
        </p:nvSpPr>
        <p:spPr>
          <a:xfrm>
            <a:off x="4076700" y="0"/>
            <a:ext cx="8115300" cy="6858000"/>
          </a:xfrm>
        </p:spPr>
        <p:txBody>
          <a:bodyPr anchor="ctr"/>
          <a:lstStyle>
            <a:lvl1pPr marL="0" indent="0" algn="ctr">
              <a:buNone/>
              <a:defRPr>
                <a:latin typeface="MetricHPE" panose="020B0503030202060203" pitchFamily="34" charset="0"/>
              </a:defRPr>
            </a:lvl1pPr>
          </a:lstStyle>
          <a:p>
            <a:r>
              <a:rPr lang="en-US" dirty="0"/>
              <a:t>Click to add edge-to-edge picture</a:t>
            </a:r>
          </a:p>
        </p:txBody>
      </p:sp>
      <p:sp>
        <p:nvSpPr>
          <p:cNvPr id="2" name="Title 1"/>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7" name="Text Placeholder 6"/>
          <p:cNvSpPr>
            <a:spLocks noGrp="1"/>
          </p:cNvSpPr>
          <p:nvPr>
            <p:ph type="body" sz="quarter" idx="14"/>
          </p:nvPr>
        </p:nvSpPr>
        <p:spPr>
          <a:xfrm>
            <a:off x="278731"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6"/>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9" name="Slide Number Placeholder 8"/>
          <p:cNvSpPr>
            <a:spLocks noGrp="1"/>
          </p:cNvSpPr>
          <p:nvPr>
            <p:ph type="sldNum" sz="quarter" idx="17"/>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8" name="Picture Placeholder 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1504950"/>
            <a:ext cx="12192000" cy="3295651"/>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381001" y="2686713"/>
            <a:ext cx="8522208" cy="499365"/>
          </a:xfrm>
        </p:spPr>
        <p:txBody>
          <a:bodyPr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381000" y="3413925"/>
            <a:ext cx="8228011" cy="533400"/>
          </a:xfrm>
        </p:spPr>
        <p:txBody>
          <a:bodyPr>
            <a:noAutofit/>
          </a:bodyPr>
          <a:lstStyle>
            <a:lvl1pPr marL="0" indent="0">
              <a:spcBef>
                <a:spcPts val="0"/>
              </a:spcBef>
              <a:buFontTx/>
              <a:buNone/>
              <a:defRPr sz="2400">
                <a:solidFill>
                  <a:schemeClr val="bg1"/>
                </a:solidFill>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xmlns="" id="{9DE89E88-AA0C-49B4-9BC1-610AE2FDBE94}"/>
              </a:ext>
            </a:extLst>
          </p:cNvPr>
          <p:cNvSpPr/>
          <p:nvPr userDrawn="1"/>
        </p:nvSpPr>
        <p:spPr>
          <a:xfrm>
            <a:off x="381000" y="325863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IN" smtClean="0"/>
              <a:t>CONFIDENTIAL - FOR TRAINING PURPOSES ONLY</a:t>
            </a:r>
            <a:endParaRPr lang="en-US" dirty="0"/>
          </a:p>
        </p:txBody>
      </p:sp>
      <p:sp>
        <p:nvSpPr>
          <p:cNvPr id="13" name="TextBox 12"/>
          <p:cNvSpPr txBox="1"/>
          <p:nvPr userDrawn="1"/>
        </p:nvSpPr>
        <p:spPr>
          <a:xfrm>
            <a:off x="6264781" y="137089"/>
            <a:ext cx="5532325" cy="2570834"/>
          </a:xfrm>
          <a:prstGeom prst="rect">
            <a:avLst/>
          </a:prstGeom>
          <a:solidFill>
            <a:schemeClr val="bg1"/>
          </a:solidFill>
          <a:ln w="57150">
            <a:solidFill>
              <a:schemeClr val="accent5"/>
            </a:solidFill>
            <a:miter lim="800000"/>
          </a:ln>
        </p:spPr>
        <p:txBody>
          <a:bodyPr vert="horz" wrap="square" lIns="182880" tIns="182880" rIns="182880" bIns="182880" rtlCol="0">
            <a:noAutofit/>
          </a:bodyPr>
          <a:lstStyle/>
          <a:p>
            <a:pPr>
              <a:lnSpc>
                <a:spcPct val="90000"/>
              </a:lnSpc>
              <a:spcAft>
                <a:spcPts val="1600"/>
              </a:spcAft>
            </a:pPr>
            <a:r>
              <a:rPr lang="en-US" sz="1500" dirty="0">
                <a:latin typeface="MetricHPE Light" panose="020B0303030202060203" pitchFamily="34" charset="0"/>
              </a:rPr>
              <a:t>Please use a section divider image that relates well with the subject of your presentation.</a:t>
            </a:r>
          </a:p>
          <a:p>
            <a:pPr>
              <a:lnSpc>
                <a:spcPct val="90000"/>
              </a:lnSpc>
              <a:spcAft>
                <a:spcPts val="1600"/>
              </a:spcAft>
            </a:pPr>
            <a:r>
              <a:rPr lang="en-US" sz="1500" dirty="0">
                <a:latin typeface="MetricHPE Light" panose="020B0303030202060203" pitchFamily="34" charset="0"/>
              </a:rPr>
              <a:t>To change your section image, go to </a:t>
            </a:r>
            <a:r>
              <a:rPr lang="en-US" sz="1500" dirty="0">
                <a:latin typeface="+mj-lt"/>
              </a:rPr>
              <a:t>[View] </a:t>
            </a:r>
            <a:r>
              <a:rPr lang="en-US" sz="1500" dirty="0">
                <a:latin typeface="MetricHPE Light" panose="020B0303030202060203" pitchFamily="34" charset="0"/>
              </a:rPr>
              <a:t>-&gt; </a:t>
            </a:r>
            <a:r>
              <a:rPr lang="en-US" sz="1500" dirty="0">
                <a:latin typeface="+mj-lt"/>
              </a:rPr>
              <a:t>[Slide Master] </a:t>
            </a:r>
            <a:r>
              <a:rPr lang="en-US" sz="1500" dirty="0">
                <a:latin typeface="MetricHPE Light" panose="020B0303030202060203" pitchFamily="34" charset="0"/>
              </a:rPr>
              <a:t>to delete and insert a new image.</a:t>
            </a:r>
          </a:p>
          <a:p>
            <a:pPr>
              <a:lnSpc>
                <a:spcPct val="90000"/>
              </a:lnSpc>
              <a:spcAft>
                <a:spcPts val="1600"/>
              </a:spcAft>
            </a:pPr>
            <a:r>
              <a:rPr lang="en-US" sz="1500" dirty="0">
                <a:latin typeface="MetricHPE Light" panose="020B0303030202060203" pitchFamily="34" charset="0"/>
              </a:rPr>
              <a:t>A collection of images specifically formatted for use as PPT title slides can be found </a:t>
            </a:r>
            <a:r>
              <a:rPr lang="en-US" sz="1500" dirty="0">
                <a:latin typeface="+mj-lt"/>
                <a:hlinkClick r:id="rId5"/>
              </a:rPr>
              <a:t>here</a:t>
            </a:r>
            <a:r>
              <a:rPr lang="en-US" sz="1500" dirty="0">
                <a:latin typeface="MetricHPE Light" panose="020B0303030202060203" pitchFamily="34" charset="0"/>
              </a:rPr>
              <a:t> in the HPE Brand Library, and cropped to fit.</a:t>
            </a:r>
          </a:p>
          <a:p>
            <a:pPr>
              <a:lnSpc>
                <a:spcPct val="90000"/>
              </a:lnSpc>
              <a:spcAft>
                <a:spcPts val="1600"/>
              </a:spcAft>
            </a:pPr>
            <a:r>
              <a:rPr lang="en-US" sz="1500" dirty="0">
                <a:latin typeface="+mj-lt"/>
              </a:rPr>
              <a:t>Please delete this box in the Slide Master after you update your title image.</a:t>
            </a:r>
          </a:p>
          <a:p>
            <a:pPr>
              <a:lnSpc>
                <a:spcPct val="90000"/>
              </a:lnSpc>
            </a:pPr>
            <a:endParaRPr lang="en-US" sz="1500" dirty="0" err="1">
              <a:solidFill>
                <a:schemeClr val="bg1"/>
              </a:solidFill>
              <a:latin typeface="MetricHPE Light" panose="020B0303030202060203" pitchFamily="34" charset="0"/>
            </a:endParaRPr>
          </a:p>
        </p:txBody>
      </p:sp>
      <p:sp>
        <p:nvSpPr>
          <p:cNvPr id="14" name="Slide Number Placeholder 2"/>
          <p:cNvSpPr>
            <a:spLocks noGrp="1"/>
          </p:cNvSpPr>
          <p:nvPr>
            <p:ph type="sldNum" sz="quarter" idx="16"/>
          </p:nvPr>
        </p:nvSpPr>
        <p:spPr>
          <a:xfrm>
            <a:off x="11202856" y="6301811"/>
            <a:ext cx="684344" cy="365125"/>
          </a:xfrm>
        </p:spPr>
        <p:txBody>
          <a:bodyPr/>
          <a:lstStyle>
            <a:lvl1pPr>
              <a:defRPr>
                <a:latin typeface="MetricHPE Light" panose="020B0303030202060203" pitchFamily="34" charset="0"/>
              </a:defRPr>
            </a:lvl1pPr>
          </a:lstStyle>
          <a:p>
            <a:pPr defTabSz="1088421">
              <a:buFontTx/>
              <a:buBlip>
                <a:blip r:embed="rId6"/>
              </a:buBlip>
            </a:pPr>
            <a:fld id="{104FC826-72BB-4AF1-BA01-A94F7396A7DC}" type="slidenum">
              <a:rPr lang="en-US" smtClean="0"/>
              <a:pPr defTabSz="1088421">
                <a:buFontTx/>
                <a:buBlip>
                  <a:blip r:embed="rId6"/>
                </a:buBlip>
              </a:pPr>
              <a:t>‹#›</a:t>
            </a:fld>
            <a:endParaRPr lang="en-US" dirty="0"/>
          </a:p>
        </p:txBody>
      </p:sp>
    </p:spTree>
    <p:custDataLst>
      <p:tags r:id="rId1"/>
    </p:custDataLst>
    <p:extLst>
      <p:ext uri="{BB962C8B-B14F-4D97-AF65-F5344CB8AC3E}">
        <p14:creationId xmlns:p14="http://schemas.microsoft.com/office/powerpoint/2010/main" val="91624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 Line Title with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 WITH CONTENT</a:t>
            </a:r>
          </a:p>
        </p:txBody>
      </p:sp>
      <p:sp>
        <p:nvSpPr>
          <p:cNvPr id="8" name="Rectangle 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Light" panose="020B0303030202060203" pitchFamily="34" charset="0"/>
              </a:defRPr>
            </a:lvl1pPr>
          </a:lstStyle>
          <a:p>
            <a:r>
              <a:rPr lang="en-IN" smtClean="0">
                <a:solidFill>
                  <a:srgbClr val="787871"/>
                </a:solidFill>
              </a:rPr>
              <a:t>CONFIDENTIAL - FOR TRAINING PURPOSES ONLY</a:t>
            </a:r>
            <a:endParaRPr lang="en-US" dirty="0">
              <a:solidFill>
                <a:srgbClr val="787871"/>
              </a:solidFill>
            </a:endParaRPr>
          </a:p>
        </p:txBody>
      </p:sp>
      <p:sp>
        <p:nvSpPr>
          <p:cNvPr id="3" name="Slide Number Placeholder 2"/>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solidFill>
                  <a:srgbClr val="787871"/>
                </a:solidFill>
              </a:rPr>
              <a:pPr defTabSz="1088421">
                <a:buFontTx/>
                <a:buBlip>
                  <a:blip r:embed="rId3"/>
                </a:buBlip>
              </a:pPr>
              <a:t>‹#›</a:t>
            </a:fld>
            <a:endParaRPr lang="en-US" dirty="0">
              <a:solidFill>
                <a:srgbClr val="787871"/>
              </a:solidFill>
            </a:endParaRPr>
          </a:p>
        </p:txBody>
      </p:sp>
      <p:sp>
        <p:nvSpPr>
          <p:cNvPr id="5" name="Content Placeholder 4"/>
          <p:cNvSpPr>
            <a:spLocks noGrp="1"/>
          </p:cNvSpPr>
          <p:nvPr>
            <p:ph sz="quarter" idx="12"/>
          </p:nvPr>
        </p:nvSpPr>
        <p:spPr>
          <a:xfrm>
            <a:off x="388938" y="1323833"/>
            <a:ext cx="11422062" cy="46880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8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3"/>
          <p:cNvSpPr>
            <a:spLocks noGrp="1"/>
          </p:cNvSpPr>
          <p:nvPr>
            <p:ph type="pic" sz="quarter" idx="15" hasCustomPrompt="1"/>
          </p:nvPr>
        </p:nvSpPr>
        <p:spPr>
          <a:xfrm>
            <a:off x="0" y="0"/>
            <a:ext cx="12192000" cy="6858000"/>
          </a:xfrm>
        </p:spPr>
        <p:txBody>
          <a:bodyPr rIns="1828800" anchor="ctr"/>
          <a:lstStyle>
            <a:lvl1pPr marL="0" indent="0" algn="r">
              <a:buNone/>
              <a:defRPr>
                <a:latin typeface="MetricHPE" panose="020B0503030202060203" pitchFamily="34" charset="0"/>
              </a:defRPr>
            </a:lvl1pPr>
          </a:lstStyle>
          <a:p>
            <a:r>
              <a:rPr lang="en-US" dirty="0"/>
              <a:t>Click to add picture</a:t>
            </a:r>
          </a:p>
        </p:txBody>
      </p:sp>
      <p:sp>
        <p:nvSpPr>
          <p:cNvPr id="8" name="Title 1"/>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2" name="Footer Placeholder 1"/>
          <p:cNvSpPr>
            <a:spLocks noGrp="1"/>
          </p:cNvSpPr>
          <p:nvPr>
            <p:ph type="ftr" sz="quarter" idx="16"/>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7"/>
          </p:nvPr>
        </p:nvSpPr>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te Section Header">
    <p:spTree>
      <p:nvGrpSpPr>
        <p:cNvPr id="1" name=""/>
        <p:cNvGrpSpPr/>
        <p:nvPr/>
      </p:nvGrpSpPr>
      <p:grpSpPr>
        <a:xfrm>
          <a:off x="0" y="0"/>
          <a:ext cx="0" cy="0"/>
          <a:chOff x="0" y="0"/>
          <a:chExt cx="0" cy="0"/>
        </a:xfrm>
      </p:grpSpPr>
      <p:pic>
        <p:nvPicPr>
          <p:cNvPr id="8" name="Picture Placeholder 3"/>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504950"/>
            <a:ext cx="12192000" cy="3295651"/>
          </a:xfrm>
          <a:prstGeom prst="rect">
            <a:avLst/>
          </a:prstGeom>
        </p:spPr>
      </p:pic>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292100" y="3413925"/>
            <a:ext cx="8228011" cy="533400"/>
          </a:xfrm>
        </p:spPr>
        <p:txBody>
          <a:bodyPr lIns="91440" tIns="91440" rIns="91440" bIns="91440">
            <a:noAutofit/>
          </a:bodyPr>
          <a:lstStyle>
            <a:lvl1pPr marL="0" indent="0">
              <a:spcBef>
                <a:spcPts val="0"/>
              </a:spcBef>
              <a:buFontTx/>
              <a:buNone/>
              <a:defRPr sz="2600">
                <a:solidFill>
                  <a:schemeClr val="bg1"/>
                </a:solidFill>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xmlns="" id="{9DE89E88-AA0C-49B4-9BC1-610AE2FDBE94}"/>
              </a:ext>
            </a:extLst>
          </p:cNvPr>
          <p:cNvSpPr/>
          <p:nvPr userDrawn="1"/>
        </p:nvSpPr>
        <p:spPr>
          <a:xfrm>
            <a:off x="381000" y="325863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4"/>
              </a:buBlip>
            </a:pPr>
            <a:fld id="{104FC826-72BB-4AF1-BA01-A94F7396A7DC}" type="slidenum">
              <a:rPr lang="en-US" smtClean="0"/>
              <a:pPr defTabSz="1088421">
                <a:buFontTx/>
                <a:buBlip>
                  <a:blip r:embed="rId4"/>
                </a:buBlip>
              </a:pPr>
              <a:t>‹#›</a:t>
            </a:fld>
            <a:endParaRPr lang="en-US" dirty="0"/>
          </a:p>
        </p:txBody>
      </p:sp>
      <p:sp>
        <p:nvSpPr>
          <p:cNvPr id="13" name="TextBox 12"/>
          <p:cNvSpPr txBox="1"/>
          <p:nvPr userDrawn="1"/>
        </p:nvSpPr>
        <p:spPr>
          <a:xfrm>
            <a:off x="6270877" y="3314045"/>
            <a:ext cx="5532325" cy="2570834"/>
          </a:xfrm>
          <a:prstGeom prst="rect">
            <a:avLst/>
          </a:prstGeom>
          <a:solidFill>
            <a:schemeClr val="bg1"/>
          </a:solidFill>
          <a:ln w="57150">
            <a:solidFill>
              <a:schemeClr val="accent5"/>
            </a:solidFill>
            <a:miter lim="800000"/>
          </a:ln>
        </p:spPr>
        <p:txBody>
          <a:bodyPr vert="horz" wrap="square" lIns="182880" tIns="182880" rIns="182880" bIns="182880" rtlCol="0">
            <a:noAutofit/>
          </a:bodyPr>
          <a:lstStyle/>
          <a:p>
            <a:pPr>
              <a:lnSpc>
                <a:spcPct val="90000"/>
              </a:lnSpc>
              <a:spcAft>
                <a:spcPts val="1600"/>
              </a:spcAft>
            </a:pPr>
            <a:r>
              <a:rPr lang="en-US" sz="1500" dirty="0">
                <a:latin typeface="MetricHPE" panose="020B0503030202060203" pitchFamily="34" charset="0"/>
              </a:rPr>
              <a:t>Please use a section divider image that relates well with the subject of your presentation.</a:t>
            </a:r>
          </a:p>
          <a:p>
            <a:pPr>
              <a:lnSpc>
                <a:spcPct val="90000"/>
              </a:lnSpc>
              <a:spcAft>
                <a:spcPts val="1600"/>
              </a:spcAft>
            </a:pPr>
            <a:r>
              <a:rPr lang="en-US" sz="1500" dirty="0">
                <a:latin typeface="MetricHPE" panose="020B0503030202060203" pitchFamily="34" charset="0"/>
              </a:rPr>
              <a:t>To change your section image, go to [View] -&gt; [Slide Master] to delete and insert a new image.</a:t>
            </a:r>
          </a:p>
          <a:p>
            <a:pPr>
              <a:lnSpc>
                <a:spcPct val="90000"/>
              </a:lnSpc>
              <a:spcAft>
                <a:spcPts val="1600"/>
              </a:spcAft>
            </a:pPr>
            <a:r>
              <a:rPr lang="en-US" sz="1500" dirty="0">
                <a:latin typeface="MetricHPE" panose="020B0503030202060203" pitchFamily="34" charset="0"/>
              </a:rPr>
              <a:t>A collection of images specifically formatted for use as PPT title slides can be found </a:t>
            </a:r>
            <a:r>
              <a:rPr lang="en-US" sz="1500" dirty="0">
                <a:latin typeface="MetricHPE" panose="020B0503030202060203" pitchFamily="34" charset="0"/>
                <a:hlinkClick r:id="rId5"/>
              </a:rPr>
              <a:t>here</a:t>
            </a:r>
            <a:r>
              <a:rPr lang="en-US" sz="1500" dirty="0">
                <a:latin typeface="MetricHPE" panose="020B0503030202060203" pitchFamily="34" charset="0"/>
              </a:rPr>
              <a:t> in the HPE Brand Library, and cropped to fit.</a:t>
            </a:r>
          </a:p>
          <a:p>
            <a:pPr>
              <a:lnSpc>
                <a:spcPct val="90000"/>
              </a:lnSpc>
              <a:spcAft>
                <a:spcPts val="1600"/>
              </a:spcAft>
            </a:pPr>
            <a:r>
              <a:rPr lang="en-US" sz="1500" dirty="0">
                <a:latin typeface="MetricHPE" panose="020B0503030202060203" pitchFamily="34" charset="0"/>
              </a:rPr>
              <a:t>Please delete this box in the Slide Master after you update your title image.</a:t>
            </a:r>
          </a:p>
          <a:p>
            <a:pPr>
              <a:lnSpc>
                <a:spcPct val="90000"/>
              </a:lnSpc>
            </a:pPr>
            <a:endParaRPr lang="en-US" sz="1500" dirty="0" err="1">
              <a:solidFill>
                <a:schemeClr val="bg1"/>
              </a:solidFill>
              <a:latin typeface="MetricHPE" panose="020B0503030202060203" pitchFamily="34" charset="0"/>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een Frame Divid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6" name="Title 1"/>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7" name="Text Placeholder 9"/>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Rectangle 17"/>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urpl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9" name="Text Placeholder 9">
            <a:extLst>
              <a:ext uri="{FF2B5EF4-FFF2-40B4-BE49-F238E27FC236}">
                <a16:creationId xmlns:a16="http://schemas.microsoft.com/office/drawing/2014/main" xmlns="" id="{CB607F37-173B-4A34-95FA-297523FEF616}"/>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ate Turquois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xmlns="" id="{1567728E-6D0A-492B-89E6-39E224462568}"/>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late Orang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xmlns=""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xmlns="" id="{A164B2CD-8FCB-4B30-B00B-A402E5693B84}"/>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43" y="391852"/>
            <a:ext cx="1143000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dirty="0"/>
          </a:p>
        </p:txBody>
      </p:sp>
      <p:sp>
        <p:nvSpPr>
          <p:cNvPr id="3" name="Text Placeholder 2"/>
          <p:cNvSpPr>
            <a:spLocks noGrp="1"/>
          </p:cNvSpPr>
          <p:nvPr>
            <p:ph type="body" idx="1"/>
          </p:nvPr>
        </p:nvSpPr>
        <p:spPr>
          <a:xfrm>
            <a:off x="285909" y="998682"/>
            <a:ext cx="1142983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41"/>
              </a:buBlip>
              <a:defRPr sz="2000" kern="1200" cap="all" normalizeH="0" baseline="10000">
                <a:solidFill>
                  <a:schemeClr val="bg2"/>
                </a:solidFill>
                <a:latin typeface="MetricHPE" panose="020B0503030202060203" pitchFamily="34" charset="0"/>
              </a:defRPr>
            </a:lvl1pPr>
          </a:lstStyle>
          <a:p>
            <a:pPr defTabSz="1088421">
              <a:buFontTx/>
              <a:buBlip>
                <a:blip r:embed="rId41"/>
              </a:buBlip>
            </a:pPr>
            <a:fld id="{104FC826-72BB-4AF1-BA01-A94F7396A7DC}" type="slidenum">
              <a:rPr lang="en-US" smtClean="0"/>
              <a:pPr defTabSz="1088421">
                <a:buFontTx/>
                <a:buBlip>
                  <a:blip r:embed="rId41"/>
                </a:buBlip>
              </a:pPr>
              <a:t>‹#›</a:t>
            </a:fld>
            <a:endParaRPr lang="en-US" dirty="0"/>
          </a:p>
        </p:txBody>
      </p:sp>
      <p:sp>
        <p:nvSpPr>
          <p:cNvPr id="15" name="Footer Placeholder 4"/>
          <p:cNvSpPr>
            <a:spLocks noGrp="1"/>
          </p:cNvSpPr>
          <p:nvPr>
            <p:ph type="ftr" sz="quarter" idx="3"/>
          </p:nvPr>
        </p:nvSpPr>
        <p:spPr>
          <a:xfrm>
            <a:off x="7088056" y="6336077"/>
            <a:ext cx="4114800" cy="220717"/>
          </a:xfrm>
          <a:prstGeom prst="rect">
            <a:avLst/>
          </a:prstGeom>
        </p:spPr>
        <p:txBody>
          <a:bodyPr vert="horz" lIns="91440" tIns="45720" rIns="91440" bIns="45720" rtlCol="0" anchor="t"/>
          <a:lstStyle>
            <a:lvl1pPr algn="r">
              <a:lnSpc>
                <a:spcPct val="90000"/>
              </a:lnSpc>
              <a:defRPr sz="1200" cap="all" baseline="0">
                <a:solidFill>
                  <a:schemeClr val="bg2"/>
                </a:solidFill>
                <a:latin typeface="MetricHPE" panose="020B0503030202060203" pitchFamily="34" charset="0"/>
              </a:defRPr>
            </a:lvl1pPr>
          </a:lstStyle>
          <a:p>
            <a:r>
              <a:rPr lang="en-IN" smtClean="0"/>
              <a:t>CONFIDENTIAL - FOR TRAINING PURPOSES ONLY</a:t>
            </a:r>
            <a:endParaRPr lang="en-US" dirty="0"/>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96" r:id="rId1"/>
    <p:sldLayoutId id="2147483695" r:id="rId2"/>
    <p:sldLayoutId id="2147483660" r:id="rId3"/>
    <p:sldLayoutId id="2147483651" r:id="rId4"/>
    <p:sldLayoutId id="2147483661" r:id="rId5"/>
    <p:sldLayoutId id="2147483662" r:id="rId6"/>
    <p:sldLayoutId id="2147483663" r:id="rId7"/>
    <p:sldLayoutId id="2147483685" r:id="rId8"/>
    <p:sldLayoutId id="2147483686" r:id="rId9"/>
    <p:sldLayoutId id="2147483666" r:id="rId10"/>
    <p:sldLayoutId id="214748368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57" r:id="rId25"/>
    <p:sldLayoutId id="2147483697" r:id="rId26"/>
    <p:sldLayoutId id="2147483676" r:id="rId27"/>
    <p:sldLayoutId id="2147483677" r:id="rId28"/>
    <p:sldLayoutId id="2147483678" r:id="rId29"/>
    <p:sldLayoutId id="2147483649" r:id="rId30"/>
    <p:sldLayoutId id="2147483688" r:id="rId31"/>
    <p:sldLayoutId id="2147483689" r:id="rId32"/>
    <p:sldLayoutId id="2147483690" r:id="rId33"/>
    <p:sldLayoutId id="2147483691" r:id="rId34"/>
    <p:sldLayoutId id="2147483692" r:id="rId35"/>
    <p:sldLayoutId id="2147483693" r:id="rId36"/>
    <p:sldLayoutId id="2147483694" r:id="rId37"/>
    <p:sldLayoutId id="2147483700" r:id="rId38"/>
    <p:sldLayoutId id="2147483711"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etricHPE Black" panose="020B0A03030202060203" pitchFamily="34" charset="0"/>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etricHPE" panose="020B0503030202060203" pitchFamily="34" charset="0"/>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etricHPE" panose="020B0503030202060203" pitchFamily="34" charset="0"/>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etricHPE" panose="020B0503030202060203" pitchFamily="34" charset="0"/>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etricHPE" panose="020B0503030202060203" pitchFamily="34" charset="0"/>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etricHPE" panose="020B0503030202060203" pitchFamily="34" charset="0"/>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240" userDrawn="1">
          <p15:clr>
            <a:srgbClr val="F26B43"/>
          </p15:clr>
        </p15:guide>
        <p15:guide id="4" pos="7440" userDrawn="1">
          <p15:clr>
            <a:srgbClr val="F26B43"/>
          </p15:clr>
        </p15:guide>
        <p15:guide id="5" orient="horz" pos="432" userDrawn="1">
          <p15:clr>
            <a:srgbClr val="F26B43"/>
          </p15:clr>
        </p15:guide>
        <p15:guide id="6" orient="horz" pos="3840">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mapr.com/docs/61/ClusterAdministration/nodes/restart-srvcs.html" TargetMode="External"/><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hyperlink" Target="https://mapr.com/docs/60/AdministratorGuide/MapRfusePOSIXClient-Troubleshooting.html" TargetMode="External"/><Relationship Id="rId5" Type="http://schemas.openxmlformats.org/officeDocument/2006/relationships/hyperlink" Target="https://mapr.com/docs/61/AdvancedInstallation/Start_zookeeper_warden.html" TargetMode="External"/><Relationship Id="rId4" Type="http://schemas.openxmlformats.org/officeDocument/2006/relationships/hyperlink" Target="https://mapr.com/docs/61/AdvancedInstallation/BringingUptheCluster-Troubleshooting.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1.png"/><Relationship Id="rId4" Type="http://schemas.openxmlformats.org/officeDocument/2006/relationships/image" Target="../media/image20.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07261-53E0-4F9B-8547-43E7614D0B45}"/>
              </a:ext>
            </a:extLst>
          </p:cNvPr>
          <p:cNvSpPr>
            <a:spLocks noGrp="1"/>
          </p:cNvSpPr>
          <p:nvPr>
            <p:ph type="title"/>
          </p:nvPr>
        </p:nvSpPr>
        <p:spPr/>
        <p:txBody>
          <a:bodyPr/>
          <a:lstStyle/>
          <a:p>
            <a:r>
              <a:rPr lang="en-US" dirty="0" smtClean="0">
                <a:latin typeface="MetricHPE Black"/>
              </a:rPr>
              <a:t>HPE Container platform </a:t>
            </a:r>
            <a:r>
              <a:rPr lang="en-US" dirty="0">
                <a:latin typeface="MetricHPE Black"/>
              </a:rPr>
              <a:t>administration </a:t>
            </a:r>
            <a:r>
              <a:rPr lang="en-US" dirty="0" smtClean="0">
                <a:latin typeface="MetricHPE Black"/>
              </a:rPr>
              <a:t>training – MapR Management</a:t>
            </a:r>
            <a:endParaRPr lang="pl-PL" dirty="0"/>
          </a:p>
        </p:txBody>
      </p:sp>
      <p:sp>
        <p:nvSpPr>
          <p:cNvPr id="5" name="Subtitle 4"/>
          <p:cNvSpPr>
            <a:spLocks noGrp="1"/>
          </p:cNvSpPr>
          <p:nvPr>
            <p:ph type="subTitle" idx="1"/>
          </p:nvPr>
        </p:nvSpPr>
        <p:spPr/>
        <p:txBody>
          <a:bodyPr/>
          <a:lstStyle/>
          <a:p>
            <a:r>
              <a:rPr lang="en-US" dirty="0"/>
              <a:t>Course ID: HG7G2S - 01129844</a:t>
            </a:r>
          </a:p>
        </p:txBody>
      </p:sp>
      <p:sp>
        <p:nvSpPr>
          <p:cNvPr id="4" name="Text Placeholder 3">
            <a:extLst>
              <a:ext uri="{FF2B5EF4-FFF2-40B4-BE49-F238E27FC236}">
                <a16:creationId xmlns:a16="http://schemas.microsoft.com/office/drawing/2014/main" xmlns="" id="{73B403BC-0E8A-4166-B6DF-421CA98DF585}"/>
              </a:ext>
            </a:extLst>
          </p:cNvPr>
          <p:cNvSpPr>
            <a:spLocks noGrp="1"/>
          </p:cNvSpPr>
          <p:nvPr>
            <p:ph type="body" sz="quarter" idx="13"/>
          </p:nvPr>
        </p:nvSpPr>
        <p:spPr/>
        <p:txBody>
          <a:bodyPr/>
          <a:lstStyle/>
          <a:p>
            <a:r>
              <a:rPr lang="en-IN" dirty="0" smtClean="0"/>
              <a:t>April 2020</a:t>
            </a:r>
            <a:endParaRPr lang="pl-PL" dirty="0"/>
          </a:p>
        </p:txBody>
      </p:sp>
    </p:spTree>
    <p:extLst>
      <p:ext uri="{BB962C8B-B14F-4D97-AF65-F5344CB8AC3E}">
        <p14:creationId xmlns:p14="http://schemas.microsoft.com/office/powerpoint/2010/main" val="38032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latin typeface="MetricHPE Black"/>
              </a:rPr>
              <a:t>MapR Management Common Tasks</a:t>
            </a:r>
            <a:endParaRPr lang="en-IN" dirty="0">
              <a:latin typeface="MetricHPE Black"/>
            </a:endParaRPr>
          </a:p>
        </p:txBody>
      </p:sp>
      <p:sp>
        <p:nvSpPr>
          <p:cNvPr id="28" name="Rectangle 27"/>
          <p:cNvSpPr/>
          <p:nvPr/>
        </p:nvSpPr>
        <p:spPr>
          <a:xfrm>
            <a:off x="285743" y="1051108"/>
            <a:ext cx="10865383" cy="430887"/>
          </a:xfrm>
          <a:prstGeom prst="rect">
            <a:avLst/>
          </a:prstGeom>
        </p:spPr>
        <p:txBody>
          <a:bodyPr wrap="square">
            <a:spAutoFit/>
          </a:bodyPr>
          <a:lstStyle/>
          <a:p>
            <a:r>
              <a:rPr lang="en-US" sz="2200" dirty="0" err="1"/>
              <a:t>bdmapr</a:t>
            </a:r>
            <a:r>
              <a:rPr lang="en-US" sz="2200" dirty="0"/>
              <a:t> is a wrapper script that sets up MapR ticket automatically</a:t>
            </a:r>
          </a:p>
        </p:txBody>
      </p:sp>
      <p:graphicFrame>
        <p:nvGraphicFramePr>
          <p:cNvPr id="29" name="Table 28"/>
          <p:cNvGraphicFramePr>
            <a:graphicFrameLocks noGrp="1"/>
          </p:cNvGraphicFramePr>
          <p:nvPr>
            <p:extLst>
              <p:ext uri="{D42A27DB-BD31-4B8C-83A1-F6EECF244321}">
                <p14:modId xmlns:p14="http://schemas.microsoft.com/office/powerpoint/2010/main" val="3686044204"/>
              </p:ext>
            </p:extLst>
          </p:nvPr>
        </p:nvGraphicFramePr>
        <p:xfrm>
          <a:off x="1109496" y="1744456"/>
          <a:ext cx="9973008" cy="4043680"/>
        </p:xfrm>
        <a:graphic>
          <a:graphicData uri="http://schemas.openxmlformats.org/drawingml/2006/table">
            <a:tbl>
              <a:tblPr firstRow="1" bandRow="1">
                <a:tableStyleId>{F2DE63D5-997A-4646-A377-4702673A728D}</a:tableStyleId>
              </a:tblPr>
              <a:tblGrid>
                <a:gridCol w="4327153"/>
                <a:gridCol w="5645855"/>
              </a:tblGrid>
              <a:tr h="370840">
                <a:tc>
                  <a:txBody>
                    <a:bodyPr/>
                    <a:lstStyle/>
                    <a:p>
                      <a:pPr marL="0" marR="0">
                        <a:spcBef>
                          <a:spcPts val="0"/>
                        </a:spcBef>
                        <a:spcAft>
                          <a:spcPts val="0"/>
                        </a:spcAft>
                      </a:pPr>
                      <a:r>
                        <a:rPr lang="en-US" sz="1400" dirty="0">
                          <a:effectLst/>
                        </a:rPr>
                        <a:t>Common Task</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Command to run on HCP Controller</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spcBef>
                          <a:spcPts val="0"/>
                        </a:spcBef>
                        <a:spcAft>
                          <a:spcPts val="0"/>
                        </a:spcAft>
                      </a:pPr>
                      <a:endParaRPr lang="en-US" sz="1400" dirty="0" smtClean="0">
                        <a:effectLst/>
                      </a:endParaRPr>
                    </a:p>
                    <a:p>
                      <a:pPr marL="0" marR="0">
                        <a:spcBef>
                          <a:spcPts val="0"/>
                        </a:spcBef>
                        <a:spcAft>
                          <a:spcPts val="0"/>
                        </a:spcAft>
                      </a:pPr>
                      <a:r>
                        <a:rPr lang="en-US" sz="1400" dirty="0" smtClean="0">
                          <a:effectLst/>
                        </a:rPr>
                        <a:t>List </a:t>
                      </a:r>
                      <a:r>
                        <a:rPr lang="en-US" sz="1400" dirty="0">
                          <a:effectLst/>
                        </a:rPr>
                        <a:t>all nodes with services running on them along with the topology</a:t>
                      </a:r>
                    </a:p>
                    <a:p>
                      <a:pPr marL="0" marR="0">
                        <a:spcBef>
                          <a:spcPts val="0"/>
                        </a:spcBef>
                        <a:spcAft>
                          <a:spcPts val="0"/>
                        </a:spcAft>
                      </a:pPr>
                      <a:r>
                        <a:rPr lang="en-US" sz="1400" dirty="0">
                          <a:effectLst/>
                        </a:rPr>
                        <a:t> </a:t>
                      </a:r>
                      <a:endParaRPr lang="en-US" sz="1400" b="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endParaRPr lang="en-US" sz="1400" dirty="0" smtClean="0">
                        <a:effectLst/>
                      </a:endParaRPr>
                    </a:p>
                    <a:p>
                      <a:pPr marL="0" marR="0">
                        <a:spcBef>
                          <a:spcPts val="0"/>
                        </a:spcBef>
                        <a:spcAft>
                          <a:spcPts val="0"/>
                        </a:spcAft>
                      </a:pPr>
                      <a:r>
                        <a:rPr lang="en-US" sz="1400" dirty="0" err="1" smtClean="0">
                          <a:effectLst/>
                        </a:rPr>
                        <a:t>bdmapr</a:t>
                      </a:r>
                      <a:r>
                        <a:rPr lang="en-US" sz="1400" dirty="0" smtClean="0">
                          <a:effectLst/>
                        </a:rPr>
                        <a:t> </a:t>
                      </a:r>
                      <a:r>
                        <a:rPr lang="en-US" sz="1400" dirty="0" err="1">
                          <a:effectLst/>
                        </a:rPr>
                        <a:t>maprcli</a:t>
                      </a:r>
                      <a:r>
                        <a:rPr lang="en-US" sz="1400" dirty="0">
                          <a:effectLst/>
                        </a:rPr>
                        <a:t> node list -columns </a:t>
                      </a:r>
                      <a:r>
                        <a:rPr lang="en-US" sz="1400" dirty="0" err="1">
                          <a:effectLst/>
                        </a:rPr>
                        <a:t>h,svc,racktopo,id</a:t>
                      </a:r>
                      <a:endParaRPr lang="en-US" sz="1400" dirty="0">
                        <a:effectLst/>
                      </a:endParaRPr>
                    </a:p>
                    <a:p>
                      <a:pPr marL="0" marR="0">
                        <a:spcBef>
                          <a:spcPts val="0"/>
                        </a:spcBef>
                        <a:spcAft>
                          <a:spcPts val="0"/>
                        </a:spcAft>
                      </a:pPr>
                      <a:r>
                        <a:rPr lang="en-US" sz="1400" dirty="0">
                          <a:effectLst/>
                        </a:rPr>
                        <a:t> </a:t>
                      </a:r>
                      <a:endParaRPr lang="en-US" sz="1400" dirty="0">
                        <a:effectLst/>
                        <a:latin typeface="MetricHPE"/>
                        <a:ea typeface="Calibri" panose="020F0502020204030204" pitchFamily="34" charset="0"/>
                        <a:cs typeface="Courier New" panose="02070309020205020404" pitchFamily="49" charset="0"/>
                      </a:endParaRPr>
                    </a:p>
                  </a:txBody>
                  <a:tcPr marL="68580" marR="68580" marT="0" marB="0"/>
                </a:tc>
              </a:tr>
              <a:tr h="370840">
                <a:tc>
                  <a:txBody>
                    <a:bodyPr/>
                    <a:lstStyle/>
                    <a:p>
                      <a:pPr marL="0" marR="0">
                        <a:spcBef>
                          <a:spcPts val="0"/>
                        </a:spcBef>
                        <a:spcAft>
                          <a:spcPts val="0"/>
                        </a:spcAft>
                      </a:pPr>
                      <a:r>
                        <a:rPr lang="en-US" sz="1400" dirty="0">
                          <a:effectLst/>
                        </a:rPr>
                        <a:t>List all volumes along with additional info</a:t>
                      </a:r>
                      <a:endParaRPr lang="en-US" sz="1400" b="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rPr>
                        <a:t>bdmapr</a:t>
                      </a:r>
                      <a:r>
                        <a:rPr lang="en-US" sz="1400" dirty="0">
                          <a:effectLst/>
                        </a:rPr>
                        <a:t> </a:t>
                      </a:r>
                      <a:r>
                        <a:rPr lang="en-US" sz="1400" dirty="0" err="1">
                          <a:effectLst/>
                        </a:rPr>
                        <a:t>maprcli</a:t>
                      </a:r>
                      <a:r>
                        <a:rPr lang="en-US" sz="1400" dirty="0">
                          <a:effectLst/>
                        </a:rPr>
                        <a:t> volume list -columns volumename,minreplicas,numreplicas,mountdir,quota,advisoryquota,totalused</a:t>
                      </a:r>
                      <a:endParaRPr lang="en-US" sz="1400" dirty="0">
                        <a:effectLst/>
                        <a:latin typeface="MetricHPE"/>
                        <a:ea typeface="Calibri" panose="020F0502020204030204" pitchFamily="34" charset="0"/>
                        <a:cs typeface="Courier New" panose="02070309020205020404" pitchFamily="49" charset="0"/>
                      </a:endParaRPr>
                    </a:p>
                  </a:txBody>
                  <a:tcPr marL="68580" marR="68580" marT="0" marB="0"/>
                </a:tc>
              </a:tr>
              <a:tr h="370840">
                <a:tc>
                  <a:txBody>
                    <a:bodyPr/>
                    <a:lstStyle/>
                    <a:p>
                      <a:pPr marL="0" marR="0">
                        <a:spcBef>
                          <a:spcPts val="0"/>
                        </a:spcBef>
                        <a:spcAft>
                          <a:spcPts val="0"/>
                        </a:spcAft>
                      </a:pPr>
                      <a:r>
                        <a:rPr lang="en-US" sz="1400" dirty="0">
                          <a:effectLst/>
                        </a:rPr>
                        <a:t>List all volumes that are present on a node</a:t>
                      </a:r>
                      <a:endParaRPr lang="en-US" sz="1400" b="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smtClean="0">
                          <a:effectLst/>
                        </a:rPr>
                        <a:t>bdmapr</a:t>
                      </a:r>
                      <a:r>
                        <a:rPr lang="en-US" sz="1400" dirty="0" smtClean="0">
                          <a:effectLst/>
                        </a:rPr>
                        <a:t> </a:t>
                      </a:r>
                      <a:r>
                        <a:rPr lang="en-US" sz="1400" dirty="0" err="1">
                          <a:effectLst/>
                        </a:rPr>
                        <a:t>maprcli</a:t>
                      </a:r>
                      <a:r>
                        <a:rPr lang="en-US" sz="1400" dirty="0">
                          <a:effectLst/>
                        </a:rPr>
                        <a:t> volume list -filter -nodes FQDN_OF_THE_HOST -columns </a:t>
                      </a:r>
                      <a:r>
                        <a:rPr lang="en-US" sz="1400" dirty="0" err="1">
                          <a:effectLst/>
                        </a:rPr>
                        <a:t>volumename,minreplicas,numreplicas,mountdir,quota,advisoryquota</a:t>
                      </a:r>
                      <a:endParaRPr lang="en-US" sz="1400" dirty="0">
                        <a:effectLst/>
                        <a:latin typeface="MetricHPE"/>
                        <a:ea typeface="Calibri" panose="020F0502020204030204" pitchFamily="34" charset="0"/>
                        <a:cs typeface="Courier New" panose="02070309020205020404" pitchFamily="49" charset="0"/>
                      </a:endParaRPr>
                    </a:p>
                  </a:txBody>
                  <a:tcPr marL="68580" marR="68580" marT="0" marB="0"/>
                </a:tc>
              </a:tr>
              <a:tr h="370840">
                <a:tc>
                  <a:txBody>
                    <a:bodyPr/>
                    <a:lstStyle/>
                    <a:p>
                      <a:pPr marL="0" marR="0">
                        <a:spcBef>
                          <a:spcPts val="0"/>
                        </a:spcBef>
                        <a:spcAft>
                          <a:spcPts val="0"/>
                        </a:spcAft>
                      </a:pPr>
                      <a:r>
                        <a:rPr lang="en-US" sz="1400" dirty="0">
                          <a:effectLst/>
                        </a:rPr>
                        <a:t>List license info</a:t>
                      </a:r>
                      <a:endParaRPr lang="en-US" sz="1400" b="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bdmapr maprcli license list</a:t>
                      </a:r>
                      <a:endParaRPr lang="en-US" sz="1400">
                        <a:effectLst/>
                        <a:latin typeface="MetricHPE"/>
                        <a:ea typeface="Calibri" panose="020F0502020204030204" pitchFamily="34" charset="0"/>
                        <a:cs typeface="Courier New" panose="02070309020205020404" pitchFamily="49" charset="0"/>
                      </a:endParaRPr>
                    </a:p>
                  </a:txBody>
                  <a:tcPr marL="68580" marR="68580" marT="0" marB="0"/>
                </a:tc>
              </a:tr>
              <a:tr h="370840">
                <a:tc>
                  <a:txBody>
                    <a:bodyPr/>
                    <a:lstStyle/>
                    <a:p>
                      <a:pPr marL="0" marR="0">
                        <a:spcBef>
                          <a:spcPts val="0"/>
                        </a:spcBef>
                        <a:spcAft>
                          <a:spcPts val="0"/>
                        </a:spcAft>
                      </a:pPr>
                      <a:r>
                        <a:rPr lang="en-US" sz="1400" dirty="0">
                          <a:effectLst/>
                        </a:rPr>
                        <a:t>Zookeeper Status</a:t>
                      </a:r>
                      <a:endParaRPr lang="en-US" sz="1400" b="0" dirty="0">
                        <a:effectLst/>
                        <a:latin typeface="MetricHPE"/>
                      </a:endParaRPr>
                    </a:p>
                  </a:txBody>
                  <a:tcPr marL="68580" marR="68580" marT="0" marB="0"/>
                </a:tc>
                <a:tc>
                  <a:txBody>
                    <a:bodyPr/>
                    <a:lstStyle/>
                    <a:p>
                      <a:pPr marL="0" marR="0">
                        <a:spcBef>
                          <a:spcPts val="0"/>
                        </a:spcBef>
                        <a:spcAft>
                          <a:spcPts val="0"/>
                        </a:spcAft>
                      </a:pPr>
                      <a:r>
                        <a:rPr lang="en-US" sz="1400">
                          <a:effectLst/>
                        </a:rPr>
                        <a:t>bdmapr --root /opt/mapr/zookeeper/zookeeper-3.4.11/bin/zookeeper qstatus</a:t>
                      </a:r>
                      <a:endParaRPr lang="en-US" sz="1400">
                        <a:effectLst/>
                        <a:latin typeface="MetricHPE"/>
                        <a:ea typeface="Calibri" panose="020F0502020204030204" pitchFamily="34" charset="0"/>
                        <a:cs typeface="Courier New" panose="02070309020205020404" pitchFamily="49" charset="0"/>
                      </a:endParaRPr>
                    </a:p>
                  </a:txBody>
                  <a:tcPr marL="68580" marR="68580" marT="0" marB="0"/>
                </a:tc>
              </a:tr>
              <a:tr h="370840">
                <a:tc>
                  <a:txBody>
                    <a:bodyPr/>
                    <a:lstStyle/>
                    <a:p>
                      <a:pPr marL="0" marR="0">
                        <a:spcBef>
                          <a:spcPts val="0"/>
                        </a:spcBef>
                        <a:spcAft>
                          <a:spcPts val="0"/>
                        </a:spcAft>
                      </a:pPr>
                      <a:r>
                        <a:rPr lang="en-US" sz="1400" dirty="0" err="1">
                          <a:effectLst/>
                        </a:rPr>
                        <a:t>CLDB</a:t>
                      </a:r>
                      <a:r>
                        <a:rPr lang="en-US" sz="1400" dirty="0">
                          <a:effectLst/>
                        </a:rPr>
                        <a:t> Master node</a:t>
                      </a:r>
                      <a:endParaRPr lang="en-US" sz="1400" b="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bdmapr maprcli node cldbmaster</a:t>
                      </a:r>
                    </a:p>
                    <a:p>
                      <a:pPr marL="0" marR="0">
                        <a:spcBef>
                          <a:spcPts val="0"/>
                        </a:spcBef>
                        <a:spcAft>
                          <a:spcPts val="0"/>
                        </a:spcAft>
                      </a:pPr>
                      <a:r>
                        <a:rPr lang="en-US" sz="1400">
                          <a:effectLst/>
                        </a:rPr>
                        <a:t> </a:t>
                      </a:r>
                      <a:endParaRPr lang="en-US" sz="1400">
                        <a:effectLst/>
                        <a:latin typeface="MetricHPE"/>
                        <a:ea typeface="Calibri" panose="020F0502020204030204" pitchFamily="34" charset="0"/>
                        <a:cs typeface="Courier New" panose="02070309020205020404" pitchFamily="49" charset="0"/>
                      </a:endParaRPr>
                    </a:p>
                  </a:txBody>
                  <a:tcPr marL="68580" marR="68580" marT="0" marB="0"/>
                </a:tc>
              </a:tr>
              <a:tr h="370840">
                <a:tc>
                  <a:txBody>
                    <a:bodyPr/>
                    <a:lstStyle/>
                    <a:p>
                      <a:pPr marL="0" marR="0">
                        <a:spcBef>
                          <a:spcPts val="0"/>
                        </a:spcBef>
                        <a:spcAft>
                          <a:spcPts val="0"/>
                        </a:spcAft>
                      </a:pPr>
                      <a:r>
                        <a:rPr lang="en-US" sz="1400" dirty="0">
                          <a:effectLst/>
                        </a:rPr>
                        <a:t>List </a:t>
                      </a:r>
                      <a:r>
                        <a:rPr lang="en-US" sz="1400" dirty="0" err="1">
                          <a:effectLst/>
                        </a:rPr>
                        <a:t>CLDB</a:t>
                      </a:r>
                      <a:r>
                        <a:rPr lang="en-US" sz="1400" dirty="0">
                          <a:effectLst/>
                        </a:rPr>
                        <a:t>/Zookeeper Nodes</a:t>
                      </a:r>
                      <a:endParaRPr lang="en-US" sz="1400" b="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rPr>
                        <a:t>bdmapr</a:t>
                      </a:r>
                      <a:r>
                        <a:rPr lang="en-US" sz="1400" dirty="0">
                          <a:effectLst/>
                        </a:rPr>
                        <a:t> </a:t>
                      </a:r>
                      <a:r>
                        <a:rPr lang="en-US" sz="1400" dirty="0" err="1">
                          <a:effectLst/>
                        </a:rPr>
                        <a:t>maprcli</a:t>
                      </a:r>
                      <a:r>
                        <a:rPr lang="en-US" sz="1400" dirty="0">
                          <a:effectLst/>
                        </a:rPr>
                        <a:t> node </a:t>
                      </a:r>
                      <a:r>
                        <a:rPr lang="en-US" sz="1400" dirty="0" err="1">
                          <a:effectLst/>
                        </a:rPr>
                        <a:t>listcldbzks</a:t>
                      </a:r>
                      <a:endParaRPr lang="en-US" sz="1400" dirty="0">
                        <a:effectLst/>
                      </a:endParaRPr>
                    </a:p>
                    <a:p>
                      <a:pPr marL="0" marR="0">
                        <a:spcBef>
                          <a:spcPts val="0"/>
                        </a:spcBef>
                        <a:spcAft>
                          <a:spcPts val="0"/>
                        </a:spcAft>
                      </a:pPr>
                      <a:r>
                        <a:rPr lang="en-US" sz="1400" dirty="0">
                          <a:effectLst/>
                        </a:rPr>
                        <a:t> </a:t>
                      </a:r>
                      <a:endParaRPr lang="en-US" sz="1400" dirty="0">
                        <a:effectLst/>
                        <a:latin typeface="MetricHPE"/>
                        <a:ea typeface="Calibri" panose="020F0502020204030204" pitchFamily="34" charset="0"/>
                        <a:cs typeface="Courier New" panose="02070309020205020404" pitchFamily="49" charset="0"/>
                      </a:endParaRPr>
                    </a:p>
                  </a:txBody>
                  <a:tcPr marL="68580" marR="68580" marT="0" marB="0"/>
                </a:tc>
              </a:tr>
              <a:tr h="370840">
                <a:tc>
                  <a:txBody>
                    <a:bodyPr/>
                    <a:lstStyle/>
                    <a:p>
                      <a:pPr marL="0" marR="0">
                        <a:spcBef>
                          <a:spcPts val="0"/>
                        </a:spcBef>
                        <a:spcAft>
                          <a:spcPts val="0"/>
                        </a:spcAft>
                      </a:pPr>
                      <a:r>
                        <a:rPr lang="en-US" sz="1400" kern="1200" dirty="0">
                          <a:effectLst/>
                        </a:rPr>
                        <a:t>Logon to MapR container shell</a:t>
                      </a:r>
                      <a:endParaRPr lang="en-US" sz="1400" b="0" kern="1200" dirty="0">
                        <a:solidFill>
                          <a:schemeClr val="tx1"/>
                        </a:solidFill>
                        <a:effectLst/>
                        <a:latin typeface="MetricHPE"/>
                        <a:ea typeface="+mn-ea"/>
                        <a:cs typeface="+mn-cs"/>
                      </a:endParaRPr>
                    </a:p>
                  </a:txBody>
                  <a:tcPr marL="68580" marR="68580" marT="0" marB="0"/>
                </a:tc>
                <a:tc>
                  <a:txBody>
                    <a:bodyPr/>
                    <a:lstStyle/>
                    <a:p>
                      <a:pPr marL="0" marR="0">
                        <a:spcBef>
                          <a:spcPts val="0"/>
                        </a:spcBef>
                        <a:spcAft>
                          <a:spcPts val="0"/>
                        </a:spcAft>
                      </a:pPr>
                      <a:r>
                        <a:rPr lang="en-US" sz="1400" kern="1200" dirty="0" err="1">
                          <a:effectLst/>
                        </a:rPr>
                        <a:t>bdmapr</a:t>
                      </a:r>
                      <a:r>
                        <a:rPr lang="en-US" sz="1400" kern="1200" dirty="0">
                          <a:effectLst/>
                        </a:rPr>
                        <a:t> –root bash</a:t>
                      </a:r>
                      <a:endParaRPr lang="en-US" sz="1400" kern="1200" dirty="0">
                        <a:solidFill>
                          <a:schemeClr val="tx1"/>
                        </a:solidFill>
                        <a:effectLst/>
                        <a:latin typeface="MetricHPE"/>
                        <a:ea typeface="+mn-ea"/>
                        <a:cs typeface="Courier New" panose="02070309020205020404" pitchFamily="49" charset="0"/>
                      </a:endParaRPr>
                    </a:p>
                  </a:txBody>
                  <a:tcPr marL="68580" marR="68580" marT="0" marB="0"/>
                </a:tc>
              </a:tr>
            </a:tbl>
          </a:graphicData>
        </a:graphic>
      </p:graphicFrame>
      <p:sp>
        <p:nvSpPr>
          <p:cNvPr id="5" name="Slide Number Placeholder 4"/>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10</a:t>
            </a:fld>
            <a:endParaRPr lang="en-US" dirty="0"/>
          </a:p>
        </p:txBody>
      </p:sp>
      <p:sp>
        <p:nvSpPr>
          <p:cNvPr id="6" name="Footer Placeholder 5"/>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MetricHPE Black"/>
              </a:rPr>
              <a:t>MapR Services (Troubleshooting)</a:t>
            </a:r>
            <a:endParaRPr lang="en-IN" dirty="0">
              <a:latin typeface="MetricHPE Black"/>
            </a:endParaRPr>
          </a:p>
        </p:txBody>
      </p:sp>
      <p:graphicFrame>
        <p:nvGraphicFramePr>
          <p:cNvPr id="6" name="Table 5">
            <a:extLst>
              <a:ext uri="{FF2B5EF4-FFF2-40B4-BE49-F238E27FC236}">
                <a16:creationId xmlns="" xmlns:a16="http://schemas.microsoft.com/office/drawing/2014/main" id="{4421D431-F8E3-4D8F-982F-DF11C145BFE4}"/>
              </a:ext>
            </a:extLst>
          </p:cNvPr>
          <p:cNvGraphicFramePr>
            <a:graphicFrameLocks noGrp="1"/>
          </p:cNvGraphicFramePr>
          <p:nvPr>
            <p:extLst>
              <p:ext uri="{D42A27DB-BD31-4B8C-83A1-F6EECF244321}">
                <p14:modId xmlns:p14="http://schemas.microsoft.com/office/powerpoint/2010/main" val="1823241667"/>
              </p:ext>
            </p:extLst>
          </p:nvPr>
        </p:nvGraphicFramePr>
        <p:xfrm>
          <a:off x="361894" y="941680"/>
          <a:ext cx="11545296" cy="5396753"/>
        </p:xfrm>
        <a:graphic>
          <a:graphicData uri="http://schemas.openxmlformats.org/drawingml/2006/table">
            <a:tbl>
              <a:tblPr firstRow="1" firstCol="1" bandRow="1">
                <a:tableStyleId>{5A111915-BE36-4E01-A7E5-04B1672EAD32}</a:tableStyleId>
              </a:tblPr>
              <a:tblGrid>
                <a:gridCol w="1191603">
                  <a:extLst>
                    <a:ext uri="{9D8B030D-6E8A-4147-A177-3AD203B41FA5}">
                      <a16:colId xmlns="" xmlns:a16="http://schemas.microsoft.com/office/drawing/2014/main" val="1911174466"/>
                    </a:ext>
                  </a:extLst>
                </a:gridCol>
                <a:gridCol w="3910377">
                  <a:extLst>
                    <a:ext uri="{9D8B030D-6E8A-4147-A177-3AD203B41FA5}">
                      <a16:colId xmlns="" xmlns:a16="http://schemas.microsoft.com/office/drawing/2014/main" val="105765445"/>
                    </a:ext>
                  </a:extLst>
                </a:gridCol>
                <a:gridCol w="6443316">
                  <a:extLst>
                    <a:ext uri="{9D8B030D-6E8A-4147-A177-3AD203B41FA5}">
                      <a16:colId xmlns="" xmlns:a16="http://schemas.microsoft.com/office/drawing/2014/main" val="205021944"/>
                    </a:ext>
                  </a:extLst>
                </a:gridCol>
              </a:tblGrid>
              <a:tr h="240445">
                <a:tc>
                  <a:txBody>
                    <a:bodyPr/>
                    <a:lstStyle/>
                    <a:p>
                      <a:pPr marL="0" marR="0">
                        <a:lnSpc>
                          <a:spcPct val="105000"/>
                        </a:lnSpc>
                        <a:spcBef>
                          <a:spcPts val="0"/>
                        </a:spcBef>
                        <a:spcAft>
                          <a:spcPts val="0"/>
                        </a:spcAft>
                      </a:pPr>
                      <a:r>
                        <a:rPr lang="en-US" sz="1050" dirty="0">
                          <a:effectLst/>
                        </a:rPr>
                        <a:t>MapR Service</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a:effectLst/>
                        </a:rPr>
                        <a:t>Description</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a:effectLst/>
                        </a:rPr>
                        <a:t>Diagnostics Steps / Corrective Action when service is down</a:t>
                      </a:r>
                    </a:p>
                    <a:p>
                      <a:pPr marL="0" marR="0">
                        <a:lnSpc>
                          <a:spcPct val="105000"/>
                        </a:lnSpc>
                        <a:spcBef>
                          <a:spcPts val="0"/>
                        </a:spcBef>
                        <a:spcAft>
                          <a:spcPts val="0"/>
                        </a:spcAft>
                      </a:pPr>
                      <a:r>
                        <a:rPr lang="en-US" sz="1050" dirty="0">
                          <a:effectLst/>
                        </a:rPr>
                        <a:t>To logon onto MapR shell, run  </a:t>
                      </a:r>
                      <a:r>
                        <a:rPr lang="en-US" sz="1050" dirty="0" err="1">
                          <a:effectLst/>
                        </a:rPr>
                        <a:t>bdmapr</a:t>
                      </a:r>
                      <a:r>
                        <a:rPr lang="en-US" sz="1050" dirty="0">
                          <a:effectLst/>
                        </a:rPr>
                        <a:t> –root bash on the HCP controller.</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3953741837"/>
                  </a:ext>
                </a:extLst>
              </a:tr>
              <a:tr h="979072">
                <a:tc>
                  <a:txBody>
                    <a:bodyPr/>
                    <a:lstStyle/>
                    <a:p>
                      <a:pPr marL="0" marR="0">
                        <a:lnSpc>
                          <a:spcPct val="105000"/>
                        </a:lnSpc>
                        <a:spcBef>
                          <a:spcPts val="0"/>
                        </a:spcBef>
                        <a:spcAft>
                          <a:spcPts val="0"/>
                        </a:spcAft>
                      </a:pPr>
                      <a:r>
                        <a:rPr lang="en-US" sz="1050">
                          <a:effectLst/>
                        </a:rPr>
                        <a:t>Container Location Database (CLDB)</a:t>
                      </a:r>
                      <a:endParaRPr lang="en-US" sz="105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a:effectLst/>
                        </a:rPr>
                        <a:t>Tracks critical meta data about every container in MapR-FS. Tracks fileservers in the cluster and node activity. CLDB service on multiple nodes will distributes lookup operations across those nodes for load balancing. It also provides high availability.</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spcBef>
                          <a:spcPts val="0"/>
                        </a:spcBef>
                        <a:spcAft>
                          <a:spcPts val="0"/>
                        </a:spcAft>
                      </a:pPr>
                      <a:r>
                        <a:rPr lang="en-US" sz="1050" dirty="0">
                          <a:effectLst/>
                        </a:rPr>
                        <a:t>Look at /opt/</a:t>
                      </a:r>
                      <a:r>
                        <a:rPr lang="en-US" sz="1050" dirty="0" err="1">
                          <a:effectLst/>
                        </a:rPr>
                        <a:t>mapr</a:t>
                      </a:r>
                      <a:r>
                        <a:rPr lang="en-US" sz="1050" dirty="0">
                          <a:effectLst/>
                        </a:rPr>
                        <a:t>/logs/cldb.log</a:t>
                      </a:r>
                    </a:p>
                    <a:p>
                      <a:pPr marL="0" marR="0">
                        <a:lnSpc>
                          <a:spcPct val="105000"/>
                        </a:lnSpc>
                        <a:spcBef>
                          <a:spcPts val="0"/>
                        </a:spcBef>
                        <a:spcAft>
                          <a:spcPts val="0"/>
                        </a:spcAft>
                      </a:pPr>
                      <a:endParaRPr lang="en-US" sz="1050" dirty="0">
                        <a:effectLst/>
                      </a:endParaRPr>
                    </a:p>
                    <a:p>
                      <a:pPr marL="0" marR="0">
                        <a:lnSpc>
                          <a:spcPct val="105000"/>
                        </a:lnSpc>
                        <a:spcBef>
                          <a:spcPts val="0"/>
                        </a:spcBef>
                        <a:spcAft>
                          <a:spcPts val="0"/>
                        </a:spcAft>
                      </a:pPr>
                      <a:r>
                        <a:rPr lang="en-US" sz="1050" dirty="0">
                          <a:effectLst/>
                        </a:rPr>
                        <a:t>Restart CLDB services. See </a:t>
                      </a:r>
                      <a:r>
                        <a:rPr lang="en-US" sz="1050" u="none" strike="noStrike" dirty="0">
                          <a:effectLst/>
                          <a:hlinkClick r:id="rId3"/>
                        </a:rPr>
                        <a:t>https://</a:t>
                      </a:r>
                      <a:r>
                        <a:rPr lang="en-US" sz="1050" u="none" strike="noStrike" dirty="0" smtClean="0">
                          <a:effectLst/>
                          <a:hlinkClick r:id="rId3"/>
                        </a:rPr>
                        <a:t>mapr.com/docs/61/ClusterAdministration/nodes/restart-srvcs.html</a:t>
                      </a:r>
                      <a:endParaRPr lang="en-US" sz="1050" u="none" strike="noStrike" dirty="0">
                        <a:effectLst/>
                      </a:endParaRPr>
                    </a:p>
                  </a:txBody>
                  <a:tcPr marL="48176" marR="48176" marT="0" marB="0"/>
                </a:tc>
                <a:extLst>
                  <a:ext uri="{0D108BD9-81ED-4DB2-BD59-A6C34878D82A}">
                    <a16:rowId xmlns="" xmlns:a16="http://schemas.microsoft.com/office/drawing/2014/main" val="3445051920"/>
                  </a:ext>
                </a:extLst>
              </a:tr>
              <a:tr h="1225282">
                <a:tc>
                  <a:txBody>
                    <a:bodyPr/>
                    <a:lstStyle/>
                    <a:p>
                      <a:pPr marL="0" marR="0">
                        <a:lnSpc>
                          <a:spcPct val="105000"/>
                        </a:lnSpc>
                        <a:spcBef>
                          <a:spcPts val="0"/>
                        </a:spcBef>
                        <a:spcAft>
                          <a:spcPts val="600"/>
                        </a:spcAft>
                      </a:pPr>
                      <a:r>
                        <a:rPr lang="en-US" sz="1050">
                          <a:effectLst/>
                        </a:rPr>
                        <a:t>Warden</a:t>
                      </a:r>
                    </a:p>
                    <a:p>
                      <a:pPr marL="0" marR="0">
                        <a:lnSpc>
                          <a:spcPct val="105000"/>
                        </a:lnSpc>
                        <a:spcBef>
                          <a:spcPts val="0"/>
                        </a:spcBef>
                        <a:spcAft>
                          <a:spcPts val="0"/>
                        </a:spcAft>
                      </a:pPr>
                      <a:r>
                        <a:rPr lang="en-US" sz="1050">
                          <a:effectLst/>
                        </a:rPr>
                        <a:t> </a:t>
                      </a:r>
                      <a:endParaRPr lang="en-US" sz="105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a:effectLst/>
                        </a:rPr>
                        <a:t>A light Java application that runs on all the nodes in a cluster and coordinates cluster services. Warden’s job on each node is to start, stop, or restart the appropriate services, and allocate the correct amount of memory to them.</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a:effectLst/>
                        </a:rPr>
                        <a:t>Look at /opt/</a:t>
                      </a:r>
                      <a:r>
                        <a:rPr lang="en-US" sz="1050" dirty="0" err="1">
                          <a:effectLst/>
                        </a:rPr>
                        <a:t>mapr</a:t>
                      </a:r>
                      <a:r>
                        <a:rPr lang="en-US" sz="1050" dirty="0">
                          <a:effectLst/>
                        </a:rPr>
                        <a:t>/logs/warden.log</a:t>
                      </a:r>
                    </a:p>
                    <a:p>
                      <a:pPr marL="0" marR="0">
                        <a:lnSpc>
                          <a:spcPct val="105000"/>
                        </a:lnSpc>
                        <a:spcBef>
                          <a:spcPts val="0"/>
                        </a:spcBef>
                        <a:spcAft>
                          <a:spcPts val="0"/>
                        </a:spcAft>
                      </a:pPr>
                      <a:r>
                        <a:rPr lang="en-US" sz="1050" dirty="0">
                          <a:effectLst/>
                        </a:rPr>
                        <a:t> </a:t>
                      </a:r>
                    </a:p>
                    <a:p>
                      <a:pPr marL="0" marR="0">
                        <a:lnSpc>
                          <a:spcPct val="105000"/>
                        </a:lnSpc>
                        <a:spcBef>
                          <a:spcPts val="0"/>
                        </a:spcBef>
                        <a:spcAft>
                          <a:spcPts val="0"/>
                        </a:spcAft>
                      </a:pPr>
                      <a:r>
                        <a:rPr lang="en-US" sz="1050" dirty="0">
                          <a:effectLst/>
                        </a:rPr>
                        <a:t>Refer to troubleshooting steps as described in this link:</a:t>
                      </a:r>
                    </a:p>
                    <a:p>
                      <a:pPr marL="0" marR="0">
                        <a:lnSpc>
                          <a:spcPct val="105000"/>
                        </a:lnSpc>
                        <a:spcBef>
                          <a:spcPts val="0"/>
                        </a:spcBef>
                        <a:spcAft>
                          <a:spcPts val="0"/>
                        </a:spcAft>
                      </a:pPr>
                      <a:r>
                        <a:rPr lang="en-US" sz="1050" dirty="0">
                          <a:effectLst/>
                        </a:rPr>
                        <a:t> </a:t>
                      </a:r>
                      <a:r>
                        <a:rPr lang="en-US" sz="1050" u="sng" dirty="0">
                          <a:effectLst/>
                          <a:hlinkClick r:id="rId4"/>
                        </a:rPr>
                        <a:t>https://mapr.com/docs/61/AdvancedInstallation/BringingUptheCluster-Troubleshooting.html</a:t>
                      </a:r>
                      <a:endParaRPr lang="en-US" sz="1050" dirty="0">
                        <a:effectLst/>
                      </a:endParaRPr>
                    </a:p>
                    <a:p>
                      <a:pPr marL="0" marR="0">
                        <a:lnSpc>
                          <a:spcPct val="105000"/>
                        </a:lnSpc>
                        <a:spcBef>
                          <a:spcPts val="0"/>
                        </a:spcBef>
                        <a:spcAft>
                          <a:spcPts val="0"/>
                        </a:spcAft>
                      </a:pPr>
                      <a:r>
                        <a:rPr lang="en-US" sz="1050" dirty="0">
                          <a:effectLst/>
                        </a:rPr>
                        <a:t> </a:t>
                      </a:r>
                    </a:p>
                    <a:p>
                      <a:pPr marL="0" marR="0">
                        <a:lnSpc>
                          <a:spcPct val="105000"/>
                        </a:lnSpc>
                        <a:spcBef>
                          <a:spcPts val="0"/>
                        </a:spcBef>
                        <a:spcAft>
                          <a:spcPts val="0"/>
                        </a:spcAft>
                      </a:pPr>
                      <a:r>
                        <a:rPr lang="en-US" sz="1050" dirty="0">
                          <a:effectLst/>
                        </a:rPr>
                        <a:t>Consider restarting Zookeeper and Warden services. See </a:t>
                      </a:r>
                      <a:r>
                        <a:rPr lang="en-US" sz="1050" u="sng" dirty="0">
                          <a:effectLst/>
                          <a:hlinkClick r:id="rId5"/>
                        </a:rPr>
                        <a:t>https://mapr.com/docs/61/AdvancedInstallation/Start_zookeeper_warden.html</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1969153651"/>
                  </a:ext>
                </a:extLst>
              </a:tr>
              <a:tr h="486654">
                <a:tc>
                  <a:txBody>
                    <a:bodyPr/>
                    <a:lstStyle/>
                    <a:p>
                      <a:pPr marL="0" marR="0">
                        <a:lnSpc>
                          <a:spcPct val="105000"/>
                        </a:lnSpc>
                        <a:spcBef>
                          <a:spcPts val="0"/>
                        </a:spcBef>
                        <a:spcAft>
                          <a:spcPts val="0"/>
                        </a:spcAft>
                      </a:pPr>
                      <a:r>
                        <a:rPr lang="en-US" sz="1050" dirty="0" err="1">
                          <a:effectLst/>
                        </a:rPr>
                        <a:t>Posix</a:t>
                      </a:r>
                      <a:r>
                        <a:rPr lang="en-US" sz="1050" dirty="0">
                          <a:effectLst/>
                        </a:rPr>
                        <a:t> Clients</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a:effectLst/>
                        </a:rPr>
                        <a:t>MapR POSIX clients enables </a:t>
                      </a:r>
                      <a:r>
                        <a:rPr lang="en-US" sz="1050" dirty="0" err="1">
                          <a:effectLst/>
                        </a:rPr>
                        <a:t>docker</a:t>
                      </a:r>
                      <a:r>
                        <a:rPr lang="en-US" sz="1050" dirty="0">
                          <a:effectLst/>
                        </a:rPr>
                        <a:t> to read and write directly and securely on the filesystem exposed by MapR FUSE (Filesystem in </a:t>
                      </a:r>
                      <a:r>
                        <a:rPr lang="en-US" sz="1050" dirty="0" smtClean="0">
                          <a:effectLst/>
                        </a:rPr>
                        <a:t>User space). </a:t>
                      </a:r>
                      <a:r>
                        <a:rPr lang="en-US" sz="1050" dirty="0">
                          <a:effectLst/>
                        </a:rPr>
                        <a:t> </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lvl="0" indent="0" algn="l" defTabSz="914400" rtl="0" eaLnBrk="1" fontAlgn="auto" latinLnBrk="0" hangingPunct="1">
                        <a:lnSpc>
                          <a:spcPct val="105000"/>
                        </a:lnSpc>
                        <a:spcBef>
                          <a:spcPts val="0"/>
                        </a:spcBef>
                        <a:spcAft>
                          <a:spcPts val="0"/>
                        </a:spcAft>
                        <a:buClrTx/>
                        <a:buSzTx/>
                        <a:buFontTx/>
                        <a:buNone/>
                        <a:tabLst/>
                        <a:defRPr/>
                      </a:pPr>
                      <a:r>
                        <a:rPr lang="en-US" sz="1050" dirty="0">
                          <a:effectLst/>
                        </a:rPr>
                        <a:t>Look at the </a:t>
                      </a:r>
                      <a:r>
                        <a:rPr lang="fr-FR" sz="1050" dirty="0">
                          <a:effectLst/>
                        </a:rPr>
                        <a:t>/</a:t>
                      </a:r>
                      <a:r>
                        <a:rPr lang="fr-FR" sz="1050" dirty="0" err="1">
                          <a:effectLst/>
                        </a:rPr>
                        <a:t>opt</a:t>
                      </a:r>
                      <a:r>
                        <a:rPr lang="fr-FR" sz="1050" dirty="0">
                          <a:effectLst/>
                        </a:rPr>
                        <a:t>/</a:t>
                      </a:r>
                      <a:r>
                        <a:rPr lang="fr-FR" sz="1050" dirty="0" err="1">
                          <a:effectLst/>
                        </a:rPr>
                        <a:t>mapr</a:t>
                      </a:r>
                      <a:r>
                        <a:rPr lang="fr-FR" sz="1050" dirty="0">
                          <a:effectLst/>
                        </a:rPr>
                        <a:t>/logs/posix-client-basic.log</a:t>
                      </a:r>
                    </a:p>
                    <a:p>
                      <a:pPr marL="0" marR="0" lvl="0" indent="0" algn="l" defTabSz="914400" rtl="0" eaLnBrk="1" fontAlgn="auto" latinLnBrk="0" hangingPunct="1">
                        <a:lnSpc>
                          <a:spcPct val="105000"/>
                        </a:lnSpc>
                        <a:spcBef>
                          <a:spcPts val="0"/>
                        </a:spcBef>
                        <a:spcAft>
                          <a:spcPts val="0"/>
                        </a:spcAft>
                        <a:buClrTx/>
                        <a:buSzTx/>
                        <a:buFontTx/>
                        <a:buNone/>
                        <a:tabLst/>
                        <a:defRPr/>
                      </a:pPr>
                      <a:endParaRPr lang="en-US" sz="1050" dirty="0">
                        <a:effectLst/>
                      </a:endParaRPr>
                    </a:p>
                    <a:p>
                      <a:pPr marL="0" marR="0">
                        <a:lnSpc>
                          <a:spcPct val="105000"/>
                        </a:lnSpc>
                        <a:spcBef>
                          <a:spcPts val="0"/>
                        </a:spcBef>
                        <a:spcAft>
                          <a:spcPts val="0"/>
                        </a:spcAft>
                      </a:pPr>
                      <a:r>
                        <a:rPr lang="en-US" sz="1050" dirty="0">
                          <a:effectLst/>
                        </a:rPr>
                        <a:t>Turn on </a:t>
                      </a:r>
                      <a:r>
                        <a:rPr lang="en-US" sz="1050" dirty="0" err="1">
                          <a:effectLst/>
                        </a:rPr>
                        <a:t>mapr</a:t>
                      </a:r>
                      <a:r>
                        <a:rPr lang="en-US" sz="1050" dirty="0">
                          <a:effectLst/>
                        </a:rPr>
                        <a:t> tracing to collect more information.</a:t>
                      </a:r>
                    </a:p>
                    <a:p>
                      <a:pPr marL="0" marR="0">
                        <a:lnSpc>
                          <a:spcPct val="105000"/>
                        </a:lnSpc>
                        <a:spcBef>
                          <a:spcPts val="0"/>
                        </a:spcBef>
                        <a:spcAft>
                          <a:spcPts val="0"/>
                        </a:spcAft>
                      </a:pPr>
                      <a:r>
                        <a:rPr lang="en-US" sz="1050" dirty="0">
                          <a:effectLst/>
                        </a:rPr>
                        <a:t>See </a:t>
                      </a:r>
                      <a:r>
                        <a:rPr lang="en-US" sz="1050" u="none" strike="noStrike" dirty="0">
                          <a:effectLst/>
                          <a:hlinkClick r:id="rId6"/>
                        </a:rPr>
                        <a:t>https://mapr.com/docs/60/AdministratorGuide/MapRfusePOSIXClient-Troubleshooting.html</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4226948976"/>
                  </a:ext>
                </a:extLst>
              </a:tr>
              <a:tr h="486654">
                <a:tc>
                  <a:txBody>
                    <a:bodyPr/>
                    <a:lstStyle/>
                    <a:p>
                      <a:pPr marL="0" marR="0">
                        <a:lnSpc>
                          <a:spcPct val="105000"/>
                        </a:lnSpc>
                        <a:spcBef>
                          <a:spcPts val="0"/>
                        </a:spcBef>
                        <a:spcAft>
                          <a:spcPts val="0"/>
                        </a:spcAft>
                      </a:pPr>
                      <a:r>
                        <a:rPr lang="en-US" sz="1050" dirty="0">
                          <a:effectLst/>
                        </a:rPr>
                        <a:t>AdminApp</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a:effectLst/>
                        </a:rPr>
                        <a:t>This is the web application that allows users and administrators to control and configure a MapR cluster.</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lvl="0" indent="0" algn="l" defTabSz="914400" rtl="0" eaLnBrk="1" fontAlgn="auto" latinLnBrk="0" hangingPunct="1">
                        <a:lnSpc>
                          <a:spcPct val="105000"/>
                        </a:lnSpc>
                        <a:spcBef>
                          <a:spcPts val="0"/>
                        </a:spcBef>
                        <a:spcAft>
                          <a:spcPts val="0"/>
                        </a:spcAft>
                        <a:buClrTx/>
                        <a:buSzTx/>
                        <a:buFontTx/>
                        <a:buNone/>
                        <a:tabLst/>
                        <a:defRPr/>
                      </a:pPr>
                      <a:r>
                        <a:rPr lang="en-US" sz="1050" dirty="0">
                          <a:effectLst/>
                        </a:rPr>
                        <a:t>Look at </a:t>
                      </a:r>
                      <a:r>
                        <a:rPr lang="fr-FR" sz="1050" dirty="0">
                          <a:effectLst/>
                        </a:rPr>
                        <a:t>/</a:t>
                      </a:r>
                      <a:r>
                        <a:rPr lang="fr-FR" sz="1050" dirty="0" err="1">
                          <a:effectLst/>
                        </a:rPr>
                        <a:t>opt</a:t>
                      </a:r>
                      <a:r>
                        <a:rPr lang="fr-FR" sz="1050" dirty="0">
                          <a:effectLst/>
                        </a:rPr>
                        <a:t>/</a:t>
                      </a:r>
                      <a:r>
                        <a:rPr lang="fr-FR" sz="1050" dirty="0" err="1">
                          <a:effectLst/>
                        </a:rPr>
                        <a:t>mapr</a:t>
                      </a:r>
                      <a:r>
                        <a:rPr lang="fr-FR" sz="1050" dirty="0">
                          <a:effectLst/>
                        </a:rPr>
                        <a:t>/</a:t>
                      </a:r>
                      <a:r>
                        <a:rPr lang="fr-FR" sz="1050" dirty="0" err="1">
                          <a:effectLst/>
                        </a:rPr>
                        <a:t>apiserver</a:t>
                      </a:r>
                      <a:r>
                        <a:rPr lang="fr-FR" sz="1050" dirty="0">
                          <a:effectLst/>
                        </a:rPr>
                        <a:t>/logs/apiserver.log</a:t>
                      </a:r>
                    </a:p>
                    <a:p>
                      <a:pPr marL="0" marR="0" lvl="0" indent="0" algn="l" defTabSz="914400" rtl="0" eaLnBrk="1" fontAlgn="auto" latinLnBrk="0" hangingPunct="1">
                        <a:lnSpc>
                          <a:spcPct val="105000"/>
                        </a:lnSpc>
                        <a:spcBef>
                          <a:spcPts val="0"/>
                        </a:spcBef>
                        <a:spcAft>
                          <a:spcPts val="0"/>
                        </a:spcAft>
                        <a:buClrTx/>
                        <a:buSzTx/>
                        <a:buFontTx/>
                        <a:buNone/>
                        <a:tabLst/>
                        <a:defRPr/>
                      </a:pPr>
                      <a:r>
                        <a:rPr lang="en-US" sz="1050" dirty="0">
                          <a:effectLst/>
                        </a:rPr>
                        <a:t>The admin application is normally controlled by the warden process which should restart it if it fails. The primary repair action is to tell the warden on the appropriate node to restart this service.</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160992214"/>
                  </a:ext>
                </a:extLst>
              </a:tr>
              <a:tr h="486654">
                <a:tc>
                  <a:txBody>
                    <a:bodyPr/>
                    <a:lstStyle/>
                    <a:p>
                      <a:pPr marL="0" marR="0">
                        <a:lnSpc>
                          <a:spcPct val="105000"/>
                        </a:lnSpc>
                        <a:spcBef>
                          <a:spcPts val="0"/>
                        </a:spcBef>
                        <a:spcAft>
                          <a:spcPts val="0"/>
                        </a:spcAft>
                      </a:pPr>
                      <a:r>
                        <a:rPr lang="en-US" sz="1050">
                          <a:effectLst/>
                        </a:rPr>
                        <a:t>Zookeeper</a:t>
                      </a:r>
                      <a:endParaRPr lang="en-US" sz="105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a:effectLst/>
                        </a:rPr>
                        <a:t>ZooKeeper is a coordination service for distributed applications. It provides a shared hierarchical namespace that is organized like a standard file system.</a:t>
                      </a:r>
                      <a:endParaRPr lang="en-US" sz="105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lvl="0" indent="0" algn="l" defTabSz="914400" rtl="0" eaLnBrk="1" fontAlgn="auto" latinLnBrk="0" hangingPunct="1">
                        <a:lnSpc>
                          <a:spcPct val="105000"/>
                        </a:lnSpc>
                        <a:spcBef>
                          <a:spcPts val="0"/>
                        </a:spcBef>
                        <a:spcAft>
                          <a:spcPts val="0"/>
                        </a:spcAft>
                        <a:buClrTx/>
                        <a:buSzTx/>
                        <a:buFontTx/>
                        <a:buNone/>
                        <a:tabLst/>
                        <a:defRPr/>
                      </a:pPr>
                      <a:r>
                        <a:rPr lang="en-US" sz="1050" dirty="0">
                          <a:effectLst/>
                        </a:rPr>
                        <a:t>Look at the </a:t>
                      </a:r>
                      <a:r>
                        <a:rPr lang="fr-FR" sz="1050" dirty="0">
                          <a:effectLst/>
                        </a:rPr>
                        <a:t>/</a:t>
                      </a:r>
                      <a:r>
                        <a:rPr lang="fr-FR" sz="1050" dirty="0" err="1">
                          <a:effectLst/>
                        </a:rPr>
                        <a:t>opt</a:t>
                      </a:r>
                      <a:r>
                        <a:rPr lang="fr-FR" sz="1050" dirty="0">
                          <a:effectLst/>
                        </a:rPr>
                        <a:t>/</a:t>
                      </a:r>
                      <a:r>
                        <a:rPr lang="fr-FR" sz="1050" dirty="0" err="1">
                          <a:effectLst/>
                        </a:rPr>
                        <a:t>mapr</a:t>
                      </a:r>
                      <a:r>
                        <a:rPr lang="fr-FR" sz="1050" dirty="0">
                          <a:effectLst/>
                        </a:rPr>
                        <a:t>/</a:t>
                      </a:r>
                      <a:r>
                        <a:rPr lang="fr-FR" sz="1050" dirty="0" err="1">
                          <a:effectLst/>
                        </a:rPr>
                        <a:t>zookeeper</a:t>
                      </a:r>
                      <a:r>
                        <a:rPr lang="fr-FR" sz="1050" dirty="0">
                          <a:effectLst/>
                        </a:rPr>
                        <a:t>/zookeeper-3.4.11/logs/</a:t>
                      </a:r>
                      <a:endParaRPr lang="fr-FR" sz="1050" dirty="0">
                        <a:effectLst/>
                        <a:latin typeface="+mn-lt"/>
                        <a:cs typeface="Courier New" panose="02070309020205020404" pitchFamily="49" charset="0"/>
                      </a:endParaRPr>
                    </a:p>
                  </a:txBody>
                  <a:tcPr marL="48176" marR="48176" marT="0" marB="0"/>
                </a:tc>
                <a:extLst>
                  <a:ext uri="{0D108BD9-81ED-4DB2-BD59-A6C34878D82A}">
                    <a16:rowId xmlns="" xmlns:a16="http://schemas.microsoft.com/office/drawing/2014/main" val="1400199328"/>
                  </a:ext>
                </a:extLst>
              </a:tr>
              <a:tr h="1102177">
                <a:tc>
                  <a:txBody>
                    <a:bodyPr/>
                    <a:lstStyle/>
                    <a:p>
                      <a:pPr marL="0" marR="0">
                        <a:lnSpc>
                          <a:spcPct val="105000"/>
                        </a:lnSpc>
                        <a:spcBef>
                          <a:spcPts val="0"/>
                        </a:spcBef>
                        <a:spcAft>
                          <a:spcPts val="0"/>
                        </a:spcAft>
                      </a:pPr>
                      <a:r>
                        <a:rPr lang="en-US" sz="1050">
                          <a:effectLst/>
                        </a:rPr>
                        <a:t>Fileserver</a:t>
                      </a:r>
                      <a:endParaRPr lang="en-US" sz="105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050" dirty="0" smtClean="0">
                          <a:effectLst/>
                        </a:rPr>
                        <a:t>MapR-fileserver </a:t>
                      </a:r>
                      <a:r>
                        <a:rPr lang="en-US" sz="1050" dirty="0">
                          <a:effectLst/>
                        </a:rPr>
                        <a:t> service  is the actual process that stores data on disks.  This service needs to be running on every machine that is storing data.  More file server running will increases failure tolerance and increase over all I/O bandwidth </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tc>
                  <a:txBody>
                    <a:bodyPr/>
                    <a:lstStyle/>
                    <a:p>
                      <a:pPr marL="0" marR="0" lvl="0" indent="0" algn="l" defTabSz="914400" rtl="0" eaLnBrk="1" fontAlgn="auto" latinLnBrk="0" hangingPunct="1">
                        <a:lnSpc>
                          <a:spcPct val="105000"/>
                        </a:lnSpc>
                        <a:spcBef>
                          <a:spcPts val="0"/>
                        </a:spcBef>
                        <a:spcAft>
                          <a:spcPts val="0"/>
                        </a:spcAft>
                        <a:buClrTx/>
                        <a:buSzTx/>
                        <a:buFontTx/>
                        <a:buNone/>
                        <a:tabLst/>
                        <a:defRPr/>
                      </a:pPr>
                      <a:r>
                        <a:rPr lang="en-US" sz="1050" dirty="0">
                          <a:effectLst/>
                        </a:rPr>
                        <a:t>Look at the </a:t>
                      </a:r>
                      <a:r>
                        <a:rPr lang="en-US" sz="1050" kern="1200" dirty="0">
                          <a:effectLst/>
                        </a:rPr>
                        <a:t>/opt/</a:t>
                      </a:r>
                      <a:r>
                        <a:rPr lang="en-US" sz="1050" kern="1200" dirty="0" err="1">
                          <a:effectLst/>
                        </a:rPr>
                        <a:t>mapr</a:t>
                      </a:r>
                      <a:r>
                        <a:rPr lang="en-US" sz="1050" kern="1200" dirty="0">
                          <a:effectLst/>
                        </a:rPr>
                        <a:t>/logs/mfs.log*</a:t>
                      </a:r>
                      <a:r>
                        <a:rPr lang="fr-FR" sz="1050" kern="1200" dirty="0">
                          <a:effectLst/>
                        </a:rPr>
                        <a:t>.</a:t>
                      </a:r>
                    </a:p>
                    <a:p>
                      <a:pPr marL="0" marR="0" lvl="0" indent="0" algn="l" defTabSz="914400" rtl="0" eaLnBrk="1" fontAlgn="auto" latinLnBrk="0" hangingPunct="1">
                        <a:lnSpc>
                          <a:spcPct val="105000"/>
                        </a:lnSpc>
                        <a:spcBef>
                          <a:spcPts val="0"/>
                        </a:spcBef>
                        <a:spcAft>
                          <a:spcPts val="0"/>
                        </a:spcAft>
                        <a:buClrTx/>
                        <a:buSzTx/>
                        <a:buFontTx/>
                        <a:buNone/>
                        <a:tabLst/>
                        <a:defRPr/>
                      </a:pPr>
                      <a:endParaRPr lang="en-US" sz="1050" dirty="0">
                        <a:effectLst/>
                      </a:endParaRPr>
                    </a:p>
                    <a:p>
                      <a:pPr marL="0" marR="0" lvl="0" indent="0" algn="l" defTabSz="914400" rtl="0" eaLnBrk="1" fontAlgn="auto" latinLnBrk="0" hangingPunct="1">
                        <a:lnSpc>
                          <a:spcPct val="105000"/>
                        </a:lnSpc>
                        <a:spcBef>
                          <a:spcPts val="0"/>
                        </a:spcBef>
                        <a:spcAft>
                          <a:spcPts val="0"/>
                        </a:spcAft>
                        <a:buClrTx/>
                        <a:buSzTx/>
                        <a:buFontTx/>
                        <a:buNone/>
                        <a:tabLst/>
                        <a:defRPr/>
                      </a:pPr>
                      <a:r>
                        <a:rPr lang="en-US" sz="1050" dirty="0">
                          <a:effectLst/>
                        </a:rPr>
                        <a:t>The warden will try three times to restart the service automatically. After an interval (30 minutes by default) the warden will again try three times to restart the service. The interval can be configured using the parameter </a:t>
                      </a:r>
                      <a:r>
                        <a:rPr lang="en-US" sz="1050" dirty="0" err="1">
                          <a:effectLst/>
                        </a:rPr>
                        <a:t>services.retryinterval.time.sec</a:t>
                      </a:r>
                      <a:r>
                        <a:rPr lang="en-US" sz="1050" dirty="0">
                          <a:effectLst/>
                        </a:rPr>
                        <a:t> in </a:t>
                      </a:r>
                      <a:r>
                        <a:rPr lang="en-US" sz="1050" dirty="0" err="1">
                          <a:effectLst/>
                        </a:rPr>
                        <a:t>warden.conf</a:t>
                      </a:r>
                      <a:r>
                        <a:rPr lang="en-US" sz="1050" dirty="0">
                          <a:effectLst/>
                        </a:rPr>
                        <a:t> file. If the warden successfully restarts the </a:t>
                      </a:r>
                      <a:r>
                        <a:rPr lang="en-US" sz="1050" dirty="0" err="1">
                          <a:effectLst/>
                        </a:rPr>
                        <a:t>FileServer</a:t>
                      </a:r>
                      <a:r>
                        <a:rPr lang="en-US" sz="1050" dirty="0">
                          <a:effectLst/>
                        </a:rPr>
                        <a:t> service, it should return back to green status. If the warden is unable to restart the </a:t>
                      </a:r>
                      <a:r>
                        <a:rPr lang="en-US" sz="1050" dirty="0" err="1">
                          <a:effectLst/>
                        </a:rPr>
                        <a:t>FileServer</a:t>
                      </a:r>
                      <a:r>
                        <a:rPr lang="en-US" sz="1050" dirty="0">
                          <a:effectLst/>
                        </a:rPr>
                        <a:t> service, it may be necessary to contact HPE technical support.</a:t>
                      </a:r>
                      <a:endParaRPr lang="en-US" sz="1050" dirty="0">
                        <a:effectLst/>
                        <a:latin typeface="+mn-lt"/>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497035847"/>
                  </a:ext>
                </a:extLst>
              </a:tr>
            </a:tbl>
          </a:graphicData>
        </a:graphic>
      </p:graphicFrame>
      <p:sp>
        <p:nvSpPr>
          <p:cNvPr id="4" name="Slide Number Placeholder 3"/>
          <p:cNvSpPr>
            <a:spLocks noGrp="1"/>
          </p:cNvSpPr>
          <p:nvPr>
            <p:ph type="sldNum" sz="quarter" idx="11"/>
          </p:nvPr>
        </p:nvSpPr>
        <p:spPr/>
        <p:txBody>
          <a:bodyPr/>
          <a:lstStyle/>
          <a:p>
            <a:pPr defTabSz="1088421">
              <a:buFontTx/>
              <a:buBlip>
                <a:blip r:embed="rId7"/>
              </a:buBlip>
            </a:pPr>
            <a:fld id="{104FC826-72BB-4AF1-BA01-A94F7396A7DC}" type="slidenum">
              <a:rPr lang="en-US" smtClean="0"/>
              <a:pPr defTabSz="1088421">
                <a:buFontTx/>
                <a:buBlip>
                  <a:blip r:embed="rId7"/>
                </a:buBlip>
              </a:pPr>
              <a:t>11</a:t>
            </a:fld>
            <a:endParaRPr lang="en-US" dirty="0"/>
          </a:p>
        </p:txBody>
      </p:sp>
      <p:sp>
        <p:nvSpPr>
          <p:cNvPr id="7" name="Footer Placeholder 6"/>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 xmlns:a16="http://schemas.microsoft.com/office/drawing/2014/main" id="{EDC1DC39-063D-4BB6-9859-83F3E43F29C0}"/>
              </a:ext>
            </a:extLst>
          </p:cNvPr>
          <p:cNvGraphicFramePr>
            <a:graphicFrameLocks noGrp="1"/>
          </p:cNvGraphicFramePr>
          <p:nvPr>
            <p:extLst>
              <p:ext uri="{D42A27DB-BD31-4B8C-83A1-F6EECF244321}">
                <p14:modId xmlns:p14="http://schemas.microsoft.com/office/powerpoint/2010/main" val="2550295103"/>
              </p:ext>
            </p:extLst>
          </p:nvPr>
        </p:nvGraphicFramePr>
        <p:xfrm>
          <a:off x="669509" y="588727"/>
          <a:ext cx="10852983" cy="5529053"/>
        </p:xfrm>
        <a:graphic>
          <a:graphicData uri="http://schemas.openxmlformats.org/drawingml/2006/table">
            <a:tbl>
              <a:tblPr firstRow="1" firstCol="1" bandRow="1">
                <a:tableStyleId>{69012ECD-51FC-41F1-AA8D-1B2483CD663E}</a:tableStyleId>
              </a:tblPr>
              <a:tblGrid>
                <a:gridCol w="1807306">
                  <a:extLst>
                    <a:ext uri="{9D8B030D-6E8A-4147-A177-3AD203B41FA5}">
                      <a16:colId xmlns="" xmlns:a16="http://schemas.microsoft.com/office/drawing/2014/main" val="3273447741"/>
                    </a:ext>
                  </a:extLst>
                </a:gridCol>
                <a:gridCol w="9045677">
                  <a:extLst>
                    <a:ext uri="{9D8B030D-6E8A-4147-A177-3AD203B41FA5}">
                      <a16:colId xmlns="" xmlns:a16="http://schemas.microsoft.com/office/drawing/2014/main" val="2833128986"/>
                    </a:ext>
                  </a:extLst>
                </a:gridCol>
              </a:tblGrid>
              <a:tr h="298928">
                <a:tc>
                  <a:txBody>
                    <a:bodyPr/>
                    <a:lstStyle/>
                    <a:p>
                      <a:pPr marL="0" marR="0">
                        <a:lnSpc>
                          <a:spcPct val="107000"/>
                        </a:lnSpc>
                        <a:spcBef>
                          <a:spcPts val="0"/>
                        </a:spcBef>
                        <a:spcAft>
                          <a:spcPts val="0"/>
                        </a:spcAft>
                      </a:pPr>
                      <a:r>
                        <a:rPr lang="en-US" sz="1050" dirty="0">
                          <a:effectLst/>
                        </a:rPr>
                        <a:t>Summary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tc>
                  <a:txBody>
                    <a:bodyPr/>
                    <a:lstStyle/>
                    <a:p>
                      <a:pPr marL="0" marR="0">
                        <a:lnSpc>
                          <a:spcPct val="107000"/>
                        </a:lnSpc>
                        <a:spcBef>
                          <a:spcPts val="0"/>
                        </a:spcBef>
                        <a:spcAft>
                          <a:spcPts val="0"/>
                        </a:spcAft>
                      </a:pPr>
                      <a:r>
                        <a:rPr lang="en-US" sz="1050" dirty="0">
                          <a:effectLst/>
                        </a:rPr>
                        <a:t>Description</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extLst>
                  <a:ext uri="{0D108BD9-81ED-4DB2-BD59-A6C34878D82A}">
                    <a16:rowId xmlns="" xmlns:a16="http://schemas.microsoft.com/office/drawing/2014/main" val="2279827085"/>
                  </a:ext>
                </a:extLst>
              </a:tr>
              <a:tr h="2332339">
                <a:tc>
                  <a:txBody>
                    <a:bodyPr/>
                    <a:lstStyle/>
                    <a:p>
                      <a:pPr marL="0" marR="0">
                        <a:lnSpc>
                          <a:spcPct val="107000"/>
                        </a:lnSpc>
                        <a:spcBef>
                          <a:spcPts val="0"/>
                        </a:spcBef>
                        <a:spcAft>
                          <a:spcPts val="0"/>
                        </a:spcAft>
                      </a:pPr>
                      <a:r>
                        <a:rPr lang="en-US" sz="1050" dirty="0">
                          <a:effectLst/>
                        </a:rPr>
                        <a:t>LDAP/AD integration for </a:t>
                      </a:r>
                      <a:r>
                        <a:rPr lang="en-US" sz="1050" dirty="0" err="1">
                          <a:effectLst/>
                        </a:rPr>
                        <a:t>Datafabric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tc>
                  <a:txBody>
                    <a:bodyPr/>
                    <a:lstStyle/>
                    <a:p>
                      <a:pPr marL="0" marR="0">
                        <a:lnSpc>
                          <a:spcPct val="107000"/>
                        </a:lnSpc>
                        <a:spcBef>
                          <a:spcPts val="0"/>
                        </a:spcBef>
                        <a:spcAft>
                          <a:spcPts val="0"/>
                        </a:spcAft>
                      </a:pPr>
                      <a:r>
                        <a:rPr lang="en-US" sz="1050" dirty="0">
                          <a:effectLst/>
                        </a:rPr>
                        <a:t>MapR relies on pam configuration for user authentication. We have to configure SSSD</a:t>
                      </a:r>
                    </a:p>
                    <a:p>
                      <a:pPr marL="0" marR="0">
                        <a:lnSpc>
                          <a:spcPct val="107000"/>
                        </a:lnSpc>
                        <a:spcBef>
                          <a:spcPts val="0"/>
                        </a:spcBef>
                        <a:spcAft>
                          <a:spcPts val="0"/>
                        </a:spcAft>
                      </a:pPr>
                      <a:r>
                        <a:rPr lang="en-US" sz="1050" dirty="0">
                          <a:effectLst/>
                        </a:rPr>
                        <a:t>module inside the MapR infrastructure container (On all controller nodes - primary, shadow and arbiter) to allow the CLDB process to validate </a:t>
                      </a:r>
                      <a:r>
                        <a:rPr lang="en-US" sz="1050" dirty="0" err="1">
                          <a:effectLst/>
                        </a:rPr>
                        <a:t>uid</a:t>
                      </a:r>
                      <a:r>
                        <a:rPr lang="en-US" sz="1050" dirty="0">
                          <a:effectLst/>
                        </a:rPr>
                        <a:t> and </a:t>
                      </a:r>
                      <a:r>
                        <a:rPr lang="en-US" sz="1050" dirty="0" err="1">
                          <a:effectLst/>
                        </a:rPr>
                        <a:t>gid</a:t>
                      </a:r>
                      <a:r>
                        <a:rPr lang="en-US" sz="1050" dirty="0">
                          <a:effectLst/>
                        </a:rPr>
                        <a:t> for an incoming file/directory request.</a:t>
                      </a:r>
                    </a:p>
                    <a:p>
                      <a:pPr marL="0" marR="0">
                        <a:lnSpc>
                          <a:spcPct val="107000"/>
                        </a:lnSpc>
                        <a:spcBef>
                          <a:spcPts val="0"/>
                        </a:spcBef>
                        <a:spcAft>
                          <a:spcPts val="0"/>
                        </a:spcAft>
                      </a:pPr>
                      <a:r>
                        <a:rPr lang="en-US" sz="1050" dirty="0">
                          <a:effectLst/>
                        </a:rPr>
                        <a:t>Proposal 1 – Different LDAP/AD configuration for data fabric access</a:t>
                      </a:r>
                    </a:p>
                    <a:p>
                      <a:pPr marL="0" marR="0">
                        <a:lnSpc>
                          <a:spcPct val="107000"/>
                        </a:lnSpc>
                        <a:spcBef>
                          <a:spcPts val="0"/>
                        </a:spcBef>
                        <a:spcAft>
                          <a:spcPts val="0"/>
                        </a:spcAft>
                      </a:pPr>
                      <a:r>
                        <a:rPr lang="en-US" sz="1050" dirty="0">
                          <a:effectLst/>
                        </a:rPr>
                        <a:t>Site Admin creates one or more </a:t>
                      </a:r>
                      <a:r>
                        <a:rPr lang="en-US" sz="1050" dirty="0" err="1">
                          <a:effectLst/>
                        </a:rPr>
                        <a:t>ldap</a:t>
                      </a:r>
                      <a:r>
                        <a:rPr lang="en-US" sz="1050" dirty="0">
                          <a:effectLst/>
                        </a:rPr>
                        <a:t>/ad domains with each domain consisting of one or</a:t>
                      </a:r>
                    </a:p>
                    <a:p>
                      <a:pPr marL="0" marR="0">
                        <a:lnSpc>
                          <a:spcPct val="107000"/>
                        </a:lnSpc>
                        <a:spcBef>
                          <a:spcPts val="0"/>
                        </a:spcBef>
                        <a:spcAft>
                          <a:spcPts val="0"/>
                        </a:spcAft>
                      </a:pPr>
                      <a:r>
                        <a:rPr lang="en-US" sz="1050" dirty="0">
                          <a:effectLst/>
                        </a:rPr>
                        <a:t>more LDAP/AD groups.</a:t>
                      </a:r>
                    </a:p>
                    <a:p>
                      <a:pPr marL="0" marR="0">
                        <a:lnSpc>
                          <a:spcPct val="107000"/>
                        </a:lnSpc>
                        <a:spcBef>
                          <a:spcPts val="0"/>
                        </a:spcBef>
                        <a:spcAft>
                          <a:spcPts val="0"/>
                        </a:spcAft>
                      </a:pPr>
                      <a:r>
                        <a:rPr lang="en-US" sz="1050" dirty="0">
                          <a:effectLst/>
                        </a:rPr>
                        <a:t>• HPECP will create a separate SSSD domain for each domain specified along with all the</a:t>
                      </a:r>
                    </a:p>
                    <a:p>
                      <a:pPr marL="0" marR="0">
                        <a:lnSpc>
                          <a:spcPct val="107000"/>
                        </a:lnSpc>
                        <a:spcBef>
                          <a:spcPts val="0"/>
                        </a:spcBef>
                        <a:spcAft>
                          <a:spcPts val="0"/>
                        </a:spcAft>
                      </a:pPr>
                      <a:r>
                        <a:rPr lang="en-US" sz="1050" dirty="0">
                          <a:effectLst/>
                        </a:rPr>
                        <a:t>groups.</a:t>
                      </a:r>
                    </a:p>
                    <a:p>
                      <a:pPr marL="0" marR="0">
                        <a:lnSpc>
                          <a:spcPct val="107000"/>
                        </a:lnSpc>
                        <a:spcBef>
                          <a:spcPts val="0"/>
                        </a:spcBef>
                        <a:spcAft>
                          <a:spcPts val="0"/>
                        </a:spcAft>
                      </a:pPr>
                      <a:r>
                        <a:rPr lang="en-US" sz="1050" dirty="0">
                          <a:effectLst/>
                        </a:rPr>
                        <a:t> </a:t>
                      </a:r>
                    </a:p>
                    <a:p>
                      <a:pPr marL="0" marR="0">
                        <a:lnSpc>
                          <a:spcPct val="107000"/>
                        </a:lnSpc>
                        <a:spcBef>
                          <a:spcPts val="0"/>
                        </a:spcBef>
                        <a:spcAft>
                          <a:spcPts val="0"/>
                        </a:spcAft>
                      </a:pPr>
                      <a:r>
                        <a:rPr lang="en-US" sz="1050" dirty="0">
                          <a:effectLst/>
                        </a:rPr>
                        <a:t>Proposal 2 – Managing the SSSD settings through existing tenant configuration</a:t>
                      </a:r>
                    </a:p>
                    <a:p>
                      <a:pPr marL="0" marR="0">
                        <a:lnSpc>
                          <a:spcPct val="107000"/>
                        </a:lnSpc>
                        <a:spcBef>
                          <a:spcPts val="0"/>
                        </a:spcBef>
                        <a:spcAft>
                          <a:spcPts val="0"/>
                        </a:spcAft>
                      </a:pPr>
                      <a:r>
                        <a:rPr lang="en-US" sz="1050" dirty="0">
                          <a:effectLst/>
                        </a:rPr>
                        <a:t>When a tenant is created with LDAP/AD group, HPECP will create one or more SSSD</a:t>
                      </a:r>
                    </a:p>
                    <a:p>
                      <a:pPr marL="0" marR="0">
                        <a:lnSpc>
                          <a:spcPct val="107000"/>
                        </a:lnSpc>
                        <a:spcBef>
                          <a:spcPts val="0"/>
                        </a:spcBef>
                        <a:spcAft>
                          <a:spcPts val="0"/>
                        </a:spcAft>
                      </a:pPr>
                      <a:r>
                        <a:rPr lang="en-US" sz="1050" dirty="0">
                          <a:effectLst/>
                        </a:rPr>
                        <a:t>domains for that tenant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extLst>
                  <a:ext uri="{0D108BD9-81ED-4DB2-BD59-A6C34878D82A}">
                    <a16:rowId xmlns="" xmlns:a16="http://schemas.microsoft.com/office/drawing/2014/main" val="3872756037"/>
                  </a:ext>
                </a:extLst>
              </a:tr>
              <a:tr h="1356436">
                <a:tc>
                  <a:txBody>
                    <a:bodyPr/>
                    <a:lstStyle/>
                    <a:p>
                      <a:pPr marL="0" marR="0">
                        <a:lnSpc>
                          <a:spcPct val="107000"/>
                        </a:lnSpc>
                        <a:spcBef>
                          <a:spcPts val="0"/>
                        </a:spcBef>
                        <a:spcAft>
                          <a:spcPts val="0"/>
                        </a:spcAft>
                      </a:pPr>
                      <a:r>
                        <a:rPr lang="en-US" sz="1050" dirty="0">
                          <a:effectLst/>
                        </a:rPr>
                        <a:t>Able to create more volumes for a tenant and also create shareable volumes for tenants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tc>
                  <a:txBody>
                    <a:bodyPr/>
                    <a:lstStyle/>
                    <a:p>
                      <a:pPr marL="0" marR="0">
                        <a:lnSpc>
                          <a:spcPct val="107000"/>
                        </a:lnSpc>
                        <a:spcBef>
                          <a:spcPts val="0"/>
                        </a:spcBef>
                        <a:spcAft>
                          <a:spcPts val="0"/>
                        </a:spcAft>
                      </a:pPr>
                      <a:r>
                        <a:rPr lang="en-US" sz="1050" dirty="0">
                          <a:effectLst/>
                        </a:rPr>
                        <a:t>Site Admin must be allowed to create one or more volumes and provide access to one</a:t>
                      </a:r>
                    </a:p>
                    <a:p>
                      <a:pPr marL="0" marR="0">
                        <a:lnSpc>
                          <a:spcPct val="107000"/>
                        </a:lnSpc>
                        <a:spcBef>
                          <a:spcPts val="0"/>
                        </a:spcBef>
                        <a:spcAft>
                          <a:spcPts val="0"/>
                        </a:spcAft>
                      </a:pPr>
                      <a:r>
                        <a:rPr lang="en-US" sz="1050" dirty="0">
                          <a:effectLst/>
                        </a:rPr>
                        <a:t>or more tenants. These volumes will be exposed as different </a:t>
                      </a:r>
                      <a:r>
                        <a:rPr lang="en-US" sz="1050" dirty="0" err="1">
                          <a:effectLst/>
                        </a:rPr>
                        <a:t>datataps</a:t>
                      </a:r>
                      <a:r>
                        <a:rPr lang="en-US" sz="1050" dirty="0">
                          <a:effectLst/>
                        </a:rPr>
                        <a:t>/</a:t>
                      </a:r>
                      <a:r>
                        <a:rPr lang="en-US" sz="1050" dirty="0" err="1">
                          <a:effectLst/>
                        </a:rPr>
                        <a:t>fsmount</a:t>
                      </a:r>
                      <a:r>
                        <a:rPr lang="en-US" sz="1050" dirty="0">
                          <a:effectLst/>
                        </a:rPr>
                        <a:t> for the</a:t>
                      </a:r>
                    </a:p>
                    <a:p>
                      <a:pPr marL="0" marR="0">
                        <a:lnSpc>
                          <a:spcPct val="107000"/>
                        </a:lnSpc>
                        <a:spcBef>
                          <a:spcPts val="0"/>
                        </a:spcBef>
                        <a:spcAft>
                          <a:spcPts val="0"/>
                        </a:spcAft>
                      </a:pPr>
                      <a:r>
                        <a:rPr lang="en-US" sz="1050" dirty="0">
                          <a:effectLst/>
                        </a:rPr>
                        <a:t>tenants.</a:t>
                      </a:r>
                    </a:p>
                    <a:p>
                      <a:pPr marL="342900" marR="0" lvl="0" indent="-342900">
                        <a:lnSpc>
                          <a:spcPct val="107000"/>
                        </a:lnSpc>
                        <a:spcBef>
                          <a:spcPts val="0"/>
                        </a:spcBef>
                        <a:spcAft>
                          <a:spcPts val="0"/>
                        </a:spcAft>
                        <a:buFont typeface="Calibri" panose="020F0502020204030204" pitchFamily="34" charset="0"/>
                        <a:buChar char="•"/>
                      </a:pPr>
                      <a:r>
                        <a:rPr lang="en-US" sz="1050" dirty="0">
                          <a:effectLst/>
                        </a:rPr>
                        <a:t>Tenant Admin must be allowed to create one or more volumes for that tenant. These volumes will be exposed as different </a:t>
                      </a:r>
                      <a:r>
                        <a:rPr lang="en-US" sz="1050" dirty="0" err="1">
                          <a:effectLst/>
                        </a:rPr>
                        <a:t>datataps</a:t>
                      </a:r>
                      <a:r>
                        <a:rPr lang="en-US" sz="1050" dirty="0">
                          <a:effectLst/>
                        </a:rPr>
                        <a:t>/</a:t>
                      </a:r>
                      <a:r>
                        <a:rPr lang="en-US" sz="1050" dirty="0" err="1">
                          <a:effectLst/>
                        </a:rPr>
                        <a:t>fsmounts</a:t>
                      </a:r>
                      <a:r>
                        <a:rPr lang="en-US" sz="1050" dirty="0">
                          <a:effectLst/>
                        </a:rPr>
                        <a:t> for the tenant</a:t>
                      </a:r>
                    </a:p>
                    <a:p>
                      <a:pPr marL="342900" marR="0" lvl="0" indent="-342900">
                        <a:lnSpc>
                          <a:spcPct val="107000"/>
                        </a:lnSpc>
                        <a:spcBef>
                          <a:spcPts val="0"/>
                        </a:spcBef>
                        <a:spcAft>
                          <a:spcPts val="0"/>
                        </a:spcAft>
                        <a:buFont typeface="Calibri" panose="020F0502020204030204" pitchFamily="34" charset="0"/>
                        <a:buChar char="•"/>
                      </a:pPr>
                      <a:r>
                        <a:rPr lang="en-US" sz="1050" dirty="0">
                          <a:effectLst/>
                        </a:rPr>
                        <a:t>We should allow this only if LDAP/AD is integrated, so we can set perms on the created volumes</a:t>
                      </a:r>
                    </a:p>
                    <a:p>
                      <a:pPr marL="0" marR="0">
                        <a:lnSpc>
                          <a:spcPct val="107000"/>
                        </a:lnSpc>
                        <a:spcBef>
                          <a:spcPts val="0"/>
                        </a:spcBef>
                        <a:spcAft>
                          <a:spcPts val="0"/>
                        </a:spcAft>
                      </a:pPr>
                      <a:r>
                        <a:rPr lang="en-US" sz="1050" dirty="0">
                          <a:effectLst/>
                        </a:rPr>
                        <a:t>When all tenants share a single volume, this will result in performance/scalability issues.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extLst>
                  <a:ext uri="{0D108BD9-81ED-4DB2-BD59-A6C34878D82A}">
                    <a16:rowId xmlns="" xmlns:a16="http://schemas.microsoft.com/office/drawing/2014/main" val="733180172"/>
                  </a:ext>
                </a:extLst>
              </a:tr>
              <a:tr h="380535">
                <a:tc>
                  <a:txBody>
                    <a:bodyPr/>
                    <a:lstStyle/>
                    <a:p>
                      <a:pPr marL="0" marR="0">
                        <a:lnSpc>
                          <a:spcPct val="107000"/>
                        </a:lnSpc>
                        <a:spcBef>
                          <a:spcPts val="0"/>
                        </a:spcBef>
                        <a:spcAft>
                          <a:spcPts val="0"/>
                        </a:spcAft>
                      </a:pPr>
                      <a:r>
                        <a:rPr lang="en-US" sz="1050" dirty="0">
                          <a:effectLst/>
                        </a:rPr>
                        <a:t>External MapR cluster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tc>
                  <a:txBody>
                    <a:bodyPr/>
                    <a:lstStyle/>
                    <a:p>
                      <a:pPr marL="0" marR="0">
                        <a:lnSpc>
                          <a:spcPct val="107000"/>
                        </a:lnSpc>
                        <a:spcBef>
                          <a:spcPts val="0"/>
                        </a:spcBef>
                        <a:spcAft>
                          <a:spcPts val="0"/>
                        </a:spcAft>
                      </a:pPr>
                      <a:r>
                        <a:rPr lang="en-US" sz="1050" dirty="0">
                          <a:effectLst/>
                        </a:rPr>
                        <a:t>Separate </a:t>
                      </a:r>
                      <a:r>
                        <a:rPr lang="en-US" sz="1050" dirty="0" err="1">
                          <a:effectLst/>
                        </a:rPr>
                        <a:t>mapr</a:t>
                      </a:r>
                      <a:r>
                        <a:rPr lang="en-US" sz="1050" dirty="0">
                          <a:effectLst/>
                        </a:rPr>
                        <a:t> </a:t>
                      </a:r>
                      <a:r>
                        <a:rPr lang="en-US" sz="1050" dirty="0" err="1">
                          <a:effectLst/>
                        </a:rPr>
                        <a:t>posix</a:t>
                      </a:r>
                      <a:r>
                        <a:rPr lang="en-US" sz="1050" dirty="0">
                          <a:effectLst/>
                        </a:rPr>
                        <a:t> client into a separate </a:t>
                      </a:r>
                      <a:r>
                        <a:rPr lang="en-US" sz="1050" dirty="0" err="1">
                          <a:effectLst/>
                        </a:rPr>
                        <a:t>mapr</a:t>
                      </a:r>
                      <a:r>
                        <a:rPr lang="en-US" sz="1050" dirty="0">
                          <a:effectLst/>
                        </a:rPr>
                        <a:t> image</a:t>
                      </a:r>
                    </a:p>
                    <a:p>
                      <a:pPr marL="0" marR="0">
                        <a:lnSpc>
                          <a:spcPct val="107000"/>
                        </a:lnSpc>
                        <a:spcBef>
                          <a:spcPts val="0"/>
                        </a:spcBef>
                        <a:spcAft>
                          <a:spcPts val="0"/>
                        </a:spcAft>
                      </a:pPr>
                      <a:r>
                        <a:rPr lang="en-US" sz="1050" dirty="0">
                          <a:effectLst/>
                        </a:rPr>
                        <a:t>Add external </a:t>
                      </a:r>
                      <a:r>
                        <a:rPr lang="en-US" sz="1050" dirty="0" err="1">
                          <a:effectLst/>
                        </a:rPr>
                        <a:t>mapr</a:t>
                      </a:r>
                      <a:r>
                        <a:rPr lang="en-US" sz="1050" dirty="0">
                          <a:effectLst/>
                        </a:rPr>
                        <a:t> as system storage.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extLst>
                  <a:ext uri="{0D108BD9-81ED-4DB2-BD59-A6C34878D82A}">
                    <a16:rowId xmlns="" xmlns:a16="http://schemas.microsoft.com/office/drawing/2014/main" val="3979294611"/>
                  </a:ext>
                </a:extLst>
              </a:tr>
              <a:tr h="575714">
                <a:tc>
                  <a:txBody>
                    <a:bodyPr/>
                    <a:lstStyle/>
                    <a:p>
                      <a:pPr marL="0" marR="0">
                        <a:lnSpc>
                          <a:spcPct val="107000"/>
                        </a:lnSpc>
                        <a:spcBef>
                          <a:spcPts val="0"/>
                        </a:spcBef>
                        <a:spcAft>
                          <a:spcPts val="0"/>
                        </a:spcAft>
                      </a:pPr>
                      <a:r>
                        <a:rPr lang="en-US" sz="1050" dirty="0">
                          <a:effectLst/>
                        </a:rPr>
                        <a:t>Providing access to local MapR from MapR virtual cluster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050">
                          <a:effectLst/>
                        </a:rPr>
                        <a:t>Management provide ssl_truststore and mapr-clusters.conf throug platform info for guestconfig.</a:t>
                      </a:r>
                    </a:p>
                    <a:p>
                      <a:pPr marL="342900" marR="0" lvl="0" indent="-342900">
                        <a:lnSpc>
                          <a:spcPct val="107000"/>
                        </a:lnSpc>
                        <a:spcBef>
                          <a:spcPts val="0"/>
                        </a:spcBef>
                        <a:spcAft>
                          <a:spcPts val="0"/>
                        </a:spcAft>
                        <a:buFont typeface="Symbol" panose="05050102010706020507" pitchFamily="18" charset="2"/>
                        <a:buChar char=""/>
                      </a:pPr>
                      <a:r>
                        <a:rPr lang="en-US" sz="1050">
                          <a:effectLst/>
                        </a:rPr>
                        <a:t>Guestconfig must merge the ssl_truststore and setup mapr-clusters.conf on all the mep nodes. </a:t>
                      </a:r>
                    </a:p>
                    <a:p>
                      <a:pPr marL="0" marR="0">
                        <a:lnSpc>
                          <a:spcPct val="107000"/>
                        </a:lnSpc>
                        <a:spcBef>
                          <a:spcPts val="0"/>
                        </a:spcBef>
                        <a:spcAft>
                          <a:spcPts val="0"/>
                        </a:spcAft>
                      </a:pPr>
                      <a:r>
                        <a:rPr lang="en-US" sz="1050">
                          <a:effectLst/>
                        </a:rPr>
                        <a:t>We should allow this only if LDAP/AD is integrated.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extLst>
                  <a:ext uri="{0D108BD9-81ED-4DB2-BD59-A6C34878D82A}">
                    <a16:rowId xmlns="" xmlns:a16="http://schemas.microsoft.com/office/drawing/2014/main" val="4081822107"/>
                  </a:ext>
                </a:extLst>
              </a:tr>
              <a:tr h="585101">
                <a:tc>
                  <a:txBody>
                    <a:bodyPr/>
                    <a:lstStyle/>
                    <a:p>
                      <a:pPr marL="0" marR="0">
                        <a:lnSpc>
                          <a:spcPct val="107000"/>
                        </a:lnSpc>
                        <a:spcBef>
                          <a:spcPts val="0"/>
                        </a:spcBef>
                        <a:spcAft>
                          <a:spcPts val="0"/>
                        </a:spcAft>
                      </a:pPr>
                      <a:r>
                        <a:rPr lang="en-US" sz="1050" dirty="0">
                          <a:effectLst/>
                        </a:rPr>
                        <a:t>Able to generate user tickets for Spark/Drill operators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tc>
                  <a:txBody>
                    <a:bodyPr/>
                    <a:lstStyle/>
                    <a:p>
                      <a:pPr marL="0" marR="0">
                        <a:lnSpc>
                          <a:spcPct val="107000"/>
                        </a:lnSpc>
                        <a:spcBef>
                          <a:spcPts val="0"/>
                        </a:spcBef>
                        <a:spcAft>
                          <a:spcPts val="0"/>
                        </a:spcAft>
                      </a:pPr>
                      <a:r>
                        <a:rPr lang="en-US" sz="1050" dirty="0">
                          <a:effectLst/>
                        </a:rPr>
                        <a:t>This can only be allowed if LDAP/AD is </a:t>
                      </a:r>
                      <a:r>
                        <a:rPr lang="en-US" sz="1050" dirty="0" smtClean="0">
                          <a:effectLst/>
                        </a:rPr>
                        <a:t>integrated</a:t>
                      </a:r>
                      <a:endParaRPr lang="en-US" sz="1050" dirty="0">
                        <a:effectLst/>
                      </a:endParaRPr>
                    </a:p>
                    <a:p>
                      <a:pPr marL="0" marR="0">
                        <a:lnSpc>
                          <a:spcPct val="107000"/>
                        </a:lnSpc>
                        <a:spcBef>
                          <a:spcPts val="0"/>
                        </a:spcBef>
                        <a:spcAft>
                          <a:spcPts val="0"/>
                        </a:spcAft>
                      </a:pPr>
                      <a:r>
                        <a:rPr lang="en-US" sz="1050" dirty="0">
                          <a:effectLst/>
                        </a:rPr>
                        <a:t>For a k8s tenant, through REST API, allow creating a user secret. User has to provide his</a:t>
                      </a:r>
                    </a:p>
                    <a:p>
                      <a:pPr marL="0" marR="0">
                        <a:lnSpc>
                          <a:spcPct val="107000"/>
                        </a:lnSpc>
                        <a:spcBef>
                          <a:spcPts val="0"/>
                        </a:spcBef>
                        <a:spcAft>
                          <a:spcPts val="0"/>
                        </a:spcAft>
                      </a:pPr>
                      <a:r>
                        <a:rPr lang="en-US" sz="1050" dirty="0">
                          <a:effectLst/>
                        </a:rPr>
                        <a:t>AD credentials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9997" marR="49997" marT="0" marB="0"/>
                </a:tc>
                <a:extLst>
                  <a:ext uri="{0D108BD9-81ED-4DB2-BD59-A6C34878D82A}">
                    <a16:rowId xmlns="" xmlns:a16="http://schemas.microsoft.com/office/drawing/2014/main" val="499562200"/>
                  </a:ext>
                </a:extLst>
              </a:tr>
            </a:tbl>
          </a:graphicData>
        </a:graphic>
      </p:graphicFrame>
      <p:sp>
        <p:nvSpPr>
          <p:cNvPr id="4" name="Footer Placeholder 3"/>
          <p:cNvSpPr>
            <a:spLocks noGrp="1"/>
          </p:cNvSpPr>
          <p:nvPr>
            <p:ph type="ftr" sz="quarter" idx="15"/>
          </p:nvPr>
        </p:nvSpPr>
        <p:spPr/>
        <p:txBody>
          <a:body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p>
            <a:pPr defTabSz="1088421">
              <a:buFontTx/>
              <a:buBlip>
                <a:blip r:embed="rId3"/>
              </a:buBlip>
            </a:pPr>
            <a:fld id="{104FC826-72BB-4AF1-BA01-A94F7396A7DC}" type="slidenum">
              <a:rPr lang="en-US" smtClean="0"/>
              <a:pPr defTabSz="1088421">
                <a:buFontTx/>
                <a:buBlip>
                  <a:blip r:embed="rId3"/>
                </a:buBlip>
              </a:pPr>
              <a:t>12</a:t>
            </a:fld>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788289AF-58FA-451A-A04B-6DFD36D095BA}"/>
              </a:ext>
            </a:extLst>
          </p:cNvPr>
          <p:cNvGraphicFramePr>
            <a:graphicFrameLocks noGrp="1"/>
          </p:cNvGraphicFramePr>
          <p:nvPr>
            <p:extLst>
              <p:ext uri="{D42A27DB-BD31-4B8C-83A1-F6EECF244321}">
                <p14:modId xmlns:p14="http://schemas.microsoft.com/office/powerpoint/2010/main" val="702832584"/>
              </p:ext>
            </p:extLst>
          </p:nvPr>
        </p:nvGraphicFramePr>
        <p:xfrm>
          <a:off x="489443" y="959007"/>
          <a:ext cx="11213115" cy="5039686"/>
        </p:xfrm>
        <a:graphic>
          <a:graphicData uri="http://schemas.openxmlformats.org/drawingml/2006/table">
            <a:tbl>
              <a:tblPr firstRow="1" firstCol="1" bandRow="1">
                <a:tableStyleId>{72833802-FEF1-4C79-8D5D-14CF1EAF98D9}</a:tableStyleId>
              </a:tblPr>
              <a:tblGrid>
                <a:gridCol w="2789078">
                  <a:extLst>
                    <a:ext uri="{9D8B030D-6E8A-4147-A177-3AD203B41FA5}">
                      <a16:colId xmlns="" xmlns:a16="http://schemas.microsoft.com/office/drawing/2014/main" val="206687540"/>
                    </a:ext>
                  </a:extLst>
                </a:gridCol>
                <a:gridCol w="8424037">
                  <a:extLst>
                    <a:ext uri="{9D8B030D-6E8A-4147-A177-3AD203B41FA5}">
                      <a16:colId xmlns="" xmlns:a16="http://schemas.microsoft.com/office/drawing/2014/main" val="4271460424"/>
                    </a:ext>
                  </a:extLst>
                </a:gridCol>
              </a:tblGrid>
              <a:tr h="190605">
                <a:tc>
                  <a:txBody>
                    <a:bodyPr/>
                    <a:lstStyle/>
                    <a:p>
                      <a:pPr marL="0" marR="0">
                        <a:lnSpc>
                          <a:spcPct val="107000"/>
                        </a:lnSpc>
                        <a:spcBef>
                          <a:spcPts val="0"/>
                        </a:spcBef>
                        <a:spcAft>
                          <a:spcPts val="0"/>
                        </a:spcAft>
                      </a:pPr>
                      <a:r>
                        <a:rPr lang="en-US" sz="1200" dirty="0">
                          <a:solidFill>
                            <a:sysClr val="windowText" lastClr="000000"/>
                          </a:solidFill>
                          <a:effectLst/>
                        </a:rPr>
                        <a:t>Administration node for </a:t>
                      </a:r>
                      <a:r>
                        <a:rPr lang="en-US" sz="1200" dirty="0" err="1">
                          <a:solidFill>
                            <a:sysClr val="windowText" lastClr="000000"/>
                          </a:solidFill>
                          <a:effectLst/>
                        </a:rPr>
                        <a:t>DataFabric</a:t>
                      </a:r>
                      <a:endParaRPr lang="en-US" sz="1200" dirty="0">
                        <a:solidFill>
                          <a:sysClr val="windowText" lastClr="000000"/>
                        </a:solidFill>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nSpc>
                          <a:spcPct val="107000"/>
                        </a:lnSpc>
                        <a:spcBef>
                          <a:spcPts val="0"/>
                        </a:spcBef>
                        <a:spcAft>
                          <a:spcPts val="0"/>
                        </a:spcAft>
                      </a:pPr>
                      <a:r>
                        <a:rPr lang="en-US" sz="1200" dirty="0">
                          <a:solidFill>
                            <a:sysClr val="windowText" lastClr="000000"/>
                          </a:solidFill>
                          <a:effectLst/>
                        </a:rPr>
                        <a:t> </a:t>
                      </a:r>
                      <a:endParaRPr lang="en-US" sz="1200" dirty="0">
                        <a:solidFill>
                          <a:sysClr val="windowText" lastClr="000000"/>
                        </a:solidFill>
                        <a:effectLst/>
                        <a:latin typeface="MetricHPE"/>
                        <a:ea typeface="Calibri" panose="020F0502020204030204" pitchFamily="34" charset="0"/>
                        <a:cs typeface="Times New Roman" panose="02020603050405020304" pitchFamily="18" charset="0"/>
                      </a:endParaRPr>
                    </a:p>
                  </a:txBody>
                  <a:tcPr marL="36460" marR="36460" marT="0" marB="0"/>
                </a:tc>
                <a:extLst>
                  <a:ext uri="{0D108BD9-81ED-4DB2-BD59-A6C34878D82A}">
                    <a16:rowId xmlns="" xmlns:a16="http://schemas.microsoft.com/office/drawing/2014/main" val="1989866758"/>
                  </a:ext>
                </a:extLst>
              </a:tr>
              <a:tr h="190605">
                <a:tc>
                  <a:txBody>
                    <a:bodyPr/>
                    <a:lstStyle/>
                    <a:p>
                      <a:pPr marL="0" marR="0">
                        <a:lnSpc>
                          <a:spcPct val="107000"/>
                        </a:lnSpc>
                        <a:spcBef>
                          <a:spcPts val="0"/>
                        </a:spcBef>
                        <a:spcAft>
                          <a:spcPts val="0"/>
                        </a:spcAft>
                      </a:pPr>
                      <a:r>
                        <a:rPr lang="en-US" sz="1200" dirty="0">
                          <a:effectLst/>
                        </a:rPr>
                        <a:t>Client Edge node for </a:t>
                      </a:r>
                      <a:r>
                        <a:rPr lang="en-US" sz="1200" dirty="0" err="1">
                          <a:effectLst/>
                        </a:rPr>
                        <a:t>DataFabric</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nSpc>
                          <a:spcPct val="107000"/>
                        </a:lnSpc>
                        <a:spcBef>
                          <a:spcPts val="0"/>
                        </a:spcBef>
                        <a:spcAft>
                          <a:spcPts val="0"/>
                        </a:spcAft>
                      </a:pPr>
                      <a:r>
                        <a:rPr lang="en-US" sz="1200" dirty="0">
                          <a:effectLst/>
                        </a:rPr>
                        <a:t> </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extLst>
                  <a:ext uri="{0D108BD9-81ED-4DB2-BD59-A6C34878D82A}">
                    <a16:rowId xmlns="" xmlns:a16="http://schemas.microsoft.com/office/drawing/2014/main" val="1155650363"/>
                  </a:ext>
                </a:extLst>
              </a:tr>
              <a:tr h="571813">
                <a:tc>
                  <a:txBody>
                    <a:bodyPr/>
                    <a:lstStyle/>
                    <a:p>
                      <a:pPr marL="0" marR="0">
                        <a:lnSpc>
                          <a:spcPct val="107000"/>
                        </a:lnSpc>
                        <a:spcBef>
                          <a:spcPts val="0"/>
                        </a:spcBef>
                        <a:spcAft>
                          <a:spcPts val="0"/>
                        </a:spcAft>
                      </a:pPr>
                      <a:r>
                        <a:rPr lang="en-US" sz="1200" dirty="0">
                          <a:effectLst/>
                        </a:rPr>
                        <a:t>Use MapR Tenant tickets for K8s cluster CSI driver</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nSpc>
                          <a:spcPct val="107000"/>
                        </a:lnSpc>
                        <a:spcBef>
                          <a:spcPts val="0"/>
                        </a:spcBef>
                        <a:spcAft>
                          <a:spcPts val="0"/>
                        </a:spcAft>
                      </a:pPr>
                      <a:r>
                        <a:rPr lang="en-US" sz="1200" dirty="0">
                          <a:effectLst/>
                        </a:rPr>
                        <a:t>Currently we create one global user </a:t>
                      </a:r>
                      <a:r>
                        <a:rPr lang="en-US" sz="1200" dirty="0" err="1">
                          <a:effectLst/>
                        </a:rPr>
                        <a:t>mapr-csi</a:t>
                      </a:r>
                      <a:r>
                        <a:rPr lang="en-US" sz="1200" dirty="0">
                          <a:effectLst/>
                        </a:rPr>
                        <a:t> and one ticket which is used by all </a:t>
                      </a:r>
                      <a:r>
                        <a:rPr lang="en-US" sz="1200" dirty="0" err="1">
                          <a:effectLst/>
                        </a:rPr>
                        <a:t>kubernetes</a:t>
                      </a:r>
                      <a:r>
                        <a:rPr lang="en-US" sz="1200" dirty="0">
                          <a:effectLst/>
                        </a:rPr>
                        <a:t> clusters. That means any k8s clusters are able to access all volumes associated with other k8s clusters. We should change this to create per k8s cluster user and ticket. MapR supports tenant type tickets which should leverage it.</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extLst>
                  <a:ext uri="{0D108BD9-81ED-4DB2-BD59-A6C34878D82A}">
                    <a16:rowId xmlns="" xmlns:a16="http://schemas.microsoft.com/office/drawing/2014/main" val="271878459"/>
                  </a:ext>
                </a:extLst>
              </a:tr>
              <a:tr h="381209">
                <a:tc>
                  <a:txBody>
                    <a:bodyPr/>
                    <a:lstStyle/>
                    <a:p>
                      <a:pPr marL="0" marR="0">
                        <a:lnSpc>
                          <a:spcPct val="107000"/>
                        </a:lnSpc>
                        <a:spcBef>
                          <a:spcPts val="0"/>
                        </a:spcBef>
                        <a:spcAft>
                          <a:spcPts val="0"/>
                        </a:spcAft>
                      </a:pPr>
                      <a:r>
                        <a:rPr lang="en-US" sz="1200" dirty="0">
                          <a:effectLst/>
                        </a:rPr>
                        <a:t>Role and Data Balancer needs to be turned-on for better performance</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gn="l" defTabSz="914400" rtl="0" eaLnBrk="1" latinLnBrk="0" hangingPunct="1">
                        <a:lnSpc>
                          <a:spcPct val="107000"/>
                        </a:lnSpc>
                        <a:spcBef>
                          <a:spcPts val="0"/>
                        </a:spcBef>
                        <a:spcAft>
                          <a:spcPts val="0"/>
                        </a:spcAft>
                      </a:pPr>
                      <a:r>
                        <a:rPr lang="en-US" sz="1200" kern="1200" dirty="0">
                          <a:solidFill>
                            <a:schemeClr val="tx1"/>
                          </a:solidFill>
                          <a:effectLst/>
                          <a:latin typeface="+mn-lt"/>
                          <a:ea typeface="+mn-ea"/>
                          <a:cs typeface="+mn-cs"/>
                        </a:rPr>
                        <a:t>Can this be done at MCS?</a:t>
                      </a:r>
                    </a:p>
                  </a:txBody>
                  <a:tcPr marL="36460" marR="36460" marT="0" marB="0"/>
                </a:tc>
                <a:extLst>
                  <a:ext uri="{0D108BD9-81ED-4DB2-BD59-A6C34878D82A}">
                    <a16:rowId xmlns="" xmlns:a16="http://schemas.microsoft.com/office/drawing/2014/main" val="3253473788"/>
                  </a:ext>
                </a:extLst>
              </a:tr>
              <a:tr h="154993">
                <a:tc>
                  <a:txBody>
                    <a:bodyPr/>
                    <a:lstStyle/>
                    <a:p>
                      <a:pPr marL="0" marR="0">
                        <a:lnSpc>
                          <a:spcPct val="107000"/>
                        </a:lnSpc>
                        <a:spcBef>
                          <a:spcPts val="0"/>
                        </a:spcBef>
                        <a:spcAft>
                          <a:spcPts val="0"/>
                        </a:spcAft>
                      </a:pPr>
                      <a:r>
                        <a:rPr lang="en-US" sz="1200" dirty="0">
                          <a:effectLst/>
                        </a:rPr>
                        <a:t>MSC UI to be exposed in HCP UI</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gn="l" defTabSz="914400" rtl="0" eaLnBrk="1" latinLnBrk="0" hangingPunct="1">
                        <a:lnSpc>
                          <a:spcPct val="107000"/>
                        </a:lnSpc>
                        <a:spcBef>
                          <a:spcPts val="0"/>
                        </a:spcBef>
                        <a:spcAft>
                          <a:spcPts val="0"/>
                        </a:spcAft>
                      </a:pPr>
                      <a:r>
                        <a:rPr lang="en-US" sz="1200" kern="1200" dirty="0">
                          <a:solidFill>
                            <a:schemeClr val="tx1"/>
                          </a:solidFill>
                          <a:effectLst/>
                          <a:latin typeface="+mn-lt"/>
                          <a:ea typeface="+mn-ea"/>
                          <a:cs typeface="+mn-cs"/>
                        </a:rPr>
                        <a:t>Do we really need this?</a:t>
                      </a:r>
                    </a:p>
                  </a:txBody>
                  <a:tcPr marL="36460" marR="36460" marT="0" marB="0"/>
                </a:tc>
                <a:extLst>
                  <a:ext uri="{0D108BD9-81ED-4DB2-BD59-A6C34878D82A}">
                    <a16:rowId xmlns="" xmlns:a16="http://schemas.microsoft.com/office/drawing/2014/main" val="1881070547"/>
                  </a:ext>
                </a:extLst>
              </a:tr>
              <a:tr h="381209">
                <a:tc>
                  <a:txBody>
                    <a:bodyPr/>
                    <a:lstStyle/>
                    <a:p>
                      <a:pPr marL="0" marR="0">
                        <a:lnSpc>
                          <a:spcPct val="107000"/>
                        </a:lnSpc>
                        <a:spcBef>
                          <a:spcPts val="0"/>
                        </a:spcBef>
                        <a:spcAft>
                          <a:spcPts val="0"/>
                        </a:spcAft>
                      </a:pPr>
                      <a:r>
                        <a:rPr lang="en-US" sz="1200" dirty="0">
                          <a:effectLst/>
                        </a:rPr>
                        <a:t>Need option to disable encryption at the time of install</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gn="l" defTabSz="914400" rtl="0" eaLnBrk="1" latinLnBrk="0" hangingPunct="1">
                        <a:lnSpc>
                          <a:spcPct val="107000"/>
                        </a:lnSpc>
                        <a:spcBef>
                          <a:spcPts val="0"/>
                        </a:spcBef>
                        <a:spcAft>
                          <a:spcPts val="0"/>
                        </a:spcAft>
                      </a:pPr>
                      <a:r>
                        <a:rPr lang="en-US" sz="1200" kern="1200" dirty="0">
                          <a:solidFill>
                            <a:schemeClr val="tx1"/>
                          </a:solidFill>
                          <a:effectLst/>
                          <a:latin typeface="+mn-lt"/>
                          <a:ea typeface="+mn-ea"/>
                          <a:cs typeface="+mn-cs"/>
                        </a:rPr>
                        <a:t>Can this be done at MCS?</a:t>
                      </a:r>
                    </a:p>
                  </a:txBody>
                  <a:tcPr marL="36460" marR="36460" marT="0" marB="0"/>
                </a:tc>
                <a:extLst>
                  <a:ext uri="{0D108BD9-81ED-4DB2-BD59-A6C34878D82A}">
                    <a16:rowId xmlns="" xmlns:a16="http://schemas.microsoft.com/office/drawing/2014/main" val="3109271540"/>
                  </a:ext>
                </a:extLst>
              </a:tr>
              <a:tr h="2515057">
                <a:tc>
                  <a:txBody>
                    <a:bodyPr/>
                    <a:lstStyle/>
                    <a:p>
                      <a:pPr marL="0" marR="0">
                        <a:lnSpc>
                          <a:spcPct val="107000"/>
                        </a:lnSpc>
                        <a:spcBef>
                          <a:spcPts val="0"/>
                        </a:spcBef>
                        <a:spcAft>
                          <a:spcPts val="0"/>
                        </a:spcAft>
                      </a:pPr>
                      <a:r>
                        <a:rPr lang="en-US" sz="1200" dirty="0">
                          <a:effectLst/>
                        </a:rPr>
                        <a:t>Site Admin Web Terminal to manage persistent data fabric via </a:t>
                      </a:r>
                      <a:r>
                        <a:rPr lang="en-US" sz="1200" dirty="0" err="1">
                          <a:effectLst/>
                        </a:rPr>
                        <a:t>MapCLI</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nSpc>
                          <a:spcPct val="107000"/>
                        </a:lnSpc>
                        <a:spcBef>
                          <a:spcPts val="0"/>
                        </a:spcBef>
                        <a:spcAft>
                          <a:spcPts val="0"/>
                        </a:spcAft>
                      </a:pPr>
                      <a:r>
                        <a:rPr lang="en-US" sz="1200" dirty="0">
                          <a:effectLst/>
                        </a:rPr>
                        <a:t>As a site admin responsible for operations of the persistent data fabric (e.g. create volumes, change advanced parameters for replication, snapshots etc), I want a secure way to perform these advanced operations that are not available in MCS UI (or without directly </a:t>
                      </a:r>
                      <a:r>
                        <a:rPr lang="en-US" sz="1200" dirty="0" err="1">
                          <a:effectLst/>
                        </a:rPr>
                        <a:t>SSH'ing</a:t>
                      </a:r>
                      <a:r>
                        <a:rPr lang="en-US" sz="1200" dirty="0">
                          <a:effectLst/>
                        </a:rPr>
                        <a:t> into the controller host running the MapR master node) so that I can support my end users (data engineers, data scientists etc).</a:t>
                      </a:r>
                    </a:p>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200" dirty="0">
                          <a:effectLst/>
                        </a:rPr>
                        <a:t>Acceptance Criteria:</a:t>
                      </a:r>
                    </a:p>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200" dirty="0">
                          <a:effectLst/>
                        </a:rPr>
                        <a:t> Command line interface available as soon as HPE CP control plane is setup</a:t>
                      </a:r>
                    </a:p>
                    <a:p>
                      <a:pPr marL="0" marR="0">
                        <a:lnSpc>
                          <a:spcPct val="107000"/>
                        </a:lnSpc>
                        <a:spcBef>
                          <a:spcPts val="0"/>
                        </a:spcBef>
                        <a:spcAft>
                          <a:spcPts val="0"/>
                        </a:spcAft>
                      </a:pPr>
                      <a:r>
                        <a:rPr lang="en-US" sz="1200" dirty="0">
                          <a:effectLst/>
                        </a:rPr>
                        <a:t> Prefer web based interface with security</a:t>
                      </a:r>
                    </a:p>
                    <a:p>
                      <a:pPr marL="0" marR="0">
                        <a:lnSpc>
                          <a:spcPct val="107000"/>
                        </a:lnSpc>
                        <a:spcBef>
                          <a:spcPts val="0"/>
                        </a:spcBef>
                        <a:spcAft>
                          <a:spcPts val="0"/>
                        </a:spcAft>
                      </a:pPr>
                      <a:r>
                        <a:rPr lang="en-US" sz="1200" dirty="0">
                          <a:effectLst/>
                        </a:rPr>
                        <a:t>AD/LDAP authentication prior to accessing this web interface</a:t>
                      </a:r>
                    </a:p>
                    <a:p>
                      <a:pPr marL="0" marR="0">
                        <a:lnSpc>
                          <a:spcPct val="107000"/>
                        </a:lnSpc>
                        <a:spcBef>
                          <a:spcPts val="0"/>
                        </a:spcBef>
                        <a:spcAft>
                          <a:spcPts val="0"/>
                        </a:spcAft>
                      </a:pPr>
                      <a:r>
                        <a:rPr lang="en-US" sz="1200" dirty="0">
                          <a:effectLst/>
                        </a:rPr>
                        <a:t>Allow for multiple site admins to interact with this web interface without collision. </a:t>
                      </a:r>
                    </a:p>
                    <a:p>
                      <a:pPr marL="0" marR="0">
                        <a:lnSpc>
                          <a:spcPct val="107000"/>
                        </a:lnSpc>
                        <a:spcBef>
                          <a:spcPts val="0"/>
                        </a:spcBef>
                        <a:spcAft>
                          <a:spcPts val="0"/>
                        </a:spcAft>
                      </a:pPr>
                      <a:r>
                        <a:rPr lang="en-US" sz="1200" dirty="0">
                          <a:effectLst/>
                        </a:rPr>
                        <a:t>Audit log of all operations performed by this site admin/operations persona in a centralized location, ideally available for viewing through the web interface</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extLst>
                  <a:ext uri="{0D108BD9-81ED-4DB2-BD59-A6C34878D82A}">
                    <a16:rowId xmlns="" xmlns:a16="http://schemas.microsoft.com/office/drawing/2014/main" val="158937612"/>
                  </a:ext>
                </a:extLst>
              </a:tr>
              <a:tr h="567559">
                <a:tc>
                  <a:txBody>
                    <a:bodyPr/>
                    <a:lstStyle/>
                    <a:p>
                      <a:pPr marL="0" marR="0">
                        <a:lnSpc>
                          <a:spcPct val="107000"/>
                        </a:lnSpc>
                        <a:spcBef>
                          <a:spcPts val="0"/>
                        </a:spcBef>
                        <a:spcAft>
                          <a:spcPts val="0"/>
                        </a:spcAft>
                      </a:pPr>
                      <a:r>
                        <a:rPr lang="en-US" sz="1200" dirty="0">
                          <a:effectLst/>
                        </a:rPr>
                        <a:t>Auto configure AD/LDAP in the base for persistent data fabric</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tc>
                  <a:txBody>
                    <a:bodyPr/>
                    <a:lstStyle/>
                    <a:p>
                      <a:pPr marL="0" marR="0">
                        <a:lnSpc>
                          <a:spcPct val="107000"/>
                        </a:lnSpc>
                        <a:spcBef>
                          <a:spcPts val="0"/>
                        </a:spcBef>
                        <a:spcAft>
                          <a:spcPts val="0"/>
                        </a:spcAft>
                      </a:pPr>
                      <a:r>
                        <a:rPr lang="en-US" sz="1200" dirty="0">
                          <a:effectLst/>
                        </a:rPr>
                        <a:t>Auto configure AD/LDAP in the base for persistent data fabric</a:t>
                      </a:r>
                      <a:endParaRPr lang="en-US" sz="1200" dirty="0">
                        <a:effectLst/>
                        <a:latin typeface="MetricHPE"/>
                        <a:ea typeface="Calibri" panose="020F0502020204030204" pitchFamily="34" charset="0"/>
                        <a:cs typeface="Times New Roman" panose="02020603050405020304" pitchFamily="18" charset="0"/>
                      </a:endParaRPr>
                    </a:p>
                  </a:txBody>
                  <a:tcPr marL="36460" marR="36460" marT="0" marB="0"/>
                </a:tc>
                <a:extLst>
                  <a:ext uri="{0D108BD9-81ED-4DB2-BD59-A6C34878D82A}">
                    <a16:rowId xmlns="" xmlns:a16="http://schemas.microsoft.com/office/drawing/2014/main" val="4029434224"/>
                  </a:ext>
                </a:extLst>
              </a:tr>
            </a:tbl>
          </a:graphicData>
        </a:graphic>
      </p:graphicFrame>
      <p:sp>
        <p:nvSpPr>
          <p:cNvPr id="5" name="Footer Placeholder 4"/>
          <p:cNvSpPr>
            <a:spLocks noGrp="1"/>
          </p:cNvSpPr>
          <p:nvPr>
            <p:ph type="ftr" sz="quarter" idx="15"/>
          </p:nvPr>
        </p:nvSpPr>
        <p:spPr/>
        <p:txBody>
          <a:bodyPr/>
          <a:lstStyle/>
          <a:p>
            <a:r>
              <a:rPr lang="en-IN" smtClean="0"/>
              <a:t>CONFIDENTIAL - FOR TRAINING PURPOSES ONLY</a:t>
            </a:r>
            <a:endParaRPr lang="en-US" dirty="0"/>
          </a:p>
        </p:txBody>
      </p:sp>
      <p:sp>
        <p:nvSpPr>
          <p:cNvPr id="3" name="Slide Number Placeholder 2"/>
          <p:cNvSpPr>
            <a:spLocks noGrp="1"/>
          </p:cNvSpPr>
          <p:nvPr>
            <p:ph type="sldNum" sz="quarter" idx="16"/>
          </p:nvPr>
        </p:nvSpPr>
        <p:spPr/>
        <p:txBody>
          <a:bodyPr/>
          <a:lstStyle/>
          <a:p>
            <a:pPr defTabSz="1088421">
              <a:buFontTx/>
              <a:buBlip>
                <a:blip r:embed="rId3"/>
              </a:buBlip>
            </a:pPr>
            <a:fld id="{104FC826-72BB-4AF1-BA01-A94F7396A7DC}" type="slidenum">
              <a:rPr lang="en-US" smtClean="0"/>
              <a:pPr defTabSz="1088421">
                <a:buFontTx/>
                <a:buBlip>
                  <a:blip r:embed="rId3"/>
                </a:buBlip>
              </a:pPr>
              <a:t>13</a:t>
            </a:fld>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MetricHPE Black"/>
              </a:rPr>
              <a:t>DataTap / MapR Improvements</a:t>
            </a:r>
            <a:endParaRPr lang="en-IN" dirty="0">
              <a:latin typeface="MetricHPE Black"/>
            </a:endParaRPr>
          </a:p>
        </p:txBody>
      </p:sp>
      <p:sp>
        <p:nvSpPr>
          <p:cNvPr id="10" name="Rounded Rectangle 260">
            <a:extLst>
              <a:ext uri="{FF2B5EF4-FFF2-40B4-BE49-F238E27FC236}">
                <a16:creationId xmlns="" xmlns:a16="http://schemas.microsoft.com/office/drawing/2014/main" id="{ED8C7A04-A5CF-4809-82B9-669BB7D5AF0C}"/>
              </a:ext>
            </a:extLst>
          </p:cNvPr>
          <p:cNvSpPr/>
          <p:nvPr/>
        </p:nvSpPr>
        <p:spPr bwMode="ltGray">
          <a:xfrm>
            <a:off x="7835477" y="2116318"/>
            <a:ext cx="3213523" cy="177910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1" name="Rectangle 10">
            <a:extLst>
              <a:ext uri="{FF2B5EF4-FFF2-40B4-BE49-F238E27FC236}">
                <a16:creationId xmlns="" xmlns:a16="http://schemas.microsoft.com/office/drawing/2014/main" id="{8A3749BC-6F85-4918-BF4E-2D21C660BF42}"/>
              </a:ext>
            </a:extLst>
          </p:cNvPr>
          <p:cNvSpPr/>
          <p:nvPr/>
        </p:nvSpPr>
        <p:spPr>
          <a:xfrm>
            <a:off x="7621417" y="5656019"/>
            <a:ext cx="4094326" cy="388696"/>
          </a:xfrm>
          <a:prstGeom prst="rect">
            <a:avLst/>
          </a:prstGeom>
        </p:spPr>
        <p:txBody>
          <a:bodyPr wrap="none">
            <a:spAutoFit/>
          </a:bodyPr>
          <a:lstStyle/>
          <a:p>
            <a:pPr>
              <a:lnSpc>
                <a:spcPct val="107000"/>
              </a:lnSpc>
            </a:pPr>
            <a:r>
              <a:rPr lang="en-US" dirty="0"/>
              <a:t>DataTap/</a:t>
            </a:r>
            <a:r>
              <a:rPr lang="en-US" dirty="0" err="1"/>
              <a:t>FSmount</a:t>
            </a:r>
            <a:r>
              <a:rPr lang="en-US" dirty="0"/>
              <a:t> support for remote MapR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 xmlns:a16="http://schemas.microsoft.com/office/drawing/2014/main" id="{B9D5A393-ADCA-477D-81CA-2275A61048E0}"/>
              </a:ext>
            </a:extLst>
          </p:cNvPr>
          <p:cNvSpPr/>
          <p:nvPr/>
        </p:nvSpPr>
        <p:spPr>
          <a:xfrm>
            <a:off x="1465327" y="4922519"/>
            <a:ext cx="5758498" cy="1574149"/>
          </a:xfrm>
          <a:prstGeom prst="rect">
            <a:avLst/>
          </a:prstGeom>
        </p:spPr>
        <p:txBody>
          <a:bodyPr wrap="square">
            <a:spAutoFit/>
          </a:bodyPr>
          <a:lstStyle/>
          <a:p>
            <a:pPr>
              <a:lnSpc>
                <a:spcPct val="107000"/>
              </a:lnSpc>
            </a:pPr>
            <a:r>
              <a:rPr lang="en-US" b="1" dirty="0">
                <a:latin typeface="MetricHPE"/>
              </a:rPr>
              <a:t>Preserving UID/GID:</a:t>
            </a:r>
          </a:p>
          <a:p>
            <a:pPr marL="171450" indent="-171450">
              <a:lnSpc>
                <a:spcPct val="107000"/>
              </a:lnSpc>
              <a:buFont typeface="Arial" panose="020B0604020202020204" pitchFamily="34" charset="0"/>
              <a:buChar char="•"/>
            </a:pPr>
            <a:r>
              <a:rPr lang="en-US" dirty="0">
                <a:latin typeface="MetricHPE"/>
              </a:rPr>
              <a:t>Preserving UID/GID for DataTap when connecting to local MapR cluster through </a:t>
            </a:r>
            <a:r>
              <a:rPr lang="en-US" dirty="0" err="1">
                <a:latin typeface="MetricHPE"/>
              </a:rPr>
              <a:t>FSmount</a:t>
            </a:r>
            <a:r>
              <a:rPr lang="en-US" dirty="0">
                <a:latin typeface="MetricHPE"/>
              </a:rPr>
              <a:t> browsing UI</a:t>
            </a:r>
          </a:p>
          <a:p>
            <a:pPr marL="171450" indent="-171450">
              <a:lnSpc>
                <a:spcPct val="107000"/>
              </a:lnSpc>
              <a:buFont typeface="Arial" panose="020B0604020202020204" pitchFamily="34" charset="0"/>
              <a:buChar char="•"/>
            </a:pPr>
            <a:r>
              <a:rPr lang="en-US" dirty="0">
                <a:latin typeface="MetricHPE"/>
              </a:rPr>
              <a:t>Preserving UID/GID for DataTap when connecting to local MapR cluster</a:t>
            </a:r>
          </a:p>
        </p:txBody>
      </p:sp>
      <p:sp>
        <p:nvSpPr>
          <p:cNvPr id="18" name="Rounded Rectangle 260">
            <a:extLst>
              <a:ext uri="{FF2B5EF4-FFF2-40B4-BE49-F238E27FC236}">
                <a16:creationId xmlns="" xmlns:a16="http://schemas.microsoft.com/office/drawing/2014/main" id="{6E1F5C8D-9ED3-41A6-A9F9-AA976FF495F4}"/>
              </a:ext>
            </a:extLst>
          </p:cNvPr>
          <p:cNvSpPr/>
          <p:nvPr/>
        </p:nvSpPr>
        <p:spPr bwMode="ltGray">
          <a:xfrm>
            <a:off x="9383083" y="2408540"/>
            <a:ext cx="1182496" cy="121992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9" name="Group 18">
            <a:extLst>
              <a:ext uri="{FF2B5EF4-FFF2-40B4-BE49-F238E27FC236}">
                <a16:creationId xmlns="" xmlns:a16="http://schemas.microsoft.com/office/drawing/2014/main" id="{BFB01C2E-9FCC-4336-AACE-E77F97C73C6C}"/>
              </a:ext>
            </a:extLst>
          </p:cNvPr>
          <p:cNvGrpSpPr/>
          <p:nvPr/>
        </p:nvGrpSpPr>
        <p:grpSpPr>
          <a:xfrm>
            <a:off x="9442240" y="2264121"/>
            <a:ext cx="952666" cy="344848"/>
            <a:chOff x="4645443" y="905171"/>
            <a:chExt cx="952666" cy="344848"/>
          </a:xfrm>
        </p:grpSpPr>
        <p:sp>
          <p:nvSpPr>
            <p:cNvPr id="20" name="TextBox 19">
              <a:extLst>
                <a:ext uri="{FF2B5EF4-FFF2-40B4-BE49-F238E27FC236}">
                  <a16:creationId xmlns="" xmlns:a16="http://schemas.microsoft.com/office/drawing/2014/main" id="{3F8BB0C6-AC9D-4D2F-8A05-77412CDD7E3D}"/>
                </a:ext>
              </a:extLst>
            </p:cNvPr>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21" name="Picture 20">
              <a:extLst>
                <a:ext uri="{FF2B5EF4-FFF2-40B4-BE49-F238E27FC236}">
                  <a16:creationId xmlns="" xmlns:a16="http://schemas.microsoft.com/office/drawing/2014/main" id="{3F0DD9CA-1983-4361-B52D-0BED38184D15}"/>
                </a:ext>
              </a:extLst>
            </p:cNvPr>
            <p:cNvPicPr>
              <a:picLocks noChangeAspect="1"/>
            </p:cNvPicPr>
            <p:nvPr/>
          </p:nvPicPr>
          <p:blipFill>
            <a:blip r:embed="rId3" cstate="print"/>
            <a:stretch>
              <a:fillRect/>
            </a:stretch>
          </p:blipFill>
          <p:spPr>
            <a:xfrm>
              <a:off x="4645443" y="905171"/>
              <a:ext cx="401692" cy="344848"/>
            </a:xfrm>
            <a:prstGeom prst="rect">
              <a:avLst/>
            </a:prstGeom>
          </p:spPr>
        </p:pic>
      </p:grpSp>
      <p:grpSp>
        <p:nvGrpSpPr>
          <p:cNvPr id="22" name="Group 21">
            <a:extLst>
              <a:ext uri="{FF2B5EF4-FFF2-40B4-BE49-F238E27FC236}">
                <a16:creationId xmlns="" xmlns:a16="http://schemas.microsoft.com/office/drawing/2014/main" id="{FFF3E042-7702-47D3-B954-0823B4063E70}"/>
              </a:ext>
            </a:extLst>
          </p:cNvPr>
          <p:cNvGrpSpPr/>
          <p:nvPr/>
        </p:nvGrpSpPr>
        <p:grpSpPr>
          <a:xfrm>
            <a:off x="8436878" y="5194339"/>
            <a:ext cx="2679074" cy="389027"/>
            <a:chOff x="1865315" y="5232468"/>
            <a:chExt cx="4251559" cy="487002"/>
          </a:xfrm>
        </p:grpSpPr>
        <p:sp>
          <p:nvSpPr>
            <p:cNvPr id="23" name="Rounded Rectangle 99">
              <a:extLst>
                <a:ext uri="{FF2B5EF4-FFF2-40B4-BE49-F238E27FC236}">
                  <a16:creationId xmlns="" xmlns:a16="http://schemas.microsoft.com/office/drawing/2014/main" id="{8B2741F4-929D-4507-BEA3-B2D39959B4B8}"/>
                </a:ext>
              </a:extLst>
            </p:cNvPr>
            <p:cNvSpPr/>
            <p:nvPr/>
          </p:nvSpPr>
          <p:spPr bwMode="ltGray">
            <a:xfrm>
              <a:off x="1865315" y="5232468"/>
              <a:ext cx="4251559" cy="487002"/>
            </a:xfrm>
            <a:prstGeom prst="roundRect">
              <a:avLst/>
            </a:prstGeom>
            <a:solidFill>
              <a:srgbClr val="D2CF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4" name="Group 30">
              <a:extLst>
                <a:ext uri="{FF2B5EF4-FFF2-40B4-BE49-F238E27FC236}">
                  <a16:creationId xmlns="" xmlns:a16="http://schemas.microsoft.com/office/drawing/2014/main" id="{265B399F-02FD-45C0-8067-E5C4D1118A6E}"/>
                </a:ext>
              </a:extLst>
            </p:cNvPr>
            <p:cNvGrpSpPr/>
            <p:nvPr/>
          </p:nvGrpSpPr>
          <p:grpSpPr>
            <a:xfrm>
              <a:off x="2149290" y="5290172"/>
              <a:ext cx="3937473" cy="280859"/>
              <a:chOff x="2149290" y="5290172"/>
              <a:chExt cx="3937473" cy="280859"/>
            </a:xfrm>
          </p:grpSpPr>
          <p:sp>
            <p:nvSpPr>
              <p:cNvPr id="25" name="TextBox 24">
                <a:extLst>
                  <a:ext uri="{FF2B5EF4-FFF2-40B4-BE49-F238E27FC236}">
                    <a16:creationId xmlns="" xmlns:a16="http://schemas.microsoft.com/office/drawing/2014/main" id="{168AD597-6F99-4E39-B787-F1D3E821E2DF}"/>
                  </a:ext>
                </a:extLst>
              </p:cNvPr>
              <p:cNvSpPr txBox="1"/>
              <p:nvPr/>
            </p:nvSpPr>
            <p:spPr bwMode="gray">
              <a:xfrm>
                <a:off x="3112996" y="5290172"/>
                <a:ext cx="2973767" cy="280859"/>
              </a:xfrm>
              <a:prstGeom prst="rect">
                <a:avLst/>
              </a:prstGeom>
              <a:noFill/>
            </p:spPr>
            <p:txBody>
              <a:bodyPr wrap="none" lIns="0" tIns="0" rIns="0" bIns="0" rtlCol="0">
                <a:noAutofit/>
              </a:bodyPr>
              <a:lstStyle/>
              <a:p>
                <a:pPr>
                  <a:spcBef>
                    <a:spcPts val="900"/>
                  </a:spcBef>
                </a:pPr>
                <a:r>
                  <a:rPr lang="en-US" dirty="0"/>
                  <a:t>Data Fabric </a:t>
                </a:r>
              </a:p>
            </p:txBody>
          </p:sp>
          <p:pic>
            <p:nvPicPr>
              <p:cNvPr id="26" name="Picture 2" descr="Image result for MapR logo">
                <a:extLst>
                  <a:ext uri="{FF2B5EF4-FFF2-40B4-BE49-F238E27FC236}">
                    <a16:creationId xmlns="" xmlns:a16="http://schemas.microsoft.com/office/drawing/2014/main" id="{3455DBF6-A174-4242-BEC2-36FFC4B79C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9290" y="5365881"/>
                <a:ext cx="898489" cy="20497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 name="Group 26">
            <a:extLst>
              <a:ext uri="{FF2B5EF4-FFF2-40B4-BE49-F238E27FC236}">
                <a16:creationId xmlns="" xmlns:a16="http://schemas.microsoft.com/office/drawing/2014/main" id="{2774C62C-266D-4801-A5BA-DB16A447D16D}"/>
              </a:ext>
            </a:extLst>
          </p:cNvPr>
          <p:cNvGrpSpPr/>
          <p:nvPr/>
        </p:nvGrpSpPr>
        <p:grpSpPr>
          <a:xfrm>
            <a:off x="9573887" y="2685522"/>
            <a:ext cx="662099" cy="701104"/>
            <a:chOff x="4606182" y="4354938"/>
            <a:chExt cx="1007744" cy="701104"/>
          </a:xfrm>
        </p:grpSpPr>
        <p:sp>
          <p:nvSpPr>
            <p:cNvPr id="28" name="Rounded Rectangle 212">
              <a:extLst>
                <a:ext uri="{FF2B5EF4-FFF2-40B4-BE49-F238E27FC236}">
                  <a16:creationId xmlns="" xmlns:a16="http://schemas.microsoft.com/office/drawing/2014/main" id="{0BD78D20-2ACB-457F-A56F-D9AD0D52280B}"/>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9" name="TextBox 28">
              <a:extLst>
                <a:ext uri="{FF2B5EF4-FFF2-40B4-BE49-F238E27FC236}">
                  <a16:creationId xmlns="" xmlns:a16="http://schemas.microsoft.com/office/drawing/2014/main" id="{266C1298-64D6-456A-976C-FC9CE46C4E0B}"/>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30" name="Group 29">
            <a:extLst>
              <a:ext uri="{FF2B5EF4-FFF2-40B4-BE49-F238E27FC236}">
                <a16:creationId xmlns="" xmlns:a16="http://schemas.microsoft.com/office/drawing/2014/main" id="{385D2F40-E2C7-4DEB-8186-ACE16749427F}"/>
              </a:ext>
            </a:extLst>
          </p:cNvPr>
          <p:cNvGrpSpPr/>
          <p:nvPr/>
        </p:nvGrpSpPr>
        <p:grpSpPr>
          <a:xfrm>
            <a:off x="9715141" y="2909946"/>
            <a:ext cx="447260" cy="402189"/>
            <a:chOff x="2618101" y="1331877"/>
            <a:chExt cx="447260" cy="402189"/>
          </a:xfrm>
          <a:solidFill>
            <a:schemeClr val="bg1"/>
          </a:solidFill>
        </p:grpSpPr>
        <p:sp>
          <p:nvSpPr>
            <p:cNvPr id="31" name="Rounded Rectangle 229">
              <a:extLst>
                <a:ext uri="{FF2B5EF4-FFF2-40B4-BE49-F238E27FC236}">
                  <a16:creationId xmlns="" xmlns:a16="http://schemas.microsoft.com/office/drawing/2014/main" id="{3C532BBD-E7EC-450A-818A-28237A0A38A4}"/>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32" name="Picture 31" descr="containers.png">
              <a:extLst>
                <a:ext uri="{FF2B5EF4-FFF2-40B4-BE49-F238E27FC236}">
                  <a16:creationId xmlns="" xmlns:a16="http://schemas.microsoft.com/office/drawing/2014/main" id="{80F6DE02-7DE1-4217-9BA0-65ECF3EC02DE}"/>
                </a:ext>
              </a:extLst>
            </p:cNvPr>
            <p:cNvPicPr>
              <a:picLocks noChangeAspect="1"/>
            </p:cNvPicPr>
            <p:nvPr/>
          </p:nvPicPr>
          <p:blipFill>
            <a:blip r:embed="rId5"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sp>
        <p:nvSpPr>
          <p:cNvPr id="33" name="Can 255">
            <a:extLst>
              <a:ext uri="{FF2B5EF4-FFF2-40B4-BE49-F238E27FC236}">
                <a16:creationId xmlns="" xmlns:a16="http://schemas.microsoft.com/office/drawing/2014/main" id="{0D246CA0-532E-422D-9D4E-CC6FC6EBB59B}"/>
              </a:ext>
            </a:extLst>
          </p:cNvPr>
          <p:cNvSpPr/>
          <p:nvPr/>
        </p:nvSpPr>
        <p:spPr>
          <a:xfrm>
            <a:off x="9754546" y="3309999"/>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sp>
        <p:nvSpPr>
          <p:cNvPr id="34" name="TextBox 33">
            <a:extLst>
              <a:ext uri="{FF2B5EF4-FFF2-40B4-BE49-F238E27FC236}">
                <a16:creationId xmlns="" xmlns:a16="http://schemas.microsoft.com/office/drawing/2014/main" id="{9F25F685-5219-4684-B976-360A8D54E789}"/>
              </a:ext>
            </a:extLst>
          </p:cNvPr>
          <p:cNvSpPr txBox="1"/>
          <p:nvPr/>
        </p:nvSpPr>
        <p:spPr bwMode="gray">
          <a:xfrm>
            <a:off x="9476041" y="2269724"/>
            <a:ext cx="852948" cy="344848"/>
          </a:xfrm>
          <a:prstGeom prst="rect">
            <a:avLst/>
          </a:prstGeom>
          <a:noFill/>
        </p:spPr>
        <p:txBody>
          <a:bodyPr wrap="square" lIns="0" tIns="0" rIns="0" bIns="0" rtlCol="0">
            <a:noAutofit/>
          </a:bodyPr>
          <a:lstStyle/>
          <a:p>
            <a:pPr>
              <a:spcBef>
                <a:spcPts val="900"/>
              </a:spcBef>
            </a:pPr>
            <a:endParaRPr lang="en-US" dirty="0"/>
          </a:p>
        </p:txBody>
      </p:sp>
      <p:sp>
        <p:nvSpPr>
          <p:cNvPr id="35" name="Rounded Rectangle 260">
            <a:extLst>
              <a:ext uri="{FF2B5EF4-FFF2-40B4-BE49-F238E27FC236}">
                <a16:creationId xmlns="" xmlns:a16="http://schemas.microsoft.com/office/drawing/2014/main" id="{2EA7C01E-10E4-43BC-8DE5-6FB314C56288}"/>
              </a:ext>
            </a:extLst>
          </p:cNvPr>
          <p:cNvSpPr/>
          <p:nvPr/>
        </p:nvSpPr>
        <p:spPr bwMode="ltGray">
          <a:xfrm>
            <a:off x="8096696" y="2391948"/>
            <a:ext cx="1182496" cy="1219929"/>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36" name="Group 35">
            <a:extLst>
              <a:ext uri="{FF2B5EF4-FFF2-40B4-BE49-F238E27FC236}">
                <a16:creationId xmlns="" xmlns:a16="http://schemas.microsoft.com/office/drawing/2014/main" id="{3B9BF9FB-2EE3-4CA4-9E58-BF0244180F11}"/>
              </a:ext>
            </a:extLst>
          </p:cNvPr>
          <p:cNvGrpSpPr/>
          <p:nvPr/>
        </p:nvGrpSpPr>
        <p:grpSpPr>
          <a:xfrm>
            <a:off x="8155853" y="2247529"/>
            <a:ext cx="952666" cy="344848"/>
            <a:chOff x="4645443" y="905171"/>
            <a:chExt cx="952666" cy="344848"/>
          </a:xfrm>
        </p:grpSpPr>
        <p:sp>
          <p:nvSpPr>
            <p:cNvPr id="37" name="TextBox 36">
              <a:extLst>
                <a:ext uri="{FF2B5EF4-FFF2-40B4-BE49-F238E27FC236}">
                  <a16:creationId xmlns="" xmlns:a16="http://schemas.microsoft.com/office/drawing/2014/main" id="{BD00AD5F-6F73-4AD8-A132-9141BC2B0CFC}"/>
                </a:ext>
              </a:extLst>
            </p:cNvPr>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38" name="Picture 37">
              <a:extLst>
                <a:ext uri="{FF2B5EF4-FFF2-40B4-BE49-F238E27FC236}">
                  <a16:creationId xmlns="" xmlns:a16="http://schemas.microsoft.com/office/drawing/2014/main" id="{4C471ED4-62E1-4E94-AB78-24C246985877}"/>
                </a:ext>
              </a:extLst>
            </p:cNvPr>
            <p:cNvPicPr>
              <a:picLocks noChangeAspect="1"/>
            </p:cNvPicPr>
            <p:nvPr/>
          </p:nvPicPr>
          <p:blipFill>
            <a:blip r:embed="rId3" cstate="print"/>
            <a:stretch>
              <a:fillRect/>
            </a:stretch>
          </p:blipFill>
          <p:spPr>
            <a:xfrm>
              <a:off x="4645443" y="905171"/>
              <a:ext cx="401692" cy="344848"/>
            </a:xfrm>
            <a:prstGeom prst="rect">
              <a:avLst/>
            </a:prstGeom>
          </p:spPr>
        </p:pic>
      </p:grpSp>
      <p:grpSp>
        <p:nvGrpSpPr>
          <p:cNvPr id="39" name="Group 38">
            <a:extLst>
              <a:ext uri="{FF2B5EF4-FFF2-40B4-BE49-F238E27FC236}">
                <a16:creationId xmlns="" xmlns:a16="http://schemas.microsoft.com/office/drawing/2014/main" id="{A82D6663-09D9-4A06-A4EA-6EDF34611896}"/>
              </a:ext>
            </a:extLst>
          </p:cNvPr>
          <p:cNvGrpSpPr/>
          <p:nvPr/>
        </p:nvGrpSpPr>
        <p:grpSpPr>
          <a:xfrm>
            <a:off x="8287500" y="2668930"/>
            <a:ext cx="662099" cy="701104"/>
            <a:chOff x="4606182" y="4354938"/>
            <a:chExt cx="1007744" cy="701104"/>
          </a:xfrm>
        </p:grpSpPr>
        <p:sp>
          <p:nvSpPr>
            <p:cNvPr id="40" name="Rounded Rectangle 212">
              <a:extLst>
                <a:ext uri="{FF2B5EF4-FFF2-40B4-BE49-F238E27FC236}">
                  <a16:creationId xmlns="" xmlns:a16="http://schemas.microsoft.com/office/drawing/2014/main" id="{86057C98-B557-47DA-8030-17121BE5B357}"/>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41" name="TextBox 40">
              <a:extLst>
                <a:ext uri="{FF2B5EF4-FFF2-40B4-BE49-F238E27FC236}">
                  <a16:creationId xmlns="" xmlns:a16="http://schemas.microsoft.com/office/drawing/2014/main" id="{FD56D9D4-DEED-4E36-A1B9-E7E42E3EFAFF}"/>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42" name="Group 41">
            <a:extLst>
              <a:ext uri="{FF2B5EF4-FFF2-40B4-BE49-F238E27FC236}">
                <a16:creationId xmlns="" xmlns:a16="http://schemas.microsoft.com/office/drawing/2014/main" id="{0ADF400A-8F9D-411D-B415-DACDBD594F5B}"/>
              </a:ext>
            </a:extLst>
          </p:cNvPr>
          <p:cNvGrpSpPr/>
          <p:nvPr/>
        </p:nvGrpSpPr>
        <p:grpSpPr>
          <a:xfrm>
            <a:off x="8428754" y="2893354"/>
            <a:ext cx="447260" cy="402189"/>
            <a:chOff x="2618101" y="1331877"/>
            <a:chExt cx="447260" cy="402189"/>
          </a:xfrm>
          <a:solidFill>
            <a:schemeClr val="bg1"/>
          </a:solidFill>
        </p:grpSpPr>
        <p:sp>
          <p:nvSpPr>
            <p:cNvPr id="43" name="Rounded Rectangle 229">
              <a:extLst>
                <a:ext uri="{FF2B5EF4-FFF2-40B4-BE49-F238E27FC236}">
                  <a16:creationId xmlns="" xmlns:a16="http://schemas.microsoft.com/office/drawing/2014/main" id="{14F2ED85-9F23-4B6E-8A6F-639E1484E6C9}"/>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44" name="Picture 43" descr="containers.png">
              <a:extLst>
                <a:ext uri="{FF2B5EF4-FFF2-40B4-BE49-F238E27FC236}">
                  <a16:creationId xmlns="" xmlns:a16="http://schemas.microsoft.com/office/drawing/2014/main" id="{7A8BF43A-AEF5-4812-AD4C-C984AC5ED46F}"/>
                </a:ext>
              </a:extLst>
            </p:cNvPr>
            <p:cNvPicPr>
              <a:picLocks noChangeAspect="1"/>
            </p:cNvPicPr>
            <p:nvPr/>
          </p:nvPicPr>
          <p:blipFill>
            <a:blip r:embed="rId5"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sp>
        <p:nvSpPr>
          <p:cNvPr id="45" name="Can 255">
            <a:extLst>
              <a:ext uri="{FF2B5EF4-FFF2-40B4-BE49-F238E27FC236}">
                <a16:creationId xmlns="" xmlns:a16="http://schemas.microsoft.com/office/drawing/2014/main" id="{80B4FF08-6CA0-4243-90B3-1A89D3C73744}"/>
              </a:ext>
            </a:extLst>
          </p:cNvPr>
          <p:cNvSpPr/>
          <p:nvPr/>
        </p:nvSpPr>
        <p:spPr>
          <a:xfrm>
            <a:off x="8468159" y="3293407"/>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sp>
        <p:nvSpPr>
          <p:cNvPr id="46" name="TextBox 45">
            <a:extLst>
              <a:ext uri="{FF2B5EF4-FFF2-40B4-BE49-F238E27FC236}">
                <a16:creationId xmlns="" xmlns:a16="http://schemas.microsoft.com/office/drawing/2014/main" id="{B134775E-0AAF-4020-9214-F556386F8DEF}"/>
              </a:ext>
            </a:extLst>
          </p:cNvPr>
          <p:cNvSpPr txBox="1"/>
          <p:nvPr/>
        </p:nvSpPr>
        <p:spPr bwMode="gray">
          <a:xfrm>
            <a:off x="8189654" y="2253132"/>
            <a:ext cx="852948" cy="344848"/>
          </a:xfrm>
          <a:prstGeom prst="rect">
            <a:avLst/>
          </a:prstGeom>
          <a:noFill/>
        </p:spPr>
        <p:txBody>
          <a:bodyPr wrap="square" lIns="0" tIns="0" rIns="0" bIns="0" rtlCol="0">
            <a:noAutofit/>
          </a:bodyPr>
          <a:lstStyle/>
          <a:p>
            <a:pPr>
              <a:spcBef>
                <a:spcPts val="900"/>
              </a:spcBef>
            </a:pPr>
            <a:endParaRPr lang="en-US" dirty="0"/>
          </a:p>
        </p:txBody>
      </p:sp>
      <p:sp>
        <p:nvSpPr>
          <p:cNvPr id="47" name="TextBox 46">
            <a:extLst>
              <a:ext uri="{FF2B5EF4-FFF2-40B4-BE49-F238E27FC236}">
                <a16:creationId xmlns="" xmlns:a16="http://schemas.microsoft.com/office/drawing/2014/main" id="{F886F260-B53D-435D-B473-B890321DF43B}"/>
              </a:ext>
            </a:extLst>
          </p:cNvPr>
          <p:cNvSpPr txBox="1"/>
          <p:nvPr/>
        </p:nvSpPr>
        <p:spPr bwMode="gray">
          <a:xfrm>
            <a:off x="8168782" y="1787108"/>
            <a:ext cx="2546915" cy="325546"/>
          </a:xfrm>
          <a:prstGeom prst="rect">
            <a:avLst/>
          </a:prstGeom>
          <a:noFill/>
        </p:spPr>
        <p:txBody>
          <a:bodyPr wrap="none" lIns="0" tIns="0" rIns="0" bIns="0" rtlCol="0">
            <a:noAutofit/>
          </a:bodyPr>
          <a:lstStyle/>
          <a:p>
            <a:pPr>
              <a:spcBef>
                <a:spcPts val="900"/>
              </a:spcBef>
            </a:pPr>
            <a:r>
              <a:rPr lang="en-US" dirty="0"/>
              <a:t>HPE Container Platform</a:t>
            </a:r>
          </a:p>
        </p:txBody>
      </p:sp>
      <p:cxnSp>
        <p:nvCxnSpPr>
          <p:cNvPr id="48" name="Straight Arrow Connector 47">
            <a:extLst>
              <a:ext uri="{FF2B5EF4-FFF2-40B4-BE49-F238E27FC236}">
                <a16:creationId xmlns="" xmlns:a16="http://schemas.microsoft.com/office/drawing/2014/main" id="{54F28BE9-050F-49FD-9464-9A8CEA8AD9B9}"/>
              </a:ext>
            </a:extLst>
          </p:cNvPr>
          <p:cNvCxnSpPr>
            <a:cxnSpLocks/>
            <a:stCxn id="23" idx="0"/>
            <a:endCxn id="33" idx="3"/>
          </p:cNvCxnSpPr>
          <p:nvPr/>
        </p:nvCxnSpPr>
        <p:spPr>
          <a:xfrm flipV="1">
            <a:off x="9776415" y="3712188"/>
            <a:ext cx="315725" cy="14821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 xmlns:a16="http://schemas.microsoft.com/office/drawing/2014/main" id="{D7D4E71B-CB56-4713-A8B5-351A4AED4485}"/>
              </a:ext>
            </a:extLst>
          </p:cNvPr>
          <p:cNvCxnSpPr>
            <a:cxnSpLocks/>
            <a:stCxn id="23" idx="0"/>
            <a:endCxn id="45" idx="3"/>
          </p:cNvCxnSpPr>
          <p:nvPr/>
        </p:nvCxnSpPr>
        <p:spPr>
          <a:xfrm flipH="1" flipV="1">
            <a:off x="8805753" y="3695596"/>
            <a:ext cx="970662" cy="14987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 xmlns:a16="http://schemas.microsoft.com/office/drawing/2014/main" id="{DE5F2A3A-3D0E-4097-8C8C-7FD8642504DC}"/>
              </a:ext>
            </a:extLst>
          </p:cNvPr>
          <p:cNvGrpSpPr/>
          <p:nvPr/>
        </p:nvGrpSpPr>
        <p:grpSpPr>
          <a:xfrm>
            <a:off x="1719502" y="2227138"/>
            <a:ext cx="1148566" cy="701104"/>
            <a:chOff x="4606182" y="4354938"/>
            <a:chExt cx="1007744" cy="701104"/>
          </a:xfrm>
        </p:grpSpPr>
        <p:sp>
          <p:nvSpPr>
            <p:cNvPr id="51" name="Rounded Rectangle 212">
              <a:extLst>
                <a:ext uri="{FF2B5EF4-FFF2-40B4-BE49-F238E27FC236}">
                  <a16:creationId xmlns="" xmlns:a16="http://schemas.microsoft.com/office/drawing/2014/main" id="{824951A1-E85E-4D7D-8B22-64276E9A85D7}"/>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52" name="TextBox 51">
              <a:extLst>
                <a:ext uri="{FF2B5EF4-FFF2-40B4-BE49-F238E27FC236}">
                  <a16:creationId xmlns="" xmlns:a16="http://schemas.microsoft.com/office/drawing/2014/main" id="{84AFE7FA-1015-4348-8CCB-B2F783B1C7EE}"/>
                </a:ext>
              </a:extLst>
            </p:cNvPr>
            <p:cNvSpPr txBox="1"/>
            <p:nvPr/>
          </p:nvSpPr>
          <p:spPr bwMode="gray">
            <a:xfrm>
              <a:off x="4722326"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53" name="Rounded Rectangle 89">
            <a:extLst>
              <a:ext uri="{FF2B5EF4-FFF2-40B4-BE49-F238E27FC236}">
                <a16:creationId xmlns="" xmlns:a16="http://schemas.microsoft.com/office/drawing/2014/main" id="{8B5CD42D-2522-4BBD-BBE5-E0E47803EF04}"/>
              </a:ext>
            </a:extLst>
          </p:cNvPr>
          <p:cNvSpPr/>
          <p:nvPr/>
        </p:nvSpPr>
        <p:spPr bwMode="ltGray">
          <a:xfrm>
            <a:off x="1345547" y="1985378"/>
            <a:ext cx="3107421" cy="203689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54" name="Group 53">
            <a:extLst>
              <a:ext uri="{FF2B5EF4-FFF2-40B4-BE49-F238E27FC236}">
                <a16:creationId xmlns="" xmlns:a16="http://schemas.microsoft.com/office/drawing/2014/main" id="{77BF678B-A7DC-4AD9-A554-A072673FAC12}"/>
              </a:ext>
            </a:extLst>
          </p:cNvPr>
          <p:cNvGrpSpPr/>
          <p:nvPr/>
        </p:nvGrpSpPr>
        <p:grpSpPr>
          <a:xfrm>
            <a:off x="3233889" y="2218572"/>
            <a:ext cx="662099" cy="701104"/>
            <a:chOff x="4606182" y="4354938"/>
            <a:chExt cx="1007744" cy="701104"/>
          </a:xfrm>
        </p:grpSpPr>
        <p:sp>
          <p:nvSpPr>
            <p:cNvPr id="55" name="Rounded Rectangle 212">
              <a:extLst>
                <a:ext uri="{FF2B5EF4-FFF2-40B4-BE49-F238E27FC236}">
                  <a16:creationId xmlns="" xmlns:a16="http://schemas.microsoft.com/office/drawing/2014/main" id="{7B3F25ED-109A-4663-8398-FE9BF6B79086}"/>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56" name="TextBox 55">
              <a:extLst>
                <a:ext uri="{FF2B5EF4-FFF2-40B4-BE49-F238E27FC236}">
                  <a16:creationId xmlns="" xmlns:a16="http://schemas.microsoft.com/office/drawing/2014/main" id="{919B6E3E-FA15-428D-816C-35B3CC2F08E9}"/>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57" name="Rounded Rectangle 260">
            <a:extLst>
              <a:ext uri="{FF2B5EF4-FFF2-40B4-BE49-F238E27FC236}">
                <a16:creationId xmlns="" xmlns:a16="http://schemas.microsoft.com/office/drawing/2014/main" id="{3C4FB556-21C0-43E3-89EA-B445F33B845F}"/>
              </a:ext>
            </a:extLst>
          </p:cNvPr>
          <p:cNvSpPr/>
          <p:nvPr/>
        </p:nvSpPr>
        <p:spPr bwMode="ltGray">
          <a:xfrm>
            <a:off x="4514523" y="1969421"/>
            <a:ext cx="1625217" cy="203327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58" name="Can 82">
            <a:extLst>
              <a:ext uri="{FF2B5EF4-FFF2-40B4-BE49-F238E27FC236}">
                <a16:creationId xmlns="" xmlns:a16="http://schemas.microsoft.com/office/drawing/2014/main" id="{31BCC290-1483-4416-983D-A10CE35BFA27}"/>
              </a:ext>
            </a:extLst>
          </p:cNvPr>
          <p:cNvSpPr/>
          <p:nvPr/>
        </p:nvSpPr>
        <p:spPr bwMode="auto">
          <a:xfrm>
            <a:off x="3462932" y="4371097"/>
            <a:ext cx="690416" cy="353241"/>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800" dirty="0">
                <a:solidFill>
                  <a:schemeClr val="tx1"/>
                </a:solidFill>
              </a:rPr>
              <a:t>raw disk</a:t>
            </a:r>
          </a:p>
        </p:txBody>
      </p:sp>
      <p:grpSp>
        <p:nvGrpSpPr>
          <p:cNvPr id="59" name="Group 58">
            <a:extLst>
              <a:ext uri="{FF2B5EF4-FFF2-40B4-BE49-F238E27FC236}">
                <a16:creationId xmlns="" xmlns:a16="http://schemas.microsoft.com/office/drawing/2014/main" id="{FEFBF25D-FBA1-45B2-A676-5C3061CB3AE4}"/>
              </a:ext>
            </a:extLst>
          </p:cNvPr>
          <p:cNvGrpSpPr/>
          <p:nvPr/>
        </p:nvGrpSpPr>
        <p:grpSpPr>
          <a:xfrm>
            <a:off x="4832815" y="1825002"/>
            <a:ext cx="952666" cy="344848"/>
            <a:chOff x="4645443" y="905171"/>
            <a:chExt cx="952666" cy="344848"/>
          </a:xfrm>
        </p:grpSpPr>
        <p:sp>
          <p:nvSpPr>
            <p:cNvPr id="60" name="TextBox 59">
              <a:extLst>
                <a:ext uri="{FF2B5EF4-FFF2-40B4-BE49-F238E27FC236}">
                  <a16:creationId xmlns="" xmlns:a16="http://schemas.microsoft.com/office/drawing/2014/main" id="{97A47818-541D-4623-9422-A1292BE0102F}"/>
                </a:ext>
              </a:extLst>
            </p:cNvPr>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61" name="Picture 60">
              <a:extLst>
                <a:ext uri="{FF2B5EF4-FFF2-40B4-BE49-F238E27FC236}">
                  <a16:creationId xmlns="" xmlns:a16="http://schemas.microsoft.com/office/drawing/2014/main" id="{CDBA1397-3907-4A13-AF0A-34145A094D0A}"/>
                </a:ext>
              </a:extLst>
            </p:cNvPr>
            <p:cNvPicPr>
              <a:picLocks noChangeAspect="1"/>
            </p:cNvPicPr>
            <p:nvPr/>
          </p:nvPicPr>
          <p:blipFill>
            <a:blip r:embed="rId3" cstate="print"/>
            <a:stretch>
              <a:fillRect/>
            </a:stretch>
          </p:blipFill>
          <p:spPr>
            <a:xfrm>
              <a:off x="4645443" y="905171"/>
              <a:ext cx="401692" cy="344848"/>
            </a:xfrm>
            <a:prstGeom prst="rect">
              <a:avLst/>
            </a:prstGeom>
          </p:spPr>
        </p:pic>
      </p:grpSp>
      <p:sp>
        <p:nvSpPr>
          <p:cNvPr id="62" name="Right Arrow 336">
            <a:extLst>
              <a:ext uri="{FF2B5EF4-FFF2-40B4-BE49-F238E27FC236}">
                <a16:creationId xmlns="" xmlns:a16="http://schemas.microsoft.com/office/drawing/2014/main" id="{032F6EC7-6B52-490F-9BCA-D311D58C97E7}"/>
              </a:ext>
            </a:extLst>
          </p:cNvPr>
          <p:cNvSpPr/>
          <p:nvPr/>
        </p:nvSpPr>
        <p:spPr bwMode="ltGray">
          <a:xfrm rot="16200000">
            <a:off x="3814996" y="3307435"/>
            <a:ext cx="32155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63" name="Group 62">
            <a:extLst>
              <a:ext uri="{FF2B5EF4-FFF2-40B4-BE49-F238E27FC236}">
                <a16:creationId xmlns="" xmlns:a16="http://schemas.microsoft.com/office/drawing/2014/main" id="{406C936D-2749-48B1-A94D-BC779D14AB32}"/>
              </a:ext>
            </a:extLst>
          </p:cNvPr>
          <p:cNvGrpSpPr/>
          <p:nvPr/>
        </p:nvGrpSpPr>
        <p:grpSpPr>
          <a:xfrm>
            <a:off x="2450800" y="1879311"/>
            <a:ext cx="976891" cy="344848"/>
            <a:chOff x="4768102" y="352200"/>
            <a:chExt cx="976891" cy="344848"/>
          </a:xfrm>
        </p:grpSpPr>
        <p:sp>
          <p:nvSpPr>
            <p:cNvPr id="64" name="TextBox 63">
              <a:extLst>
                <a:ext uri="{FF2B5EF4-FFF2-40B4-BE49-F238E27FC236}">
                  <a16:creationId xmlns="" xmlns:a16="http://schemas.microsoft.com/office/drawing/2014/main" id="{698AA6F5-9C04-44B2-813C-86BCC2337454}"/>
                </a:ext>
              </a:extLst>
            </p:cNvPr>
            <p:cNvSpPr txBox="1"/>
            <p:nvPr/>
          </p:nvSpPr>
          <p:spPr bwMode="gray">
            <a:xfrm>
              <a:off x="5206614" y="418242"/>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65" name="Picture 64">
              <a:extLst>
                <a:ext uri="{FF2B5EF4-FFF2-40B4-BE49-F238E27FC236}">
                  <a16:creationId xmlns="" xmlns:a16="http://schemas.microsoft.com/office/drawing/2014/main" id="{C30931C1-5289-4F87-AC25-F47F9FABE064}"/>
                </a:ext>
              </a:extLst>
            </p:cNvPr>
            <p:cNvPicPr>
              <a:picLocks noChangeAspect="1"/>
            </p:cNvPicPr>
            <p:nvPr/>
          </p:nvPicPr>
          <p:blipFill>
            <a:blip r:embed="rId3" cstate="print"/>
            <a:stretch>
              <a:fillRect/>
            </a:stretch>
          </p:blipFill>
          <p:spPr>
            <a:xfrm>
              <a:off x="4768102" y="352200"/>
              <a:ext cx="401692" cy="344848"/>
            </a:xfrm>
            <a:prstGeom prst="rect">
              <a:avLst/>
            </a:prstGeom>
          </p:spPr>
        </p:pic>
      </p:grpSp>
      <p:grpSp>
        <p:nvGrpSpPr>
          <p:cNvPr id="66" name="Group 65">
            <a:extLst>
              <a:ext uri="{FF2B5EF4-FFF2-40B4-BE49-F238E27FC236}">
                <a16:creationId xmlns="" xmlns:a16="http://schemas.microsoft.com/office/drawing/2014/main" id="{126E9304-EEF9-430B-B1FA-5A16C18EC428}"/>
              </a:ext>
            </a:extLst>
          </p:cNvPr>
          <p:cNvGrpSpPr/>
          <p:nvPr/>
        </p:nvGrpSpPr>
        <p:grpSpPr>
          <a:xfrm>
            <a:off x="1699477" y="3583132"/>
            <a:ext cx="4251559" cy="389027"/>
            <a:chOff x="1865315" y="5232468"/>
            <a:chExt cx="4251559" cy="487002"/>
          </a:xfrm>
        </p:grpSpPr>
        <p:sp>
          <p:nvSpPr>
            <p:cNvPr id="67" name="Rounded Rectangle 99">
              <a:extLst>
                <a:ext uri="{FF2B5EF4-FFF2-40B4-BE49-F238E27FC236}">
                  <a16:creationId xmlns="" xmlns:a16="http://schemas.microsoft.com/office/drawing/2014/main" id="{AD9DAEFE-4FD3-40FC-903E-0630C83005CB}"/>
                </a:ext>
              </a:extLst>
            </p:cNvPr>
            <p:cNvSpPr/>
            <p:nvPr/>
          </p:nvSpPr>
          <p:spPr bwMode="ltGray">
            <a:xfrm>
              <a:off x="1865315" y="5232468"/>
              <a:ext cx="4251559" cy="487002"/>
            </a:xfrm>
            <a:prstGeom prst="roundRect">
              <a:avLst/>
            </a:prstGeom>
            <a:solidFill>
              <a:srgbClr val="D2CF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68" name="Group 112">
              <a:extLst>
                <a:ext uri="{FF2B5EF4-FFF2-40B4-BE49-F238E27FC236}">
                  <a16:creationId xmlns="" xmlns:a16="http://schemas.microsoft.com/office/drawing/2014/main" id="{8A7540E2-6113-4EBD-8030-E8895A81340F}"/>
                </a:ext>
              </a:extLst>
            </p:cNvPr>
            <p:cNvGrpSpPr/>
            <p:nvPr/>
          </p:nvGrpSpPr>
          <p:grpSpPr>
            <a:xfrm>
              <a:off x="2149290" y="5290172"/>
              <a:ext cx="3937473" cy="280859"/>
              <a:chOff x="2149290" y="5290172"/>
              <a:chExt cx="3937473" cy="280859"/>
            </a:xfrm>
          </p:grpSpPr>
          <p:sp>
            <p:nvSpPr>
              <p:cNvPr id="69" name="TextBox 68">
                <a:extLst>
                  <a:ext uri="{FF2B5EF4-FFF2-40B4-BE49-F238E27FC236}">
                    <a16:creationId xmlns="" xmlns:a16="http://schemas.microsoft.com/office/drawing/2014/main" id="{8F88CB97-902B-4DC9-A095-211978807966}"/>
                  </a:ext>
                </a:extLst>
              </p:cNvPr>
              <p:cNvSpPr txBox="1"/>
              <p:nvPr/>
            </p:nvSpPr>
            <p:spPr bwMode="gray">
              <a:xfrm>
                <a:off x="3112996" y="5290172"/>
                <a:ext cx="2973767" cy="280859"/>
              </a:xfrm>
              <a:prstGeom prst="rect">
                <a:avLst/>
              </a:prstGeom>
              <a:noFill/>
            </p:spPr>
            <p:txBody>
              <a:bodyPr wrap="none" lIns="0" tIns="0" rIns="0" bIns="0" rtlCol="0">
                <a:noAutofit/>
              </a:bodyPr>
              <a:lstStyle/>
              <a:p>
                <a:pPr>
                  <a:spcBef>
                    <a:spcPts val="900"/>
                  </a:spcBef>
                </a:pPr>
                <a:r>
                  <a:rPr lang="en-US" dirty="0"/>
                  <a:t>HPE Persistent Data Fabric </a:t>
                </a:r>
              </a:p>
            </p:txBody>
          </p:sp>
          <p:pic>
            <p:nvPicPr>
              <p:cNvPr id="70" name="Picture 2" descr="Image result for MapR logo">
                <a:extLst>
                  <a:ext uri="{FF2B5EF4-FFF2-40B4-BE49-F238E27FC236}">
                    <a16:creationId xmlns="" xmlns:a16="http://schemas.microsoft.com/office/drawing/2014/main" id="{22C165E0-7C3E-4E68-B0FF-18DB2E7806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290" y="5365881"/>
                <a:ext cx="898489" cy="20497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1" name="Group 70">
            <a:extLst>
              <a:ext uri="{FF2B5EF4-FFF2-40B4-BE49-F238E27FC236}">
                <a16:creationId xmlns="" xmlns:a16="http://schemas.microsoft.com/office/drawing/2014/main" id="{7DF9BB73-F4FF-4F1E-9D27-884AD84CB3F5}"/>
              </a:ext>
            </a:extLst>
          </p:cNvPr>
          <p:cNvGrpSpPr/>
          <p:nvPr/>
        </p:nvGrpSpPr>
        <p:grpSpPr>
          <a:xfrm>
            <a:off x="3375143" y="2442996"/>
            <a:ext cx="447260" cy="402189"/>
            <a:chOff x="2618101" y="1331877"/>
            <a:chExt cx="447260" cy="402189"/>
          </a:xfrm>
          <a:solidFill>
            <a:schemeClr val="bg1"/>
          </a:solidFill>
        </p:grpSpPr>
        <p:sp>
          <p:nvSpPr>
            <p:cNvPr id="72" name="Rounded Rectangle 229">
              <a:extLst>
                <a:ext uri="{FF2B5EF4-FFF2-40B4-BE49-F238E27FC236}">
                  <a16:creationId xmlns="" xmlns:a16="http://schemas.microsoft.com/office/drawing/2014/main" id="{A0BA58D7-C535-44C6-91D2-5B2592B4AB63}"/>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73" name="Picture 72" descr="containers.png">
              <a:extLst>
                <a:ext uri="{FF2B5EF4-FFF2-40B4-BE49-F238E27FC236}">
                  <a16:creationId xmlns="" xmlns:a16="http://schemas.microsoft.com/office/drawing/2014/main" id="{F72C486E-7519-4A8A-8954-81007A567D84}"/>
                </a:ext>
              </a:extLst>
            </p:cNvPr>
            <p:cNvPicPr>
              <a:picLocks noChangeAspect="1"/>
            </p:cNvPicPr>
            <p:nvPr/>
          </p:nvPicPr>
          <p:blipFill>
            <a:blip r:embed="rId5"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74" name="Group 73">
            <a:extLst>
              <a:ext uri="{FF2B5EF4-FFF2-40B4-BE49-F238E27FC236}">
                <a16:creationId xmlns="" xmlns:a16="http://schemas.microsoft.com/office/drawing/2014/main" id="{A06648F8-A6D3-4094-9E97-C4EBE34C2E4A}"/>
              </a:ext>
            </a:extLst>
          </p:cNvPr>
          <p:cNvGrpSpPr/>
          <p:nvPr/>
        </p:nvGrpSpPr>
        <p:grpSpPr>
          <a:xfrm>
            <a:off x="2918667" y="2864075"/>
            <a:ext cx="1429773" cy="446309"/>
            <a:chOff x="490462" y="1599923"/>
            <a:chExt cx="1429773" cy="446309"/>
          </a:xfrm>
        </p:grpSpPr>
        <p:sp>
          <p:nvSpPr>
            <p:cNvPr id="75" name="Can 72">
              <a:extLst>
                <a:ext uri="{FF2B5EF4-FFF2-40B4-BE49-F238E27FC236}">
                  <a16:creationId xmlns="" xmlns:a16="http://schemas.microsoft.com/office/drawing/2014/main" id="{8B2A543E-6440-4C58-999D-ECD65B540CA1}"/>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76" name="Can 255">
              <a:extLst>
                <a:ext uri="{FF2B5EF4-FFF2-40B4-BE49-F238E27FC236}">
                  <a16:creationId xmlns="" xmlns:a16="http://schemas.microsoft.com/office/drawing/2014/main" id="{090AD9E7-E854-4DD0-BACB-1A854C0C6303}"/>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grpSp>
        <p:nvGrpSpPr>
          <p:cNvPr id="77" name="Group 76">
            <a:extLst>
              <a:ext uri="{FF2B5EF4-FFF2-40B4-BE49-F238E27FC236}">
                <a16:creationId xmlns="" xmlns:a16="http://schemas.microsoft.com/office/drawing/2014/main" id="{A46386E7-8A8F-4C5F-A7F2-9464D6452B8B}"/>
              </a:ext>
            </a:extLst>
          </p:cNvPr>
          <p:cNvGrpSpPr/>
          <p:nvPr/>
        </p:nvGrpSpPr>
        <p:grpSpPr>
          <a:xfrm>
            <a:off x="4964462" y="2246403"/>
            <a:ext cx="662099" cy="701104"/>
            <a:chOff x="4606182" y="4354938"/>
            <a:chExt cx="1007744" cy="701104"/>
          </a:xfrm>
        </p:grpSpPr>
        <p:sp>
          <p:nvSpPr>
            <p:cNvPr id="78" name="Rounded Rectangle 212">
              <a:extLst>
                <a:ext uri="{FF2B5EF4-FFF2-40B4-BE49-F238E27FC236}">
                  <a16:creationId xmlns="" xmlns:a16="http://schemas.microsoft.com/office/drawing/2014/main" id="{D2AE9331-2A0D-4043-81F6-C4FD0E6FCC7E}"/>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79" name="TextBox 78">
              <a:extLst>
                <a:ext uri="{FF2B5EF4-FFF2-40B4-BE49-F238E27FC236}">
                  <a16:creationId xmlns="" xmlns:a16="http://schemas.microsoft.com/office/drawing/2014/main" id="{5D2598C9-BE35-4D34-B51A-2A2D3D79D186}"/>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80" name="Group 79">
            <a:extLst>
              <a:ext uri="{FF2B5EF4-FFF2-40B4-BE49-F238E27FC236}">
                <a16:creationId xmlns="" xmlns:a16="http://schemas.microsoft.com/office/drawing/2014/main" id="{CF91BC1E-B8AA-4588-8A5B-2E786FCFC906}"/>
              </a:ext>
            </a:extLst>
          </p:cNvPr>
          <p:cNvGrpSpPr/>
          <p:nvPr/>
        </p:nvGrpSpPr>
        <p:grpSpPr>
          <a:xfrm>
            <a:off x="5105716" y="2470827"/>
            <a:ext cx="447260" cy="402189"/>
            <a:chOff x="2618101" y="1331877"/>
            <a:chExt cx="447260" cy="402189"/>
          </a:xfrm>
          <a:solidFill>
            <a:schemeClr val="bg1"/>
          </a:solidFill>
        </p:grpSpPr>
        <p:sp>
          <p:nvSpPr>
            <p:cNvPr id="81" name="Rounded Rectangle 229">
              <a:extLst>
                <a:ext uri="{FF2B5EF4-FFF2-40B4-BE49-F238E27FC236}">
                  <a16:creationId xmlns="" xmlns:a16="http://schemas.microsoft.com/office/drawing/2014/main" id="{F9D164EE-C9F5-4DC3-873B-95DB9EA1AD88}"/>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82" name="Picture 81" descr="containers.png">
              <a:extLst>
                <a:ext uri="{FF2B5EF4-FFF2-40B4-BE49-F238E27FC236}">
                  <a16:creationId xmlns="" xmlns:a16="http://schemas.microsoft.com/office/drawing/2014/main" id="{7431E5D7-24D6-4906-93CE-EC4638D8426C}"/>
                </a:ext>
              </a:extLst>
            </p:cNvPr>
            <p:cNvPicPr>
              <a:picLocks noChangeAspect="1"/>
            </p:cNvPicPr>
            <p:nvPr/>
          </p:nvPicPr>
          <p:blipFill>
            <a:blip r:embed="rId5"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83" name="Group 82">
            <a:extLst>
              <a:ext uri="{FF2B5EF4-FFF2-40B4-BE49-F238E27FC236}">
                <a16:creationId xmlns="" xmlns:a16="http://schemas.microsoft.com/office/drawing/2014/main" id="{14CD3847-0AF1-463E-BEE0-42F3952ED676}"/>
              </a:ext>
            </a:extLst>
          </p:cNvPr>
          <p:cNvGrpSpPr/>
          <p:nvPr/>
        </p:nvGrpSpPr>
        <p:grpSpPr>
          <a:xfrm>
            <a:off x="4554562" y="2855070"/>
            <a:ext cx="1429773" cy="446309"/>
            <a:chOff x="490462" y="1599923"/>
            <a:chExt cx="1429773" cy="446309"/>
          </a:xfrm>
        </p:grpSpPr>
        <p:sp>
          <p:nvSpPr>
            <p:cNvPr id="84" name="Can 72">
              <a:extLst>
                <a:ext uri="{FF2B5EF4-FFF2-40B4-BE49-F238E27FC236}">
                  <a16:creationId xmlns="" xmlns:a16="http://schemas.microsoft.com/office/drawing/2014/main" id="{D923F7E2-2E7D-40D7-A4A8-F3CFD7A70EEC}"/>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85" name="Can 255">
              <a:extLst>
                <a:ext uri="{FF2B5EF4-FFF2-40B4-BE49-F238E27FC236}">
                  <a16:creationId xmlns="" xmlns:a16="http://schemas.microsoft.com/office/drawing/2014/main" id="{6A2EFAEA-F33C-40CD-B106-3290E7BE5795}"/>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sp>
        <p:nvSpPr>
          <p:cNvPr id="86" name="Right Arrow 336">
            <a:extLst>
              <a:ext uri="{FF2B5EF4-FFF2-40B4-BE49-F238E27FC236}">
                <a16:creationId xmlns="" xmlns:a16="http://schemas.microsoft.com/office/drawing/2014/main" id="{774BADF0-AC5F-4E57-9B8D-3CEFC8F5FA49}"/>
              </a:ext>
            </a:extLst>
          </p:cNvPr>
          <p:cNvSpPr/>
          <p:nvPr/>
        </p:nvSpPr>
        <p:spPr bwMode="ltGray">
          <a:xfrm rot="16200000">
            <a:off x="3108487" y="3307434"/>
            <a:ext cx="32155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87" name="Right Arrow 336">
            <a:extLst>
              <a:ext uri="{FF2B5EF4-FFF2-40B4-BE49-F238E27FC236}">
                <a16:creationId xmlns="" xmlns:a16="http://schemas.microsoft.com/office/drawing/2014/main" id="{101E499D-9E06-451D-93B6-3636E9C96CC7}"/>
              </a:ext>
            </a:extLst>
          </p:cNvPr>
          <p:cNvSpPr/>
          <p:nvPr/>
        </p:nvSpPr>
        <p:spPr bwMode="ltGray">
          <a:xfrm rot="16200000">
            <a:off x="2376803" y="3293682"/>
            <a:ext cx="349060" cy="267997"/>
          </a:xfrm>
          <a:prstGeom prst="rightArrow">
            <a:avLst>
              <a:gd name="adj1" fmla="val 50000"/>
              <a:gd name="adj2"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88" name="Right Arrow 336">
            <a:extLst>
              <a:ext uri="{FF2B5EF4-FFF2-40B4-BE49-F238E27FC236}">
                <a16:creationId xmlns="" xmlns:a16="http://schemas.microsoft.com/office/drawing/2014/main" id="{8DC26E44-EA7A-4297-AAAE-1E01CAD9712B}"/>
              </a:ext>
            </a:extLst>
          </p:cNvPr>
          <p:cNvSpPr/>
          <p:nvPr/>
        </p:nvSpPr>
        <p:spPr bwMode="ltGray">
          <a:xfrm rot="16200000">
            <a:off x="1687574" y="3328006"/>
            <a:ext cx="32155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89" name="Right Arrow 336">
            <a:extLst>
              <a:ext uri="{FF2B5EF4-FFF2-40B4-BE49-F238E27FC236}">
                <a16:creationId xmlns="" xmlns:a16="http://schemas.microsoft.com/office/drawing/2014/main" id="{485A4072-A965-4272-AB5C-7E50BA999A4B}"/>
              </a:ext>
            </a:extLst>
          </p:cNvPr>
          <p:cNvSpPr/>
          <p:nvPr/>
        </p:nvSpPr>
        <p:spPr bwMode="ltGray">
          <a:xfrm rot="16200000">
            <a:off x="4706249" y="3298296"/>
            <a:ext cx="339836"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90" name="Right Arrow 336">
            <a:extLst>
              <a:ext uri="{FF2B5EF4-FFF2-40B4-BE49-F238E27FC236}">
                <a16:creationId xmlns="" xmlns:a16="http://schemas.microsoft.com/office/drawing/2014/main" id="{7666C6AB-35CD-4416-AD3D-36D26D21B599}"/>
              </a:ext>
            </a:extLst>
          </p:cNvPr>
          <p:cNvSpPr/>
          <p:nvPr/>
        </p:nvSpPr>
        <p:spPr bwMode="ltGray">
          <a:xfrm rot="16200000">
            <a:off x="5424780" y="3293683"/>
            <a:ext cx="349062"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91" name="Group 90">
            <a:extLst>
              <a:ext uri="{FF2B5EF4-FFF2-40B4-BE49-F238E27FC236}">
                <a16:creationId xmlns="" xmlns:a16="http://schemas.microsoft.com/office/drawing/2014/main" id="{D98DE9D5-DB2A-4FC3-878F-1EC91A6881DF}"/>
              </a:ext>
            </a:extLst>
          </p:cNvPr>
          <p:cNvGrpSpPr/>
          <p:nvPr/>
        </p:nvGrpSpPr>
        <p:grpSpPr>
          <a:xfrm>
            <a:off x="1598924" y="2219610"/>
            <a:ext cx="1205100" cy="701104"/>
            <a:chOff x="2514145" y="4317947"/>
            <a:chExt cx="1205100" cy="701104"/>
          </a:xfrm>
        </p:grpSpPr>
        <p:sp>
          <p:nvSpPr>
            <p:cNvPr id="92" name="Rounded Rectangle 212">
              <a:extLst>
                <a:ext uri="{FF2B5EF4-FFF2-40B4-BE49-F238E27FC236}">
                  <a16:creationId xmlns="" xmlns:a16="http://schemas.microsoft.com/office/drawing/2014/main" id="{6530708D-DAB6-428C-AA52-91940D1DE150}"/>
                </a:ext>
              </a:extLst>
            </p:cNvPr>
            <p:cNvSpPr/>
            <p:nvPr/>
          </p:nvSpPr>
          <p:spPr bwMode="ltGray">
            <a:xfrm>
              <a:off x="2514145" y="4317947"/>
              <a:ext cx="1205100"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93" name="Group 137">
              <a:extLst>
                <a:ext uri="{FF2B5EF4-FFF2-40B4-BE49-F238E27FC236}">
                  <a16:creationId xmlns="" xmlns:a16="http://schemas.microsoft.com/office/drawing/2014/main" id="{906D6C14-9236-4A0F-B3F7-07DFB5F4B250}"/>
                </a:ext>
              </a:extLst>
            </p:cNvPr>
            <p:cNvGrpSpPr/>
            <p:nvPr/>
          </p:nvGrpSpPr>
          <p:grpSpPr>
            <a:xfrm>
              <a:off x="3173773" y="4543918"/>
              <a:ext cx="447260" cy="402189"/>
              <a:chOff x="2618101" y="1331877"/>
              <a:chExt cx="447260" cy="402189"/>
            </a:xfrm>
            <a:solidFill>
              <a:schemeClr val="bg1"/>
            </a:solidFill>
          </p:grpSpPr>
          <p:sp>
            <p:nvSpPr>
              <p:cNvPr id="98" name="Rounded Rectangle 229">
                <a:extLst>
                  <a:ext uri="{FF2B5EF4-FFF2-40B4-BE49-F238E27FC236}">
                    <a16:creationId xmlns="" xmlns:a16="http://schemas.microsoft.com/office/drawing/2014/main" id="{A5B77B85-50BC-4493-93C1-9C48FE56D1FA}"/>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99" name="Picture 98" descr="containers.png">
                <a:extLst>
                  <a:ext uri="{FF2B5EF4-FFF2-40B4-BE49-F238E27FC236}">
                    <a16:creationId xmlns="" xmlns:a16="http://schemas.microsoft.com/office/drawing/2014/main" id="{7F93361E-2F56-4D5D-9784-D0E6C3369E7A}"/>
                  </a:ext>
                </a:extLst>
              </p:cNvPr>
              <p:cNvPicPr>
                <a:picLocks noChangeAspect="1"/>
              </p:cNvPicPr>
              <p:nvPr/>
            </p:nvPicPr>
            <p:blipFill>
              <a:blip r:embed="rId5"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94" name="Group 138">
              <a:extLst>
                <a:ext uri="{FF2B5EF4-FFF2-40B4-BE49-F238E27FC236}">
                  <a16:creationId xmlns="" xmlns:a16="http://schemas.microsoft.com/office/drawing/2014/main" id="{95B5821D-E84E-45BC-B551-5722837F4B06}"/>
                </a:ext>
              </a:extLst>
            </p:cNvPr>
            <p:cNvGrpSpPr/>
            <p:nvPr/>
          </p:nvGrpSpPr>
          <p:grpSpPr>
            <a:xfrm>
              <a:off x="2614698" y="4543917"/>
              <a:ext cx="447260" cy="402189"/>
              <a:chOff x="2618101" y="1331877"/>
              <a:chExt cx="447260" cy="402189"/>
            </a:xfrm>
            <a:solidFill>
              <a:schemeClr val="bg1"/>
            </a:solidFill>
          </p:grpSpPr>
          <p:sp>
            <p:nvSpPr>
              <p:cNvPr id="96" name="Rounded Rectangle 229">
                <a:extLst>
                  <a:ext uri="{FF2B5EF4-FFF2-40B4-BE49-F238E27FC236}">
                    <a16:creationId xmlns="" xmlns:a16="http://schemas.microsoft.com/office/drawing/2014/main" id="{19F634EF-3EDD-41C0-A2E5-E897C41969ED}"/>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97" name="Picture 96" descr="containers.png">
                <a:extLst>
                  <a:ext uri="{FF2B5EF4-FFF2-40B4-BE49-F238E27FC236}">
                    <a16:creationId xmlns="" xmlns:a16="http://schemas.microsoft.com/office/drawing/2014/main" id="{D759C406-0133-4629-904B-01E557815FFF}"/>
                  </a:ext>
                </a:extLst>
              </p:cNvPr>
              <p:cNvPicPr>
                <a:picLocks noChangeAspect="1"/>
              </p:cNvPicPr>
              <p:nvPr/>
            </p:nvPicPr>
            <p:blipFill>
              <a:blip r:embed="rId5"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sp>
          <p:nvSpPr>
            <p:cNvPr id="95" name="TextBox 94">
              <a:extLst>
                <a:ext uri="{FF2B5EF4-FFF2-40B4-BE49-F238E27FC236}">
                  <a16:creationId xmlns="" xmlns:a16="http://schemas.microsoft.com/office/drawing/2014/main" id="{A9D308C2-CD29-4D8C-B707-678733490A8B}"/>
                </a:ext>
              </a:extLst>
            </p:cNvPr>
            <p:cNvSpPr txBox="1"/>
            <p:nvPr/>
          </p:nvSpPr>
          <p:spPr bwMode="gray">
            <a:xfrm>
              <a:off x="2938889" y="4332938"/>
              <a:ext cx="206712"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100" name="Group 99">
            <a:extLst>
              <a:ext uri="{FF2B5EF4-FFF2-40B4-BE49-F238E27FC236}">
                <a16:creationId xmlns="" xmlns:a16="http://schemas.microsoft.com/office/drawing/2014/main" id="{C206C63C-7382-49AF-8613-B1F082574D54}"/>
              </a:ext>
            </a:extLst>
          </p:cNvPr>
          <p:cNvGrpSpPr/>
          <p:nvPr/>
        </p:nvGrpSpPr>
        <p:grpSpPr>
          <a:xfrm>
            <a:off x="1423991" y="2864076"/>
            <a:ext cx="1429773" cy="446309"/>
            <a:chOff x="490462" y="1599923"/>
            <a:chExt cx="1429773" cy="446309"/>
          </a:xfrm>
        </p:grpSpPr>
        <p:sp>
          <p:nvSpPr>
            <p:cNvPr id="101" name="Can 72">
              <a:extLst>
                <a:ext uri="{FF2B5EF4-FFF2-40B4-BE49-F238E27FC236}">
                  <a16:creationId xmlns="" xmlns:a16="http://schemas.microsoft.com/office/drawing/2014/main" id="{E1CD93F4-2179-4AA3-8AF3-21F1C49C2E51}"/>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102" name="Can 255">
              <a:extLst>
                <a:ext uri="{FF2B5EF4-FFF2-40B4-BE49-F238E27FC236}">
                  <a16:creationId xmlns="" xmlns:a16="http://schemas.microsoft.com/office/drawing/2014/main" id="{E5458876-B3BE-4ED3-9786-5490255D7BEB}"/>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sp>
        <p:nvSpPr>
          <p:cNvPr id="103" name="TextBox 102">
            <a:extLst>
              <a:ext uri="{FF2B5EF4-FFF2-40B4-BE49-F238E27FC236}">
                <a16:creationId xmlns="" xmlns:a16="http://schemas.microsoft.com/office/drawing/2014/main" id="{9253C02F-F283-4EAB-8B3F-368FD8DF333A}"/>
              </a:ext>
            </a:extLst>
          </p:cNvPr>
          <p:cNvSpPr txBox="1"/>
          <p:nvPr/>
        </p:nvSpPr>
        <p:spPr bwMode="gray">
          <a:xfrm>
            <a:off x="4866616" y="1830605"/>
            <a:ext cx="852948" cy="344848"/>
          </a:xfrm>
          <a:prstGeom prst="rect">
            <a:avLst/>
          </a:prstGeom>
          <a:noFill/>
        </p:spPr>
        <p:txBody>
          <a:bodyPr wrap="square" lIns="0" tIns="0" rIns="0" bIns="0" rtlCol="0">
            <a:noAutofit/>
          </a:bodyPr>
          <a:lstStyle/>
          <a:p>
            <a:pPr>
              <a:spcBef>
                <a:spcPts val="900"/>
              </a:spcBef>
            </a:pPr>
            <a:endParaRPr lang="en-US" dirty="0"/>
          </a:p>
        </p:txBody>
      </p:sp>
      <p:cxnSp>
        <p:nvCxnSpPr>
          <p:cNvPr id="104" name="Straight Arrow Connector 103">
            <a:extLst>
              <a:ext uri="{FF2B5EF4-FFF2-40B4-BE49-F238E27FC236}">
                <a16:creationId xmlns="" xmlns:a16="http://schemas.microsoft.com/office/drawing/2014/main" id="{FAC13EF3-F358-4573-8BD2-B2988F0EC454}"/>
              </a:ext>
            </a:extLst>
          </p:cNvPr>
          <p:cNvCxnSpPr>
            <a:cxnSpLocks/>
          </p:cNvCxnSpPr>
          <p:nvPr/>
        </p:nvCxnSpPr>
        <p:spPr>
          <a:xfrm flipV="1">
            <a:off x="3766903" y="3870479"/>
            <a:ext cx="4076" cy="5335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Can 82">
            <a:extLst>
              <a:ext uri="{FF2B5EF4-FFF2-40B4-BE49-F238E27FC236}">
                <a16:creationId xmlns="" xmlns:a16="http://schemas.microsoft.com/office/drawing/2014/main" id="{6157993F-1777-43A8-B5DC-0B926E70C751}"/>
              </a:ext>
            </a:extLst>
          </p:cNvPr>
          <p:cNvSpPr/>
          <p:nvPr/>
        </p:nvSpPr>
        <p:spPr bwMode="auto">
          <a:xfrm>
            <a:off x="4792047" y="4396038"/>
            <a:ext cx="690416" cy="353241"/>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800" dirty="0">
                <a:solidFill>
                  <a:schemeClr val="tx1"/>
                </a:solidFill>
              </a:rPr>
              <a:t>raw disk</a:t>
            </a:r>
          </a:p>
        </p:txBody>
      </p:sp>
      <p:cxnSp>
        <p:nvCxnSpPr>
          <p:cNvPr id="106" name="Straight Arrow Connector 105">
            <a:extLst>
              <a:ext uri="{FF2B5EF4-FFF2-40B4-BE49-F238E27FC236}">
                <a16:creationId xmlns="" xmlns:a16="http://schemas.microsoft.com/office/drawing/2014/main" id="{A691CF5F-AC90-41B3-AE08-17F12B99DF64}"/>
              </a:ext>
            </a:extLst>
          </p:cNvPr>
          <p:cNvCxnSpPr>
            <a:cxnSpLocks/>
          </p:cNvCxnSpPr>
          <p:nvPr/>
        </p:nvCxnSpPr>
        <p:spPr>
          <a:xfrm flipV="1">
            <a:off x="5096018" y="3895420"/>
            <a:ext cx="4076" cy="5335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Can 82">
            <a:extLst>
              <a:ext uri="{FF2B5EF4-FFF2-40B4-BE49-F238E27FC236}">
                <a16:creationId xmlns="" xmlns:a16="http://schemas.microsoft.com/office/drawing/2014/main" id="{DFF6CFAD-298C-4061-930F-2BA456361BFC}"/>
              </a:ext>
            </a:extLst>
          </p:cNvPr>
          <p:cNvSpPr/>
          <p:nvPr/>
        </p:nvSpPr>
        <p:spPr bwMode="auto">
          <a:xfrm>
            <a:off x="2321087" y="4383084"/>
            <a:ext cx="690416" cy="353241"/>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800" dirty="0">
                <a:solidFill>
                  <a:schemeClr val="tx1"/>
                </a:solidFill>
              </a:rPr>
              <a:t>raw disk</a:t>
            </a:r>
          </a:p>
        </p:txBody>
      </p:sp>
      <p:cxnSp>
        <p:nvCxnSpPr>
          <p:cNvPr id="108" name="Straight Arrow Connector 107">
            <a:extLst>
              <a:ext uri="{FF2B5EF4-FFF2-40B4-BE49-F238E27FC236}">
                <a16:creationId xmlns="" xmlns:a16="http://schemas.microsoft.com/office/drawing/2014/main" id="{B80EC1EC-C495-4261-82C8-0B58F6862ED7}"/>
              </a:ext>
            </a:extLst>
          </p:cNvPr>
          <p:cNvCxnSpPr>
            <a:cxnSpLocks/>
          </p:cNvCxnSpPr>
          <p:nvPr/>
        </p:nvCxnSpPr>
        <p:spPr>
          <a:xfrm flipV="1">
            <a:off x="2625058" y="3882466"/>
            <a:ext cx="4076" cy="5335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Slide Number Placeholder 108"/>
          <p:cNvSpPr>
            <a:spLocks noGrp="1"/>
          </p:cNvSpPr>
          <p:nvPr>
            <p:ph type="sldNum" sz="quarter" idx="11"/>
          </p:nvPr>
        </p:nvSpPr>
        <p:spPr/>
        <p:txBody>
          <a:bodyPr/>
          <a:lstStyle/>
          <a:p>
            <a:pPr defTabSz="1088421">
              <a:buFontTx/>
              <a:buBlip>
                <a:blip r:embed="rId7"/>
              </a:buBlip>
            </a:pPr>
            <a:fld id="{104FC826-72BB-4AF1-BA01-A94F7396A7DC}" type="slidenum">
              <a:rPr lang="en-US" smtClean="0"/>
              <a:pPr defTabSz="1088421">
                <a:buFontTx/>
                <a:buBlip>
                  <a:blip r:embed="rId7"/>
                </a:buBlip>
              </a:pPr>
              <a:t>14</a:t>
            </a:fld>
            <a:endParaRPr lang="en-US" dirty="0"/>
          </a:p>
        </p:txBody>
      </p:sp>
      <p:sp>
        <p:nvSpPr>
          <p:cNvPr id="110" name="Footer Placeholder 109"/>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altLang="en-US" dirty="0" smtClean="0">
                <a:latin typeface="MetricHPE Black"/>
              </a:rPr>
              <a:t>MapR Optimization for Nimble Storage &amp; 3 PAR</a:t>
            </a:r>
            <a:endParaRPr lang="en-IN" dirty="0">
              <a:latin typeface="MetricHPE Black"/>
            </a:endParaRPr>
          </a:p>
        </p:txBody>
      </p:sp>
      <p:grpSp>
        <p:nvGrpSpPr>
          <p:cNvPr id="109" name="Group 108">
            <a:extLst>
              <a:ext uri="{FF2B5EF4-FFF2-40B4-BE49-F238E27FC236}">
                <a16:creationId xmlns="" xmlns:a16="http://schemas.microsoft.com/office/drawing/2014/main" id="{4967CC18-EF24-40EA-9B38-6971D54FAED6}"/>
              </a:ext>
            </a:extLst>
          </p:cNvPr>
          <p:cNvGrpSpPr/>
          <p:nvPr/>
        </p:nvGrpSpPr>
        <p:grpSpPr>
          <a:xfrm>
            <a:off x="4174872" y="4266205"/>
            <a:ext cx="1148566" cy="701104"/>
            <a:chOff x="4606182" y="4354938"/>
            <a:chExt cx="1007744" cy="701104"/>
          </a:xfrm>
        </p:grpSpPr>
        <p:sp>
          <p:nvSpPr>
            <p:cNvPr id="110" name="Rounded Rectangle 212">
              <a:extLst>
                <a:ext uri="{FF2B5EF4-FFF2-40B4-BE49-F238E27FC236}">
                  <a16:creationId xmlns="" xmlns:a16="http://schemas.microsoft.com/office/drawing/2014/main" id="{AAEC0603-246B-4023-B1BC-DB54B052FD32}"/>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11" name="TextBox 110">
              <a:extLst>
                <a:ext uri="{FF2B5EF4-FFF2-40B4-BE49-F238E27FC236}">
                  <a16:creationId xmlns="" xmlns:a16="http://schemas.microsoft.com/office/drawing/2014/main" id="{C57F285C-3B6D-4F7D-87F9-491C584611BE}"/>
                </a:ext>
              </a:extLst>
            </p:cNvPr>
            <p:cNvSpPr txBox="1"/>
            <p:nvPr/>
          </p:nvSpPr>
          <p:spPr bwMode="gray">
            <a:xfrm>
              <a:off x="4722326"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112" name="Rounded Rectangle 111"/>
          <p:cNvSpPr/>
          <p:nvPr/>
        </p:nvSpPr>
        <p:spPr bwMode="ltGray">
          <a:xfrm>
            <a:off x="3800917" y="4024445"/>
            <a:ext cx="3107421" cy="203689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13" name="Group 112">
            <a:extLst>
              <a:ext uri="{FF2B5EF4-FFF2-40B4-BE49-F238E27FC236}">
                <a16:creationId xmlns="" xmlns:a16="http://schemas.microsoft.com/office/drawing/2014/main" id="{10E51648-E548-490D-81E5-A4C6FBD51AB3}"/>
              </a:ext>
            </a:extLst>
          </p:cNvPr>
          <p:cNvGrpSpPr/>
          <p:nvPr/>
        </p:nvGrpSpPr>
        <p:grpSpPr>
          <a:xfrm>
            <a:off x="5689259" y="4257639"/>
            <a:ext cx="662099" cy="701104"/>
            <a:chOff x="4606182" y="4354938"/>
            <a:chExt cx="1007744" cy="701104"/>
          </a:xfrm>
        </p:grpSpPr>
        <p:sp>
          <p:nvSpPr>
            <p:cNvPr id="114" name="Rounded Rectangle 113"/>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15" name="TextBox 114"/>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116" name="Rounded Rectangle 115"/>
          <p:cNvSpPr/>
          <p:nvPr/>
        </p:nvSpPr>
        <p:spPr bwMode="ltGray">
          <a:xfrm>
            <a:off x="6969893" y="4008488"/>
            <a:ext cx="1625217" cy="203327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17" name="Can 82">
            <a:extLst>
              <a:ext uri="{FF2B5EF4-FFF2-40B4-BE49-F238E27FC236}">
                <a16:creationId xmlns="" xmlns:a16="http://schemas.microsoft.com/office/drawing/2014/main" id="{62DF89D9-53DB-4261-B2C3-60E9F6CE0D13}"/>
              </a:ext>
            </a:extLst>
          </p:cNvPr>
          <p:cNvSpPr/>
          <p:nvPr/>
        </p:nvSpPr>
        <p:spPr bwMode="auto">
          <a:xfrm>
            <a:off x="5918302" y="6410164"/>
            <a:ext cx="690416" cy="353241"/>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800" dirty="0">
                <a:solidFill>
                  <a:schemeClr val="tx1"/>
                </a:solidFill>
              </a:rPr>
              <a:t>raw disk</a:t>
            </a:r>
          </a:p>
        </p:txBody>
      </p:sp>
      <p:grpSp>
        <p:nvGrpSpPr>
          <p:cNvPr id="118" name="Group 117">
            <a:extLst>
              <a:ext uri="{FF2B5EF4-FFF2-40B4-BE49-F238E27FC236}">
                <a16:creationId xmlns="" xmlns:a16="http://schemas.microsoft.com/office/drawing/2014/main" id="{D21E809E-23F0-45FD-AAF2-16F927659128}"/>
              </a:ext>
            </a:extLst>
          </p:cNvPr>
          <p:cNvGrpSpPr/>
          <p:nvPr/>
        </p:nvGrpSpPr>
        <p:grpSpPr>
          <a:xfrm>
            <a:off x="7288185" y="3864069"/>
            <a:ext cx="952666" cy="344848"/>
            <a:chOff x="4645443" y="905171"/>
            <a:chExt cx="952666" cy="344848"/>
          </a:xfrm>
        </p:grpSpPr>
        <p:sp>
          <p:nvSpPr>
            <p:cNvPr id="119" name="TextBox 118"/>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120" name="Picture 119"/>
            <p:cNvPicPr>
              <a:picLocks noChangeAspect="1"/>
            </p:cNvPicPr>
            <p:nvPr/>
          </p:nvPicPr>
          <p:blipFill>
            <a:blip r:embed="rId3" cstate="print"/>
            <a:stretch>
              <a:fillRect/>
            </a:stretch>
          </p:blipFill>
          <p:spPr>
            <a:xfrm>
              <a:off x="4645443" y="905171"/>
              <a:ext cx="401692" cy="344848"/>
            </a:xfrm>
            <a:prstGeom prst="rect">
              <a:avLst/>
            </a:prstGeom>
          </p:spPr>
        </p:pic>
      </p:grpSp>
      <p:sp>
        <p:nvSpPr>
          <p:cNvPr id="121" name="Right Arrow 120"/>
          <p:cNvSpPr/>
          <p:nvPr/>
        </p:nvSpPr>
        <p:spPr bwMode="ltGray">
          <a:xfrm rot="16200000">
            <a:off x="6270366" y="5346502"/>
            <a:ext cx="32155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22" name="Picture 121">
            <a:extLst>
              <a:ext uri="{FF2B5EF4-FFF2-40B4-BE49-F238E27FC236}">
                <a16:creationId xmlns="" xmlns:a16="http://schemas.microsoft.com/office/drawing/2014/main" id="{370C200C-6A4A-485B-B575-CFD176559DBD}"/>
              </a:ext>
            </a:extLst>
          </p:cNvPr>
          <p:cNvPicPr>
            <a:picLocks noChangeAspect="1"/>
          </p:cNvPicPr>
          <p:nvPr/>
        </p:nvPicPr>
        <p:blipFill>
          <a:blip r:embed="rId4" cstate="print"/>
          <a:stretch>
            <a:fillRect/>
          </a:stretch>
        </p:blipFill>
        <p:spPr>
          <a:xfrm>
            <a:off x="1635677" y="3466380"/>
            <a:ext cx="1685455" cy="797782"/>
          </a:xfrm>
          <a:prstGeom prst="rect">
            <a:avLst/>
          </a:prstGeom>
        </p:spPr>
      </p:pic>
      <p:pic>
        <p:nvPicPr>
          <p:cNvPr id="123" name="Picture 122">
            <a:extLst>
              <a:ext uri="{FF2B5EF4-FFF2-40B4-BE49-F238E27FC236}">
                <a16:creationId xmlns="" xmlns:a16="http://schemas.microsoft.com/office/drawing/2014/main" id="{E3F5C3C0-B9CF-445B-B931-E23DAB14839A}"/>
              </a:ext>
            </a:extLst>
          </p:cNvPr>
          <p:cNvPicPr>
            <a:picLocks noChangeAspect="1"/>
          </p:cNvPicPr>
          <p:nvPr/>
        </p:nvPicPr>
        <p:blipFill>
          <a:blip r:embed="rId5" cstate="print"/>
          <a:stretch>
            <a:fillRect/>
          </a:stretch>
        </p:blipFill>
        <p:spPr>
          <a:xfrm>
            <a:off x="1888850" y="3983160"/>
            <a:ext cx="780351" cy="313534"/>
          </a:xfrm>
          <a:prstGeom prst="rect">
            <a:avLst/>
          </a:prstGeom>
        </p:spPr>
      </p:pic>
      <p:pic>
        <p:nvPicPr>
          <p:cNvPr id="124" name="Picture 123">
            <a:extLst>
              <a:ext uri="{FF2B5EF4-FFF2-40B4-BE49-F238E27FC236}">
                <a16:creationId xmlns="" xmlns:a16="http://schemas.microsoft.com/office/drawing/2014/main" id="{1CD18D04-4DC9-40EA-A69F-BB9D5907C63A}"/>
              </a:ext>
            </a:extLst>
          </p:cNvPr>
          <p:cNvPicPr>
            <a:picLocks noChangeAspect="1"/>
          </p:cNvPicPr>
          <p:nvPr/>
        </p:nvPicPr>
        <p:blipFill rotWithShape="1">
          <a:blip r:embed="rId6" cstate="print"/>
          <a:srcRect t="31090" b="32790"/>
          <a:stretch/>
        </p:blipFill>
        <p:spPr>
          <a:xfrm>
            <a:off x="8981640" y="3358721"/>
            <a:ext cx="1685456" cy="608796"/>
          </a:xfrm>
          <a:prstGeom prst="rect">
            <a:avLst/>
          </a:prstGeom>
        </p:spPr>
      </p:pic>
      <p:pic>
        <p:nvPicPr>
          <p:cNvPr id="125" name="Picture 124">
            <a:extLst>
              <a:ext uri="{FF2B5EF4-FFF2-40B4-BE49-F238E27FC236}">
                <a16:creationId xmlns="" xmlns:a16="http://schemas.microsoft.com/office/drawing/2014/main" id="{73F07427-FA7D-4AD8-A453-A96A642B6787}"/>
              </a:ext>
            </a:extLst>
          </p:cNvPr>
          <p:cNvPicPr>
            <a:picLocks noChangeAspect="1"/>
          </p:cNvPicPr>
          <p:nvPr/>
        </p:nvPicPr>
        <p:blipFill>
          <a:blip r:embed="rId7" cstate="print"/>
          <a:stretch>
            <a:fillRect/>
          </a:stretch>
        </p:blipFill>
        <p:spPr>
          <a:xfrm>
            <a:off x="9290288" y="3914517"/>
            <a:ext cx="1301010" cy="419533"/>
          </a:xfrm>
          <a:prstGeom prst="rect">
            <a:avLst/>
          </a:prstGeom>
        </p:spPr>
      </p:pic>
      <p:grpSp>
        <p:nvGrpSpPr>
          <p:cNvPr id="126" name="Group 125">
            <a:extLst>
              <a:ext uri="{FF2B5EF4-FFF2-40B4-BE49-F238E27FC236}">
                <a16:creationId xmlns="" xmlns:a16="http://schemas.microsoft.com/office/drawing/2014/main" id="{AA4EF9FC-E206-43F6-8665-A091B3CA8A47}"/>
              </a:ext>
            </a:extLst>
          </p:cNvPr>
          <p:cNvGrpSpPr/>
          <p:nvPr/>
        </p:nvGrpSpPr>
        <p:grpSpPr>
          <a:xfrm>
            <a:off x="4906170" y="3918378"/>
            <a:ext cx="976891" cy="344848"/>
            <a:chOff x="4768102" y="352200"/>
            <a:chExt cx="976891" cy="344848"/>
          </a:xfrm>
        </p:grpSpPr>
        <p:sp>
          <p:nvSpPr>
            <p:cNvPr id="127" name="TextBox 126">
              <a:extLst>
                <a:ext uri="{FF2B5EF4-FFF2-40B4-BE49-F238E27FC236}">
                  <a16:creationId xmlns="" xmlns:a16="http://schemas.microsoft.com/office/drawing/2014/main" id="{B7E8DA2C-F38F-40A0-B6D0-E943FEAC8120}"/>
                </a:ext>
              </a:extLst>
            </p:cNvPr>
            <p:cNvSpPr txBox="1"/>
            <p:nvPr/>
          </p:nvSpPr>
          <p:spPr bwMode="gray">
            <a:xfrm>
              <a:off x="5206614" y="418242"/>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128" name="Picture 127">
              <a:extLst>
                <a:ext uri="{FF2B5EF4-FFF2-40B4-BE49-F238E27FC236}">
                  <a16:creationId xmlns="" xmlns:a16="http://schemas.microsoft.com/office/drawing/2014/main" id="{A1911051-0298-43AE-8FF4-81347A378BBF}"/>
                </a:ext>
              </a:extLst>
            </p:cNvPr>
            <p:cNvPicPr>
              <a:picLocks noChangeAspect="1"/>
            </p:cNvPicPr>
            <p:nvPr/>
          </p:nvPicPr>
          <p:blipFill>
            <a:blip r:embed="rId3" cstate="print"/>
            <a:stretch>
              <a:fillRect/>
            </a:stretch>
          </p:blipFill>
          <p:spPr>
            <a:xfrm>
              <a:off x="4768102" y="352200"/>
              <a:ext cx="401692" cy="344848"/>
            </a:xfrm>
            <a:prstGeom prst="rect">
              <a:avLst/>
            </a:prstGeom>
          </p:spPr>
        </p:pic>
      </p:grpSp>
      <p:grpSp>
        <p:nvGrpSpPr>
          <p:cNvPr id="129" name="Group 128">
            <a:extLst>
              <a:ext uri="{FF2B5EF4-FFF2-40B4-BE49-F238E27FC236}">
                <a16:creationId xmlns="" xmlns:a16="http://schemas.microsoft.com/office/drawing/2014/main" id="{2A18F79F-D5CB-4438-A228-A04AA378AC81}"/>
              </a:ext>
            </a:extLst>
          </p:cNvPr>
          <p:cNvGrpSpPr/>
          <p:nvPr/>
        </p:nvGrpSpPr>
        <p:grpSpPr>
          <a:xfrm>
            <a:off x="4154847" y="5622199"/>
            <a:ext cx="4251559" cy="389027"/>
            <a:chOff x="1865315" y="5232468"/>
            <a:chExt cx="4251559" cy="487002"/>
          </a:xfrm>
        </p:grpSpPr>
        <p:sp>
          <p:nvSpPr>
            <p:cNvPr id="130" name="Rounded Rectangle 129"/>
            <p:cNvSpPr/>
            <p:nvPr/>
          </p:nvSpPr>
          <p:spPr bwMode="ltGray">
            <a:xfrm>
              <a:off x="1865315" y="5232468"/>
              <a:ext cx="4251559" cy="487002"/>
            </a:xfrm>
            <a:prstGeom prst="roundRect">
              <a:avLst/>
            </a:prstGeom>
            <a:solidFill>
              <a:srgbClr val="D2CF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31" name="Group 14">
              <a:extLst>
                <a:ext uri="{FF2B5EF4-FFF2-40B4-BE49-F238E27FC236}">
                  <a16:creationId xmlns="" xmlns:a16="http://schemas.microsoft.com/office/drawing/2014/main" id="{BADCE7A2-534A-4F64-B21D-48AA435A0370}"/>
                </a:ext>
              </a:extLst>
            </p:cNvPr>
            <p:cNvGrpSpPr/>
            <p:nvPr/>
          </p:nvGrpSpPr>
          <p:grpSpPr>
            <a:xfrm>
              <a:off x="2149290" y="5290172"/>
              <a:ext cx="3937473" cy="280859"/>
              <a:chOff x="2149290" y="5290172"/>
              <a:chExt cx="3937473" cy="280859"/>
            </a:xfrm>
          </p:grpSpPr>
          <p:sp>
            <p:nvSpPr>
              <p:cNvPr id="132" name="TextBox 131"/>
              <p:cNvSpPr txBox="1"/>
              <p:nvPr/>
            </p:nvSpPr>
            <p:spPr bwMode="gray">
              <a:xfrm>
                <a:off x="3112996" y="5290172"/>
                <a:ext cx="2973767" cy="280859"/>
              </a:xfrm>
              <a:prstGeom prst="rect">
                <a:avLst/>
              </a:prstGeom>
              <a:noFill/>
            </p:spPr>
            <p:txBody>
              <a:bodyPr wrap="none" lIns="0" tIns="0" rIns="0" bIns="0" rtlCol="0">
                <a:noAutofit/>
              </a:bodyPr>
              <a:lstStyle/>
              <a:p>
                <a:pPr>
                  <a:spcBef>
                    <a:spcPts val="900"/>
                  </a:spcBef>
                </a:pPr>
                <a:r>
                  <a:rPr lang="en-US" dirty="0"/>
                  <a:t>HPE Persistent Data Fabric </a:t>
                </a:r>
              </a:p>
            </p:txBody>
          </p:sp>
          <p:pic>
            <p:nvPicPr>
              <p:cNvPr id="133" name="Picture 2" descr="Image result for MapR logo">
                <a:extLst>
                  <a:ext uri="{FF2B5EF4-FFF2-40B4-BE49-F238E27FC236}">
                    <a16:creationId xmlns="" xmlns:a16="http://schemas.microsoft.com/office/drawing/2014/main" id="{2EB3A37F-9165-417E-94BD-72BA287F9C4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49290" y="5365881"/>
                <a:ext cx="898489" cy="20497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4" name="Group 133"/>
          <p:cNvGrpSpPr/>
          <p:nvPr/>
        </p:nvGrpSpPr>
        <p:grpSpPr>
          <a:xfrm>
            <a:off x="5830513" y="4482063"/>
            <a:ext cx="447260" cy="402189"/>
            <a:chOff x="2618101" y="1331877"/>
            <a:chExt cx="447260" cy="402189"/>
          </a:xfrm>
          <a:solidFill>
            <a:schemeClr val="bg1"/>
          </a:solidFill>
        </p:grpSpPr>
        <p:sp>
          <p:nvSpPr>
            <p:cNvPr id="135" name="Rounded Rectangle 134"/>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36" name="Picture 135" descr="containers.png">
              <a:extLst>
                <a:ext uri="{FF2B5EF4-FFF2-40B4-BE49-F238E27FC236}">
                  <a16:creationId xmlns="" xmlns:a16="http://schemas.microsoft.com/office/drawing/2014/main" id="{67118D2B-C6F6-41E8-BD78-74458CB7168B}"/>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137" name="Group 136">
            <a:extLst>
              <a:ext uri="{FF2B5EF4-FFF2-40B4-BE49-F238E27FC236}">
                <a16:creationId xmlns="" xmlns:a16="http://schemas.microsoft.com/office/drawing/2014/main" id="{27312CF2-2A9D-403F-A111-5B5275DCE8E9}"/>
              </a:ext>
            </a:extLst>
          </p:cNvPr>
          <p:cNvGrpSpPr/>
          <p:nvPr/>
        </p:nvGrpSpPr>
        <p:grpSpPr>
          <a:xfrm>
            <a:off x="5374037" y="4903142"/>
            <a:ext cx="1429773" cy="446309"/>
            <a:chOff x="490462" y="1599923"/>
            <a:chExt cx="1429773" cy="446309"/>
          </a:xfrm>
        </p:grpSpPr>
        <p:sp>
          <p:nvSpPr>
            <p:cNvPr id="138" name="Can 72">
              <a:extLst>
                <a:ext uri="{FF2B5EF4-FFF2-40B4-BE49-F238E27FC236}">
                  <a16:creationId xmlns="" xmlns:a16="http://schemas.microsoft.com/office/drawing/2014/main" id="{00757D5E-5C8C-4C58-9F4E-8395C74E3AC3}"/>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139" name="Can 255">
              <a:extLst>
                <a:ext uri="{FF2B5EF4-FFF2-40B4-BE49-F238E27FC236}">
                  <a16:creationId xmlns="" xmlns:a16="http://schemas.microsoft.com/office/drawing/2014/main" id="{C5E544F6-3DDB-46CF-9CB9-68E9A4682D75}"/>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grpSp>
        <p:nvGrpSpPr>
          <p:cNvPr id="140" name="Group 139">
            <a:extLst>
              <a:ext uri="{FF2B5EF4-FFF2-40B4-BE49-F238E27FC236}">
                <a16:creationId xmlns="" xmlns:a16="http://schemas.microsoft.com/office/drawing/2014/main" id="{EB984A79-322B-4B28-BE60-3FD69ACD49EC}"/>
              </a:ext>
            </a:extLst>
          </p:cNvPr>
          <p:cNvGrpSpPr/>
          <p:nvPr/>
        </p:nvGrpSpPr>
        <p:grpSpPr>
          <a:xfrm>
            <a:off x="7419832" y="4285470"/>
            <a:ext cx="662099" cy="701104"/>
            <a:chOff x="4606182" y="4354938"/>
            <a:chExt cx="1007744" cy="701104"/>
          </a:xfrm>
        </p:grpSpPr>
        <p:sp>
          <p:nvSpPr>
            <p:cNvPr id="141" name="Rounded Rectangle 212">
              <a:extLst>
                <a:ext uri="{FF2B5EF4-FFF2-40B4-BE49-F238E27FC236}">
                  <a16:creationId xmlns="" xmlns:a16="http://schemas.microsoft.com/office/drawing/2014/main" id="{0097A1DB-4407-443D-9F5B-745CB7A3B44D}"/>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42" name="TextBox 141">
              <a:extLst>
                <a:ext uri="{FF2B5EF4-FFF2-40B4-BE49-F238E27FC236}">
                  <a16:creationId xmlns="" xmlns:a16="http://schemas.microsoft.com/office/drawing/2014/main" id="{A34156DC-2A1C-420A-A139-238A2FFFABBD}"/>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143" name="Group 142">
            <a:extLst>
              <a:ext uri="{FF2B5EF4-FFF2-40B4-BE49-F238E27FC236}">
                <a16:creationId xmlns="" xmlns:a16="http://schemas.microsoft.com/office/drawing/2014/main" id="{30474F26-B78B-4A94-B50F-641CB3301470}"/>
              </a:ext>
            </a:extLst>
          </p:cNvPr>
          <p:cNvGrpSpPr/>
          <p:nvPr/>
        </p:nvGrpSpPr>
        <p:grpSpPr>
          <a:xfrm>
            <a:off x="7561086" y="4509894"/>
            <a:ext cx="447260" cy="402189"/>
            <a:chOff x="2618101" y="1331877"/>
            <a:chExt cx="447260" cy="402189"/>
          </a:xfrm>
          <a:solidFill>
            <a:schemeClr val="bg1"/>
          </a:solidFill>
        </p:grpSpPr>
        <p:sp>
          <p:nvSpPr>
            <p:cNvPr id="144" name="Rounded Rectangle 229">
              <a:extLst>
                <a:ext uri="{FF2B5EF4-FFF2-40B4-BE49-F238E27FC236}">
                  <a16:creationId xmlns="" xmlns:a16="http://schemas.microsoft.com/office/drawing/2014/main" id="{480C59BD-01DE-4F18-894D-84B13A3DA802}"/>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45" name="Picture 144" descr="containers.png">
              <a:extLst>
                <a:ext uri="{FF2B5EF4-FFF2-40B4-BE49-F238E27FC236}">
                  <a16:creationId xmlns="" xmlns:a16="http://schemas.microsoft.com/office/drawing/2014/main" id="{9D66664E-8D0F-429A-B242-C42CC7D87AC3}"/>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146" name="Group 145">
            <a:extLst>
              <a:ext uri="{FF2B5EF4-FFF2-40B4-BE49-F238E27FC236}">
                <a16:creationId xmlns="" xmlns:a16="http://schemas.microsoft.com/office/drawing/2014/main" id="{A4ADA277-87CE-4613-9651-FA1560F68B08}"/>
              </a:ext>
            </a:extLst>
          </p:cNvPr>
          <p:cNvGrpSpPr/>
          <p:nvPr/>
        </p:nvGrpSpPr>
        <p:grpSpPr>
          <a:xfrm>
            <a:off x="7009932" y="4894137"/>
            <a:ext cx="1429773" cy="446309"/>
            <a:chOff x="490462" y="1599923"/>
            <a:chExt cx="1429773" cy="446309"/>
          </a:xfrm>
        </p:grpSpPr>
        <p:sp>
          <p:nvSpPr>
            <p:cNvPr id="147" name="Can 72">
              <a:extLst>
                <a:ext uri="{FF2B5EF4-FFF2-40B4-BE49-F238E27FC236}">
                  <a16:creationId xmlns="" xmlns:a16="http://schemas.microsoft.com/office/drawing/2014/main" id="{EF21AADB-D6DF-4CE6-89BF-F796E498AFDB}"/>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148" name="Can 255">
              <a:extLst>
                <a:ext uri="{FF2B5EF4-FFF2-40B4-BE49-F238E27FC236}">
                  <a16:creationId xmlns="" xmlns:a16="http://schemas.microsoft.com/office/drawing/2014/main" id="{324C0F7D-ACE0-4676-BB34-3EC99FA1BA00}"/>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sp>
        <p:nvSpPr>
          <p:cNvPr id="149" name="Right Arrow 336">
            <a:extLst>
              <a:ext uri="{FF2B5EF4-FFF2-40B4-BE49-F238E27FC236}">
                <a16:creationId xmlns="" xmlns:a16="http://schemas.microsoft.com/office/drawing/2014/main" id="{DD11E830-A9AD-4FA3-B84C-85D85683AD3F}"/>
              </a:ext>
            </a:extLst>
          </p:cNvPr>
          <p:cNvSpPr/>
          <p:nvPr/>
        </p:nvSpPr>
        <p:spPr bwMode="ltGray">
          <a:xfrm rot="16200000">
            <a:off x="5563857" y="5346501"/>
            <a:ext cx="32155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50" name="Right Arrow 336">
            <a:extLst>
              <a:ext uri="{FF2B5EF4-FFF2-40B4-BE49-F238E27FC236}">
                <a16:creationId xmlns="" xmlns:a16="http://schemas.microsoft.com/office/drawing/2014/main" id="{6A410441-F759-4671-B73F-984CBAF151EC}"/>
              </a:ext>
            </a:extLst>
          </p:cNvPr>
          <p:cNvSpPr/>
          <p:nvPr/>
        </p:nvSpPr>
        <p:spPr bwMode="ltGray">
          <a:xfrm rot="16200000">
            <a:off x="4832173" y="5332749"/>
            <a:ext cx="349060" cy="267997"/>
          </a:xfrm>
          <a:prstGeom prst="rightArrow">
            <a:avLst>
              <a:gd name="adj1" fmla="val 50000"/>
              <a:gd name="adj2"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51" name="Right Arrow 336">
            <a:extLst>
              <a:ext uri="{FF2B5EF4-FFF2-40B4-BE49-F238E27FC236}">
                <a16:creationId xmlns="" xmlns:a16="http://schemas.microsoft.com/office/drawing/2014/main" id="{EF0C1081-9BD0-4588-8104-308EB4F99238}"/>
              </a:ext>
            </a:extLst>
          </p:cNvPr>
          <p:cNvSpPr/>
          <p:nvPr/>
        </p:nvSpPr>
        <p:spPr bwMode="ltGray">
          <a:xfrm rot="16200000">
            <a:off x="4142944" y="5367073"/>
            <a:ext cx="32155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52" name="Right Arrow 336">
            <a:extLst>
              <a:ext uri="{FF2B5EF4-FFF2-40B4-BE49-F238E27FC236}">
                <a16:creationId xmlns="" xmlns:a16="http://schemas.microsoft.com/office/drawing/2014/main" id="{E09CF111-78D8-4087-9215-2132965150FB}"/>
              </a:ext>
            </a:extLst>
          </p:cNvPr>
          <p:cNvSpPr/>
          <p:nvPr/>
        </p:nvSpPr>
        <p:spPr bwMode="ltGray">
          <a:xfrm rot="16200000">
            <a:off x="7161619" y="5337363"/>
            <a:ext cx="339836"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53" name="Right Arrow 336">
            <a:extLst>
              <a:ext uri="{FF2B5EF4-FFF2-40B4-BE49-F238E27FC236}">
                <a16:creationId xmlns="" xmlns:a16="http://schemas.microsoft.com/office/drawing/2014/main" id="{536E53E8-D638-4A9C-AB5C-EF050458D786}"/>
              </a:ext>
            </a:extLst>
          </p:cNvPr>
          <p:cNvSpPr/>
          <p:nvPr/>
        </p:nvSpPr>
        <p:spPr bwMode="ltGray">
          <a:xfrm rot="16200000">
            <a:off x="7880150" y="5332750"/>
            <a:ext cx="349062"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54" name="Group 153">
            <a:extLst>
              <a:ext uri="{FF2B5EF4-FFF2-40B4-BE49-F238E27FC236}">
                <a16:creationId xmlns="" xmlns:a16="http://schemas.microsoft.com/office/drawing/2014/main" id="{D02E3671-F35F-4246-82D9-7AAAC08482A9}"/>
              </a:ext>
            </a:extLst>
          </p:cNvPr>
          <p:cNvGrpSpPr/>
          <p:nvPr/>
        </p:nvGrpSpPr>
        <p:grpSpPr>
          <a:xfrm>
            <a:off x="4054294" y="4258677"/>
            <a:ext cx="1205100" cy="701104"/>
            <a:chOff x="2514145" y="4317947"/>
            <a:chExt cx="1205100" cy="701104"/>
          </a:xfrm>
        </p:grpSpPr>
        <p:sp>
          <p:nvSpPr>
            <p:cNvPr id="155" name="Rounded Rectangle 212">
              <a:extLst>
                <a:ext uri="{FF2B5EF4-FFF2-40B4-BE49-F238E27FC236}">
                  <a16:creationId xmlns="" xmlns:a16="http://schemas.microsoft.com/office/drawing/2014/main" id="{82DD0BE3-76F7-4260-AC56-60258D62617B}"/>
                </a:ext>
              </a:extLst>
            </p:cNvPr>
            <p:cNvSpPr/>
            <p:nvPr/>
          </p:nvSpPr>
          <p:spPr bwMode="ltGray">
            <a:xfrm>
              <a:off x="2514145" y="4317947"/>
              <a:ext cx="1205100"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56" name="Group 117">
              <a:extLst>
                <a:ext uri="{FF2B5EF4-FFF2-40B4-BE49-F238E27FC236}">
                  <a16:creationId xmlns="" xmlns:a16="http://schemas.microsoft.com/office/drawing/2014/main" id="{D304CCD4-EF7F-46AA-A30F-E1A4DC90F61E}"/>
                </a:ext>
              </a:extLst>
            </p:cNvPr>
            <p:cNvGrpSpPr/>
            <p:nvPr/>
          </p:nvGrpSpPr>
          <p:grpSpPr>
            <a:xfrm>
              <a:off x="3173773" y="4543918"/>
              <a:ext cx="447260" cy="402189"/>
              <a:chOff x="2618101" y="1331877"/>
              <a:chExt cx="447260" cy="402189"/>
            </a:xfrm>
            <a:solidFill>
              <a:schemeClr val="bg1"/>
            </a:solidFill>
          </p:grpSpPr>
          <p:sp>
            <p:nvSpPr>
              <p:cNvPr id="161" name="Rounded Rectangle 229">
                <a:extLst>
                  <a:ext uri="{FF2B5EF4-FFF2-40B4-BE49-F238E27FC236}">
                    <a16:creationId xmlns="" xmlns:a16="http://schemas.microsoft.com/office/drawing/2014/main" id="{6C84DD58-4166-4C00-B078-B43C274F196D}"/>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62" name="Picture 161" descr="containers.png">
                <a:extLst>
                  <a:ext uri="{FF2B5EF4-FFF2-40B4-BE49-F238E27FC236}">
                    <a16:creationId xmlns="" xmlns:a16="http://schemas.microsoft.com/office/drawing/2014/main" id="{16197444-DA5E-4211-9E7F-E654940749E3}"/>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157" name="Group 120">
              <a:extLst>
                <a:ext uri="{FF2B5EF4-FFF2-40B4-BE49-F238E27FC236}">
                  <a16:creationId xmlns="" xmlns:a16="http://schemas.microsoft.com/office/drawing/2014/main" id="{34523581-C2FE-4D48-A9D7-BD8B2F00DFB7}"/>
                </a:ext>
              </a:extLst>
            </p:cNvPr>
            <p:cNvGrpSpPr/>
            <p:nvPr/>
          </p:nvGrpSpPr>
          <p:grpSpPr>
            <a:xfrm>
              <a:off x="2614698" y="4543917"/>
              <a:ext cx="447260" cy="402189"/>
              <a:chOff x="2618101" y="1331877"/>
              <a:chExt cx="447260" cy="402189"/>
            </a:xfrm>
            <a:solidFill>
              <a:schemeClr val="bg1"/>
            </a:solidFill>
          </p:grpSpPr>
          <p:sp>
            <p:nvSpPr>
              <p:cNvPr id="159" name="Rounded Rectangle 229">
                <a:extLst>
                  <a:ext uri="{FF2B5EF4-FFF2-40B4-BE49-F238E27FC236}">
                    <a16:creationId xmlns="" xmlns:a16="http://schemas.microsoft.com/office/drawing/2014/main" id="{C1C987A2-42D7-4629-839A-FD6C05A03DBE}"/>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60" name="Picture 159" descr="containers.png">
                <a:extLst>
                  <a:ext uri="{FF2B5EF4-FFF2-40B4-BE49-F238E27FC236}">
                    <a16:creationId xmlns="" xmlns:a16="http://schemas.microsoft.com/office/drawing/2014/main" id="{03F04077-F8D3-4951-9DF8-4435A55C4A17}"/>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sp>
          <p:nvSpPr>
            <p:cNvPr id="158" name="TextBox 157">
              <a:extLst>
                <a:ext uri="{FF2B5EF4-FFF2-40B4-BE49-F238E27FC236}">
                  <a16:creationId xmlns="" xmlns:a16="http://schemas.microsoft.com/office/drawing/2014/main" id="{854B9A2B-70B1-4B93-8F88-A76E9B701D2A}"/>
                </a:ext>
              </a:extLst>
            </p:cNvPr>
            <p:cNvSpPr txBox="1"/>
            <p:nvPr/>
          </p:nvSpPr>
          <p:spPr bwMode="gray">
            <a:xfrm>
              <a:off x="2938889" y="4332938"/>
              <a:ext cx="206712"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163" name="Group 162">
            <a:extLst>
              <a:ext uri="{FF2B5EF4-FFF2-40B4-BE49-F238E27FC236}">
                <a16:creationId xmlns="" xmlns:a16="http://schemas.microsoft.com/office/drawing/2014/main" id="{7C1BA2EB-F5C1-4399-A60D-6DE201C0EB9E}"/>
              </a:ext>
            </a:extLst>
          </p:cNvPr>
          <p:cNvGrpSpPr/>
          <p:nvPr/>
        </p:nvGrpSpPr>
        <p:grpSpPr>
          <a:xfrm>
            <a:off x="3879361" y="4903143"/>
            <a:ext cx="1429773" cy="446309"/>
            <a:chOff x="490462" y="1599923"/>
            <a:chExt cx="1429773" cy="446309"/>
          </a:xfrm>
        </p:grpSpPr>
        <p:sp>
          <p:nvSpPr>
            <p:cNvPr id="164" name="Can 163">
              <a:extLst>
                <a:ext uri="{FF2B5EF4-FFF2-40B4-BE49-F238E27FC236}">
                  <a16:creationId xmlns="" xmlns:a16="http://schemas.microsoft.com/office/drawing/2014/main" id="{DB15A136-B284-45E3-BF8E-63D5E240C0E3}"/>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165" name="Can 164">
              <a:extLst>
                <a:ext uri="{FF2B5EF4-FFF2-40B4-BE49-F238E27FC236}">
                  <a16:creationId xmlns="" xmlns:a16="http://schemas.microsoft.com/office/drawing/2014/main" id="{DB15A136-B284-45E3-BF8E-63D5E240C0E3}"/>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grpSp>
        <p:nvGrpSpPr>
          <p:cNvPr id="166" name="Group 165">
            <a:extLst>
              <a:ext uri="{FF2B5EF4-FFF2-40B4-BE49-F238E27FC236}">
                <a16:creationId xmlns="" xmlns:a16="http://schemas.microsoft.com/office/drawing/2014/main" id="{24F10231-66AC-4805-B08D-959D9EBBAC10}"/>
              </a:ext>
            </a:extLst>
          </p:cNvPr>
          <p:cNvGrpSpPr/>
          <p:nvPr/>
        </p:nvGrpSpPr>
        <p:grpSpPr>
          <a:xfrm>
            <a:off x="656397" y="1299873"/>
            <a:ext cx="1148566" cy="701104"/>
            <a:chOff x="4606182" y="4354938"/>
            <a:chExt cx="1007744" cy="701104"/>
          </a:xfrm>
        </p:grpSpPr>
        <p:sp>
          <p:nvSpPr>
            <p:cNvPr id="167" name="Rounded Rectangle 212">
              <a:extLst>
                <a:ext uri="{FF2B5EF4-FFF2-40B4-BE49-F238E27FC236}">
                  <a16:creationId xmlns="" xmlns:a16="http://schemas.microsoft.com/office/drawing/2014/main" id="{FCD80BA4-841C-4A41-8039-8CDB95A7F935}"/>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68" name="TextBox 167">
              <a:extLst>
                <a:ext uri="{FF2B5EF4-FFF2-40B4-BE49-F238E27FC236}">
                  <a16:creationId xmlns="" xmlns:a16="http://schemas.microsoft.com/office/drawing/2014/main" id="{B8328973-6C9E-4BEB-9FA0-8C14CEB2F069}"/>
                </a:ext>
              </a:extLst>
            </p:cNvPr>
            <p:cNvSpPr txBox="1"/>
            <p:nvPr/>
          </p:nvSpPr>
          <p:spPr bwMode="gray">
            <a:xfrm>
              <a:off x="4722326"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169" name="Rounded Rectangle 89">
            <a:extLst>
              <a:ext uri="{FF2B5EF4-FFF2-40B4-BE49-F238E27FC236}">
                <a16:creationId xmlns="" xmlns:a16="http://schemas.microsoft.com/office/drawing/2014/main" id="{0FA821CA-8D3F-4BBF-A871-13BDE1172166}"/>
              </a:ext>
            </a:extLst>
          </p:cNvPr>
          <p:cNvSpPr/>
          <p:nvPr/>
        </p:nvSpPr>
        <p:spPr bwMode="ltGray">
          <a:xfrm>
            <a:off x="254469" y="1094949"/>
            <a:ext cx="3107421" cy="193243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70" name="Group 169">
            <a:extLst>
              <a:ext uri="{FF2B5EF4-FFF2-40B4-BE49-F238E27FC236}">
                <a16:creationId xmlns="" xmlns:a16="http://schemas.microsoft.com/office/drawing/2014/main" id="{9F769C0B-8EC9-47DD-B4D1-E4914C882F5C}"/>
              </a:ext>
            </a:extLst>
          </p:cNvPr>
          <p:cNvGrpSpPr/>
          <p:nvPr/>
        </p:nvGrpSpPr>
        <p:grpSpPr>
          <a:xfrm>
            <a:off x="2170784" y="1291307"/>
            <a:ext cx="662099" cy="701104"/>
            <a:chOff x="4606182" y="4354938"/>
            <a:chExt cx="1007744" cy="701104"/>
          </a:xfrm>
        </p:grpSpPr>
        <p:sp>
          <p:nvSpPr>
            <p:cNvPr id="171" name="Rounded Rectangle 212">
              <a:extLst>
                <a:ext uri="{FF2B5EF4-FFF2-40B4-BE49-F238E27FC236}">
                  <a16:creationId xmlns="" xmlns:a16="http://schemas.microsoft.com/office/drawing/2014/main" id="{E6E9D0F7-9EB3-4DA4-BF62-817421F135C7}"/>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72" name="TextBox 171">
              <a:extLst>
                <a:ext uri="{FF2B5EF4-FFF2-40B4-BE49-F238E27FC236}">
                  <a16:creationId xmlns="" xmlns:a16="http://schemas.microsoft.com/office/drawing/2014/main" id="{C2A4585C-F6BC-4650-8465-085B51716B4E}"/>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173" name="Rounded Rectangle 260">
            <a:extLst>
              <a:ext uri="{FF2B5EF4-FFF2-40B4-BE49-F238E27FC236}">
                <a16:creationId xmlns="" xmlns:a16="http://schemas.microsoft.com/office/drawing/2014/main" id="{081DF3D3-0DB3-4DED-A243-4C05F33ABBA6}"/>
              </a:ext>
            </a:extLst>
          </p:cNvPr>
          <p:cNvSpPr/>
          <p:nvPr/>
        </p:nvSpPr>
        <p:spPr bwMode="ltGray">
          <a:xfrm>
            <a:off x="3517359" y="1041912"/>
            <a:ext cx="1625217" cy="1985472"/>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74" name="Group 173">
            <a:extLst>
              <a:ext uri="{FF2B5EF4-FFF2-40B4-BE49-F238E27FC236}">
                <a16:creationId xmlns="" xmlns:a16="http://schemas.microsoft.com/office/drawing/2014/main" id="{7D84E980-F3EE-4E38-BB3B-8771D340E798}"/>
              </a:ext>
            </a:extLst>
          </p:cNvPr>
          <p:cNvGrpSpPr/>
          <p:nvPr/>
        </p:nvGrpSpPr>
        <p:grpSpPr>
          <a:xfrm>
            <a:off x="3762998" y="901290"/>
            <a:ext cx="952666" cy="344848"/>
            <a:chOff x="4645443" y="905171"/>
            <a:chExt cx="952666" cy="344848"/>
          </a:xfrm>
        </p:grpSpPr>
        <p:sp>
          <p:nvSpPr>
            <p:cNvPr id="175" name="TextBox 174">
              <a:extLst>
                <a:ext uri="{FF2B5EF4-FFF2-40B4-BE49-F238E27FC236}">
                  <a16:creationId xmlns="" xmlns:a16="http://schemas.microsoft.com/office/drawing/2014/main" id="{737F93C4-6196-4C21-8867-E7461FAAA088}"/>
                </a:ext>
              </a:extLst>
            </p:cNvPr>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176" name="Picture 175">
              <a:extLst>
                <a:ext uri="{FF2B5EF4-FFF2-40B4-BE49-F238E27FC236}">
                  <a16:creationId xmlns="" xmlns:a16="http://schemas.microsoft.com/office/drawing/2014/main" id="{AF8904E6-0F6C-4563-A87F-49A442C6DB81}"/>
                </a:ext>
              </a:extLst>
            </p:cNvPr>
            <p:cNvPicPr>
              <a:picLocks noChangeAspect="1"/>
            </p:cNvPicPr>
            <p:nvPr/>
          </p:nvPicPr>
          <p:blipFill>
            <a:blip r:embed="rId3" cstate="print"/>
            <a:stretch>
              <a:fillRect/>
            </a:stretch>
          </p:blipFill>
          <p:spPr>
            <a:xfrm>
              <a:off x="4645443" y="905171"/>
              <a:ext cx="401692" cy="344848"/>
            </a:xfrm>
            <a:prstGeom prst="rect">
              <a:avLst/>
            </a:prstGeom>
          </p:spPr>
        </p:pic>
      </p:grpSp>
      <p:cxnSp>
        <p:nvCxnSpPr>
          <p:cNvPr id="177" name="Straight Arrow Connector 176">
            <a:extLst>
              <a:ext uri="{FF2B5EF4-FFF2-40B4-BE49-F238E27FC236}">
                <a16:creationId xmlns="" xmlns:a16="http://schemas.microsoft.com/office/drawing/2014/main" id="{DBF23BC8-D5F7-4E10-8475-DED25DCF2230}"/>
              </a:ext>
            </a:extLst>
          </p:cNvPr>
          <p:cNvCxnSpPr>
            <a:cxnSpLocks/>
          </p:cNvCxnSpPr>
          <p:nvPr/>
        </p:nvCxnSpPr>
        <p:spPr>
          <a:xfrm flipV="1">
            <a:off x="2513160" y="2942116"/>
            <a:ext cx="19013" cy="6654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Right Arrow 336">
            <a:extLst>
              <a:ext uri="{FF2B5EF4-FFF2-40B4-BE49-F238E27FC236}">
                <a16:creationId xmlns="" xmlns:a16="http://schemas.microsoft.com/office/drawing/2014/main" id="{62BD85F9-F9FA-4A17-AF51-34F89BA4BEEB}"/>
              </a:ext>
            </a:extLst>
          </p:cNvPr>
          <p:cNvSpPr/>
          <p:nvPr/>
        </p:nvSpPr>
        <p:spPr bwMode="ltGray">
          <a:xfrm rot="16200000">
            <a:off x="2754566" y="2377495"/>
            <a:ext cx="31620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179" name="Group 178">
            <a:extLst>
              <a:ext uri="{FF2B5EF4-FFF2-40B4-BE49-F238E27FC236}">
                <a16:creationId xmlns="" xmlns:a16="http://schemas.microsoft.com/office/drawing/2014/main" id="{62B5E1D6-B674-465F-A78F-50F069C8E84C}"/>
              </a:ext>
            </a:extLst>
          </p:cNvPr>
          <p:cNvGrpSpPr/>
          <p:nvPr/>
        </p:nvGrpSpPr>
        <p:grpSpPr>
          <a:xfrm>
            <a:off x="1415156" y="955025"/>
            <a:ext cx="952666" cy="344848"/>
            <a:chOff x="4645443" y="905171"/>
            <a:chExt cx="952666" cy="344848"/>
          </a:xfrm>
        </p:grpSpPr>
        <p:sp>
          <p:nvSpPr>
            <p:cNvPr id="180" name="TextBox 179">
              <a:extLst>
                <a:ext uri="{FF2B5EF4-FFF2-40B4-BE49-F238E27FC236}">
                  <a16:creationId xmlns="" xmlns:a16="http://schemas.microsoft.com/office/drawing/2014/main" id="{CB8E5525-1EFA-4332-AE02-CC74431D728C}"/>
                </a:ext>
              </a:extLst>
            </p:cNvPr>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181" name="Picture 180">
              <a:extLst>
                <a:ext uri="{FF2B5EF4-FFF2-40B4-BE49-F238E27FC236}">
                  <a16:creationId xmlns="" xmlns:a16="http://schemas.microsoft.com/office/drawing/2014/main" id="{CE0CA5AB-7C2D-47E5-BF5F-66F160EFF4E3}"/>
                </a:ext>
              </a:extLst>
            </p:cNvPr>
            <p:cNvPicPr>
              <a:picLocks noChangeAspect="1"/>
            </p:cNvPicPr>
            <p:nvPr/>
          </p:nvPicPr>
          <p:blipFill>
            <a:blip r:embed="rId3" cstate="print"/>
            <a:stretch>
              <a:fillRect/>
            </a:stretch>
          </p:blipFill>
          <p:spPr>
            <a:xfrm>
              <a:off x="4645443" y="905171"/>
              <a:ext cx="401692" cy="344848"/>
            </a:xfrm>
            <a:prstGeom prst="rect">
              <a:avLst/>
            </a:prstGeom>
          </p:spPr>
        </p:pic>
      </p:grpSp>
      <p:grpSp>
        <p:nvGrpSpPr>
          <p:cNvPr id="182" name="Group 181">
            <a:extLst>
              <a:ext uri="{FF2B5EF4-FFF2-40B4-BE49-F238E27FC236}">
                <a16:creationId xmlns="" xmlns:a16="http://schemas.microsoft.com/office/drawing/2014/main" id="{FD5724CB-7C63-486B-8178-E1741741F746}"/>
              </a:ext>
            </a:extLst>
          </p:cNvPr>
          <p:cNvGrpSpPr/>
          <p:nvPr/>
        </p:nvGrpSpPr>
        <p:grpSpPr>
          <a:xfrm>
            <a:off x="2312038" y="1515731"/>
            <a:ext cx="447260" cy="402189"/>
            <a:chOff x="2618101" y="1331877"/>
            <a:chExt cx="447260" cy="402189"/>
          </a:xfrm>
          <a:solidFill>
            <a:schemeClr val="bg1"/>
          </a:solidFill>
        </p:grpSpPr>
        <p:sp>
          <p:nvSpPr>
            <p:cNvPr id="183" name="Rounded Rectangle 229">
              <a:extLst>
                <a:ext uri="{FF2B5EF4-FFF2-40B4-BE49-F238E27FC236}">
                  <a16:creationId xmlns="" xmlns:a16="http://schemas.microsoft.com/office/drawing/2014/main" id="{8EBDDAC1-4B14-466A-92F3-F7A5B63F42F1}"/>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84" name="Picture 183" descr="containers.png">
              <a:extLst>
                <a:ext uri="{FF2B5EF4-FFF2-40B4-BE49-F238E27FC236}">
                  <a16:creationId xmlns="" xmlns:a16="http://schemas.microsoft.com/office/drawing/2014/main" id="{9458074A-7E28-4050-B217-5EC62B3DC299}"/>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185" name="Group 184">
            <a:extLst>
              <a:ext uri="{FF2B5EF4-FFF2-40B4-BE49-F238E27FC236}">
                <a16:creationId xmlns="" xmlns:a16="http://schemas.microsoft.com/office/drawing/2014/main" id="{81BD8DF7-D1CC-4D4F-91B2-F18159A24A03}"/>
              </a:ext>
            </a:extLst>
          </p:cNvPr>
          <p:cNvGrpSpPr/>
          <p:nvPr/>
        </p:nvGrpSpPr>
        <p:grpSpPr>
          <a:xfrm>
            <a:off x="1855562" y="1936810"/>
            <a:ext cx="1429773" cy="446309"/>
            <a:chOff x="490462" y="1599923"/>
            <a:chExt cx="1429773" cy="446309"/>
          </a:xfrm>
        </p:grpSpPr>
        <p:sp>
          <p:nvSpPr>
            <p:cNvPr id="186" name="Can 72">
              <a:extLst>
                <a:ext uri="{FF2B5EF4-FFF2-40B4-BE49-F238E27FC236}">
                  <a16:creationId xmlns="" xmlns:a16="http://schemas.microsoft.com/office/drawing/2014/main" id="{6B6BD343-0B8C-4B5D-A40F-492BAFA62628}"/>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187" name="Can 255">
              <a:extLst>
                <a:ext uri="{FF2B5EF4-FFF2-40B4-BE49-F238E27FC236}">
                  <a16:creationId xmlns="" xmlns:a16="http://schemas.microsoft.com/office/drawing/2014/main" id="{8737C807-9AEE-4F80-81C0-C9A06095CDDD}"/>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grpSp>
        <p:nvGrpSpPr>
          <p:cNvPr id="188" name="Group 187">
            <a:extLst>
              <a:ext uri="{FF2B5EF4-FFF2-40B4-BE49-F238E27FC236}">
                <a16:creationId xmlns="" xmlns:a16="http://schemas.microsoft.com/office/drawing/2014/main" id="{5FFC49ED-8841-4DDD-BE7E-C4ACD78EB5F1}"/>
              </a:ext>
            </a:extLst>
          </p:cNvPr>
          <p:cNvGrpSpPr/>
          <p:nvPr/>
        </p:nvGrpSpPr>
        <p:grpSpPr>
          <a:xfrm>
            <a:off x="3901357" y="1319138"/>
            <a:ext cx="662099" cy="701104"/>
            <a:chOff x="4606182" y="4354938"/>
            <a:chExt cx="1007744" cy="701104"/>
          </a:xfrm>
        </p:grpSpPr>
        <p:sp>
          <p:nvSpPr>
            <p:cNvPr id="189" name="Rounded Rectangle 212">
              <a:extLst>
                <a:ext uri="{FF2B5EF4-FFF2-40B4-BE49-F238E27FC236}">
                  <a16:creationId xmlns="" xmlns:a16="http://schemas.microsoft.com/office/drawing/2014/main" id="{57C09ADF-F5AF-45DF-A92F-6DAC051A79E0}"/>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90" name="TextBox 189">
              <a:extLst>
                <a:ext uri="{FF2B5EF4-FFF2-40B4-BE49-F238E27FC236}">
                  <a16:creationId xmlns="" xmlns:a16="http://schemas.microsoft.com/office/drawing/2014/main" id="{2E7BA99E-3E22-4CDD-847B-FC541AC32A53}"/>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191" name="Group 190">
            <a:extLst>
              <a:ext uri="{FF2B5EF4-FFF2-40B4-BE49-F238E27FC236}">
                <a16:creationId xmlns="" xmlns:a16="http://schemas.microsoft.com/office/drawing/2014/main" id="{5B66746C-93EE-4135-8F27-B10C520E2639}"/>
              </a:ext>
            </a:extLst>
          </p:cNvPr>
          <p:cNvGrpSpPr/>
          <p:nvPr/>
        </p:nvGrpSpPr>
        <p:grpSpPr>
          <a:xfrm>
            <a:off x="4042611" y="1543562"/>
            <a:ext cx="447260" cy="402189"/>
            <a:chOff x="2618101" y="1331877"/>
            <a:chExt cx="447260" cy="402189"/>
          </a:xfrm>
          <a:solidFill>
            <a:schemeClr val="bg1"/>
          </a:solidFill>
        </p:grpSpPr>
        <p:sp>
          <p:nvSpPr>
            <p:cNvPr id="192" name="Rounded Rectangle 229">
              <a:extLst>
                <a:ext uri="{FF2B5EF4-FFF2-40B4-BE49-F238E27FC236}">
                  <a16:creationId xmlns="" xmlns:a16="http://schemas.microsoft.com/office/drawing/2014/main" id="{9DE65A68-B110-4E26-A7B2-ED3CA9570D4D}"/>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93" name="Picture 192" descr="containers.png">
              <a:extLst>
                <a:ext uri="{FF2B5EF4-FFF2-40B4-BE49-F238E27FC236}">
                  <a16:creationId xmlns="" xmlns:a16="http://schemas.microsoft.com/office/drawing/2014/main" id="{A45F631E-D92E-4E10-922E-C1B598786A64}"/>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194" name="Group 193">
            <a:extLst>
              <a:ext uri="{FF2B5EF4-FFF2-40B4-BE49-F238E27FC236}">
                <a16:creationId xmlns="" xmlns:a16="http://schemas.microsoft.com/office/drawing/2014/main" id="{BB5694C4-BC26-45CE-A44C-EA63F165FE46}"/>
              </a:ext>
            </a:extLst>
          </p:cNvPr>
          <p:cNvGrpSpPr/>
          <p:nvPr/>
        </p:nvGrpSpPr>
        <p:grpSpPr>
          <a:xfrm>
            <a:off x="3491457" y="1927805"/>
            <a:ext cx="1429773" cy="446309"/>
            <a:chOff x="490462" y="1599923"/>
            <a:chExt cx="1429773" cy="446309"/>
          </a:xfrm>
        </p:grpSpPr>
        <p:sp>
          <p:nvSpPr>
            <p:cNvPr id="195" name="Can 72">
              <a:extLst>
                <a:ext uri="{FF2B5EF4-FFF2-40B4-BE49-F238E27FC236}">
                  <a16:creationId xmlns="" xmlns:a16="http://schemas.microsoft.com/office/drawing/2014/main" id="{D47E00CE-8B8F-4687-826E-3D196E84A6A3}"/>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196" name="Can 255">
              <a:extLst>
                <a:ext uri="{FF2B5EF4-FFF2-40B4-BE49-F238E27FC236}">
                  <a16:creationId xmlns="" xmlns:a16="http://schemas.microsoft.com/office/drawing/2014/main" id="{2600BB6C-F4EC-40C4-B328-A8C31217871B}"/>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sp>
        <p:nvSpPr>
          <p:cNvPr id="197" name="Right Arrow 336">
            <a:extLst>
              <a:ext uri="{FF2B5EF4-FFF2-40B4-BE49-F238E27FC236}">
                <a16:creationId xmlns="" xmlns:a16="http://schemas.microsoft.com/office/drawing/2014/main" id="{714C33F4-8F53-4A69-868E-6AD59728DA96}"/>
              </a:ext>
            </a:extLst>
          </p:cNvPr>
          <p:cNvSpPr/>
          <p:nvPr/>
        </p:nvSpPr>
        <p:spPr bwMode="ltGray">
          <a:xfrm rot="16200000">
            <a:off x="2028423" y="2397128"/>
            <a:ext cx="355475"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98" name="Right Arrow 336">
            <a:extLst>
              <a:ext uri="{FF2B5EF4-FFF2-40B4-BE49-F238E27FC236}">
                <a16:creationId xmlns="" xmlns:a16="http://schemas.microsoft.com/office/drawing/2014/main" id="{383EF0B0-5C5F-4E54-8B71-345EF493239C}"/>
              </a:ext>
            </a:extLst>
          </p:cNvPr>
          <p:cNvSpPr/>
          <p:nvPr/>
        </p:nvSpPr>
        <p:spPr bwMode="ltGray">
          <a:xfrm rot="16200000">
            <a:off x="1320985" y="2359130"/>
            <a:ext cx="334486"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199" name="Right Arrow 336">
            <a:extLst>
              <a:ext uri="{FF2B5EF4-FFF2-40B4-BE49-F238E27FC236}">
                <a16:creationId xmlns="" xmlns:a16="http://schemas.microsoft.com/office/drawing/2014/main" id="{CE48FD2D-6345-4716-9DFA-FC13953B2F2A}"/>
              </a:ext>
            </a:extLst>
          </p:cNvPr>
          <p:cNvSpPr/>
          <p:nvPr/>
        </p:nvSpPr>
        <p:spPr bwMode="ltGray">
          <a:xfrm rot="16200000">
            <a:off x="595582" y="2383042"/>
            <a:ext cx="305111"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00" name="Right Arrow 336">
            <a:extLst>
              <a:ext uri="{FF2B5EF4-FFF2-40B4-BE49-F238E27FC236}">
                <a16:creationId xmlns="" xmlns:a16="http://schemas.microsoft.com/office/drawing/2014/main" id="{D8F89CD5-C7EA-4AAB-9EC9-17E24B2C365E}"/>
              </a:ext>
            </a:extLst>
          </p:cNvPr>
          <p:cNvSpPr/>
          <p:nvPr/>
        </p:nvSpPr>
        <p:spPr bwMode="ltGray">
          <a:xfrm rot="16200000">
            <a:off x="3645818" y="2368356"/>
            <a:ext cx="33448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01" name="Right Arrow 336">
            <a:extLst>
              <a:ext uri="{FF2B5EF4-FFF2-40B4-BE49-F238E27FC236}">
                <a16:creationId xmlns="" xmlns:a16="http://schemas.microsoft.com/office/drawing/2014/main" id="{68B250F5-0933-4112-836B-8D291749175F}"/>
              </a:ext>
            </a:extLst>
          </p:cNvPr>
          <p:cNvSpPr/>
          <p:nvPr/>
        </p:nvSpPr>
        <p:spPr bwMode="ltGray">
          <a:xfrm rot="16200000">
            <a:off x="4368962" y="2359130"/>
            <a:ext cx="334487"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02" name="Group 201">
            <a:extLst>
              <a:ext uri="{FF2B5EF4-FFF2-40B4-BE49-F238E27FC236}">
                <a16:creationId xmlns="" xmlns:a16="http://schemas.microsoft.com/office/drawing/2014/main" id="{79B154FF-43E9-42C8-BAEB-6C2B5DE04A31}"/>
              </a:ext>
            </a:extLst>
          </p:cNvPr>
          <p:cNvGrpSpPr/>
          <p:nvPr/>
        </p:nvGrpSpPr>
        <p:grpSpPr>
          <a:xfrm>
            <a:off x="535819" y="1292345"/>
            <a:ext cx="1205100" cy="701104"/>
            <a:chOff x="2514145" y="4317947"/>
            <a:chExt cx="1205100" cy="701104"/>
          </a:xfrm>
        </p:grpSpPr>
        <p:sp>
          <p:nvSpPr>
            <p:cNvPr id="203" name="Rounded Rectangle 212">
              <a:extLst>
                <a:ext uri="{FF2B5EF4-FFF2-40B4-BE49-F238E27FC236}">
                  <a16:creationId xmlns="" xmlns:a16="http://schemas.microsoft.com/office/drawing/2014/main" id="{B0F5DB54-DB6A-45DD-9EFB-862AA3EA4DD6}"/>
                </a:ext>
              </a:extLst>
            </p:cNvPr>
            <p:cNvSpPr/>
            <p:nvPr/>
          </p:nvSpPr>
          <p:spPr bwMode="ltGray">
            <a:xfrm>
              <a:off x="2514145" y="4317947"/>
              <a:ext cx="1205100"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04" name="Group 207">
              <a:extLst>
                <a:ext uri="{FF2B5EF4-FFF2-40B4-BE49-F238E27FC236}">
                  <a16:creationId xmlns="" xmlns:a16="http://schemas.microsoft.com/office/drawing/2014/main" id="{6A7818C2-4CB2-47DD-A2A8-27F197C42342}"/>
                </a:ext>
              </a:extLst>
            </p:cNvPr>
            <p:cNvGrpSpPr/>
            <p:nvPr/>
          </p:nvGrpSpPr>
          <p:grpSpPr>
            <a:xfrm>
              <a:off x="3173773" y="4543918"/>
              <a:ext cx="447260" cy="402189"/>
              <a:chOff x="2618101" y="1331877"/>
              <a:chExt cx="447260" cy="402189"/>
            </a:xfrm>
            <a:solidFill>
              <a:schemeClr val="bg1"/>
            </a:solidFill>
          </p:grpSpPr>
          <p:sp>
            <p:nvSpPr>
              <p:cNvPr id="209" name="Rounded Rectangle 229">
                <a:extLst>
                  <a:ext uri="{FF2B5EF4-FFF2-40B4-BE49-F238E27FC236}">
                    <a16:creationId xmlns="" xmlns:a16="http://schemas.microsoft.com/office/drawing/2014/main" id="{F8EC014A-5C5D-42D7-BC5D-948408542486}"/>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210" name="Picture 209" descr="containers.png">
                <a:extLst>
                  <a:ext uri="{FF2B5EF4-FFF2-40B4-BE49-F238E27FC236}">
                    <a16:creationId xmlns="" xmlns:a16="http://schemas.microsoft.com/office/drawing/2014/main" id="{67D27FF6-D185-4749-9E4F-E1F23B83C7B8}"/>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205" name="Group 208">
              <a:extLst>
                <a:ext uri="{FF2B5EF4-FFF2-40B4-BE49-F238E27FC236}">
                  <a16:creationId xmlns="" xmlns:a16="http://schemas.microsoft.com/office/drawing/2014/main" id="{8BBF276B-CB36-40E6-8CF9-F10B68780138}"/>
                </a:ext>
              </a:extLst>
            </p:cNvPr>
            <p:cNvGrpSpPr/>
            <p:nvPr/>
          </p:nvGrpSpPr>
          <p:grpSpPr>
            <a:xfrm>
              <a:off x="2614698" y="4543917"/>
              <a:ext cx="447260" cy="402189"/>
              <a:chOff x="2618101" y="1331877"/>
              <a:chExt cx="447260" cy="402189"/>
            </a:xfrm>
            <a:solidFill>
              <a:schemeClr val="bg1"/>
            </a:solidFill>
          </p:grpSpPr>
          <p:sp>
            <p:nvSpPr>
              <p:cNvPr id="207" name="Rounded Rectangle 229">
                <a:extLst>
                  <a:ext uri="{FF2B5EF4-FFF2-40B4-BE49-F238E27FC236}">
                    <a16:creationId xmlns="" xmlns:a16="http://schemas.microsoft.com/office/drawing/2014/main" id="{727E3A2A-F3C6-42A5-80A5-1DEDE28F399F}"/>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208" name="Picture 207" descr="containers.png">
                <a:extLst>
                  <a:ext uri="{FF2B5EF4-FFF2-40B4-BE49-F238E27FC236}">
                    <a16:creationId xmlns="" xmlns:a16="http://schemas.microsoft.com/office/drawing/2014/main" id="{9887B0E0-D3A9-4877-8D20-231D83A6B8D4}"/>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sp>
          <p:nvSpPr>
            <p:cNvPr id="206" name="TextBox 205">
              <a:extLst>
                <a:ext uri="{FF2B5EF4-FFF2-40B4-BE49-F238E27FC236}">
                  <a16:creationId xmlns="" xmlns:a16="http://schemas.microsoft.com/office/drawing/2014/main" id="{D51BE76C-7B65-481B-A0C9-C825E4C86B14}"/>
                </a:ext>
              </a:extLst>
            </p:cNvPr>
            <p:cNvSpPr txBox="1"/>
            <p:nvPr/>
          </p:nvSpPr>
          <p:spPr bwMode="gray">
            <a:xfrm>
              <a:off x="2938889" y="4332938"/>
              <a:ext cx="206712"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211" name="Group 210">
            <a:extLst>
              <a:ext uri="{FF2B5EF4-FFF2-40B4-BE49-F238E27FC236}">
                <a16:creationId xmlns="" xmlns:a16="http://schemas.microsoft.com/office/drawing/2014/main" id="{E11A8989-C97F-418B-93FB-04DDA4A258E9}"/>
              </a:ext>
            </a:extLst>
          </p:cNvPr>
          <p:cNvGrpSpPr/>
          <p:nvPr/>
        </p:nvGrpSpPr>
        <p:grpSpPr>
          <a:xfrm>
            <a:off x="360886" y="1936811"/>
            <a:ext cx="1429773" cy="446309"/>
            <a:chOff x="490462" y="1599923"/>
            <a:chExt cx="1429773" cy="446309"/>
          </a:xfrm>
        </p:grpSpPr>
        <p:sp>
          <p:nvSpPr>
            <p:cNvPr id="212" name="Can 72">
              <a:extLst>
                <a:ext uri="{FF2B5EF4-FFF2-40B4-BE49-F238E27FC236}">
                  <a16:creationId xmlns="" xmlns:a16="http://schemas.microsoft.com/office/drawing/2014/main" id="{6803E88B-8E35-4513-BB68-F864554F5591}"/>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213" name="Can 255">
              <a:extLst>
                <a:ext uri="{FF2B5EF4-FFF2-40B4-BE49-F238E27FC236}">
                  <a16:creationId xmlns="" xmlns:a16="http://schemas.microsoft.com/office/drawing/2014/main" id="{F023FF0B-7F79-41B9-83B1-613A2B0C0A21}"/>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sp>
        <p:nvSpPr>
          <p:cNvPr id="214" name="TextBox 23">
            <a:extLst>
              <a:ext uri="{FF2B5EF4-FFF2-40B4-BE49-F238E27FC236}">
                <a16:creationId xmlns="" xmlns:a16="http://schemas.microsoft.com/office/drawing/2014/main" id="{702E0B09-B99A-45F0-8FA2-7C0C0F6EAE03}"/>
              </a:ext>
            </a:extLst>
          </p:cNvPr>
          <p:cNvSpPr txBox="1"/>
          <p:nvPr/>
        </p:nvSpPr>
        <p:spPr bwMode="gray">
          <a:xfrm>
            <a:off x="7321986" y="3869672"/>
            <a:ext cx="852948" cy="344848"/>
          </a:xfrm>
          <a:prstGeom prst="rect">
            <a:avLst/>
          </a:prstGeom>
          <a:noFill/>
        </p:spPr>
        <p:txBody>
          <a:bodyPr wrap="square" lIns="0" tIns="0" rIns="0" bIns="0" rtlCol="0">
            <a:noAutofit/>
          </a:bodyPr>
          <a:lstStyle/>
          <a:p>
            <a:pPr>
              <a:spcBef>
                <a:spcPts val="900"/>
              </a:spcBef>
            </a:pPr>
            <a:endParaRPr lang="en-US" dirty="0"/>
          </a:p>
        </p:txBody>
      </p:sp>
      <p:cxnSp>
        <p:nvCxnSpPr>
          <p:cNvPr id="215" name="Straight Arrow Connector 214">
            <a:extLst>
              <a:ext uri="{FF2B5EF4-FFF2-40B4-BE49-F238E27FC236}">
                <a16:creationId xmlns="" xmlns:a16="http://schemas.microsoft.com/office/drawing/2014/main" id="{9F61E495-14DE-4305-973E-3173CEB6123E}"/>
              </a:ext>
            </a:extLst>
          </p:cNvPr>
          <p:cNvCxnSpPr>
            <a:cxnSpLocks/>
          </p:cNvCxnSpPr>
          <p:nvPr/>
        </p:nvCxnSpPr>
        <p:spPr>
          <a:xfrm flipV="1">
            <a:off x="3077793" y="2947731"/>
            <a:ext cx="19013" cy="6654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 xmlns:a16="http://schemas.microsoft.com/office/drawing/2014/main" id="{95680861-0105-44CC-97AA-4AC9DA91D915}"/>
              </a:ext>
            </a:extLst>
          </p:cNvPr>
          <p:cNvCxnSpPr>
            <a:cxnSpLocks/>
          </p:cNvCxnSpPr>
          <p:nvPr/>
        </p:nvCxnSpPr>
        <p:spPr>
          <a:xfrm flipV="1">
            <a:off x="1977819" y="2933079"/>
            <a:ext cx="19013" cy="6654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 xmlns:a16="http://schemas.microsoft.com/office/drawing/2014/main" id="{F02DE0C9-0B3A-4891-9ED3-6EAE5DA0185B}"/>
              </a:ext>
            </a:extLst>
          </p:cNvPr>
          <p:cNvSpPr txBox="1"/>
          <p:nvPr/>
        </p:nvSpPr>
        <p:spPr bwMode="gray">
          <a:xfrm>
            <a:off x="1486883" y="3161680"/>
            <a:ext cx="1983044" cy="317194"/>
          </a:xfrm>
          <a:prstGeom prst="rect">
            <a:avLst/>
          </a:prstGeom>
          <a:solidFill>
            <a:srgbClr val="FF0000"/>
          </a:solidFill>
        </p:spPr>
        <p:txBody>
          <a:bodyPr wrap="square" lIns="0" tIns="0" rIns="0" bIns="0" rtlCol="0">
            <a:noAutofit/>
          </a:bodyPr>
          <a:lstStyle/>
          <a:p>
            <a:pPr>
              <a:spcBef>
                <a:spcPts val="900"/>
              </a:spcBef>
            </a:pPr>
            <a:r>
              <a:rPr lang="en-US" dirty="0"/>
              <a:t>Need Optimization</a:t>
            </a:r>
          </a:p>
        </p:txBody>
      </p:sp>
      <p:grpSp>
        <p:nvGrpSpPr>
          <p:cNvPr id="218" name="Group 217">
            <a:extLst>
              <a:ext uri="{FF2B5EF4-FFF2-40B4-BE49-F238E27FC236}">
                <a16:creationId xmlns="" xmlns:a16="http://schemas.microsoft.com/office/drawing/2014/main" id="{4FA613DF-2658-4FBF-91C0-3524EACF06B7}"/>
              </a:ext>
            </a:extLst>
          </p:cNvPr>
          <p:cNvGrpSpPr/>
          <p:nvPr/>
        </p:nvGrpSpPr>
        <p:grpSpPr>
          <a:xfrm>
            <a:off x="7641314" y="1216767"/>
            <a:ext cx="1148566" cy="701104"/>
            <a:chOff x="4606182" y="4354938"/>
            <a:chExt cx="1007744" cy="701104"/>
          </a:xfrm>
        </p:grpSpPr>
        <p:sp>
          <p:nvSpPr>
            <p:cNvPr id="219" name="Rounded Rectangle 212">
              <a:extLst>
                <a:ext uri="{FF2B5EF4-FFF2-40B4-BE49-F238E27FC236}">
                  <a16:creationId xmlns="" xmlns:a16="http://schemas.microsoft.com/office/drawing/2014/main" id="{2EDFF822-AAF6-4001-81AF-C1848729FC67}"/>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20" name="TextBox 219">
              <a:extLst>
                <a:ext uri="{FF2B5EF4-FFF2-40B4-BE49-F238E27FC236}">
                  <a16:creationId xmlns="" xmlns:a16="http://schemas.microsoft.com/office/drawing/2014/main" id="{756C7F0C-32F1-43C5-B539-2BB9C423870E}"/>
                </a:ext>
              </a:extLst>
            </p:cNvPr>
            <p:cNvSpPr txBox="1"/>
            <p:nvPr/>
          </p:nvSpPr>
          <p:spPr bwMode="gray">
            <a:xfrm>
              <a:off x="4722326"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221" name="Rounded Rectangle 89">
            <a:extLst>
              <a:ext uri="{FF2B5EF4-FFF2-40B4-BE49-F238E27FC236}">
                <a16:creationId xmlns="" xmlns:a16="http://schemas.microsoft.com/office/drawing/2014/main" id="{F43D151A-0332-4245-A2EF-D72A7F410CB6}"/>
              </a:ext>
            </a:extLst>
          </p:cNvPr>
          <p:cNvSpPr/>
          <p:nvPr/>
        </p:nvSpPr>
        <p:spPr bwMode="ltGray">
          <a:xfrm>
            <a:off x="7240622" y="996677"/>
            <a:ext cx="3107421" cy="2036890"/>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22" name="Group 221">
            <a:extLst>
              <a:ext uri="{FF2B5EF4-FFF2-40B4-BE49-F238E27FC236}">
                <a16:creationId xmlns="" xmlns:a16="http://schemas.microsoft.com/office/drawing/2014/main" id="{A046EC9D-6493-41D9-B230-F41350FA2B65}"/>
              </a:ext>
            </a:extLst>
          </p:cNvPr>
          <p:cNvGrpSpPr/>
          <p:nvPr/>
        </p:nvGrpSpPr>
        <p:grpSpPr>
          <a:xfrm>
            <a:off x="9155701" y="1208201"/>
            <a:ext cx="662099" cy="701104"/>
            <a:chOff x="4606182" y="4354938"/>
            <a:chExt cx="1007744" cy="701104"/>
          </a:xfrm>
        </p:grpSpPr>
        <p:sp>
          <p:nvSpPr>
            <p:cNvPr id="223" name="Rounded Rectangle 212">
              <a:extLst>
                <a:ext uri="{FF2B5EF4-FFF2-40B4-BE49-F238E27FC236}">
                  <a16:creationId xmlns="" xmlns:a16="http://schemas.microsoft.com/office/drawing/2014/main" id="{D7F18D02-4E54-4121-B30C-6DC9FC4DCBF2}"/>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24" name="TextBox 223">
              <a:extLst>
                <a:ext uri="{FF2B5EF4-FFF2-40B4-BE49-F238E27FC236}">
                  <a16:creationId xmlns="" xmlns:a16="http://schemas.microsoft.com/office/drawing/2014/main" id="{FE44B9FB-03AA-40F9-9C7D-C809F5F27AE5}"/>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sp>
        <p:nvSpPr>
          <p:cNvPr id="225" name="Rounded Rectangle 260">
            <a:extLst>
              <a:ext uri="{FF2B5EF4-FFF2-40B4-BE49-F238E27FC236}">
                <a16:creationId xmlns="" xmlns:a16="http://schemas.microsoft.com/office/drawing/2014/main" id="{A27BBF3B-1188-4803-A4F7-24B2547AC82F}"/>
              </a:ext>
            </a:extLst>
          </p:cNvPr>
          <p:cNvSpPr/>
          <p:nvPr/>
        </p:nvSpPr>
        <p:spPr bwMode="ltGray">
          <a:xfrm>
            <a:off x="10400030" y="1000289"/>
            <a:ext cx="1625217" cy="203327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26" name="Group 225">
            <a:extLst>
              <a:ext uri="{FF2B5EF4-FFF2-40B4-BE49-F238E27FC236}">
                <a16:creationId xmlns="" xmlns:a16="http://schemas.microsoft.com/office/drawing/2014/main" id="{5B0ACDA5-039E-4B15-B64F-CA5974B7A2BD}"/>
              </a:ext>
            </a:extLst>
          </p:cNvPr>
          <p:cNvGrpSpPr/>
          <p:nvPr/>
        </p:nvGrpSpPr>
        <p:grpSpPr>
          <a:xfrm>
            <a:off x="10747915" y="818184"/>
            <a:ext cx="952666" cy="344848"/>
            <a:chOff x="4645443" y="905171"/>
            <a:chExt cx="952666" cy="344848"/>
          </a:xfrm>
        </p:grpSpPr>
        <p:sp>
          <p:nvSpPr>
            <p:cNvPr id="227" name="TextBox 226">
              <a:extLst>
                <a:ext uri="{FF2B5EF4-FFF2-40B4-BE49-F238E27FC236}">
                  <a16:creationId xmlns="" xmlns:a16="http://schemas.microsoft.com/office/drawing/2014/main" id="{42165364-D4A7-4C6D-85A7-5C336E8DA05A}"/>
                </a:ext>
              </a:extLst>
            </p:cNvPr>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228" name="Picture 227">
              <a:extLst>
                <a:ext uri="{FF2B5EF4-FFF2-40B4-BE49-F238E27FC236}">
                  <a16:creationId xmlns="" xmlns:a16="http://schemas.microsoft.com/office/drawing/2014/main" id="{DFEA0C66-5597-461D-BF6B-4CD0DFEF159B}"/>
                </a:ext>
              </a:extLst>
            </p:cNvPr>
            <p:cNvPicPr>
              <a:picLocks noChangeAspect="1"/>
            </p:cNvPicPr>
            <p:nvPr/>
          </p:nvPicPr>
          <p:blipFill>
            <a:blip r:embed="rId3" cstate="print"/>
            <a:stretch>
              <a:fillRect/>
            </a:stretch>
          </p:blipFill>
          <p:spPr>
            <a:xfrm>
              <a:off x="4645443" y="905171"/>
              <a:ext cx="401692" cy="344848"/>
            </a:xfrm>
            <a:prstGeom prst="rect">
              <a:avLst/>
            </a:prstGeom>
          </p:spPr>
        </p:pic>
      </p:grpSp>
      <p:cxnSp>
        <p:nvCxnSpPr>
          <p:cNvPr id="229" name="Straight Arrow Connector 228">
            <a:extLst>
              <a:ext uri="{FF2B5EF4-FFF2-40B4-BE49-F238E27FC236}">
                <a16:creationId xmlns="" xmlns:a16="http://schemas.microsoft.com/office/drawing/2014/main" id="{3BC169A8-53AA-47A1-A300-8FEF15F14E9F}"/>
              </a:ext>
            </a:extLst>
          </p:cNvPr>
          <p:cNvCxnSpPr>
            <a:cxnSpLocks/>
          </p:cNvCxnSpPr>
          <p:nvPr/>
        </p:nvCxnSpPr>
        <p:spPr>
          <a:xfrm flipH="1" flipV="1">
            <a:off x="9618229" y="2956482"/>
            <a:ext cx="1" cy="2469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ight Arrow 336">
            <a:extLst>
              <a:ext uri="{FF2B5EF4-FFF2-40B4-BE49-F238E27FC236}">
                <a16:creationId xmlns="" xmlns:a16="http://schemas.microsoft.com/office/drawing/2014/main" id="{6A96827F-0CBF-4188-BC5B-1274871F04BE}"/>
              </a:ext>
            </a:extLst>
          </p:cNvPr>
          <p:cNvSpPr/>
          <p:nvPr/>
        </p:nvSpPr>
        <p:spPr bwMode="ltGray">
          <a:xfrm rot="16200000">
            <a:off x="9740754" y="2293118"/>
            <a:ext cx="313665"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31" name="Group 230">
            <a:extLst>
              <a:ext uri="{FF2B5EF4-FFF2-40B4-BE49-F238E27FC236}">
                <a16:creationId xmlns="" xmlns:a16="http://schemas.microsoft.com/office/drawing/2014/main" id="{9683C84A-9EE2-4083-9581-967DACEA6A8B}"/>
              </a:ext>
            </a:extLst>
          </p:cNvPr>
          <p:cNvGrpSpPr/>
          <p:nvPr/>
        </p:nvGrpSpPr>
        <p:grpSpPr>
          <a:xfrm>
            <a:off x="8400073" y="871919"/>
            <a:ext cx="952666" cy="344848"/>
            <a:chOff x="4645443" y="905171"/>
            <a:chExt cx="952666" cy="344848"/>
          </a:xfrm>
        </p:grpSpPr>
        <p:sp>
          <p:nvSpPr>
            <p:cNvPr id="232" name="TextBox 231">
              <a:extLst>
                <a:ext uri="{FF2B5EF4-FFF2-40B4-BE49-F238E27FC236}">
                  <a16:creationId xmlns="" xmlns:a16="http://schemas.microsoft.com/office/drawing/2014/main" id="{E70A077D-4AC9-4B06-8F33-B96FB20FA64A}"/>
                </a:ext>
              </a:extLst>
            </p:cNvPr>
            <p:cNvSpPr txBox="1"/>
            <p:nvPr/>
          </p:nvSpPr>
          <p:spPr bwMode="gray">
            <a:xfrm>
              <a:off x="5059730" y="963337"/>
              <a:ext cx="538379" cy="208151"/>
            </a:xfrm>
            <a:prstGeom prst="rect">
              <a:avLst/>
            </a:prstGeom>
            <a:solidFill>
              <a:schemeClr val="bg1"/>
            </a:solidFill>
          </p:spPr>
          <p:txBody>
            <a:bodyPr wrap="none" lIns="0" tIns="0" rIns="0" bIns="0" rtlCol="0">
              <a:noAutofit/>
            </a:bodyPr>
            <a:lstStyle/>
            <a:p>
              <a:pPr>
                <a:spcBef>
                  <a:spcPts val="900"/>
                </a:spcBef>
              </a:pPr>
              <a:r>
                <a:rPr lang="en-US" sz="1400" b="1" dirty="0"/>
                <a:t>NODE</a:t>
              </a:r>
            </a:p>
          </p:txBody>
        </p:sp>
        <p:pic>
          <p:nvPicPr>
            <p:cNvPr id="233" name="Picture 232">
              <a:extLst>
                <a:ext uri="{FF2B5EF4-FFF2-40B4-BE49-F238E27FC236}">
                  <a16:creationId xmlns="" xmlns:a16="http://schemas.microsoft.com/office/drawing/2014/main" id="{DEF2BA83-B5C6-4E03-8933-9BA57ECDFAE6}"/>
                </a:ext>
              </a:extLst>
            </p:cNvPr>
            <p:cNvPicPr>
              <a:picLocks noChangeAspect="1"/>
            </p:cNvPicPr>
            <p:nvPr/>
          </p:nvPicPr>
          <p:blipFill>
            <a:blip r:embed="rId3" cstate="print"/>
            <a:stretch>
              <a:fillRect/>
            </a:stretch>
          </p:blipFill>
          <p:spPr>
            <a:xfrm>
              <a:off x="4645443" y="905171"/>
              <a:ext cx="401692" cy="344848"/>
            </a:xfrm>
            <a:prstGeom prst="rect">
              <a:avLst/>
            </a:prstGeom>
          </p:spPr>
        </p:pic>
      </p:grpSp>
      <p:grpSp>
        <p:nvGrpSpPr>
          <p:cNvPr id="234" name="Group 233">
            <a:extLst>
              <a:ext uri="{FF2B5EF4-FFF2-40B4-BE49-F238E27FC236}">
                <a16:creationId xmlns="" xmlns:a16="http://schemas.microsoft.com/office/drawing/2014/main" id="{B15B3758-7023-465C-9EE2-A7E9E3C20C08}"/>
              </a:ext>
            </a:extLst>
          </p:cNvPr>
          <p:cNvGrpSpPr/>
          <p:nvPr/>
        </p:nvGrpSpPr>
        <p:grpSpPr>
          <a:xfrm>
            <a:off x="7547217" y="2586345"/>
            <a:ext cx="4251559" cy="389027"/>
            <a:chOff x="1865315" y="5232468"/>
            <a:chExt cx="4251559" cy="487002"/>
          </a:xfrm>
        </p:grpSpPr>
        <p:sp>
          <p:nvSpPr>
            <p:cNvPr id="235" name="Rounded Rectangle 99">
              <a:extLst>
                <a:ext uri="{FF2B5EF4-FFF2-40B4-BE49-F238E27FC236}">
                  <a16:creationId xmlns="" xmlns:a16="http://schemas.microsoft.com/office/drawing/2014/main" id="{3D4CDCD4-05FF-4788-8C13-E142A9066F41}"/>
                </a:ext>
              </a:extLst>
            </p:cNvPr>
            <p:cNvSpPr/>
            <p:nvPr/>
          </p:nvSpPr>
          <p:spPr bwMode="ltGray">
            <a:xfrm>
              <a:off x="1865315" y="5232468"/>
              <a:ext cx="4251559" cy="487002"/>
            </a:xfrm>
            <a:prstGeom prst="roundRect">
              <a:avLst/>
            </a:prstGeom>
            <a:solidFill>
              <a:srgbClr val="D2CF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36" name="Group 247">
              <a:extLst>
                <a:ext uri="{FF2B5EF4-FFF2-40B4-BE49-F238E27FC236}">
                  <a16:creationId xmlns="" xmlns:a16="http://schemas.microsoft.com/office/drawing/2014/main" id="{E5BE9CDF-B03D-496C-AB45-D24CD2D013F6}"/>
                </a:ext>
              </a:extLst>
            </p:cNvPr>
            <p:cNvGrpSpPr/>
            <p:nvPr/>
          </p:nvGrpSpPr>
          <p:grpSpPr>
            <a:xfrm>
              <a:off x="2149290" y="5290172"/>
              <a:ext cx="3937473" cy="280859"/>
              <a:chOff x="2149290" y="5290172"/>
              <a:chExt cx="3937473" cy="280859"/>
            </a:xfrm>
          </p:grpSpPr>
          <p:sp>
            <p:nvSpPr>
              <p:cNvPr id="237" name="TextBox 236">
                <a:extLst>
                  <a:ext uri="{FF2B5EF4-FFF2-40B4-BE49-F238E27FC236}">
                    <a16:creationId xmlns="" xmlns:a16="http://schemas.microsoft.com/office/drawing/2014/main" id="{69A2A323-DE6B-4BC7-B3D5-9919762E9385}"/>
                  </a:ext>
                </a:extLst>
              </p:cNvPr>
              <p:cNvSpPr txBox="1"/>
              <p:nvPr/>
            </p:nvSpPr>
            <p:spPr bwMode="gray">
              <a:xfrm>
                <a:off x="3112996" y="5290172"/>
                <a:ext cx="2973767" cy="280859"/>
              </a:xfrm>
              <a:prstGeom prst="rect">
                <a:avLst/>
              </a:prstGeom>
              <a:noFill/>
            </p:spPr>
            <p:txBody>
              <a:bodyPr wrap="none" lIns="0" tIns="0" rIns="0" bIns="0" rtlCol="0">
                <a:noAutofit/>
              </a:bodyPr>
              <a:lstStyle/>
              <a:p>
                <a:pPr>
                  <a:spcBef>
                    <a:spcPts val="900"/>
                  </a:spcBef>
                </a:pPr>
                <a:r>
                  <a:rPr lang="en-US" dirty="0"/>
                  <a:t>HPE Persistent Data Fabric </a:t>
                </a:r>
              </a:p>
            </p:txBody>
          </p:sp>
          <p:pic>
            <p:nvPicPr>
              <p:cNvPr id="238" name="Picture 2" descr="Image result for MapR logo">
                <a:extLst>
                  <a:ext uri="{FF2B5EF4-FFF2-40B4-BE49-F238E27FC236}">
                    <a16:creationId xmlns="" xmlns:a16="http://schemas.microsoft.com/office/drawing/2014/main" id="{4189B64C-1708-445E-A517-F80291A5263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49290" y="5365881"/>
                <a:ext cx="898489" cy="20497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39" name="Group 238">
            <a:extLst>
              <a:ext uri="{FF2B5EF4-FFF2-40B4-BE49-F238E27FC236}">
                <a16:creationId xmlns="" xmlns:a16="http://schemas.microsoft.com/office/drawing/2014/main" id="{76C78E93-5762-40EC-BA30-723BF9F30C39}"/>
              </a:ext>
            </a:extLst>
          </p:cNvPr>
          <p:cNvGrpSpPr/>
          <p:nvPr/>
        </p:nvGrpSpPr>
        <p:grpSpPr>
          <a:xfrm>
            <a:off x="9296955" y="1432625"/>
            <a:ext cx="447260" cy="402189"/>
            <a:chOff x="2618101" y="1331877"/>
            <a:chExt cx="447260" cy="402189"/>
          </a:xfrm>
          <a:solidFill>
            <a:schemeClr val="bg1"/>
          </a:solidFill>
        </p:grpSpPr>
        <p:sp>
          <p:nvSpPr>
            <p:cNvPr id="240" name="Rounded Rectangle 229">
              <a:extLst>
                <a:ext uri="{FF2B5EF4-FFF2-40B4-BE49-F238E27FC236}">
                  <a16:creationId xmlns="" xmlns:a16="http://schemas.microsoft.com/office/drawing/2014/main" id="{75228C6E-372B-4353-B26E-1212219E04EF}"/>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241" name="Picture 240" descr="containers.png">
              <a:extLst>
                <a:ext uri="{FF2B5EF4-FFF2-40B4-BE49-F238E27FC236}">
                  <a16:creationId xmlns="" xmlns:a16="http://schemas.microsoft.com/office/drawing/2014/main" id="{10D99FA8-9F2E-48B8-B3E2-22F472250A8C}"/>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242" name="Group 241">
            <a:extLst>
              <a:ext uri="{FF2B5EF4-FFF2-40B4-BE49-F238E27FC236}">
                <a16:creationId xmlns="" xmlns:a16="http://schemas.microsoft.com/office/drawing/2014/main" id="{8A6147DA-07DA-4C5B-8E04-ABFF76810DFB}"/>
              </a:ext>
            </a:extLst>
          </p:cNvPr>
          <p:cNvGrpSpPr/>
          <p:nvPr/>
        </p:nvGrpSpPr>
        <p:grpSpPr>
          <a:xfrm>
            <a:off x="8840479" y="1853704"/>
            <a:ext cx="1429773" cy="446309"/>
            <a:chOff x="490462" y="1599923"/>
            <a:chExt cx="1429773" cy="446309"/>
          </a:xfrm>
        </p:grpSpPr>
        <p:sp>
          <p:nvSpPr>
            <p:cNvPr id="243" name="Can 72">
              <a:extLst>
                <a:ext uri="{FF2B5EF4-FFF2-40B4-BE49-F238E27FC236}">
                  <a16:creationId xmlns="" xmlns:a16="http://schemas.microsoft.com/office/drawing/2014/main" id="{4ACA1E3F-2E4F-4B53-AAC7-AC3805289EDB}"/>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244" name="Can 255">
              <a:extLst>
                <a:ext uri="{FF2B5EF4-FFF2-40B4-BE49-F238E27FC236}">
                  <a16:creationId xmlns="" xmlns:a16="http://schemas.microsoft.com/office/drawing/2014/main" id="{1753CA3A-D75B-4C83-8796-031A6BDFBA38}"/>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grpSp>
        <p:nvGrpSpPr>
          <p:cNvPr id="245" name="Group 244">
            <a:extLst>
              <a:ext uri="{FF2B5EF4-FFF2-40B4-BE49-F238E27FC236}">
                <a16:creationId xmlns="" xmlns:a16="http://schemas.microsoft.com/office/drawing/2014/main" id="{4A523275-0C00-4EA7-BC19-A7E3301CFF92}"/>
              </a:ext>
            </a:extLst>
          </p:cNvPr>
          <p:cNvGrpSpPr/>
          <p:nvPr/>
        </p:nvGrpSpPr>
        <p:grpSpPr>
          <a:xfrm>
            <a:off x="10886274" y="1236032"/>
            <a:ext cx="662099" cy="701104"/>
            <a:chOff x="4606182" y="4354938"/>
            <a:chExt cx="1007744" cy="701104"/>
          </a:xfrm>
        </p:grpSpPr>
        <p:sp>
          <p:nvSpPr>
            <p:cNvPr id="246" name="Rounded Rectangle 212">
              <a:extLst>
                <a:ext uri="{FF2B5EF4-FFF2-40B4-BE49-F238E27FC236}">
                  <a16:creationId xmlns="" xmlns:a16="http://schemas.microsoft.com/office/drawing/2014/main" id="{7F232E06-42E2-454B-AF47-EE09B9120156}"/>
                </a:ext>
              </a:extLst>
            </p:cNvPr>
            <p:cNvSpPr/>
            <p:nvPr/>
          </p:nvSpPr>
          <p:spPr bwMode="ltGray">
            <a:xfrm>
              <a:off x="4606182" y="4354938"/>
              <a:ext cx="1007744"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47" name="TextBox 246">
              <a:extLst>
                <a:ext uri="{FF2B5EF4-FFF2-40B4-BE49-F238E27FC236}">
                  <a16:creationId xmlns="" xmlns:a16="http://schemas.microsoft.com/office/drawing/2014/main" id="{3F066546-3964-474E-B52C-E1DE0C2A34B0}"/>
                </a:ext>
              </a:extLst>
            </p:cNvPr>
            <p:cNvSpPr txBox="1"/>
            <p:nvPr/>
          </p:nvSpPr>
          <p:spPr bwMode="gray">
            <a:xfrm>
              <a:off x="4857115" y="4384424"/>
              <a:ext cx="314625"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248" name="Group 247">
            <a:extLst>
              <a:ext uri="{FF2B5EF4-FFF2-40B4-BE49-F238E27FC236}">
                <a16:creationId xmlns="" xmlns:a16="http://schemas.microsoft.com/office/drawing/2014/main" id="{A0AF0611-3DA5-42F1-BAFF-7FFF7CFA1CC3}"/>
              </a:ext>
            </a:extLst>
          </p:cNvPr>
          <p:cNvGrpSpPr/>
          <p:nvPr/>
        </p:nvGrpSpPr>
        <p:grpSpPr>
          <a:xfrm>
            <a:off x="11027528" y="1460456"/>
            <a:ext cx="447260" cy="402189"/>
            <a:chOff x="2618101" y="1331877"/>
            <a:chExt cx="447260" cy="402189"/>
          </a:xfrm>
          <a:solidFill>
            <a:schemeClr val="bg1"/>
          </a:solidFill>
        </p:grpSpPr>
        <p:sp>
          <p:nvSpPr>
            <p:cNvPr id="249" name="Rounded Rectangle 229">
              <a:extLst>
                <a:ext uri="{FF2B5EF4-FFF2-40B4-BE49-F238E27FC236}">
                  <a16:creationId xmlns="" xmlns:a16="http://schemas.microsoft.com/office/drawing/2014/main" id="{56F8A614-7C61-4A01-B738-8F9A59C0419D}"/>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250" name="Picture 249" descr="containers.png">
              <a:extLst>
                <a:ext uri="{FF2B5EF4-FFF2-40B4-BE49-F238E27FC236}">
                  <a16:creationId xmlns="" xmlns:a16="http://schemas.microsoft.com/office/drawing/2014/main" id="{7364C832-56DD-49D3-A892-C64C3846DF73}"/>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251" name="Group 250">
            <a:extLst>
              <a:ext uri="{FF2B5EF4-FFF2-40B4-BE49-F238E27FC236}">
                <a16:creationId xmlns="" xmlns:a16="http://schemas.microsoft.com/office/drawing/2014/main" id="{440DFB55-A523-4CC0-B687-2E2793EC0EA5}"/>
              </a:ext>
            </a:extLst>
          </p:cNvPr>
          <p:cNvGrpSpPr/>
          <p:nvPr/>
        </p:nvGrpSpPr>
        <p:grpSpPr>
          <a:xfrm>
            <a:off x="10476374" y="1844699"/>
            <a:ext cx="1429773" cy="446309"/>
            <a:chOff x="490462" y="1599923"/>
            <a:chExt cx="1429773" cy="446309"/>
          </a:xfrm>
        </p:grpSpPr>
        <p:sp>
          <p:nvSpPr>
            <p:cNvPr id="252" name="Can 72">
              <a:extLst>
                <a:ext uri="{FF2B5EF4-FFF2-40B4-BE49-F238E27FC236}">
                  <a16:creationId xmlns="" xmlns:a16="http://schemas.microsoft.com/office/drawing/2014/main" id="{75FD79C3-E47C-4C01-B484-9FB12B83CEAD}"/>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253" name="Can 255">
              <a:extLst>
                <a:ext uri="{FF2B5EF4-FFF2-40B4-BE49-F238E27FC236}">
                  <a16:creationId xmlns="" xmlns:a16="http://schemas.microsoft.com/office/drawing/2014/main" id="{CEEF5F7F-20F2-4CB2-9E27-4676DE4E0B29}"/>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sp>
        <p:nvSpPr>
          <p:cNvPr id="254" name="Right Arrow 336">
            <a:extLst>
              <a:ext uri="{FF2B5EF4-FFF2-40B4-BE49-F238E27FC236}">
                <a16:creationId xmlns="" xmlns:a16="http://schemas.microsoft.com/office/drawing/2014/main" id="{DCFCD954-D535-4A64-AC5A-6DF7B807C859}"/>
              </a:ext>
            </a:extLst>
          </p:cNvPr>
          <p:cNvSpPr/>
          <p:nvPr/>
        </p:nvSpPr>
        <p:spPr bwMode="ltGray">
          <a:xfrm rot="16200000">
            <a:off x="9034245" y="2293118"/>
            <a:ext cx="313666"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55" name="Right Arrow 336">
            <a:extLst>
              <a:ext uri="{FF2B5EF4-FFF2-40B4-BE49-F238E27FC236}">
                <a16:creationId xmlns="" xmlns:a16="http://schemas.microsoft.com/office/drawing/2014/main" id="{76AE3927-9E5F-4126-9438-9665C1894018}"/>
              </a:ext>
            </a:extLst>
          </p:cNvPr>
          <p:cNvSpPr/>
          <p:nvPr/>
        </p:nvSpPr>
        <p:spPr bwMode="ltGray">
          <a:xfrm rot="16200000">
            <a:off x="8302560" y="2279366"/>
            <a:ext cx="341170"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56" name="Right Arrow 336">
            <a:extLst>
              <a:ext uri="{FF2B5EF4-FFF2-40B4-BE49-F238E27FC236}">
                <a16:creationId xmlns="" xmlns:a16="http://schemas.microsoft.com/office/drawing/2014/main" id="{5D79CA27-6651-4697-890A-274E588F9250}"/>
              </a:ext>
            </a:extLst>
          </p:cNvPr>
          <p:cNvSpPr/>
          <p:nvPr/>
        </p:nvSpPr>
        <p:spPr bwMode="ltGray">
          <a:xfrm rot="16200000">
            <a:off x="7623617" y="2303404"/>
            <a:ext cx="293095"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57" name="Right Arrow 336">
            <a:extLst>
              <a:ext uri="{FF2B5EF4-FFF2-40B4-BE49-F238E27FC236}">
                <a16:creationId xmlns="" xmlns:a16="http://schemas.microsoft.com/office/drawing/2014/main" id="{723A2EF9-F6AB-4317-827B-288E6EF961E9}"/>
              </a:ext>
            </a:extLst>
          </p:cNvPr>
          <p:cNvSpPr/>
          <p:nvPr/>
        </p:nvSpPr>
        <p:spPr bwMode="ltGray">
          <a:xfrm rot="16200000">
            <a:off x="10632007" y="2283978"/>
            <a:ext cx="331943"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258" name="Right Arrow 336">
            <a:extLst>
              <a:ext uri="{FF2B5EF4-FFF2-40B4-BE49-F238E27FC236}">
                <a16:creationId xmlns="" xmlns:a16="http://schemas.microsoft.com/office/drawing/2014/main" id="{6DA1BF6F-90EE-412C-B19A-FB2CD67354F9}"/>
              </a:ext>
            </a:extLst>
          </p:cNvPr>
          <p:cNvSpPr/>
          <p:nvPr/>
        </p:nvSpPr>
        <p:spPr bwMode="ltGray">
          <a:xfrm rot="16200000">
            <a:off x="11350539" y="2279365"/>
            <a:ext cx="341168" cy="267997"/>
          </a:xfrm>
          <a:prstGeom prst="rightArrow">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59" name="Group 258">
            <a:extLst>
              <a:ext uri="{FF2B5EF4-FFF2-40B4-BE49-F238E27FC236}">
                <a16:creationId xmlns="" xmlns:a16="http://schemas.microsoft.com/office/drawing/2014/main" id="{78E36F0B-0E1B-4858-B658-43C6C65C93BC}"/>
              </a:ext>
            </a:extLst>
          </p:cNvPr>
          <p:cNvGrpSpPr/>
          <p:nvPr/>
        </p:nvGrpSpPr>
        <p:grpSpPr>
          <a:xfrm>
            <a:off x="7520736" y="1209239"/>
            <a:ext cx="1205100" cy="701104"/>
            <a:chOff x="2514145" y="4317947"/>
            <a:chExt cx="1205100" cy="701104"/>
          </a:xfrm>
        </p:grpSpPr>
        <p:sp>
          <p:nvSpPr>
            <p:cNvPr id="260" name="Rounded Rectangle 212">
              <a:extLst>
                <a:ext uri="{FF2B5EF4-FFF2-40B4-BE49-F238E27FC236}">
                  <a16:creationId xmlns="" xmlns:a16="http://schemas.microsoft.com/office/drawing/2014/main" id="{6684A599-C070-4E6E-B7F9-DC0C1DB78AD3}"/>
                </a:ext>
              </a:extLst>
            </p:cNvPr>
            <p:cNvSpPr/>
            <p:nvPr/>
          </p:nvSpPr>
          <p:spPr bwMode="ltGray">
            <a:xfrm>
              <a:off x="2514145" y="4317947"/>
              <a:ext cx="1205100" cy="701104"/>
            </a:xfrm>
            <a:prstGeom prst="round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61" name="Group 324">
              <a:extLst>
                <a:ext uri="{FF2B5EF4-FFF2-40B4-BE49-F238E27FC236}">
                  <a16:creationId xmlns="" xmlns:a16="http://schemas.microsoft.com/office/drawing/2014/main" id="{EBABC556-DA5E-433C-877A-0FCDAC208E47}"/>
                </a:ext>
              </a:extLst>
            </p:cNvPr>
            <p:cNvGrpSpPr/>
            <p:nvPr/>
          </p:nvGrpSpPr>
          <p:grpSpPr>
            <a:xfrm>
              <a:off x="3173773" y="4543918"/>
              <a:ext cx="447260" cy="402189"/>
              <a:chOff x="2618101" y="1331877"/>
              <a:chExt cx="447260" cy="402189"/>
            </a:xfrm>
            <a:solidFill>
              <a:schemeClr val="bg1"/>
            </a:solidFill>
          </p:grpSpPr>
          <p:sp>
            <p:nvSpPr>
              <p:cNvPr id="266" name="Rounded Rectangle 229">
                <a:extLst>
                  <a:ext uri="{FF2B5EF4-FFF2-40B4-BE49-F238E27FC236}">
                    <a16:creationId xmlns="" xmlns:a16="http://schemas.microsoft.com/office/drawing/2014/main" id="{BCAACB4F-3771-4F2D-A19B-A8827C60A89F}"/>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267" name="Picture 266" descr="containers.png">
                <a:extLst>
                  <a:ext uri="{FF2B5EF4-FFF2-40B4-BE49-F238E27FC236}">
                    <a16:creationId xmlns="" xmlns:a16="http://schemas.microsoft.com/office/drawing/2014/main" id="{8AA6126C-0142-4C2C-A007-94ADFB7D5B15}"/>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grpSp>
          <p:nvGrpSpPr>
            <p:cNvPr id="262" name="Group 326">
              <a:extLst>
                <a:ext uri="{FF2B5EF4-FFF2-40B4-BE49-F238E27FC236}">
                  <a16:creationId xmlns="" xmlns:a16="http://schemas.microsoft.com/office/drawing/2014/main" id="{3143D044-A062-4D28-B2BB-B9F7F8235B2C}"/>
                </a:ext>
              </a:extLst>
            </p:cNvPr>
            <p:cNvGrpSpPr/>
            <p:nvPr/>
          </p:nvGrpSpPr>
          <p:grpSpPr>
            <a:xfrm>
              <a:off x="2614698" y="4543917"/>
              <a:ext cx="447260" cy="402189"/>
              <a:chOff x="2618101" y="1331877"/>
              <a:chExt cx="447260" cy="402189"/>
            </a:xfrm>
            <a:solidFill>
              <a:schemeClr val="bg1"/>
            </a:solidFill>
          </p:grpSpPr>
          <p:sp>
            <p:nvSpPr>
              <p:cNvPr id="264" name="Rounded Rectangle 229">
                <a:extLst>
                  <a:ext uri="{FF2B5EF4-FFF2-40B4-BE49-F238E27FC236}">
                    <a16:creationId xmlns="" xmlns:a16="http://schemas.microsoft.com/office/drawing/2014/main" id="{7B80C78A-7C4E-4B13-915A-5F8DA1C57BD7}"/>
                  </a:ext>
                </a:extLst>
              </p:cNvPr>
              <p:cNvSpPr/>
              <p:nvPr/>
            </p:nvSpPr>
            <p:spPr bwMode="ltGray">
              <a:xfrm>
                <a:off x="2618101" y="1331877"/>
                <a:ext cx="447260" cy="402189"/>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265" name="Picture 264" descr="containers.png">
                <a:extLst>
                  <a:ext uri="{FF2B5EF4-FFF2-40B4-BE49-F238E27FC236}">
                    <a16:creationId xmlns="" xmlns:a16="http://schemas.microsoft.com/office/drawing/2014/main" id="{5C0333D9-3EF0-469B-AD99-C8A6C6108D46}"/>
                  </a:ext>
                </a:extLst>
              </p:cNvPr>
              <p:cNvPicPr>
                <a:picLocks noChangeAspect="1"/>
              </p:cNvPicPr>
              <p:nvPr/>
            </p:nvPicPr>
            <p:blipFill>
              <a:blip r:embed="rId9" cstate="email">
                <a:duotone>
                  <a:prstClr val="black"/>
                  <a:srgbClr val="004875">
                    <a:tint val="45000"/>
                    <a:satMod val="400000"/>
                  </a:srgbClr>
                </a:duotone>
                <a:extLst>
                  <a:ext uri="{28A0092B-C50C-407E-A947-70E740481C1C}">
                    <a14:useLocalDpi xmlns:a14="http://schemas.microsoft.com/office/drawing/2010/main"/>
                  </a:ext>
                </a:extLst>
              </a:blip>
              <a:stretch>
                <a:fillRect/>
              </a:stretch>
            </p:blipFill>
            <p:spPr>
              <a:xfrm>
                <a:off x="2841731" y="1350561"/>
                <a:ext cx="182410" cy="182410"/>
              </a:xfrm>
              <a:prstGeom prst="rect">
                <a:avLst/>
              </a:prstGeom>
              <a:grpFill/>
            </p:spPr>
          </p:pic>
        </p:grpSp>
        <p:sp>
          <p:nvSpPr>
            <p:cNvPr id="263" name="TextBox 262">
              <a:extLst>
                <a:ext uri="{FF2B5EF4-FFF2-40B4-BE49-F238E27FC236}">
                  <a16:creationId xmlns="" xmlns:a16="http://schemas.microsoft.com/office/drawing/2014/main" id="{A0855F46-EFF8-46AA-96FD-19E1E115BC9E}"/>
                </a:ext>
              </a:extLst>
            </p:cNvPr>
            <p:cNvSpPr txBox="1"/>
            <p:nvPr/>
          </p:nvSpPr>
          <p:spPr bwMode="gray">
            <a:xfrm>
              <a:off x="2938889" y="4332938"/>
              <a:ext cx="206712" cy="191167"/>
            </a:xfrm>
            <a:prstGeom prst="rect">
              <a:avLst/>
            </a:prstGeom>
            <a:noFill/>
          </p:spPr>
          <p:txBody>
            <a:bodyPr wrap="none" lIns="0" tIns="0" rIns="0" bIns="0" rtlCol="0">
              <a:noAutofit/>
            </a:bodyPr>
            <a:lstStyle/>
            <a:p>
              <a:pPr>
                <a:spcBef>
                  <a:spcPts val="900"/>
                </a:spcBef>
              </a:pPr>
              <a:r>
                <a:rPr lang="en-US" sz="1050" dirty="0"/>
                <a:t>POD</a:t>
              </a:r>
            </a:p>
          </p:txBody>
        </p:sp>
      </p:grpSp>
      <p:grpSp>
        <p:nvGrpSpPr>
          <p:cNvPr id="268" name="Group 267">
            <a:extLst>
              <a:ext uri="{FF2B5EF4-FFF2-40B4-BE49-F238E27FC236}">
                <a16:creationId xmlns="" xmlns:a16="http://schemas.microsoft.com/office/drawing/2014/main" id="{196C7FEC-C89A-48A3-AFEC-B9812D587796}"/>
              </a:ext>
            </a:extLst>
          </p:cNvPr>
          <p:cNvGrpSpPr/>
          <p:nvPr/>
        </p:nvGrpSpPr>
        <p:grpSpPr>
          <a:xfrm>
            <a:off x="7345803" y="1853705"/>
            <a:ext cx="1429773" cy="446309"/>
            <a:chOff x="490462" y="1599923"/>
            <a:chExt cx="1429773" cy="446309"/>
          </a:xfrm>
        </p:grpSpPr>
        <p:sp>
          <p:nvSpPr>
            <p:cNvPr id="269" name="Can 72">
              <a:extLst>
                <a:ext uri="{FF2B5EF4-FFF2-40B4-BE49-F238E27FC236}">
                  <a16:creationId xmlns="" xmlns:a16="http://schemas.microsoft.com/office/drawing/2014/main" id="{196866B8-AEE2-459B-905B-68F4F3EA9ED1}"/>
                </a:ext>
              </a:extLst>
            </p:cNvPr>
            <p:cNvSpPr/>
            <p:nvPr/>
          </p:nvSpPr>
          <p:spPr>
            <a:xfrm>
              <a:off x="490462" y="1599923"/>
              <a:ext cx="717933" cy="446309"/>
            </a:xfrm>
            <a:prstGeom prst="can">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a:solidFill>
                    <a:schemeClr val="tx1"/>
                  </a:solidFill>
                </a:rPr>
                <a:t>Container Root Filesystem</a:t>
              </a:r>
            </a:p>
            <a:p>
              <a:pPr algn="ctr"/>
              <a:r>
                <a:rPr lang="en-US" sz="600" dirty="0">
                  <a:solidFill>
                    <a:schemeClr val="tx1"/>
                  </a:solidFill>
                </a:rPr>
                <a:t>(Ephemeral)</a:t>
              </a:r>
            </a:p>
          </p:txBody>
        </p:sp>
        <p:sp>
          <p:nvSpPr>
            <p:cNvPr id="270" name="Can 255">
              <a:extLst>
                <a:ext uri="{FF2B5EF4-FFF2-40B4-BE49-F238E27FC236}">
                  <a16:creationId xmlns="" xmlns:a16="http://schemas.microsoft.com/office/drawing/2014/main" id="{9F3BCEF1-BC13-453C-AE73-5750C551A9EE}"/>
                </a:ext>
              </a:extLst>
            </p:cNvPr>
            <p:cNvSpPr/>
            <p:nvPr/>
          </p:nvSpPr>
          <p:spPr>
            <a:xfrm>
              <a:off x="1245048" y="1623472"/>
              <a:ext cx="675187" cy="402189"/>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600" dirty="0" err="1">
                  <a:solidFill>
                    <a:srgbClr val="FF0000"/>
                  </a:solidFill>
                </a:rPr>
                <a:t>FSmount</a:t>
              </a:r>
              <a:r>
                <a:rPr lang="en-US" sz="600" dirty="0">
                  <a:solidFill>
                    <a:srgbClr val="FF0000"/>
                  </a:solidFill>
                </a:rPr>
                <a:t>/Dtap</a:t>
              </a:r>
            </a:p>
            <a:p>
              <a:pPr algn="ctr"/>
              <a:r>
                <a:rPr lang="en-US" sz="600" dirty="0">
                  <a:solidFill>
                    <a:srgbClr val="FF0000"/>
                  </a:solidFill>
                </a:rPr>
                <a:t>(Persistent)</a:t>
              </a:r>
            </a:p>
          </p:txBody>
        </p:sp>
      </p:grpSp>
      <p:cxnSp>
        <p:nvCxnSpPr>
          <p:cNvPr id="271" name="Straight Arrow Connector 270">
            <a:extLst>
              <a:ext uri="{FF2B5EF4-FFF2-40B4-BE49-F238E27FC236}">
                <a16:creationId xmlns="" xmlns:a16="http://schemas.microsoft.com/office/drawing/2014/main" id="{198F9CA4-BE34-4CFE-8EDB-736118A00E2B}"/>
              </a:ext>
            </a:extLst>
          </p:cNvPr>
          <p:cNvCxnSpPr>
            <a:cxnSpLocks/>
          </p:cNvCxnSpPr>
          <p:nvPr/>
        </p:nvCxnSpPr>
        <p:spPr>
          <a:xfrm flipH="1" flipV="1">
            <a:off x="10275673" y="2951141"/>
            <a:ext cx="1" cy="2469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 xmlns:a16="http://schemas.microsoft.com/office/drawing/2014/main" id="{952A5889-6A8B-4077-B470-8AFE10A0CC62}"/>
              </a:ext>
            </a:extLst>
          </p:cNvPr>
          <p:cNvCxnSpPr>
            <a:cxnSpLocks/>
          </p:cNvCxnSpPr>
          <p:nvPr/>
        </p:nvCxnSpPr>
        <p:spPr>
          <a:xfrm flipH="1" flipV="1">
            <a:off x="9118707" y="2951141"/>
            <a:ext cx="1" cy="2469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3" name="TextBox 272">
            <a:extLst>
              <a:ext uri="{FF2B5EF4-FFF2-40B4-BE49-F238E27FC236}">
                <a16:creationId xmlns="" xmlns:a16="http://schemas.microsoft.com/office/drawing/2014/main" id="{AA5AFFEE-18D7-4EE6-A332-99DBA89AFCA6}"/>
              </a:ext>
            </a:extLst>
          </p:cNvPr>
          <p:cNvSpPr txBox="1"/>
          <p:nvPr/>
        </p:nvSpPr>
        <p:spPr bwMode="gray">
          <a:xfrm>
            <a:off x="8840779" y="3189684"/>
            <a:ext cx="1983044" cy="317194"/>
          </a:xfrm>
          <a:prstGeom prst="rect">
            <a:avLst/>
          </a:prstGeom>
          <a:solidFill>
            <a:srgbClr val="FF0000"/>
          </a:solidFill>
        </p:spPr>
        <p:txBody>
          <a:bodyPr wrap="square" lIns="0" tIns="0" rIns="0" bIns="0" rtlCol="0">
            <a:noAutofit/>
          </a:bodyPr>
          <a:lstStyle/>
          <a:p>
            <a:pPr>
              <a:spcBef>
                <a:spcPts val="900"/>
              </a:spcBef>
            </a:pPr>
            <a:r>
              <a:rPr lang="en-US" dirty="0"/>
              <a:t>Need Optimization</a:t>
            </a:r>
          </a:p>
        </p:txBody>
      </p:sp>
      <p:cxnSp>
        <p:nvCxnSpPr>
          <p:cNvPr id="274" name="Straight Arrow Connector 273"/>
          <p:cNvCxnSpPr>
            <a:cxnSpLocks/>
          </p:cNvCxnSpPr>
          <p:nvPr/>
        </p:nvCxnSpPr>
        <p:spPr>
          <a:xfrm flipV="1">
            <a:off x="6222273" y="5909546"/>
            <a:ext cx="4076" cy="5335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Can 82">
            <a:extLst>
              <a:ext uri="{FF2B5EF4-FFF2-40B4-BE49-F238E27FC236}">
                <a16:creationId xmlns="" xmlns:a16="http://schemas.microsoft.com/office/drawing/2014/main" id="{FD9D52FF-C18F-49B3-9D52-2A0D4DA4315B}"/>
              </a:ext>
            </a:extLst>
          </p:cNvPr>
          <p:cNvSpPr/>
          <p:nvPr/>
        </p:nvSpPr>
        <p:spPr bwMode="auto">
          <a:xfrm>
            <a:off x="7247417" y="6435105"/>
            <a:ext cx="690416" cy="353241"/>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800" dirty="0">
                <a:solidFill>
                  <a:schemeClr val="tx1"/>
                </a:solidFill>
              </a:rPr>
              <a:t>raw disk</a:t>
            </a:r>
          </a:p>
        </p:txBody>
      </p:sp>
      <p:cxnSp>
        <p:nvCxnSpPr>
          <p:cNvPr id="276" name="Straight Arrow Connector 275">
            <a:extLst>
              <a:ext uri="{FF2B5EF4-FFF2-40B4-BE49-F238E27FC236}">
                <a16:creationId xmlns="" xmlns:a16="http://schemas.microsoft.com/office/drawing/2014/main" id="{B5E869A3-4964-45A4-AE8A-17EFAF5BD38C}"/>
              </a:ext>
            </a:extLst>
          </p:cNvPr>
          <p:cNvCxnSpPr>
            <a:cxnSpLocks/>
          </p:cNvCxnSpPr>
          <p:nvPr/>
        </p:nvCxnSpPr>
        <p:spPr>
          <a:xfrm flipV="1">
            <a:off x="7551388" y="5934487"/>
            <a:ext cx="4076" cy="5335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7" name="Can 82">
            <a:extLst>
              <a:ext uri="{FF2B5EF4-FFF2-40B4-BE49-F238E27FC236}">
                <a16:creationId xmlns="" xmlns:a16="http://schemas.microsoft.com/office/drawing/2014/main" id="{72A24510-9CF8-4F07-920A-61E24BC8DD68}"/>
              </a:ext>
            </a:extLst>
          </p:cNvPr>
          <p:cNvSpPr/>
          <p:nvPr/>
        </p:nvSpPr>
        <p:spPr bwMode="auto">
          <a:xfrm>
            <a:off x="4776457" y="6422151"/>
            <a:ext cx="690416" cy="353241"/>
          </a:xfrm>
          <a:prstGeom prst="can">
            <a:avLst/>
          </a:prstGeom>
          <a:solidFill>
            <a:srgbClr val="D2CFCF"/>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sz="800" dirty="0">
                <a:solidFill>
                  <a:schemeClr val="tx1"/>
                </a:solidFill>
              </a:rPr>
              <a:t>raw disk</a:t>
            </a:r>
          </a:p>
        </p:txBody>
      </p:sp>
      <p:cxnSp>
        <p:nvCxnSpPr>
          <p:cNvPr id="278" name="Straight Arrow Connector 277">
            <a:extLst>
              <a:ext uri="{FF2B5EF4-FFF2-40B4-BE49-F238E27FC236}">
                <a16:creationId xmlns="" xmlns:a16="http://schemas.microsoft.com/office/drawing/2014/main" id="{1265D789-98A8-40A6-A8DD-B015379E7E35}"/>
              </a:ext>
            </a:extLst>
          </p:cNvPr>
          <p:cNvCxnSpPr>
            <a:cxnSpLocks/>
          </p:cNvCxnSpPr>
          <p:nvPr/>
        </p:nvCxnSpPr>
        <p:spPr>
          <a:xfrm flipV="1">
            <a:off x="5080428" y="5921533"/>
            <a:ext cx="4076" cy="5335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 xmlns:a16="http://schemas.microsoft.com/office/drawing/2014/main" id="{DC93D707-34A5-4B3A-842F-1C815CE84C03}"/>
              </a:ext>
            </a:extLst>
          </p:cNvPr>
          <p:cNvSpPr txBox="1"/>
          <p:nvPr/>
        </p:nvSpPr>
        <p:spPr bwMode="gray">
          <a:xfrm>
            <a:off x="4935335" y="6125587"/>
            <a:ext cx="2851084" cy="267681"/>
          </a:xfrm>
          <a:prstGeom prst="rect">
            <a:avLst/>
          </a:prstGeom>
          <a:solidFill>
            <a:srgbClr val="01A982"/>
          </a:solidFill>
        </p:spPr>
        <p:txBody>
          <a:bodyPr wrap="square" lIns="0" tIns="0" rIns="0" bIns="0" rtlCol="0">
            <a:noAutofit/>
          </a:bodyPr>
          <a:lstStyle/>
          <a:p>
            <a:pPr algn="ctr">
              <a:spcBef>
                <a:spcPts val="900"/>
              </a:spcBef>
            </a:pPr>
            <a:r>
              <a:rPr lang="en-US" dirty="0"/>
              <a:t>Optimized</a:t>
            </a:r>
          </a:p>
        </p:txBody>
      </p:sp>
      <p:grpSp>
        <p:nvGrpSpPr>
          <p:cNvPr id="280" name="Group 279">
            <a:extLst>
              <a:ext uri="{FF2B5EF4-FFF2-40B4-BE49-F238E27FC236}">
                <a16:creationId xmlns="" xmlns:a16="http://schemas.microsoft.com/office/drawing/2014/main" id="{11ECA18A-B427-45FD-8AF5-56D7645EAF4B}"/>
              </a:ext>
            </a:extLst>
          </p:cNvPr>
          <p:cNvGrpSpPr/>
          <p:nvPr/>
        </p:nvGrpSpPr>
        <p:grpSpPr>
          <a:xfrm>
            <a:off x="592298" y="2582407"/>
            <a:ext cx="4277552" cy="389027"/>
            <a:chOff x="1822944" y="4930335"/>
            <a:chExt cx="4277552" cy="487001"/>
          </a:xfrm>
        </p:grpSpPr>
        <p:sp>
          <p:nvSpPr>
            <p:cNvPr id="281" name="Rounded Rectangle 99">
              <a:extLst>
                <a:ext uri="{FF2B5EF4-FFF2-40B4-BE49-F238E27FC236}">
                  <a16:creationId xmlns="" xmlns:a16="http://schemas.microsoft.com/office/drawing/2014/main" id="{1631E88E-DBCA-468E-B92D-726427339F67}"/>
                </a:ext>
              </a:extLst>
            </p:cNvPr>
            <p:cNvSpPr/>
            <p:nvPr/>
          </p:nvSpPr>
          <p:spPr bwMode="ltGray">
            <a:xfrm>
              <a:off x="1822944" y="4930335"/>
              <a:ext cx="4251559" cy="487001"/>
            </a:xfrm>
            <a:prstGeom prst="roundRect">
              <a:avLst/>
            </a:prstGeom>
            <a:solidFill>
              <a:srgbClr val="D2CFC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grpSp>
          <p:nvGrpSpPr>
            <p:cNvPr id="282" name="Group 173">
              <a:extLst>
                <a:ext uri="{FF2B5EF4-FFF2-40B4-BE49-F238E27FC236}">
                  <a16:creationId xmlns="" xmlns:a16="http://schemas.microsoft.com/office/drawing/2014/main" id="{4FF25CB0-548A-4B7C-ADB8-355A2D1E3B57}"/>
                </a:ext>
              </a:extLst>
            </p:cNvPr>
            <p:cNvGrpSpPr/>
            <p:nvPr/>
          </p:nvGrpSpPr>
          <p:grpSpPr>
            <a:xfrm>
              <a:off x="2145257" y="5039792"/>
              <a:ext cx="3955239" cy="280859"/>
              <a:chOff x="2145257" y="5039792"/>
              <a:chExt cx="3955239" cy="280859"/>
            </a:xfrm>
          </p:grpSpPr>
          <p:sp>
            <p:nvSpPr>
              <p:cNvPr id="283" name="TextBox 174">
                <a:extLst>
                  <a:ext uri="{FF2B5EF4-FFF2-40B4-BE49-F238E27FC236}">
                    <a16:creationId xmlns="" xmlns:a16="http://schemas.microsoft.com/office/drawing/2014/main" id="{FA40090F-E875-459C-915D-74F6CA0B66D2}"/>
                  </a:ext>
                </a:extLst>
              </p:cNvPr>
              <p:cNvSpPr txBox="1"/>
              <p:nvPr/>
            </p:nvSpPr>
            <p:spPr bwMode="gray">
              <a:xfrm>
                <a:off x="3126729" y="5039792"/>
                <a:ext cx="2973767" cy="280859"/>
              </a:xfrm>
              <a:prstGeom prst="rect">
                <a:avLst/>
              </a:prstGeom>
              <a:noFill/>
            </p:spPr>
            <p:txBody>
              <a:bodyPr wrap="none" lIns="0" tIns="0" rIns="0" bIns="0" rtlCol="0">
                <a:noAutofit/>
              </a:bodyPr>
              <a:lstStyle/>
              <a:p>
                <a:pPr>
                  <a:spcBef>
                    <a:spcPts val="900"/>
                  </a:spcBef>
                </a:pPr>
                <a:r>
                  <a:rPr lang="en-US" dirty="0"/>
                  <a:t>HPE Persistent Data Fabric </a:t>
                </a:r>
              </a:p>
            </p:txBody>
          </p:sp>
          <p:pic>
            <p:nvPicPr>
              <p:cNvPr id="284" name="Picture 2" descr="Image result for MapR logo">
                <a:extLst>
                  <a:ext uri="{FF2B5EF4-FFF2-40B4-BE49-F238E27FC236}">
                    <a16:creationId xmlns="" xmlns:a16="http://schemas.microsoft.com/office/drawing/2014/main" id="{23E67C06-4CC9-4EB0-A364-D0C7B6ECD8E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45257" y="5088077"/>
                <a:ext cx="898489" cy="2049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85" name="Slide Number Placeholder 284"/>
          <p:cNvSpPr>
            <a:spLocks noGrp="1"/>
          </p:cNvSpPr>
          <p:nvPr>
            <p:ph type="sldNum" sz="quarter" idx="11"/>
          </p:nvPr>
        </p:nvSpPr>
        <p:spPr/>
        <p:txBody>
          <a:bodyPr/>
          <a:lstStyle/>
          <a:p>
            <a:pPr defTabSz="1088421">
              <a:buFontTx/>
              <a:buBlip>
                <a:blip r:embed="rId10"/>
              </a:buBlip>
            </a:pPr>
            <a:fld id="{104FC826-72BB-4AF1-BA01-A94F7396A7DC}" type="slidenum">
              <a:rPr lang="en-US" smtClean="0"/>
              <a:pPr defTabSz="1088421">
                <a:buFontTx/>
                <a:buBlip>
                  <a:blip r:embed="rId10"/>
                </a:buBlip>
              </a:pPr>
              <a:t>15</a:t>
            </a:fld>
            <a:endParaRPr lang="en-US" dirty="0"/>
          </a:p>
        </p:txBody>
      </p:sp>
      <p:sp>
        <p:nvSpPr>
          <p:cNvPr id="286" name="Footer Placeholder 285"/>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61514-7DC1-43D0-A7EA-108EBAA3B59A}"/>
              </a:ext>
            </a:extLst>
          </p:cNvPr>
          <p:cNvSpPr>
            <a:spLocks noGrp="1"/>
          </p:cNvSpPr>
          <p:nvPr>
            <p:ph type="title"/>
          </p:nvPr>
        </p:nvSpPr>
        <p:spPr/>
        <p:txBody>
          <a:bodyPr/>
          <a:lstStyle/>
          <a:p>
            <a:r>
              <a:rPr lang="pl-PL" dirty="0"/>
              <a:t>Q&amp;A</a:t>
            </a:r>
          </a:p>
        </p:txBody>
      </p:sp>
      <p:sp>
        <p:nvSpPr>
          <p:cNvPr id="5" name="Slide Number Placeholder 4">
            <a:extLst>
              <a:ext uri="{FF2B5EF4-FFF2-40B4-BE49-F238E27FC236}">
                <a16:creationId xmlns:a16="http://schemas.microsoft.com/office/drawing/2014/main" xmlns="" id="{AA9272B4-53A9-4F0E-A388-DDC7B2AD1DE1}"/>
              </a:ext>
            </a:extLst>
          </p:cNvPr>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16</a:t>
            </a:fld>
            <a:endParaRPr lang="en-US" dirty="0"/>
          </a:p>
        </p:txBody>
      </p:sp>
      <p:sp>
        <p:nvSpPr>
          <p:cNvPr id="6" name="Footer Placeholder 5"/>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308952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THANK YOU</a:t>
            </a:r>
            <a:endParaRPr lang="en-IN" sz="4400" dirty="0"/>
          </a:p>
        </p:txBody>
      </p:sp>
      <p:sp>
        <p:nvSpPr>
          <p:cNvPr id="4" name="Slide Number Placeholder 3"/>
          <p:cNvSpPr>
            <a:spLocks noGrp="1"/>
          </p:cNvSpPr>
          <p:nvPr>
            <p:ph type="sldNum" sz="quarter" idx="11"/>
          </p:nvPr>
        </p:nvSpPr>
        <p:spPr/>
        <p:txBody>
          <a:bodyPr/>
          <a:lstStyle/>
          <a:p>
            <a:pPr defTabSz="1088421">
              <a:buFontTx/>
              <a:buBlip>
                <a:blip r:embed="rId2"/>
              </a:buBlip>
            </a:pPr>
            <a:fld id="{104FC826-72BB-4AF1-BA01-A94F7396A7DC}" type="slidenum">
              <a:rPr lang="en-US" smtClean="0"/>
              <a:pPr defTabSz="1088421">
                <a:buFontTx/>
                <a:buBlip>
                  <a:blip r:embed="rId2"/>
                </a:buBlip>
              </a:pPr>
              <a:t>17</a:t>
            </a:fld>
            <a:endParaRPr lang="en-US" dirty="0"/>
          </a:p>
        </p:txBody>
      </p:sp>
      <p:sp>
        <p:nvSpPr>
          <p:cNvPr id="6" name="Footer Placeholder 5"/>
          <p:cNvSpPr>
            <a:spLocks noGrp="1"/>
          </p:cNvSpPr>
          <p:nvPr>
            <p:ph type="ftr" sz="quarter" idx="10"/>
          </p:nvPr>
        </p:nvSpPr>
        <p:spPr/>
        <p:txBody>
          <a:bodyPr/>
          <a:lstStyle/>
          <a:p>
            <a:r>
              <a:rPr lang="en-IN" smtClean="0"/>
              <a:t>CONFIDENTIAL - FOR TRAINING PURPOSES ONLY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smtClean="0">
                <a:latin typeface="MetricHPE Black"/>
              </a:rPr>
              <a:t>MapR Terminology</a:t>
            </a:r>
            <a:endParaRPr lang="en-IN" dirty="0">
              <a:latin typeface="MetricHPE Black"/>
            </a:endParaRPr>
          </a:p>
        </p:txBody>
      </p:sp>
      <p:pic>
        <p:nvPicPr>
          <p:cNvPr id="27" name="Picture 26">
            <a:extLst>
              <a:ext uri="{FF2B5EF4-FFF2-40B4-BE49-F238E27FC236}">
                <a16:creationId xmlns="" xmlns:a16="http://schemas.microsoft.com/office/drawing/2014/main" id="{C05058CA-A04B-45EB-A4A2-100FE1526766}"/>
              </a:ext>
            </a:extLst>
          </p:cNvPr>
          <p:cNvPicPr>
            <a:picLocks noChangeAspect="1"/>
          </p:cNvPicPr>
          <p:nvPr/>
        </p:nvPicPr>
        <p:blipFill>
          <a:blip r:embed="rId3"/>
          <a:stretch>
            <a:fillRect/>
          </a:stretch>
        </p:blipFill>
        <p:spPr>
          <a:xfrm>
            <a:off x="3640038" y="801407"/>
            <a:ext cx="5044713" cy="2510053"/>
          </a:xfrm>
          <a:prstGeom prst="rect">
            <a:avLst/>
          </a:prstGeom>
          <a:ln>
            <a:solidFill>
              <a:schemeClr val="bg2"/>
            </a:solidFill>
          </a:ln>
        </p:spPr>
      </p:pic>
      <p:graphicFrame>
        <p:nvGraphicFramePr>
          <p:cNvPr id="28" name="Table 27">
            <a:extLst>
              <a:ext uri="{FF2B5EF4-FFF2-40B4-BE49-F238E27FC236}">
                <a16:creationId xmlns="" xmlns:a16="http://schemas.microsoft.com/office/drawing/2014/main" id="{4421D431-F8E3-4D8F-982F-DF11C145BFE4}"/>
              </a:ext>
            </a:extLst>
          </p:cNvPr>
          <p:cNvGraphicFramePr>
            <a:graphicFrameLocks noGrp="1"/>
          </p:cNvGraphicFramePr>
          <p:nvPr>
            <p:extLst>
              <p:ext uri="{D42A27DB-BD31-4B8C-83A1-F6EECF244321}">
                <p14:modId xmlns:p14="http://schemas.microsoft.com/office/powerpoint/2010/main" val="3960385033"/>
              </p:ext>
            </p:extLst>
          </p:nvPr>
        </p:nvGraphicFramePr>
        <p:xfrm>
          <a:off x="977250" y="3498820"/>
          <a:ext cx="10237500" cy="2653239"/>
        </p:xfrm>
        <a:graphic>
          <a:graphicData uri="http://schemas.openxmlformats.org/drawingml/2006/table">
            <a:tbl>
              <a:tblPr firstRow="1" firstCol="1" bandRow="1">
                <a:tableStyleId>{5A111915-BE36-4E01-A7E5-04B1672EAD32}</a:tableStyleId>
              </a:tblPr>
              <a:tblGrid>
                <a:gridCol w="1607964">
                  <a:extLst>
                    <a:ext uri="{9D8B030D-6E8A-4147-A177-3AD203B41FA5}">
                      <a16:colId xmlns="" xmlns:a16="http://schemas.microsoft.com/office/drawing/2014/main" val="1911174466"/>
                    </a:ext>
                  </a:extLst>
                </a:gridCol>
                <a:gridCol w="8629536">
                  <a:extLst>
                    <a:ext uri="{9D8B030D-6E8A-4147-A177-3AD203B41FA5}">
                      <a16:colId xmlns="" xmlns:a16="http://schemas.microsoft.com/office/drawing/2014/main" val="105765445"/>
                    </a:ext>
                  </a:extLst>
                </a:gridCol>
              </a:tblGrid>
              <a:tr h="212723">
                <a:tc>
                  <a:txBody>
                    <a:bodyPr/>
                    <a:lstStyle/>
                    <a:p>
                      <a:pPr marL="0" marR="0">
                        <a:lnSpc>
                          <a:spcPct val="105000"/>
                        </a:lnSpc>
                        <a:spcBef>
                          <a:spcPts val="0"/>
                        </a:spcBef>
                        <a:spcAft>
                          <a:spcPts val="0"/>
                        </a:spcAft>
                      </a:pPr>
                      <a:r>
                        <a:rPr lang="en-US" sz="1400" dirty="0">
                          <a:effectLst/>
                        </a:rPr>
                        <a:t>Terminology</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400" dirty="0">
                          <a:effectLst/>
                        </a:rPr>
                        <a:t>Description</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3953741837"/>
                  </a:ext>
                </a:extLst>
              </a:tr>
              <a:tr h="494084">
                <a:tc>
                  <a:txBody>
                    <a:bodyPr/>
                    <a:lstStyle/>
                    <a:p>
                      <a:pPr marL="0" marR="0">
                        <a:lnSpc>
                          <a:spcPct val="105000"/>
                        </a:lnSpc>
                        <a:spcBef>
                          <a:spcPts val="0"/>
                        </a:spcBef>
                        <a:spcAft>
                          <a:spcPts val="0"/>
                        </a:spcAft>
                      </a:pPr>
                      <a:r>
                        <a:rPr lang="en-US" sz="1400" dirty="0">
                          <a:effectLst/>
                        </a:rPr>
                        <a:t>MapR Ecosystem Packs (MEP)</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400" dirty="0">
                          <a:effectLst/>
                        </a:rPr>
                        <a:t>Set of ecosystem components that work together on one or more MapR cluster versions. For example: Hive, Pig, Spark, Ozzie </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3089736305"/>
                  </a:ext>
                </a:extLst>
              </a:tr>
              <a:tr h="476212">
                <a:tc>
                  <a:txBody>
                    <a:bodyPr/>
                    <a:lstStyle/>
                    <a:p>
                      <a:pPr marL="0" marR="0">
                        <a:lnSpc>
                          <a:spcPct val="105000"/>
                        </a:lnSpc>
                        <a:spcBef>
                          <a:spcPts val="0"/>
                        </a:spcBef>
                        <a:spcAft>
                          <a:spcPts val="0"/>
                        </a:spcAft>
                      </a:pPr>
                      <a:r>
                        <a:rPr lang="en-US" sz="1400" dirty="0">
                          <a:effectLst/>
                        </a:rPr>
                        <a:t>MapR System Control (MSC)</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400" dirty="0">
                          <a:effectLst/>
                        </a:rPr>
                        <a:t>Web UI management for MapR</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1028737500"/>
                  </a:ext>
                </a:extLst>
              </a:tr>
              <a:tr h="486603">
                <a:tc>
                  <a:txBody>
                    <a:bodyPr/>
                    <a:lstStyle/>
                    <a:p>
                      <a:pPr marL="0" marR="0">
                        <a:lnSpc>
                          <a:spcPct val="105000"/>
                        </a:lnSpc>
                        <a:spcBef>
                          <a:spcPts val="0"/>
                        </a:spcBef>
                        <a:spcAft>
                          <a:spcPts val="0"/>
                        </a:spcAft>
                      </a:pPr>
                      <a:r>
                        <a:rPr lang="en-US" sz="1400" dirty="0">
                          <a:effectLst/>
                        </a:rPr>
                        <a:t>Container Location Database (CLDB)</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400" dirty="0">
                          <a:effectLst/>
                        </a:rPr>
                        <a:t>Tracks critical meta data about every container in MapR-FS. Tracks fileservers in the cluster and node activity. CLDB service on multiple nodes will distributes lookup operations across those nodes for load balancing. It also provides high availability.</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3445051920"/>
                  </a:ext>
                </a:extLst>
              </a:tr>
              <a:tr h="450348">
                <a:tc>
                  <a:txBody>
                    <a:bodyPr/>
                    <a:lstStyle/>
                    <a:p>
                      <a:pPr marL="0" marR="0">
                        <a:lnSpc>
                          <a:spcPct val="105000"/>
                        </a:lnSpc>
                        <a:spcBef>
                          <a:spcPts val="0"/>
                        </a:spcBef>
                        <a:spcAft>
                          <a:spcPts val="600"/>
                        </a:spcAft>
                      </a:pPr>
                      <a:r>
                        <a:rPr lang="en-US" sz="1400" dirty="0">
                          <a:effectLst/>
                        </a:rPr>
                        <a:t>Warden</a:t>
                      </a:r>
                    </a:p>
                    <a:p>
                      <a:pPr marL="0" marR="0">
                        <a:lnSpc>
                          <a:spcPct val="105000"/>
                        </a:lnSpc>
                        <a:spcBef>
                          <a:spcPts val="0"/>
                        </a:spcBef>
                        <a:spcAft>
                          <a:spcPts val="0"/>
                        </a:spcAft>
                      </a:pPr>
                      <a:r>
                        <a:rPr lang="en-US" sz="1400" dirty="0">
                          <a:effectLst/>
                        </a:rPr>
                        <a:t> </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400" dirty="0">
                          <a:effectLst/>
                        </a:rPr>
                        <a:t>A light Java application that runs on all the nodes in a cluster and coordinates cluster services. Warden’s job on each node is to start, stop, or restart the appropriate services, and allocate the correct amount of memory to them.</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1969153651"/>
                  </a:ext>
                </a:extLst>
              </a:tr>
              <a:tr h="389136">
                <a:tc>
                  <a:txBody>
                    <a:bodyPr/>
                    <a:lstStyle/>
                    <a:p>
                      <a:pPr marL="0" marR="0">
                        <a:lnSpc>
                          <a:spcPct val="105000"/>
                        </a:lnSpc>
                        <a:spcBef>
                          <a:spcPts val="0"/>
                        </a:spcBef>
                        <a:spcAft>
                          <a:spcPts val="0"/>
                        </a:spcAft>
                      </a:pPr>
                      <a:r>
                        <a:rPr lang="en-US" sz="1400" dirty="0" err="1">
                          <a:effectLst/>
                        </a:rPr>
                        <a:t>Posix</a:t>
                      </a:r>
                      <a:r>
                        <a:rPr lang="en-US" sz="1400" dirty="0">
                          <a:effectLst/>
                        </a:rPr>
                        <a:t> Clients</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1400" dirty="0">
                          <a:effectLst/>
                        </a:rPr>
                        <a:t>MapR POSIX clients enables docker to read and write directly and securely on the filesystem exposed by MapR FUSE (Filesystem in </a:t>
                      </a:r>
                      <a:r>
                        <a:rPr lang="en-US" sz="1400" dirty="0" smtClean="0">
                          <a:effectLst/>
                        </a:rPr>
                        <a:t>User space). </a:t>
                      </a:r>
                      <a:r>
                        <a:rPr lang="en-US" sz="1400" dirty="0">
                          <a:effectLst/>
                        </a:rPr>
                        <a:t> </a:t>
                      </a:r>
                      <a:endParaRPr lang="en-US" sz="1400" dirty="0">
                        <a:effectLst/>
                        <a:latin typeface="MetricHPE"/>
                        <a:ea typeface="Calibri" panose="020F0502020204030204" pitchFamily="34" charset="0"/>
                        <a:cs typeface="Times New Roman" panose="02020603050405020304" pitchFamily="18" charset="0"/>
                      </a:endParaRPr>
                    </a:p>
                  </a:txBody>
                  <a:tcPr marL="48176" marR="48176" marT="0" marB="0"/>
                </a:tc>
                <a:extLst>
                  <a:ext uri="{0D108BD9-81ED-4DB2-BD59-A6C34878D82A}">
                    <a16:rowId xmlns="" xmlns:a16="http://schemas.microsoft.com/office/drawing/2014/main" val="4226948976"/>
                  </a:ext>
                </a:extLst>
              </a:tr>
            </a:tbl>
          </a:graphicData>
        </a:graphic>
      </p:graphicFrame>
      <p:sp>
        <p:nvSpPr>
          <p:cNvPr id="5" name="Slide Number Placeholder 4"/>
          <p:cNvSpPr>
            <a:spLocks noGrp="1"/>
          </p:cNvSpPr>
          <p:nvPr>
            <p:ph type="sldNum" sz="quarter" idx="11"/>
          </p:nvPr>
        </p:nvSpPr>
        <p:spPr/>
        <p:txBody>
          <a:bodyPr/>
          <a:lstStyle/>
          <a:p>
            <a:pPr defTabSz="1088421">
              <a:buFontTx/>
              <a:buBlip>
                <a:blip r:embed="rId4"/>
              </a:buBlip>
            </a:pPr>
            <a:fld id="{104FC826-72BB-4AF1-BA01-A94F7396A7DC}" type="slidenum">
              <a:rPr lang="en-US" smtClean="0"/>
              <a:pPr defTabSz="1088421">
                <a:buFontTx/>
                <a:buBlip>
                  <a:blip r:embed="rId4"/>
                </a:buBlip>
              </a:pPr>
              <a:t>2</a:t>
            </a:fld>
            <a:endParaRPr lang="en-US" dirty="0"/>
          </a:p>
        </p:txBody>
      </p:sp>
      <p:sp>
        <p:nvSpPr>
          <p:cNvPr id="6" name="Footer Placeholder 5"/>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smtClean="0">
                <a:latin typeface="MetricHPE Black"/>
              </a:rPr>
              <a:t>MapR Services</a:t>
            </a:r>
            <a:endParaRPr lang="en-IN" dirty="0">
              <a:latin typeface="MetricHPE Black"/>
            </a:endParaRPr>
          </a:p>
        </p:txBody>
      </p:sp>
      <p:graphicFrame>
        <p:nvGraphicFramePr>
          <p:cNvPr id="5" name="Table 4"/>
          <p:cNvGraphicFramePr>
            <a:graphicFrameLocks noGrp="1"/>
          </p:cNvGraphicFramePr>
          <p:nvPr>
            <p:extLst>
              <p:ext uri="{D42A27DB-BD31-4B8C-83A1-F6EECF244321}">
                <p14:modId xmlns:p14="http://schemas.microsoft.com/office/powerpoint/2010/main" val="2307778266"/>
              </p:ext>
            </p:extLst>
          </p:nvPr>
        </p:nvGraphicFramePr>
        <p:xfrm>
          <a:off x="810673" y="2193924"/>
          <a:ext cx="10570655" cy="2560320"/>
        </p:xfrm>
        <a:graphic>
          <a:graphicData uri="http://schemas.openxmlformats.org/drawingml/2006/table">
            <a:tbl>
              <a:tblPr firstRow="1" firstCol="1" bandRow="1">
                <a:tableStyleId>{17292A2E-F333-43FB-9621-5CBBE7FDCDCB}</a:tableStyleId>
              </a:tblPr>
              <a:tblGrid>
                <a:gridCol w="1841567"/>
                <a:gridCol w="8729088"/>
              </a:tblGrid>
              <a:tr h="204508">
                <a:tc>
                  <a:txBody>
                    <a:bodyPr/>
                    <a:lstStyle/>
                    <a:p>
                      <a:pPr marL="0" marR="0">
                        <a:lnSpc>
                          <a:spcPct val="105000"/>
                        </a:lnSpc>
                        <a:spcBef>
                          <a:spcPts val="0"/>
                        </a:spcBef>
                        <a:spcAft>
                          <a:spcPts val="0"/>
                        </a:spcAft>
                      </a:pPr>
                      <a:r>
                        <a:rPr lang="en-US" sz="2000" dirty="0">
                          <a:effectLst/>
                        </a:rPr>
                        <a:t>MapR Service</a:t>
                      </a:r>
                      <a:endParaRPr lang="en-US" sz="20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2000" dirty="0">
                          <a:effectLst/>
                        </a:rPr>
                        <a:t>Description</a:t>
                      </a:r>
                      <a:endParaRPr lang="en-US" sz="2000" dirty="0">
                        <a:effectLst/>
                        <a:latin typeface="MetricHPE"/>
                        <a:ea typeface="Calibri" panose="020F0502020204030204" pitchFamily="34" charset="0"/>
                        <a:cs typeface="Times New Roman" panose="02020603050405020304" pitchFamily="18" charset="0"/>
                      </a:endParaRPr>
                    </a:p>
                  </a:txBody>
                  <a:tcPr marL="48176" marR="48176" marT="0" marB="0"/>
                </a:tc>
              </a:tr>
              <a:tr h="413665">
                <a:tc>
                  <a:txBody>
                    <a:bodyPr/>
                    <a:lstStyle/>
                    <a:p>
                      <a:pPr marL="0" marR="0">
                        <a:lnSpc>
                          <a:spcPct val="105000"/>
                        </a:lnSpc>
                        <a:spcBef>
                          <a:spcPts val="0"/>
                        </a:spcBef>
                        <a:spcAft>
                          <a:spcPts val="0"/>
                        </a:spcAft>
                      </a:pPr>
                      <a:r>
                        <a:rPr lang="en-US" sz="2000" dirty="0">
                          <a:effectLst/>
                        </a:rPr>
                        <a:t>AdminApp</a:t>
                      </a:r>
                      <a:endParaRPr lang="en-US" sz="20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2000" dirty="0">
                          <a:effectLst/>
                        </a:rPr>
                        <a:t>This is the web application that allows users and administrators to control and configure a MapR cluster.</a:t>
                      </a:r>
                      <a:endParaRPr lang="en-US" sz="2000" dirty="0">
                        <a:effectLst/>
                        <a:latin typeface="MetricHPE"/>
                        <a:ea typeface="Calibri" panose="020F0502020204030204" pitchFamily="34" charset="0"/>
                        <a:cs typeface="Times New Roman" panose="02020603050405020304" pitchFamily="18" charset="0"/>
                      </a:endParaRPr>
                    </a:p>
                  </a:txBody>
                  <a:tcPr marL="48176" marR="48176" marT="0" marB="0"/>
                </a:tc>
              </a:tr>
              <a:tr h="582781">
                <a:tc>
                  <a:txBody>
                    <a:bodyPr/>
                    <a:lstStyle/>
                    <a:p>
                      <a:pPr marL="0" marR="0">
                        <a:lnSpc>
                          <a:spcPct val="105000"/>
                        </a:lnSpc>
                        <a:spcBef>
                          <a:spcPts val="0"/>
                        </a:spcBef>
                        <a:spcAft>
                          <a:spcPts val="0"/>
                        </a:spcAft>
                      </a:pPr>
                      <a:r>
                        <a:rPr lang="en-US" sz="2000" dirty="0">
                          <a:effectLst/>
                        </a:rPr>
                        <a:t>Zookeeper</a:t>
                      </a:r>
                      <a:endParaRPr lang="en-US" sz="20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2000">
                          <a:effectLst/>
                        </a:rPr>
                        <a:t>ZooKeeper is a coordination service for distributed applications. It provides a shared hierarchical namespace that is organized like a standard file system.</a:t>
                      </a:r>
                      <a:endParaRPr lang="en-US" sz="2000">
                        <a:effectLst/>
                        <a:latin typeface="MetricHPE"/>
                        <a:ea typeface="Calibri" panose="020F0502020204030204" pitchFamily="34" charset="0"/>
                        <a:cs typeface="Times New Roman" panose="02020603050405020304" pitchFamily="18" charset="0"/>
                      </a:endParaRPr>
                    </a:p>
                  </a:txBody>
                  <a:tcPr marL="48176" marR="48176" marT="0" marB="0"/>
                </a:tc>
              </a:tr>
              <a:tr h="849532">
                <a:tc>
                  <a:txBody>
                    <a:bodyPr/>
                    <a:lstStyle/>
                    <a:p>
                      <a:pPr marL="0" marR="0">
                        <a:lnSpc>
                          <a:spcPct val="105000"/>
                        </a:lnSpc>
                        <a:spcBef>
                          <a:spcPts val="0"/>
                        </a:spcBef>
                        <a:spcAft>
                          <a:spcPts val="0"/>
                        </a:spcAft>
                      </a:pPr>
                      <a:r>
                        <a:rPr lang="en-US" sz="2000" dirty="0">
                          <a:effectLst/>
                        </a:rPr>
                        <a:t>Fileserver</a:t>
                      </a:r>
                      <a:endParaRPr lang="en-US" sz="2000" dirty="0">
                        <a:effectLst/>
                        <a:latin typeface="MetricHPE"/>
                        <a:ea typeface="Calibri" panose="020F0502020204030204" pitchFamily="34" charset="0"/>
                        <a:cs typeface="Times New Roman" panose="02020603050405020304" pitchFamily="18" charset="0"/>
                      </a:endParaRPr>
                    </a:p>
                  </a:txBody>
                  <a:tcPr marL="48176" marR="48176" marT="0" marB="0"/>
                </a:tc>
                <a:tc>
                  <a:txBody>
                    <a:bodyPr/>
                    <a:lstStyle/>
                    <a:p>
                      <a:pPr marL="0" marR="0">
                        <a:lnSpc>
                          <a:spcPct val="105000"/>
                        </a:lnSpc>
                        <a:spcBef>
                          <a:spcPts val="0"/>
                        </a:spcBef>
                        <a:spcAft>
                          <a:spcPts val="0"/>
                        </a:spcAft>
                      </a:pPr>
                      <a:r>
                        <a:rPr lang="en-US" sz="2000" dirty="0" smtClean="0">
                          <a:effectLst/>
                        </a:rPr>
                        <a:t>MapR-fileserver </a:t>
                      </a:r>
                      <a:r>
                        <a:rPr lang="en-US" sz="2000" dirty="0">
                          <a:effectLst/>
                        </a:rPr>
                        <a:t> service  is the actual process that stores data on disks.  This service needs to be running on every machine that is storing data.  More file server running will increases failure tolerance and increase over all I/O bandwidth.</a:t>
                      </a:r>
                      <a:endParaRPr lang="en-US" sz="2000" dirty="0">
                        <a:effectLst/>
                        <a:latin typeface="MetricHPE"/>
                        <a:ea typeface="Calibri" panose="020F0502020204030204" pitchFamily="34" charset="0"/>
                        <a:cs typeface="Times New Roman" panose="02020603050405020304" pitchFamily="18" charset="0"/>
                      </a:endParaRPr>
                    </a:p>
                  </a:txBody>
                  <a:tcPr marL="48176" marR="48176" marT="0" marB="0"/>
                </a:tc>
              </a:tr>
            </a:tbl>
          </a:graphicData>
        </a:graphic>
      </p:graphicFrame>
      <p:sp>
        <p:nvSpPr>
          <p:cNvPr id="4" name="Slide Number Placeholder 3"/>
          <p:cNvSpPr>
            <a:spLocks noGrp="1"/>
          </p:cNvSpPr>
          <p:nvPr>
            <p:ph type="sldNum" sz="quarter" idx="11"/>
          </p:nvPr>
        </p:nvSpPr>
        <p:spPr/>
        <p:txBody>
          <a:bodyPr/>
          <a:lstStyle/>
          <a:p>
            <a:pPr defTabSz="1088421">
              <a:buFontTx/>
              <a:buBlip>
                <a:blip r:embed="rId3"/>
              </a:buBlip>
            </a:pPr>
            <a:fld id="{104FC826-72BB-4AF1-BA01-A94F7396A7DC}" type="slidenum">
              <a:rPr lang="en-US" smtClean="0"/>
              <a:pPr defTabSz="1088421">
                <a:buFontTx/>
                <a:buBlip>
                  <a:blip r:embed="rId3"/>
                </a:buBlip>
              </a:pPr>
              <a:t>3</a:t>
            </a:fld>
            <a:endParaRPr lang="en-US" dirty="0"/>
          </a:p>
        </p:txBody>
      </p:sp>
      <p:sp>
        <p:nvSpPr>
          <p:cNvPr id="6" name="Footer Placeholder 5"/>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HpECP and MapR Integration</a:t>
            </a:r>
            <a:endParaRPr lang="en-IN" dirty="0"/>
          </a:p>
        </p:txBody>
      </p:sp>
      <p:grpSp>
        <p:nvGrpSpPr>
          <p:cNvPr id="6" name="Group 5">
            <a:extLst>
              <a:ext uri="{FF2B5EF4-FFF2-40B4-BE49-F238E27FC236}">
                <a16:creationId xmlns="" xmlns:a16="http://schemas.microsoft.com/office/drawing/2014/main" id="{E9BB6D69-8355-4C60-BBDA-5A7CC78C96FC}"/>
              </a:ext>
            </a:extLst>
          </p:cNvPr>
          <p:cNvGrpSpPr/>
          <p:nvPr/>
        </p:nvGrpSpPr>
        <p:grpSpPr>
          <a:xfrm>
            <a:off x="1005283" y="1043705"/>
            <a:ext cx="787401" cy="677883"/>
            <a:chOff x="4975975" y="5414069"/>
            <a:chExt cx="787401" cy="838843"/>
          </a:xfrm>
        </p:grpSpPr>
        <p:pic>
          <p:nvPicPr>
            <p:cNvPr id="7" name="Picture 1">
              <a:extLst>
                <a:ext uri="{FF2B5EF4-FFF2-40B4-BE49-F238E27FC236}">
                  <a16:creationId xmlns="" xmlns:a16="http://schemas.microsoft.com/office/drawing/2014/main" id="{AC9AB773-00D0-4C39-99A2-16FF227B73D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11">
              <a:extLst>
                <a:ext uri="{FF2B5EF4-FFF2-40B4-BE49-F238E27FC236}">
                  <a16:creationId xmlns="" xmlns:a16="http://schemas.microsoft.com/office/drawing/2014/main" id="{4657AC77-308C-4163-9126-91440A6C3BFF}"/>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HCP Primary</a:t>
              </a:r>
            </a:p>
          </p:txBody>
        </p:sp>
      </p:grpSp>
      <p:grpSp>
        <p:nvGrpSpPr>
          <p:cNvPr id="9" name="Group 8">
            <a:extLst>
              <a:ext uri="{FF2B5EF4-FFF2-40B4-BE49-F238E27FC236}">
                <a16:creationId xmlns="" xmlns:a16="http://schemas.microsoft.com/office/drawing/2014/main" id="{C6A98D84-91C5-464B-AE12-E1CE2F4D62E3}"/>
              </a:ext>
            </a:extLst>
          </p:cNvPr>
          <p:cNvGrpSpPr/>
          <p:nvPr/>
        </p:nvGrpSpPr>
        <p:grpSpPr>
          <a:xfrm>
            <a:off x="1972986" y="1043705"/>
            <a:ext cx="787401" cy="677883"/>
            <a:chOff x="4975975" y="5414069"/>
            <a:chExt cx="787401" cy="838843"/>
          </a:xfrm>
        </p:grpSpPr>
        <p:pic>
          <p:nvPicPr>
            <p:cNvPr id="10" name="Picture 1">
              <a:extLst>
                <a:ext uri="{FF2B5EF4-FFF2-40B4-BE49-F238E27FC236}">
                  <a16:creationId xmlns="" xmlns:a16="http://schemas.microsoft.com/office/drawing/2014/main" id="{B07CF34B-2526-4DA0-8266-5746D97F142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Rounded Corners 14">
              <a:extLst>
                <a:ext uri="{FF2B5EF4-FFF2-40B4-BE49-F238E27FC236}">
                  <a16:creationId xmlns="" xmlns:a16="http://schemas.microsoft.com/office/drawing/2014/main" id="{2228F962-A728-4EB8-9DA6-E33E391F8C3E}"/>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HCP Shadow</a:t>
              </a:r>
            </a:p>
          </p:txBody>
        </p:sp>
      </p:grpSp>
      <p:grpSp>
        <p:nvGrpSpPr>
          <p:cNvPr id="12" name="Group 11">
            <a:extLst>
              <a:ext uri="{FF2B5EF4-FFF2-40B4-BE49-F238E27FC236}">
                <a16:creationId xmlns="" xmlns:a16="http://schemas.microsoft.com/office/drawing/2014/main" id="{721D41E1-E217-4701-AFE6-8DF37FB5A2EE}"/>
              </a:ext>
            </a:extLst>
          </p:cNvPr>
          <p:cNvGrpSpPr/>
          <p:nvPr/>
        </p:nvGrpSpPr>
        <p:grpSpPr>
          <a:xfrm>
            <a:off x="2940689" y="1043705"/>
            <a:ext cx="787401" cy="677883"/>
            <a:chOff x="4975975" y="5414069"/>
            <a:chExt cx="787401" cy="838843"/>
          </a:xfrm>
        </p:grpSpPr>
        <p:pic>
          <p:nvPicPr>
            <p:cNvPr id="13" name="Picture 1">
              <a:extLst>
                <a:ext uri="{FF2B5EF4-FFF2-40B4-BE49-F238E27FC236}">
                  <a16:creationId xmlns="" xmlns:a16="http://schemas.microsoft.com/office/drawing/2014/main" id="{D5EC6634-6633-4DF2-BDDE-50F64BB3ED2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Rounded Corners 17">
              <a:extLst>
                <a:ext uri="{FF2B5EF4-FFF2-40B4-BE49-F238E27FC236}">
                  <a16:creationId xmlns="" xmlns:a16="http://schemas.microsoft.com/office/drawing/2014/main" id="{C61D6207-57C2-44CE-AF32-5A2167333226}"/>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HCP Arbiter</a:t>
              </a:r>
            </a:p>
          </p:txBody>
        </p:sp>
      </p:grpSp>
      <p:grpSp>
        <p:nvGrpSpPr>
          <p:cNvPr id="15" name="Group 14">
            <a:extLst>
              <a:ext uri="{FF2B5EF4-FFF2-40B4-BE49-F238E27FC236}">
                <a16:creationId xmlns="" xmlns:a16="http://schemas.microsoft.com/office/drawing/2014/main" id="{F5C118B3-8D41-49E1-8E66-CFC8307B3726}"/>
              </a:ext>
            </a:extLst>
          </p:cNvPr>
          <p:cNvGrpSpPr/>
          <p:nvPr/>
        </p:nvGrpSpPr>
        <p:grpSpPr>
          <a:xfrm>
            <a:off x="4228207" y="1043705"/>
            <a:ext cx="787401" cy="677883"/>
            <a:chOff x="4975975" y="5414069"/>
            <a:chExt cx="787401" cy="838843"/>
          </a:xfrm>
        </p:grpSpPr>
        <p:pic>
          <p:nvPicPr>
            <p:cNvPr id="16" name="Picture 1">
              <a:extLst>
                <a:ext uri="{FF2B5EF4-FFF2-40B4-BE49-F238E27FC236}">
                  <a16:creationId xmlns="" xmlns:a16="http://schemas.microsoft.com/office/drawing/2014/main" id="{816CC828-0BEA-461D-B84A-5695308E1C6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Rounded Corners 20">
              <a:extLst>
                <a:ext uri="{FF2B5EF4-FFF2-40B4-BE49-F238E27FC236}">
                  <a16:creationId xmlns="" xmlns:a16="http://schemas.microsoft.com/office/drawing/2014/main" id="{BFA16C49-1803-45D7-B277-09A0AD89523F}"/>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HCP Worker</a:t>
              </a:r>
            </a:p>
          </p:txBody>
        </p:sp>
      </p:grpSp>
      <p:grpSp>
        <p:nvGrpSpPr>
          <p:cNvPr id="18" name="Group 17">
            <a:extLst>
              <a:ext uri="{FF2B5EF4-FFF2-40B4-BE49-F238E27FC236}">
                <a16:creationId xmlns="" xmlns:a16="http://schemas.microsoft.com/office/drawing/2014/main" id="{DCCF375D-41DA-4BEC-B2EB-B3FD22C72CFD}"/>
              </a:ext>
            </a:extLst>
          </p:cNvPr>
          <p:cNvGrpSpPr/>
          <p:nvPr/>
        </p:nvGrpSpPr>
        <p:grpSpPr>
          <a:xfrm>
            <a:off x="5195910" y="1043705"/>
            <a:ext cx="787401" cy="677883"/>
            <a:chOff x="4975975" y="5414069"/>
            <a:chExt cx="787401" cy="838843"/>
          </a:xfrm>
        </p:grpSpPr>
        <p:pic>
          <p:nvPicPr>
            <p:cNvPr id="19" name="Picture 1">
              <a:extLst>
                <a:ext uri="{FF2B5EF4-FFF2-40B4-BE49-F238E27FC236}">
                  <a16:creationId xmlns="" xmlns:a16="http://schemas.microsoft.com/office/drawing/2014/main" id="{73695042-186F-4AE4-90BE-569B50192E8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Rounded Corners 23">
              <a:extLst>
                <a:ext uri="{FF2B5EF4-FFF2-40B4-BE49-F238E27FC236}">
                  <a16:creationId xmlns="" xmlns:a16="http://schemas.microsoft.com/office/drawing/2014/main" id="{A3578393-EBFC-4CD7-BB3E-7A26250D1E7D}"/>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HCP Worker</a:t>
              </a:r>
            </a:p>
          </p:txBody>
        </p:sp>
      </p:grpSp>
      <p:grpSp>
        <p:nvGrpSpPr>
          <p:cNvPr id="21" name="Group 20">
            <a:extLst>
              <a:ext uri="{FF2B5EF4-FFF2-40B4-BE49-F238E27FC236}">
                <a16:creationId xmlns="" xmlns:a16="http://schemas.microsoft.com/office/drawing/2014/main" id="{DB413F20-DD06-478A-8A1C-2FA1893F3A89}"/>
              </a:ext>
            </a:extLst>
          </p:cNvPr>
          <p:cNvGrpSpPr/>
          <p:nvPr/>
        </p:nvGrpSpPr>
        <p:grpSpPr>
          <a:xfrm>
            <a:off x="6321315" y="1043705"/>
            <a:ext cx="787401" cy="677883"/>
            <a:chOff x="4975975" y="5414069"/>
            <a:chExt cx="787401" cy="838843"/>
          </a:xfrm>
        </p:grpSpPr>
        <p:pic>
          <p:nvPicPr>
            <p:cNvPr id="22" name="Picture 1">
              <a:extLst>
                <a:ext uri="{FF2B5EF4-FFF2-40B4-BE49-F238E27FC236}">
                  <a16:creationId xmlns="" xmlns:a16="http://schemas.microsoft.com/office/drawing/2014/main" id="{DBD30447-636F-4910-94CA-3BFEA179342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Rounded Corners 26">
              <a:extLst>
                <a:ext uri="{FF2B5EF4-FFF2-40B4-BE49-F238E27FC236}">
                  <a16:creationId xmlns="" xmlns:a16="http://schemas.microsoft.com/office/drawing/2014/main" id="{2787F79F-6F8B-44FB-9B6F-9F290C065681}"/>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K8s Host</a:t>
              </a:r>
            </a:p>
          </p:txBody>
        </p:sp>
      </p:grpSp>
      <p:grpSp>
        <p:nvGrpSpPr>
          <p:cNvPr id="25" name="Group 24">
            <a:extLst>
              <a:ext uri="{FF2B5EF4-FFF2-40B4-BE49-F238E27FC236}">
                <a16:creationId xmlns="" xmlns:a16="http://schemas.microsoft.com/office/drawing/2014/main" id="{29F9EC65-E839-4D6C-8242-3988A92220CB}"/>
              </a:ext>
            </a:extLst>
          </p:cNvPr>
          <p:cNvGrpSpPr/>
          <p:nvPr/>
        </p:nvGrpSpPr>
        <p:grpSpPr>
          <a:xfrm>
            <a:off x="7261946" y="1031346"/>
            <a:ext cx="787401" cy="677883"/>
            <a:chOff x="4975975" y="5414069"/>
            <a:chExt cx="787401" cy="838843"/>
          </a:xfrm>
        </p:grpSpPr>
        <p:pic>
          <p:nvPicPr>
            <p:cNvPr id="26" name="Picture 1">
              <a:extLst>
                <a:ext uri="{FF2B5EF4-FFF2-40B4-BE49-F238E27FC236}">
                  <a16:creationId xmlns="" xmlns:a16="http://schemas.microsoft.com/office/drawing/2014/main" id="{AA1E2D34-E74B-401F-9F72-0E9386B94AB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Rounded Corners 29">
              <a:extLst>
                <a:ext uri="{FF2B5EF4-FFF2-40B4-BE49-F238E27FC236}">
                  <a16:creationId xmlns="" xmlns:a16="http://schemas.microsoft.com/office/drawing/2014/main" id="{321AB892-39F8-4EAB-825C-4FC2DD42E664}"/>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K8s Host</a:t>
              </a:r>
            </a:p>
          </p:txBody>
        </p:sp>
      </p:grpSp>
      <p:grpSp>
        <p:nvGrpSpPr>
          <p:cNvPr id="28" name="Group 27">
            <a:extLst>
              <a:ext uri="{FF2B5EF4-FFF2-40B4-BE49-F238E27FC236}">
                <a16:creationId xmlns="" xmlns:a16="http://schemas.microsoft.com/office/drawing/2014/main" id="{8058F309-9563-4500-A4B4-81570C74E9C9}"/>
              </a:ext>
            </a:extLst>
          </p:cNvPr>
          <p:cNvGrpSpPr/>
          <p:nvPr/>
        </p:nvGrpSpPr>
        <p:grpSpPr>
          <a:xfrm>
            <a:off x="8387351" y="1025765"/>
            <a:ext cx="787401" cy="677883"/>
            <a:chOff x="4975975" y="5414069"/>
            <a:chExt cx="787401" cy="838843"/>
          </a:xfrm>
        </p:grpSpPr>
        <p:pic>
          <p:nvPicPr>
            <p:cNvPr id="29" name="Picture 1">
              <a:extLst>
                <a:ext uri="{FF2B5EF4-FFF2-40B4-BE49-F238E27FC236}">
                  <a16:creationId xmlns="" xmlns:a16="http://schemas.microsoft.com/office/drawing/2014/main" id="{1A559C35-6BC5-45F2-B820-10E8E4A27E2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Rounded Corners 32">
              <a:extLst>
                <a:ext uri="{FF2B5EF4-FFF2-40B4-BE49-F238E27FC236}">
                  <a16:creationId xmlns="" xmlns:a16="http://schemas.microsoft.com/office/drawing/2014/main" id="{E49D8090-D7D4-432B-A1A8-7CDC29E4F46C}"/>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K8s Host</a:t>
              </a:r>
            </a:p>
          </p:txBody>
        </p:sp>
      </p:grpSp>
      <p:grpSp>
        <p:nvGrpSpPr>
          <p:cNvPr id="31" name="Group 30">
            <a:extLst>
              <a:ext uri="{FF2B5EF4-FFF2-40B4-BE49-F238E27FC236}">
                <a16:creationId xmlns="" xmlns:a16="http://schemas.microsoft.com/office/drawing/2014/main" id="{6293335C-B61C-4BFA-AA5B-5A5C6115D144}"/>
              </a:ext>
            </a:extLst>
          </p:cNvPr>
          <p:cNvGrpSpPr/>
          <p:nvPr/>
        </p:nvGrpSpPr>
        <p:grpSpPr>
          <a:xfrm>
            <a:off x="9518073" y="1043705"/>
            <a:ext cx="787401" cy="677883"/>
            <a:chOff x="4975975" y="5414069"/>
            <a:chExt cx="787401" cy="838843"/>
          </a:xfrm>
        </p:grpSpPr>
        <p:pic>
          <p:nvPicPr>
            <p:cNvPr id="32" name="Picture 1">
              <a:extLst>
                <a:ext uri="{FF2B5EF4-FFF2-40B4-BE49-F238E27FC236}">
                  <a16:creationId xmlns="" xmlns:a16="http://schemas.microsoft.com/office/drawing/2014/main" id="{D585ABE1-3208-4A98-AA60-327B79B0FE0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57" t="3160" r="5353" b="2399"/>
            <a:stretch/>
          </p:blipFill>
          <p:spPr bwMode="auto">
            <a:xfrm>
              <a:off x="4975975" y="5414069"/>
              <a:ext cx="787401" cy="8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Rounded Corners 35">
              <a:extLst>
                <a:ext uri="{FF2B5EF4-FFF2-40B4-BE49-F238E27FC236}">
                  <a16:creationId xmlns="" xmlns:a16="http://schemas.microsoft.com/office/drawing/2014/main" id="{FF25A914-FE29-4980-90F8-43CAB8DD3AE9}"/>
                </a:ext>
              </a:extLst>
            </p:cNvPr>
            <p:cNvSpPr/>
            <p:nvPr/>
          </p:nvSpPr>
          <p:spPr bwMode="ltGray">
            <a:xfrm>
              <a:off x="5052120" y="5489106"/>
              <a:ext cx="643824" cy="408186"/>
            </a:xfrm>
            <a:prstGeom prst="roundRect">
              <a:avLst/>
            </a:prstGeom>
            <a:solidFill>
              <a:srgbClr val="00487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sz="700" dirty="0">
                  <a:latin typeface="MetricHPE"/>
                </a:rPr>
                <a:t>K8s Host</a:t>
              </a:r>
            </a:p>
          </p:txBody>
        </p:sp>
      </p:grpSp>
      <p:sp>
        <p:nvSpPr>
          <p:cNvPr id="34" name="Rectangle: Rounded Corners 2">
            <a:extLst>
              <a:ext uri="{FF2B5EF4-FFF2-40B4-BE49-F238E27FC236}">
                <a16:creationId xmlns="" xmlns:a16="http://schemas.microsoft.com/office/drawing/2014/main" id="{E9F65414-12CD-453C-9474-E35B4B71066E}"/>
              </a:ext>
            </a:extLst>
          </p:cNvPr>
          <p:cNvSpPr/>
          <p:nvPr/>
        </p:nvSpPr>
        <p:spPr bwMode="ltGray">
          <a:xfrm>
            <a:off x="6388993" y="1896069"/>
            <a:ext cx="1846818" cy="297293"/>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dirty="0">
                <a:latin typeface="MetricHPE"/>
              </a:rPr>
              <a:t>K8s cluster 1</a:t>
            </a:r>
          </a:p>
        </p:txBody>
      </p:sp>
      <p:sp>
        <p:nvSpPr>
          <p:cNvPr id="35" name="Rectangle: Rounded Corners 36">
            <a:extLst>
              <a:ext uri="{FF2B5EF4-FFF2-40B4-BE49-F238E27FC236}">
                <a16:creationId xmlns="" xmlns:a16="http://schemas.microsoft.com/office/drawing/2014/main" id="{9D20E703-2F49-4086-A04E-ADC6EF45CA84}"/>
              </a:ext>
            </a:extLst>
          </p:cNvPr>
          <p:cNvSpPr/>
          <p:nvPr/>
        </p:nvSpPr>
        <p:spPr bwMode="ltGray">
          <a:xfrm>
            <a:off x="8550370" y="1896068"/>
            <a:ext cx="1846818" cy="297293"/>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r>
              <a:rPr lang="en-US" dirty="0">
                <a:latin typeface="MetricHPE"/>
              </a:rPr>
              <a:t>K8s cluster 1</a:t>
            </a:r>
          </a:p>
        </p:txBody>
      </p:sp>
      <p:sp>
        <p:nvSpPr>
          <p:cNvPr id="36" name="Rectangle: Rounded Corners 38">
            <a:extLst>
              <a:ext uri="{FF2B5EF4-FFF2-40B4-BE49-F238E27FC236}">
                <a16:creationId xmlns="" xmlns:a16="http://schemas.microsoft.com/office/drawing/2014/main" id="{16AD9FF4-1C2D-4522-8821-A00F0F8EF88D}"/>
              </a:ext>
            </a:extLst>
          </p:cNvPr>
          <p:cNvSpPr/>
          <p:nvPr/>
        </p:nvSpPr>
        <p:spPr bwMode="ltGray">
          <a:xfrm>
            <a:off x="930462" y="2789949"/>
            <a:ext cx="2872450" cy="426739"/>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etricHPE"/>
              </a:rPr>
              <a:t>CLDB / Zookeeper </a:t>
            </a:r>
          </a:p>
        </p:txBody>
      </p:sp>
      <p:sp>
        <p:nvSpPr>
          <p:cNvPr id="37" name="Rectangle 36">
            <a:extLst>
              <a:ext uri="{FF2B5EF4-FFF2-40B4-BE49-F238E27FC236}">
                <a16:creationId xmlns="" xmlns:a16="http://schemas.microsoft.com/office/drawing/2014/main" id="{A5451873-5555-49AB-95D2-838DCB13EB27}"/>
              </a:ext>
            </a:extLst>
          </p:cNvPr>
          <p:cNvSpPr/>
          <p:nvPr/>
        </p:nvSpPr>
        <p:spPr>
          <a:xfrm>
            <a:off x="708091" y="3759831"/>
            <a:ext cx="10775819" cy="2800767"/>
          </a:xfrm>
          <a:prstGeom prst="rect">
            <a:avLst/>
          </a:prstGeom>
        </p:spPr>
        <p:txBody>
          <a:bodyPr wrap="square">
            <a:spAutoFit/>
          </a:bodyPr>
          <a:lstStyle/>
          <a:p>
            <a:pPr marL="285750" indent="-285750">
              <a:buFont typeface="Arial" panose="020B0604020202020204" pitchFamily="34" charset="0"/>
              <a:buChar char="•"/>
            </a:pPr>
            <a:r>
              <a:rPr lang="en-US" sz="1600" dirty="0">
                <a:latin typeface="MetricHPE"/>
              </a:rPr>
              <a:t>ALL HOSTS WILL HAVE A MOUNTPOINT for the entire MapR file system under </a:t>
            </a:r>
            <a:r>
              <a:rPr lang="en-US" sz="1600" b="1" dirty="0">
                <a:latin typeface="MetricHPE"/>
              </a:rPr>
              <a:t>/</a:t>
            </a:r>
            <a:r>
              <a:rPr lang="en-US" sz="1600" b="1" dirty="0" smtClean="0">
                <a:latin typeface="MetricHPE"/>
              </a:rPr>
              <a:t>opt/</a:t>
            </a:r>
            <a:r>
              <a:rPr lang="en-US" sz="1600" b="1" dirty="0" err="1" smtClean="0">
                <a:latin typeface="MetricHPE"/>
              </a:rPr>
              <a:t>bluedata</a:t>
            </a:r>
            <a:r>
              <a:rPr lang="en-US" sz="1600" b="1" dirty="0" smtClean="0">
                <a:latin typeface="MetricHPE"/>
              </a:rPr>
              <a:t>/</a:t>
            </a:r>
            <a:r>
              <a:rPr lang="en-US" sz="1600" b="1" dirty="0" err="1" smtClean="0">
                <a:latin typeface="MetricHPE"/>
              </a:rPr>
              <a:t>mapr</a:t>
            </a:r>
            <a:r>
              <a:rPr lang="en-US" sz="1600" b="1" dirty="0" smtClean="0">
                <a:latin typeface="MetricHPE"/>
              </a:rPr>
              <a:t>/</a:t>
            </a:r>
            <a:r>
              <a:rPr lang="en-US" sz="1600" b="1" dirty="0" err="1" smtClean="0">
                <a:latin typeface="MetricHPE"/>
              </a:rPr>
              <a:t>mnt</a:t>
            </a:r>
            <a:r>
              <a:rPr lang="en-US" sz="1600" b="1" dirty="0" smtClean="0">
                <a:latin typeface="MetricHPE"/>
              </a:rPr>
              <a:t>/</a:t>
            </a:r>
            <a:r>
              <a:rPr lang="en-US" sz="1600" b="1" dirty="0" err="1" smtClean="0">
                <a:latin typeface="MetricHPE"/>
              </a:rPr>
              <a:t>hpecp.mapr.cluster</a:t>
            </a:r>
            <a:r>
              <a:rPr lang="en-US" sz="1600" dirty="0">
                <a:latin typeface="MetricHPE"/>
              </a:rPr>
              <a:t> (fuse mounted)</a:t>
            </a:r>
            <a:r>
              <a:rPr lang="en-US" sz="1600" dirty="0">
                <a:solidFill>
                  <a:srgbClr val="000000"/>
                </a:solidFill>
                <a:latin typeface="MetricHPE"/>
              </a:rPr>
              <a:t> </a:t>
            </a:r>
          </a:p>
          <a:p>
            <a:pPr marL="285750" indent="-285750">
              <a:buFont typeface="Arial" panose="020B0604020202020204" pitchFamily="34" charset="0"/>
              <a:buChar char="•"/>
            </a:pPr>
            <a:r>
              <a:rPr lang="en-US" sz="1600" dirty="0">
                <a:latin typeface="MetricHPE"/>
              </a:rPr>
              <a:t>MapR components (Will be packaged as an infrastructure container) </a:t>
            </a:r>
          </a:p>
          <a:p>
            <a:pPr marL="285750" indent="-285750">
              <a:buFont typeface="Arial" panose="020B0604020202020204" pitchFamily="34" charset="0"/>
              <a:buChar char="•"/>
            </a:pPr>
            <a:r>
              <a:rPr lang="en-US" sz="1600" dirty="0">
                <a:latin typeface="MetricHPE"/>
              </a:rPr>
              <a:t>HCP uses MapR client (not Platinum). It include MapR-FS, but not MapR Streams and MapR DB.</a:t>
            </a:r>
          </a:p>
          <a:p>
            <a:pPr marL="285750" indent="-285750">
              <a:buFont typeface="Arial" panose="020B0604020202020204" pitchFamily="34" charset="0"/>
              <a:buChar char="•"/>
            </a:pPr>
            <a:r>
              <a:rPr lang="en-US" sz="1600" dirty="0" smtClean="0">
                <a:latin typeface="MetricHPE"/>
              </a:rPr>
              <a:t>Fileserver </a:t>
            </a:r>
            <a:r>
              <a:rPr lang="en-US" sz="1600" dirty="0">
                <a:latin typeface="MetricHPE"/>
              </a:rPr>
              <a:t>is optional on any worker</a:t>
            </a:r>
          </a:p>
          <a:p>
            <a:pPr marL="285750" indent="-285750">
              <a:buFont typeface="Arial" panose="020B0604020202020204" pitchFamily="34" charset="0"/>
              <a:buChar char="•"/>
            </a:pPr>
            <a:r>
              <a:rPr lang="en-US" sz="1600" dirty="0">
                <a:latin typeface="MetricHPE"/>
              </a:rPr>
              <a:t>MapR will be setup with "secure" mode and also with "dare" mode.</a:t>
            </a:r>
          </a:p>
          <a:p>
            <a:pPr marL="742950" lvl="1" indent="-285750">
              <a:buFont typeface="Arial" panose="020B0604020202020204" pitchFamily="34" charset="0"/>
              <a:buChar char="•"/>
            </a:pPr>
            <a:r>
              <a:rPr lang="en-US" sz="1600" dirty="0">
                <a:latin typeface="MetricHPE"/>
              </a:rPr>
              <a:t>On-wire encryption and at rest encryption is enabled by default </a:t>
            </a:r>
          </a:p>
          <a:p>
            <a:pPr marL="742950" lvl="1" indent="-285750">
              <a:buFont typeface="Arial" panose="020B0604020202020204" pitchFamily="34" charset="0"/>
              <a:buChar char="•"/>
            </a:pPr>
            <a:r>
              <a:rPr lang="en-US" sz="1600" dirty="0">
                <a:latin typeface="MetricHPE"/>
              </a:rPr>
              <a:t>A single </a:t>
            </a:r>
            <a:r>
              <a:rPr lang="en-US" sz="1600" dirty="0" smtClean="0">
                <a:latin typeface="MetricHPE"/>
              </a:rPr>
              <a:t>MapR </a:t>
            </a:r>
            <a:r>
              <a:rPr lang="en-US" sz="1600" dirty="0">
                <a:latin typeface="MetricHPE"/>
              </a:rPr>
              <a:t>ticket </a:t>
            </a:r>
            <a:r>
              <a:rPr lang="en-US" sz="1600" dirty="0" smtClean="0">
                <a:latin typeface="MetricHPE"/>
              </a:rPr>
              <a:t>is </a:t>
            </a:r>
            <a:r>
              <a:rPr lang="en-US" sz="1600" dirty="0">
                <a:latin typeface="MetricHPE"/>
              </a:rPr>
              <a:t>created for </a:t>
            </a:r>
            <a:r>
              <a:rPr lang="en-US" sz="1600" dirty="0" smtClean="0">
                <a:latin typeface="MetricHPE"/>
              </a:rPr>
              <a:t>HPECP </a:t>
            </a:r>
            <a:r>
              <a:rPr lang="en-US" sz="1600" dirty="0">
                <a:latin typeface="MetricHPE"/>
              </a:rPr>
              <a:t>usage. (This will also be used for DataTap) </a:t>
            </a:r>
          </a:p>
          <a:p>
            <a:pPr marL="742950" lvl="1" indent="-285750">
              <a:buFont typeface="Arial" panose="020B0604020202020204" pitchFamily="34" charset="0"/>
              <a:buChar char="•"/>
            </a:pPr>
            <a:r>
              <a:rPr lang="en-US" sz="1600" dirty="0">
                <a:latin typeface="MetricHPE"/>
              </a:rPr>
              <a:t>Another </a:t>
            </a:r>
            <a:r>
              <a:rPr lang="en-US" sz="1600" dirty="0" smtClean="0">
                <a:latin typeface="MetricHPE"/>
              </a:rPr>
              <a:t>MapR </a:t>
            </a:r>
            <a:r>
              <a:rPr lang="en-US" sz="1600" dirty="0">
                <a:latin typeface="MetricHPE"/>
              </a:rPr>
              <a:t>ticket is created for </a:t>
            </a:r>
            <a:r>
              <a:rPr lang="en-US" sz="1600" dirty="0" err="1">
                <a:latin typeface="MetricHPE"/>
              </a:rPr>
              <a:t>csi</a:t>
            </a:r>
            <a:r>
              <a:rPr lang="en-US" sz="1600" dirty="0">
                <a:latin typeface="MetricHPE"/>
              </a:rPr>
              <a:t> usage.</a:t>
            </a:r>
          </a:p>
          <a:p>
            <a:pPr marL="285750" indent="-285750">
              <a:buFont typeface="Arial" panose="020B0604020202020204" pitchFamily="34" charset="0"/>
              <a:buChar char="•"/>
            </a:pPr>
            <a:r>
              <a:rPr lang="en-US" sz="1600" dirty="0">
                <a:latin typeface="MetricHPE"/>
              </a:rPr>
              <a:t>After HCP controller installation, user can change MapR configuration (e.g. add topology - rack aware ness)</a:t>
            </a:r>
          </a:p>
          <a:p>
            <a:pPr marL="742950" lvl="1" indent="-285750">
              <a:buFont typeface="Arial" panose="020B0604020202020204" pitchFamily="34" charset="0"/>
              <a:buChar char="•"/>
            </a:pPr>
            <a:endParaRPr lang="en-US" sz="1600" dirty="0">
              <a:latin typeface="MetricHPE"/>
            </a:endParaRPr>
          </a:p>
        </p:txBody>
      </p:sp>
      <p:sp>
        <p:nvSpPr>
          <p:cNvPr id="38" name="Rectangle: Rounded Corners 43">
            <a:extLst>
              <a:ext uri="{FF2B5EF4-FFF2-40B4-BE49-F238E27FC236}">
                <a16:creationId xmlns="" xmlns:a16="http://schemas.microsoft.com/office/drawing/2014/main" id="{8DC7E430-FB56-49BD-B7CE-73B37BC4BC53}"/>
              </a:ext>
            </a:extLst>
          </p:cNvPr>
          <p:cNvSpPr/>
          <p:nvPr/>
        </p:nvSpPr>
        <p:spPr bwMode="ltGray">
          <a:xfrm>
            <a:off x="970171" y="3354951"/>
            <a:ext cx="967703" cy="467141"/>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latin typeface="MetricHPE"/>
              </a:rPr>
              <a:t>apiserver</a:t>
            </a:r>
            <a:endParaRPr lang="en-US" sz="1400" dirty="0">
              <a:latin typeface="MetricHPE"/>
            </a:endParaRPr>
          </a:p>
        </p:txBody>
      </p:sp>
      <p:sp>
        <p:nvSpPr>
          <p:cNvPr id="39" name="Rectangle: Rounded Corners 44">
            <a:extLst>
              <a:ext uri="{FF2B5EF4-FFF2-40B4-BE49-F238E27FC236}">
                <a16:creationId xmlns="" xmlns:a16="http://schemas.microsoft.com/office/drawing/2014/main" id="{B1543D15-FA7A-4147-9F53-4FF12FE59BC5}"/>
              </a:ext>
            </a:extLst>
          </p:cNvPr>
          <p:cNvSpPr/>
          <p:nvPr/>
        </p:nvSpPr>
        <p:spPr bwMode="ltGray">
          <a:xfrm>
            <a:off x="2014019" y="3349203"/>
            <a:ext cx="967703" cy="467141"/>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latin typeface="MetricHPE"/>
              </a:rPr>
              <a:t>apiserver</a:t>
            </a:r>
            <a:endParaRPr lang="en-US" sz="1400" dirty="0">
              <a:latin typeface="MetricHPE"/>
            </a:endParaRPr>
          </a:p>
        </p:txBody>
      </p:sp>
      <p:sp>
        <p:nvSpPr>
          <p:cNvPr id="40" name="Rectangle: Rounded Corners 46">
            <a:extLst>
              <a:ext uri="{FF2B5EF4-FFF2-40B4-BE49-F238E27FC236}">
                <a16:creationId xmlns="" xmlns:a16="http://schemas.microsoft.com/office/drawing/2014/main" id="{58841E88-3CBA-48DD-A30B-85C7E28BCA7B}"/>
              </a:ext>
            </a:extLst>
          </p:cNvPr>
          <p:cNvSpPr/>
          <p:nvPr/>
        </p:nvSpPr>
        <p:spPr bwMode="ltGray">
          <a:xfrm>
            <a:off x="1811659" y="2298334"/>
            <a:ext cx="898594"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1" name="Rectangle: Rounded Corners 47">
            <a:extLst>
              <a:ext uri="{FF2B5EF4-FFF2-40B4-BE49-F238E27FC236}">
                <a16:creationId xmlns="" xmlns:a16="http://schemas.microsoft.com/office/drawing/2014/main" id="{BDDFAFFE-CEBA-4E46-B8CC-E9B7EA2B7650}"/>
              </a:ext>
            </a:extLst>
          </p:cNvPr>
          <p:cNvSpPr/>
          <p:nvPr/>
        </p:nvSpPr>
        <p:spPr bwMode="ltGray">
          <a:xfrm>
            <a:off x="873855" y="2298334"/>
            <a:ext cx="849597"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2" name="Rectangle: Rounded Corners 48">
            <a:extLst>
              <a:ext uri="{FF2B5EF4-FFF2-40B4-BE49-F238E27FC236}">
                <a16:creationId xmlns="" xmlns:a16="http://schemas.microsoft.com/office/drawing/2014/main" id="{B603F92C-69B0-4BD2-8446-436593948CB9}"/>
              </a:ext>
            </a:extLst>
          </p:cNvPr>
          <p:cNvSpPr/>
          <p:nvPr/>
        </p:nvSpPr>
        <p:spPr bwMode="ltGray">
          <a:xfrm>
            <a:off x="2848004" y="2298334"/>
            <a:ext cx="898594"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3" name="Rectangle: Rounded Corners 49">
            <a:extLst>
              <a:ext uri="{FF2B5EF4-FFF2-40B4-BE49-F238E27FC236}">
                <a16:creationId xmlns="" xmlns:a16="http://schemas.microsoft.com/office/drawing/2014/main" id="{95609B68-9CBC-47F1-921F-56FF9E5AEF05}"/>
              </a:ext>
            </a:extLst>
          </p:cNvPr>
          <p:cNvSpPr/>
          <p:nvPr/>
        </p:nvSpPr>
        <p:spPr bwMode="ltGray">
          <a:xfrm>
            <a:off x="4040387" y="2298334"/>
            <a:ext cx="952699"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4" name="Rectangle: Rounded Corners 50">
            <a:extLst>
              <a:ext uri="{FF2B5EF4-FFF2-40B4-BE49-F238E27FC236}">
                <a16:creationId xmlns="" xmlns:a16="http://schemas.microsoft.com/office/drawing/2014/main" id="{3989B0A7-4CA3-437D-91E4-0A466329B0B7}"/>
              </a:ext>
            </a:extLst>
          </p:cNvPr>
          <p:cNvSpPr/>
          <p:nvPr/>
        </p:nvSpPr>
        <p:spPr bwMode="ltGray">
          <a:xfrm>
            <a:off x="5085579" y="2298334"/>
            <a:ext cx="952699"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5" name="Rectangle: Rounded Corners 51">
            <a:extLst>
              <a:ext uri="{FF2B5EF4-FFF2-40B4-BE49-F238E27FC236}">
                <a16:creationId xmlns="" xmlns:a16="http://schemas.microsoft.com/office/drawing/2014/main" id="{C101CB6A-B561-4D88-AE65-70E778F02DAF}"/>
              </a:ext>
            </a:extLst>
          </p:cNvPr>
          <p:cNvSpPr/>
          <p:nvPr/>
        </p:nvSpPr>
        <p:spPr bwMode="ltGray">
          <a:xfrm>
            <a:off x="6195860" y="2298334"/>
            <a:ext cx="952699"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6" name="Rectangle: Rounded Corners 52">
            <a:extLst>
              <a:ext uri="{FF2B5EF4-FFF2-40B4-BE49-F238E27FC236}">
                <a16:creationId xmlns="" xmlns:a16="http://schemas.microsoft.com/office/drawing/2014/main" id="{30566DC7-3E64-44C7-BBFB-F498577F6545}"/>
              </a:ext>
            </a:extLst>
          </p:cNvPr>
          <p:cNvSpPr/>
          <p:nvPr/>
        </p:nvSpPr>
        <p:spPr bwMode="ltGray">
          <a:xfrm>
            <a:off x="7249576" y="2298334"/>
            <a:ext cx="952699"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7" name="Rectangle: Rounded Corners 53">
            <a:extLst>
              <a:ext uri="{FF2B5EF4-FFF2-40B4-BE49-F238E27FC236}">
                <a16:creationId xmlns="" xmlns:a16="http://schemas.microsoft.com/office/drawing/2014/main" id="{9B5F3770-E89A-4B92-83C9-B7B0E04E5875}"/>
              </a:ext>
            </a:extLst>
          </p:cNvPr>
          <p:cNvSpPr/>
          <p:nvPr/>
        </p:nvSpPr>
        <p:spPr bwMode="ltGray">
          <a:xfrm>
            <a:off x="8454822" y="2298334"/>
            <a:ext cx="857376"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8" name="Rectangle: Rounded Corners 54">
            <a:extLst>
              <a:ext uri="{FF2B5EF4-FFF2-40B4-BE49-F238E27FC236}">
                <a16:creationId xmlns="" xmlns:a16="http://schemas.microsoft.com/office/drawing/2014/main" id="{CC58C6E5-188A-428C-9297-61FB35998E29}"/>
              </a:ext>
            </a:extLst>
          </p:cNvPr>
          <p:cNvSpPr/>
          <p:nvPr/>
        </p:nvSpPr>
        <p:spPr bwMode="ltGray">
          <a:xfrm>
            <a:off x="9449949" y="2298334"/>
            <a:ext cx="952699" cy="372847"/>
          </a:xfrm>
          <a:prstGeom prst="roundRect">
            <a:avLst/>
          </a:prstGeom>
          <a:solidFill>
            <a:srgbClr val="01A98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etricHPE"/>
              </a:rPr>
              <a:t>Fileserver  Warden</a:t>
            </a:r>
          </a:p>
        </p:txBody>
      </p:sp>
      <p:sp>
        <p:nvSpPr>
          <p:cNvPr id="49" name="Slide Number Placeholder 48"/>
          <p:cNvSpPr>
            <a:spLocks noGrp="1"/>
          </p:cNvSpPr>
          <p:nvPr>
            <p:ph type="sldNum" sz="quarter" idx="11"/>
          </p:nvPr>
        </p:nvSpPr>
        <p:spPr/>
        <p:txBody>
          <a:bodyPr/>
          <a:lstStyle/>
          <a:p>
            <a:pPr defTabSz="1088421">
              <a:buFontTx/>
              <a:buBlip>
                <a:blip r:embed="rId4"/>
              </a:buBlip>
            </a:pPr>
            <a:fld id="{104FC826-72BB-4AF1-BA01-A94F7396A7DC}" type="slidenum">
              <a:rPr lang="en-US" smtClean="0"/>
              <a:pPr defTabSz="1088421">
                <a:buFontTx/>
                <a:buBlip>
                  <a:blip r:embed="rId4"/>
                </a:buBlip>
              </a:pPr>
              <a:t>4</a:t>
            </a:fld>
            <a:endParaRPr lang="en-US" dirty="0"/>
          </a:p>
        </p:txBody>
      </p:sp>
      <p:sp>
        <p:nvSpPr>
          <p:cNvPr id="50" name="Footer Placeholder 49"/>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p:txBody>
          <a:bodyPr/>
          <a:lstStyle/>
          <a:p>
            <a:r>
              <a:rPr lang="en-US" dirty="0" smtClean="0">
                <a:latin typeface="MetricHPE Black"/>
              </a:rPr>
              <a:t>MapR Services</a:t>
            </a:r>
            <a:endParaRPr lang="en-IN" dirty="0">
              <a:latin typeface="MetricHPE Black"/>
            </a:endParaRPr>
          </a:p>
        </p:txBody>
      </p:sp>
      <p:pic>
        <p:nvPicPr>
          <p:cNvPr id="50" name="Picture 49">
            <a:extLst>
              <a:ext uri="{FF2B5EF4-FFF2-40B4-BE49-F238E27FC236}">
                <a16:creationId xmlns="" xmlns:a16="http://schemas.microsoft.com/office/drawing/2014/main" id="{D9293279-4863-40CC-B29E-27F1E5285A4E}"/>
              </a:ext>
            </a:extLst>
          </p:cNvPr>
          <p:cNvPicPr>
            <a:picLocks noChangeAspect="1"/>
          </p:cNvPicPr>
          <p:nvPr/>
        </p:nvPicPr>
        <p:blipFill>
          <a:blip r:embed="rId3"/>
          <a:stretch>
            <a:fillRect/>
          </a:stretch>
        </p:blipFill>
        <p:spPr>
          <a:xfrm>
            <a:off x="1923393" y="870415"/>
            <a:ext cx="7759058" cy="3786024"/>
          </a:xfrm>
          <a:prstGeom prst="rect">
            <a:avLst/>
          </a:prstGeom>
          <a:ln>
            <a:solidFill>
              <a:schemeClr val="bg2"/>
            </a:solidFill>
          </a:ln>
          <a:effectLst/>
        </p:spPr>
      </p:pic>
      <p:pic>
        <p:nvPicPr>
          <p:cNvPr id="52" name="Picture 51"/>
          <p:cNvPicPr>
            <a:picLocks noChangeAspect="1"/>
          </p:cNvPicPr>
          <p:nvPr/>
        </p:nvPicPr>
        <p:blipFill>
          <a:blip r:embed="rId4" cstate="print"/>
          <a:stretch>
            <a:fillRect/>
          </a:stretch>
        </p:blipFill>
        <p:spPr>
          <a:xfrm>
            <a:off x="2417209" y="3567382"/>
            <a:ext cx="7830377" cy="2658565"/>
          </a:xfrm>
          <a:prstGeom prst="rect">
            <a:avLst/>
          </a:prstGeom>
          <a:ln>
            <a:solidFill>
              <a:schemeClr val="bg2"/>
            </a:solidFill>
          </a:ln>
          <a:effectLst/>
        </p:spPr>
      </p:pic>
      <p:sp>
        <p:nvSpPr>
          <p:cNvPr id="53" name="Rounded Rectangle 52"/>
          <p:cNvSpPr/>
          <p:nvPr/>
        </p:nvSpPr>
        <p:spPr bwMode="ltGray">
          <a:xfrm>
            <a:off x="7643646" y="1996835"/>
            <a:ext cx="1377433" cy="144004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54" name="Rounded Rectangle 53"/>
          <p:cNvSpPr/>
          <p:nvPr/>
        </p:nvSpPr>
        <p:spPr bwMode="ltGray">
          <a:xfrm>
            <a:off x="8840518" y="4593375"/>
            <a:ext cx="1398105" cy="160247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55" name="TextBox 54"/>
          <p:cNvSpPr txBox="1"/>
          <p:nvPr/>
        </p:nvSpPr>
        <p:spPr bwMode="gray">
          <a:xfrm>
            <a:off x="355659" y="1877111"/>
            <a:ext cx="1281659" cy="389744"/>
          </a:xfrm>
          <a:prstGeom prst="rect">
            <a:avLst/>
          </a:prstGeom>
          <a:noFill/>
        </p:spPr>
        <p:txBody>
          <a:bodyPr wrap="none" lIns="0" tIns="0" rIns="0" bIns="0" rtlCol="0">
            <a:noAutofit/>
          </a:bodyPr>
          <a:lstStyle/>
          <a:p>
            <a:pPr>
              <a:spcBef>
                <a:spcPts val="900"/>
              </a:spcBef>
            </a:pPr>
            <a:r>
              <a:rPr lang="en-US" dirty="0" smtClean="0"/>
              <a:t>HPECP </a:t>
            </a:r>
            <a:r>
              <a:rPr lang="en-US" dirty="0"/>
              <a:t>hosts</a:t>
            </a:r>
          </a:p>
        </p:txBody>
      </p:sp>
      <p:sp>
        <p:nvSpPr>
          <p:cNvPr id="56" name="TextBox 55"/>
          <p:cNvSpPr txBox="1"/>
          <p:nvPr/>
        </p:nvSpPr>
        <p:spPr bwMode="gray">
          <a:xfrm>
            <a:off x="359733" y="5150723"/>
            <a:ext cx="1934044" cy="389744"/>
          </a:xfrm>
          <a:prstGeom prst="rect">
            <a:avLst/>
          </a:prstGeom>
          <a:noFill/>
        </p:spPr>
        <p:txBody>
          <a:bodyPr wrap="none" lIns="0" tIns="0" rIns="0" bIns="0" rtlCol="0">
            <a:noAutofit/>
          </a:bodyPr>
          <a:lstStyle/>
          <a:p>
            <a:pPr>
              <a:spcBef>
                <a:spcPts val="900"/>
              </a:spcBef>
            </a:pPr>
            <a:r>
              <a:rPr lang="en-US" dirty="0"/>
              <a:t>Kubernetes hosts</a:t>
            </a:r>
          </a:p>
        </p:txBody>
      </p:sp>
      <p:sp>
        <p:nvSpPr>
          <p:cNvPr id="57" name="Arrow: Left 11">
            <a:extLst>
              <a:ext uri="{FF2B5EF4-FFF2-40B4-BE49-F238E27FC236}">
                <a16:creationId xmlns="" xmlns:a16="http://schemas.microsoft.com/office/drawing/2014/main" id="{7B51DE4D-4163-4F94-B6F3-8ECFF763246A}"/>
              </a:ext>
            </a:extLst>
          </p:cNvPr>
          <p:cNvSpPr/>
          <p:nvPr/>
        </p:nvSpPr>
        <p:spPr bwMode="ltGray">
          <a:xfrm>
            <a:off x="9070820" y="2419867"/>
            <a:ext cx="779062" cy="333084"/>
          </a:xfrm>
          <a:prstGeom prst="leftArrow">
            <a:avLst/>
          </a:prstGeom>
          <a:solidFill>
            <a:srgbClr val="FF0000"/>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58" name="Arrow: Left 12">
            <a:extLst>
              <a:ext uri="{FF2B5EF4-FFF2-40B4-BE49-F238E27FC236}">
                <a16:creationId xmlns="" xmlns:a16="http://schemas.microsoft.com/office/drawing/2014/main" id="{EA22332D-9B47-4C78-A51A-B7C7EE07EECB}"/>
              </a:ext>
            </a:extLst>
          </p:cNvPr>
          <p:cNvSpPr/>
          <p:nvPr/>
        </p:nvSpPr>
        <p:spPr bwMode="ltGray">
          <a:xfrm rot="17353370">
            <a:off x="9420598" y="3591238"/>
            <a:ext cx="919756" cy="333084"/>
          </a:xfrm>
          <a:prstGeom prst="leftArrow">
            <a:avLst/>
          </a:prstGeom>
          <a:solidFill>
            <a:srgbClr val="FF0000"/>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sp>
        <p:nvSpPr>
          <p:cNvPr id="59" name="TextBox 58">
            <a:extLst>
              <a:ext uri="{FF2B5EF4-FFF2-40B4-BE49-F238E27FC236}">
                <a16:creationId xmlns="" xmlns:a16="http://schemas.microsoft.com/office/drawing/2014/main" id="{5BA48D10-C30F-4B34-8768-FFA204B05EC0}"/>
              </a:ext>
            </a:extLst>
          </p:cNvPr>
          <p:cNvSpPr txBox="1"/>
          <p:nvPr/>
        </p:nvSpPr>
        <p:spPr bwMode="gray">
          <a:xfrm>
            <a:off x="10024224" y="2149515"/>
            <a:ext cx="914400" cy="914400"/>
          </a:xfrm>
          <a:prstGeom prst="rect">
            <a:avLst/>
          </a:prstGeom>
          <a:noFill/>
        </p:spPr>
        <p:txBody>
          <a:bodyPr wrap="square" lIns="0" tIns="0" rIns="0" bIns="0" rtlCol="0">
            <a:noAutofit/>
          </a:bodyPr>
          <a:lstStyle/>
          <a:p>
            <a:pPr>
              <a:spcBef>
                <a:spcPts val="900"/>
              </a:spcBef>
            </a:pPr>
            <a:r>
              <a:rPr lang="en-US" sz="1400" dirty="0">
                <a:solidFill>
                  <a:srgbClr val="FF0000"/>
                </a:solidFill>
              </a:rPr>
              <a:t>Monitor the health of MapR services</a:t>
            </a:r>
          </a:p>
        </p:txBody>
      </p:sp>
      <p:sp>
        <p:nvSpPr>
          <p:cNvPr id="12" name="Slide Number Placeholder 11"/>
          <p:cNvSpPr>
            <a:spLocks noGrp="1"/>
          </p:cNvSpPr>
          <p:nvPr>
            <p:ph type="sldNum" sz="quarter" idx="11"/>
          </p:nvPr>
        </p:nvSpPr>
        <p:spPr/>
        <p:txBody>
          <a:bodyPr/>
          <a:lstStyle/>
          <a:p>
            <a:pPr defTabSz="1088421">
              <a:buFontTx/>
              <a:buBlip>
                <a:blip r:embed="rId5"/>
              </a:buBlip>
            </a:pPr>
            <a:fld id="{104FC826-72BB-4AF1-BA01-A94F7396A7DC}" type="slidenum">
              <a:rPr lang="en-US" smtClean="0"/>
              <a:pPr defTabSz="1088421">
                <a:buFontTx/>
                <a:buBlip>
                  <a:blip r:embed="rId5"/>
                </a:buBlip>
              </a:pPr>
              <a:t>5</a:t>
            </a:fld>
            <a:endParaRPr lang="en-US" dirty="0"/>
          </a:p>
        </p:txBody>
      </p:sp>
      <p:sp>
        <p:nvSpPr>
          <p:cNvPr id="13" name="Footer Placeholder 12"/>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latin typeface="MetricHPE Black"/>
              </a:rPr>
              <a:t>MapR Control System (MCS)</a:t>
            </a:r>
            <a:endParaRPr lang="en-IN" dirty="0">
              <a:latin typeface="MetricHPE Black"/>
            </a:endParaRPr>
          </a:p>
        </p:txBody>
      </p:sp>
      <p:sp>
        <p:nvSpPr>
          <p:cNvPr id="13" name="Rectangle 12"/>
          <p:cNvSpPr/>
          <p:nvPr/>
        </p:nvSpPr>
        <p:spPr>
          <a:xfrm>
            <a:off x="354577" y="1095762"/>
            <a:ext cx="6032249" cy="3158813"/>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000" dirty="0">
                <a:latin typeface="MetricHPE"/>
                <a:ea typeface="Calibri" panose="020F0502020204030204" pitchFamily="34" charset="0"/>
                <a:cs typeface="Arial" panose="020B0604020202020204" pitchFamily="34" charset="0"/>
              </a:rPr>
              <a:t>MapR control system (MCS) is installed in HPECP Primary controller and Shadow node. You can access MCS UI console at </a:t>
            </a:r>
            <a:r>
              <a:rPr lang="en-US" sz="2000" u="sng" dirty="0">
                <a:solidFill>
                  <a:srgbClr val="4471C4"/>
                </a:solidFill>
                <a:latin typeface="MetricHPE"/>
                <a:ea typeface="Calibri" panose="020F0502020204030204" pitchFamily="34" charset="0"/>
                <a:cs typeface="Arial" panose="020B0604020202020204" pitchFamily="34" charset="0"/>
              </a:rPr>
              <a:t>https://&lt;HPECP Primary controller IP&gt;:8443</a:t>
            </a:r>
            <a:r>
              <a:rPr lang="en-US" sz="2000" dirty="0">
                <a:latin typeface="MetricHPE"/>
                <a:ea typeface="Calibri" panose="020F0502020204030204" pitchFamily="34" charset="0"/>
                <a:cs typeface="Arial" panose="020B0604020202020204" pitchFamily="34" charset="0"/>
              </a:rPr>
              <a:t>.  The default username is “admin”. The admin password is stored on the HPECP Primary controller at /opt/bluedata/</a:t>
            </a:r>
            <a:r>
              <a:rPr lang="en-US" sz="2000" dirty="0" err="1">
                <a:latin typeface="MetricHPE"/>
                <a:ea typeface="Calibri" panose="020F0502020204030204" pitchFamily="34" charset="0"/>
                <a:cs typeface="Arial" panose="020B0604020202020204" pitchFamily="34" charset="0"/>
              </a:rPr>
              <a:t>mapr</a:t>
            </a:r>
            <a:r>
              <a:rPr lang="en-US" sz="2000" dirty="0">
                <a:latin typeface="MetricHPE"/>
                <a:ea typeface="Calibri" panose="020F0502020204030204" pitchFamily="34" charset="0"/>
                <a:cs typeface="Arial" panose="020B0604020202020204" pitchFamily="34" charset="0"/>
              </a:rPr>
              <a:t>/conf/</a:t>
            </a:r>
            <a:r>
              <a:rPr lang="en-US" sz="2000" dirty="0" err="1">
                <a:latin typeface="MetricHPE"/>
                <a:ea typeface="Calibri" panose="020F0502020204030204" pitchFamily="34" charset="0"/>
                <a:cs typeface="Arial" panose="020B0604020202020204" pitchFamily="34" charset="0"/>
              </a:rPr>
              <a:t>mapr</a:t>
            </a:r>
            <a:r>
              <a:rPr lang="en-US" sz="2000" dirty="0">
                <a:latin typeface="MetricHPE"/>
                <a:ea typeface="Calibri" panose="020F0502020204030204" pitchFamily="34" charset="0"/>
                <a:cs typeface="Arial" panose="020B0604020202020204" pitchFamily="34" charset="0"/>
              </a:rPr>
              <a:t>-admin-pass</a:t>
            </a:r>
          </a:p>
          <a:p>
            <a:pPr marL="342900" indent="-342900">
              <a:lnSpc>
                <a:spcPct val="107000"/>
              </a:lnSpc>
              <a:spcAft>
                <a:spcPts val="800"/>
              </a:spcAft>
              <a:buFont typeface="Arial" panose="020B0604020202020204" pitchFamily="34" charset="0"/>
              <a:buChar char="•"/>
            </a:pPr>
            <a:r>
              <a:rPr lang="en-US" sz="2000" dirty="0" smtClean="0">
                <a:latin typeface="MetricHPE"/>
                <a:ea typeface="Calibri" panose="020F0502020204030204" pitchFamily="34" charset="0"/>
                <a:cs typeface="Arial" panose="020B0604020202020204" pitchFamily="34" charset="0"/>
              </a:rPr>
              <a:t>MapR </a:t>
            </a:r>
            <a:r>
              <a:rPr lang="en-US" sz="2000" dirty="0">
                <a:latin typeface="MetricHPE"/>
                <a:ea typeface="Calibri" panose="020F0502020204030204" pitchFamily="34" charset="0"/>
                <a:cs typeface="Arial" panose="020B0604020202020204" pitchFamily="34" charset="0"/>
              </a:rPr>
              <a:t>Container Location Database (CLDB) runs on HPECP Primary, Shadow, and Arbiter node. There is no CLDB UI is port #7222</a:t>
            </a:r>
            <a:endParaRPr lang="en-US" sz="2000" dirty="0">
              <a:effectLst/>
              <a:latin typeface="MetricHPE"/>
              <a:ea typeface="Calibri" panose="020F0502020204030204" pitchFamily="34" charset="0"/>
              <a:cs typeface="Arial" panose="020B0604020202020204" pitchFamily="34" charset="0"/>
            </a:endParaRPr>
          </a:p>
        </p:txBody>
      </p:sp>
      <p:graphicFrame>
        <p:nvGraphicFramePr>
          <p:cNvPr id="14" name="Table 7">
            <a:extLst>
              <a:ext uri="{FF2B5EF4-FFF2-40B4-BE49-F238E27FC236}">
                <a16:creationId xmlns="" xmlns:a16="http://schemas.microsoft.com/office/drawing/2014/main" id="{BD6937EA-E2A0-4292-813F-9F35014E9AC3}"/>
              </a:ext>
            </a:extLst>
          </p:cNvPr>
          <p:cNvGraphicFramePr>
            <a:graphicFrameLocks noGrp="1"/>
          </p:cNvGraphicFramePr>
          <p:nvPr/>
        </p:nvGraphicFramePr>
        <p:xfrm>
          <a:off x="1485542" y="5013434"/>
          <a:ext cx="9802568" cy="937002"/>
        </p:xfrm>
        <a:graphic>
          <a:graphicData uri="http://schemas.openxmlformats.org/drawingml/2006/table">
            <a:tbl>
              <a:tblPr firstRow="1" bandRow="1">
                <a:tableStyleId>{912C8C85-51F0-491E-9774-3900AFEF0FD7}</a:tableStyleId>
              </a:tblPr>
              <a:tblGrid>
                <a:gridCol w="9802568">
                  <a:extLst>
                    <a:ext uri="{9D8B030D-6E8A-4147-A177-3AD203B41FA5}">
                      <a16:colId xmlns="" xmlns:a16="http://schemas.microsoft.com/office/drawing/2014/main" val="715207110"/>
                    </a:ext>
                  </a:extLst>
                </a:gridCol>
              </a:tblGrid>
              <a:tr h="937002">
                <a:tc>
                  <a:txBody>
                    <a:bodyPr/>
                    <a:lstStyle/>
                    <a:p>
                      <a:r>
                        <a:rPr lang="en-US" sz="800" b="0" dirty="0">
                          <a:latin typeface="Courier New" panose="02070309020205020404" pitchFamily="49" charset="0"/>
                          <a:cs typeface="Courier New" panose="02070309020205020404" pitchFamily="49" charset="0"/>
                        </a:rPr>
                        <a:t># docker </a:t>
                      </a:r>
                      <a:r>
                        <a:rPr lang="en-US" sz="800" b="0" dirty="0" err="1">
                          <a:latin typeface="Courier New" panose="02070309020205020404" pitchFamily="49" charset="0"/>
                          <a:cs typeface="Courier New" panose="02070309020205020404" pitchFamily="49" charset="0"/>
                        </a:rPr>
                        <a:t>ps</a:t>
                      </a:r>
                      <a:endParaRPr lang="en-US" sz="800" b="0" dirty="0">
                        <a:latin typeface="Courier New" panose="02070309020205020404" pitchFamily="49" charset="0"/>
                        <a:cs typeface="Courier New" panose="02070309020205020404" pitchFamily="49" charset="0"/>
                      </a:endParaRPr>
                    </a:p>
                    <a:p>
                      <a:r>
                        <a:rPr lang="en-US" sz="800" b="0" dirty="0">
                          <a:latin typeface="Courier New" panose="02070309020205020404" pitchFamily="49" charset="0"/>
                          <a:cs typeface="Courier New" panose="02070309020205020404" pitchFamily="49" charset="0"/>
                        </a:rPr>
                        <a:t>CONTAINER ID     IMAGE                              COMMAND                  CREATED         STATUS       PORTS      NAMES</a:t>
                      </a:r>
                    </a:p>
                    <a:p>
                      <a:r>
                        <a:rPr lang="en-US" sz="800" b="0" dirty="0">
                          <a:latin typeface="Courier New" panose="02070309020205020404" pitchFamily="49" charset="0"/>
                          <a:cs typeface="Courier New" panose="02070309020205020404" pitchFamily="49" charset="0"/>
                        </a:rPr>
                        <a:t>d68cf97fd1f6     epic/webhdfs:1.2                   "httpfs.sh run"          6 days ago      Up 6 days               epic-webhdfs-16.143.20.161</a:t>
                      </a:r>
                    </a:p>
                    <a:p>
                      <a:r>
                        <a:rPr lang="en-US" sz="800" b="0" dirty="0">
                          <a:latin typeface="Courier New" panose="02070309020205020404" pitchFamily="49" charset="0"/>
                          <a:cs typeface="Courier New" panose="02070309020205020404" pitchFamily="49" charset="0"/>
                        </a:rPr>
                        <a:t>c861437df858     epic/monitoring:1.17               "/</a:t>
                      </a:r>
                      <a:r>
                        <a:rPr lang="en-US" sz="800" b="0" dirty="0" err="1">
                          <a:latin typeface="Courier New" panose="02070309020205020404" pitchFamily="49" charset="0"/>
                          <a:cs typeface="Courier New" panose="02070309020205020404" pitchFamily="49" charset="0"/>
                        </a:rPr>
                        <a:t>etc</a:t>
                      </a:r>
                      <a:r>
                        <a:rPr lang="en-US" sz="800" b="0" dirty="0">
                          <a:latin typeface="Courier New" panose="02070309020205020404" pitchFamily="49" charset="0"/>
                          <a:cs typeface="Courier New" panose="02070309020205020404" pitchFamily="49" charset="0"/>
                        </a:rPr>
                        <a:t>/start-all.sh..."   6 days ago      Up 6 days               epic-monitoring-16.143.20.161</a:t>
                      </a:r>
                    </a:p>
                    <a:p>
                      <a:r>
                        <a:rPr lang="en-US" sz="800" b="0" dirty="0">
                          <a:latin typeface="Courier New" panose="02070309020205020404" pitchFamily="49" charset="0"/>
                          <a:cs typeface="Courier New" panose="02070309020205020404" pitchFamily="49" charset="0"/>
                        </a:rPr>
                        <a:t>659a826f93b4     epic/nagios:2.4                    "/bin/</a:t>
                      </a:r>
                      <a:r>
                        <a:rPr lang="en-US" sz="800" b="0" dirty="0" err="1">
                          <a:latin typeface="Courier New" panose="02070309020205020404" pitchFamily="49" charset="0"/>
                          <a:cs typeface="Courier New" panose="02070309020205020404" pitchFamily="49" charset="0"/>
                        </a:rPr>
                        <a:t>sh</a:t>
                      </a:r>
                      <a:r>
                        <a:rPr lang="en-US" sz="800" b="0" dirty="0">
                          <a:latin typeface="Courier New" panose="02070309020205020404" pitchFamily="49" charset="0"/>
                          <a:cs typeface="Courier New" panose="02070309020205020404" pitchFamily="49" charset="0"/>
                        </a:rPr>
                        <a:t> -c '/</a:t>
                      </a:r>
                      <a:r>
                        <a:rPr lang="en-US" sz="800" b="0" dirty="0" err="1">
                          <a:latin typeface="Courier New" panose="02070309020205020404" pitchFamily="49" charset="0"/>
                          <a:cs typeface="Courier New" panose="02070309020205020404" pitchFamily="49" charset="0"/>
                        </a:rPr>
                        <a:t>usr</a:t>
                      </a:r>
                      <a:r>
                        <a:rPr lang="en-US" sz="800" b="0" dirty="0">
                          <a:latin typeface="Courier New" panose="02070309020205020404" pitchFamily="49" charset="0"/>
                          <a:cs typeface="Courier New" panose="02070309020205020404" pitchFamily="49" charset="0"/>
                        </a:rPr>
                        <a:t>/..."   6 days ago      Up 5 days               epic-nagios-16.143.20.161</a:t>
                      </a:r>
                    </a:p>
                    <a:p>
                      <a:r>
                        <a:rPr lang="en-US" sz="800" b="0" dirty="0">
                          <a:latin typeface="Courier New" panose="02070309020205020404" pitchFamily="49" charset="0"/>
                          <a:cs typeface="Courier New" panose="02070309020205020404" pitchFamily="49" charset="0"/>
                        </a:rPr>
                        <a:t>3a26b7547afb     epic/mapr:6.1.0-GA-20200210022930  "/</a:t>
                      </a:r>
                      <a:r>
                        <a:rPr lang="en-US" sz="800" b="0" dirty="0" err="1">
                          <a:latin typeface="Courier New" panose="02070309020205020404" pitchFamily="49" charset="0"/>
                          <a:cs typeface="Courier New" panose="02070309020205020404" pitchFamily="49" charset="0"/>
                        </a:rPr>
                        <a:t>sbin</a:t>
                      </a:r>
                      <a:r>
                        <a:rPr lang="en-US" sz="800" b="0" dirty="0">
                          <a:latin typeface="Courier New" panose="02070309020205020404" pitchFamily="49" charset="0"/>
                          <a:cs typeface="Courier New" panose="02070309020205020404" pitchFamily="49" charset="0"/>
                        </a:rPr>
                        <a:t>/</a:t>
                      </a:r>
                      <a:r>
                        <a:rPr lang="en-US" sz="800" b="0" dirty="0" err="1">
                          <a:latin typeface="Courier New" panose="02070309020205020404" pitchFamily="49" charset="0"/>
                          <a:cs typeface="Courier New" panose="02070309020205020404" pitchFamily="49" charset="0"/>
                        </a:rPr>
                        <a:t>init</a:t>
                      </a:r>
                      <a:r>
                        <a:rPr lang="en-US" sz="800" b="0" dirty="0">
                          <a:latin typeface="Courier New" panose="02070309020205020404" pitchFamily="49" charset="0"/>
                          <a:cs typeface="Courier New" panose="02070309020205020404" pitchFamily="49" charset="0"/>
                        </a:rPr>
                        <a:t>"             6 days ago       Up 6 days              epic-</a:t>
                      </a:r>
                      <a:r>
                        <a:rPr lang="en-US" sz="800" b="0" dirty="0" err="1">
                          <a:latin typeface="Courier New" panose="02070309020205020404" pitchFamily="49" charset="0"/>
                          <a:cs typeface="Courier New" panose="02070309020205020404" pitchFamily="49" charset="0"/>
                        </a:rPr>
                        <a:t>mapr</a:t>
                      </a:r>
                      <a:endParaRPr lang="en-US" sz="800" b="0" dirty="0">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 xmlns:a16="http://schemas.microsoft.com/office/drawing/2014/main" val="607620787"/>
                  </a:ext>
                </a:extLst>
              </a:tr>
            </a:tbl>
          </a:graphicData>
        </a:graphic>
      </p:graphicFrame>
      <p:sp>
        <p:nvSpPr>
          <p:cNvPr id="15" name="Rectangle: Rounded Corners 8">
            <a:extLst>
              <a:ext uri="{FF2B5EF4-FFF2-40B4-BE49-F238E27FC236}">
                <a16:creationId xmlns="" xmlns:a16="http://schemas.microsoft.com/office/drawing/2014/main" id="{8BDCDD46-5BFD-4203-931D-A1F60AFE2241}"/>
              </a:ext>
            </a:extLst>
          </p:cNvPr>
          <p:cNvSpPr/>
          <p:nvPr/>
        </p:nvSpPr>
        <p:spPr bwMode="ltGray">
          <a:xfrm>
            <a:off x="1465006" y="5660155"/>
            <a:ext cx="8028039" cy="164153"/>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900"/>
              </a:spcBef>
            </a:pPr>
            <a:endParaRPr lang="en-US" dirty="0" err="1"/>
          </a:p>
        </p:txBody>
      </p:sp>
      <p:pic>
        <p:nvPicPr>
          <p:cNvPr id="16" name="Picture 15">
            <a:extLst>
              <a:ext uri="{FF2B5EF4-FFF2-40B4-BE49-F238E27FC236}">
                <a16:creationId xmlns="" xmlns:a16="http://schemas.microsoft.com/office/drawing/2014/main" id="{E2363982-CC7B-4190-B4C4-2A0DE96BD79F}"/>
              </a:ext>
            </a:extLst>
          </p:cNvPr>
          <p:cNvPicPr>
            <a:picLocks noChangeAspect="1"/>
          </p:cNvPicPr>
          <p:nvPr/>
        </p:nvPicPr>
        <p:blipFill>
          <a:blip r:embed="rId3" cstate="print"/>
          <a:stretch>
            <a:fillRect/>
          </a:stretch>
        </p:blipFill>
        <p:spPr>
          <a:xfrm>
            <a:off x="6180463" y="891409"/>
            <a:ext cx="5706737" cy="3567520"/>
          </a:xfrm>
          <a:prstGeom prst="rect">
            <a:avLst/>
          </a:prstGeom>
          <a:ln>
            <a:solidFill>
              <a:schemeClr val="bg2"/>
            </a:solidFill>
          </a:ln>
          <a:effectLst/>
        </p:spPr>
      </p:pic>
      <p:sp>
        <p:nvSpPr>
          <p:cNvPr id="7" name="Slide Number Placeholder 6"/>
          <p:cNvSpPr>
            <a:spLocks noGrp="1"/>
          </p:cNvSpPr>
          <p:nvPr>
            <p:ph type="sldNum" sz="quarter" idx="11"/>
          </p:nvPr>
        </p:nvSpPr>
        <p:spPr/>
        <p:txBody>
          <a:bodyPr/>
          <a:lstStyle/>
          <a:p>
            <a:pPr defTabSz="1088421">
              <a:buFontTx/>
              <a:buBlip>
                <a:blip r:embed="rId4"/>
              </a:buBlip>
            </a:pPr>
            <a:fld id="{104FC826-72BB-4AF1-BA01-A94F7396A7DC}" type="slidenum">
              <a:rPr lang="en-US" smtClean="0"/>
              <a:pPr defTabSz="1088421">
                <a:buFontTx/>
                <a:buBlip>
                  <a:blip r:embed="rId4"/>
                </a:buBlip>
              </a:pPr>
              <a:t>6</a:t>
            </a:fld>
            <a:endParaRPr lang="en-US" dirty="0"/>
          </a:p>
        </p:txBody>
      </p:sp>
      <p:sp>
        <p:nvSpPr>
          <p:cNvPr id="8" name="Footer Placeholder 7"/>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latin typeface="MetricHPE Black"/>
              </a:rPr>
              <a:t>MapR User Accounts</a:t>
            </a:r>
            <a:endParaRPr lang="en-IN" dirty="0">
              <a:latin typeface="MetricHPE Black"/>
            </a:endParaRPr>
          </a:p>
        </p:txBody>
      </p:sp>
      <p:sp>
        <p:nvSpPr>
          <p:cNvPr id="8" name="Rectangle 7"/>
          <p:cNvSpPr/>
          <p:nvPr/>
        </p:nvSpPr>
        <p:spPr>
          <a:xfrm>
            <a:off x="661720" y="2004104"/>
            <a:ext cx="10865383" cy="369332"/>
          </a:xfrm>
          <a:prstGeom prst="rect">
            <a:avLst/>
          </a:prstGeom>
        </p:spPr>
        <p:txBody>
          <a:bodyPr wrap="square">
            <a:spAutoFit/>
          </a:bodyPr>
          <a:lstStyle/>
          <a:p>
            <a:r>
              <a:rPr lang="en-US" b="1" dirty="0"/>
              <a:t>By default, HPECP set-up 3 MapR User Accounts:</a:t>
            </a:r>
          </a:p>
        </p:txBody>
      </p:sp>
      <p:pic>
        <p:nvPicPr>
          <p:cNvPr id="10" name="Picture 9">
            <a:extLst>
              <a:ext uri="{FF2B5EF4-FFF2-40B4-BE49-F238E27FC236}">
                <a16:creationId xmlns="" xmlns:a16="http://schemas.microsoft.com/office/drawing/2014/main" id="{C390C5F1-AC7D-4F21-8136-F6087870E44E}"/>
              </a:ext>
            </a:extLst>
          </p:cNvPr>
          <p:cNvPicPr>
            <a:picLocks noChangeAspect="1"/>
          </p:cNvPicPr>
          <p:nvPr/>
        </p:nvPicPr>
        <p:blipFill>
          <a:blip r:embed="rId3"/>
          <a:stretch>
            <a:fillRect/>
          </a:stretch>
        </p:blipFill>
        <p:spPr>
          <a:xfrm>
            <a:off x="4066510" y="1166648"/>
            <a:ext cx="3957855" cy="486795"/>
          </a:xfrm>
          <a:prstGeom prst="rect">
            <a:avLst/>
          </a:prstGeom>
        </p:spPr>
      </p:pic>
      <p:pic>
        <p:nvPicPr>
          <p:cNvPr id="11" name="Picture 15">
            <a:extLst>
              <a:ext uri="{FF2B5EF4-FFF2-40B4-BE49-F238E27FC236}">
                <a16:creationId xmlns="" xmlns:a16="http://schemas.microsoft.com/office/drawing/2014/main" id="{8C77779B-B2FC-41FC-AE22-051D41954F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610156" y="876861"/>
            <a:ext cx="889789" cy="99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 xmlns:a16="http://schemas.microsoft.com/office/drawing/2014/main" id="{AB410680-19BA-48E8-A1BE-D40B20B39363}"/>
              </a:ext>
            </a:extLst>
          </p:cNvPr>
          <p:cNvSpPr/>
          <p:nvPr/>
        </p:nvSpPr>
        <p:spPr>
          <a:xfrm>
            <a:off x="609441" y="5141836"/>
            <a:ext cx="10865383" cy="923330"/>
          </a:xfrm>
          <a:prstGeom prst="rect">
            <a:avLst/>
          </a:prstGeom>
        </p:spPr>
        <p:txBody>
          <a:bodyPr wrap="square">
            <a:spAutoFit/>
          </a:bodyPr>
          <a:lstStyle/>
          <a:p>
            <a:r>
              <a:rPr lang="en-US" b="1" dirty="0">
                <a:latin typeface="MetricHPE"/>
              </a:rPr>
              <a:t>LDAP Support:</a:t>
            </a:r>
          </a:p>
          <a:p>
            <a:pPr marL="285750" indent="-285750">
              <a:buFont typeface="Arial" panose="020B0604020202020204" pitchFamily="34" charset="0"/>
              <a:buChar char="•"/>
            </a:pPr>
            <a:r>
              <a:rPr lang="en-US" dirty="0">
                <a:latin typeface="MetricHPE"/>
              </a:rPr>
              <a:t>By default, HPECP does not set-up LDAP/AD support for MapR. We use PAM/sssd inside </a:t>
            </a:r>
            <a:r>
              <a:rPr lang="en-US" dirty="0" smtClean="0">
                <a:latin typeface="MetricHPE"/>
              </a:rPr>
              <a:t>MapR </a:t>
            </a:r>
            <a:r>
              <a:rPr lang="en-US" dirty="0">
                <a:latin typeface="MetricHPE"/>
              </a:rPr>
              <a:t>container to set-up userid authentication. (See next slide)</a:t>
            </a:r>
          </a:p>
        </p:txBody>
      </p:sp>
      <p:graphicFrame>
        <p:nvGraphicFramePr>
          <p:cNvPr id="26" name="Table 25"/>
          <p:cNvGraphicFramePr>
            <a:graphicFrameLocks noGrp="1"/>
          </p:cNvGraphicFramePr>
          <p:nvPr>
            <p:extLst>
              <p:ext uri="{D42A27DB-BD31-4B8C-83A1-F6EECF244321}">
                <p14:modId xmlns:p14="http://schemas.microsoft.com/office/powerpoint/2010/main" val="2589420993"/>
              </p:ext>
            </p:extLst>
          </p:nvPr>
        </p:nvGraphicFramePr>
        <p:xfrm>
          <a:off x="770720" y="2561893"/>
          <a:ext cx="8909308" cy="2567940"/>
        </p:xfrm>
        <a:graphic>
          <a:graphicData uri="http://schemas.openxmlformats.org/drawingml/2006/table">
            <a:tbl>
              <a:tblPr firstRow="1" bandRow="1">
                <a:tableStyleId>{912C8C85-51F0-491E-9774-3900AFEF0FD7}</a:tableStyleId>
              </a:tblPr>
              <a:tblGrid>
                <a:gridCol w="4064000"/>
                <a:gridCol w="4845308"/>
              </a:tblGrid>
              <a:tr h="370840">
                <a:tc>
                  <a:txBody>
                    <a:bodyPr/>
                    <a:lstStyle/>
                    <a:p>
                      <a:pPr marL="0" marR="0" algn="l">
                        <a:lnSpc>
                          <a:spcPct val="107000"/>
                        </a:lnSpc>
                        <a:spcBef>
                          <a:spcPts val="0"/>
                        </a:spcBef>
                        <a:spcAft>
                          <a:spcPts val="0"/>
                        </a:spcAft>
                      </a:pPr>
                      <a:r>
                        <a:rPr lang="en-US" sz="1400" dirty="0">
                          <a:effectLst/>
                        </a:rPr>
                        <a:t>MapR User Accounts</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a:effectLst/>
                        </a:rPr>
                        <a:t>Description</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gn="l">
                        <a:lnSpc>
                          <a:spcPct val="107000"/>
                        </a:lnSpc>
                        <a:spcBef>
                          <a:spcPts val="0"/>
                        </a:spcBef>
                        <a:spcAft>
                          <a:spcPts val="0"/>
                        </a:spcAft>
                      </a:pPr>
                      <a:r>
                        <a:rPr lang="en-US" sz="1400" dirty="0" smtClean="0">
                          <a:effectLst/>
                        </a:rPr>
                        <a:t>MapR</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a:effectLst/>
                        </a:rPr>
                        <a:t>Internal user used by HPECP</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gn="l">
                        <a:lnSpc>
                          <a:spcPct val="107000"/>
                        </a:lnSpc>
                        <a:spcBef>
                          <a:spcPts val="0"/>
                        </a:spcBef>
                        <a:spcAft>
                          <a:spcPts val="0"/>
                        </a:spcAft>
                      </a:pPr>
                      <a:r>
                        <a:rPr lang="en-US" sz="1400" dirty="0" smtClean="0">
                          <a:effectLst/>
                        </a:rPr>
                        <a:t>MapR-</a:t>
                      </a:r>
                      <a:r>
                        <a:rPr lang="en-US" sz="1400" dirty="0" err="1" smtClean="0">
                          <a:effectLst/>
                        </a:rPr>
                        <a:t>csi</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a:effectLst/>
                        </a:rPr>
                        <a:t>Used to manage Kubernetes CSI drivers. HPECP needs to create/delete/mount volumes on Kubernetes clusters.</a:t>
                      </a:r>
                    </a:p>
                    <a:p>
                      <a:pPr marL="0" marR="0" algn="l">
                        <a:lnSpc>
                          <a:spcPct val="107000"/>
                        </a:lnSpc>
                        <a:spcBef>
                          <a:spcPts val="0"/>
                        </a:spcBef>
                        <a:spcAft>
                          <a:spcPts val="0"/>
                        </a:spcAft>
                      </a:pPr>
                      <a:r>
                        <a:rPr lang="en-US" sz="1400" dirty="0">
                          <a:effectLst/>
                        </a:rPr>
                        <a:t> </a:t>
                      </a:r>
                    </a:p>
                    <a:p>
                      <a:pPr marL="0" marR="0" algn="l">
                        <a:lnSpc>
                          <a:spcPct val="107000"/>
                        </a:lnSpc>
                        <a:spcBef>
                          <a:spcPts val="0"/>
                        </a:spcBef>
                        <a:spcAft>
                          <a:spcPts val="0"/>
                        </a:spcAft>
                      </a:pPr>
                      <a:r>
                        <a:rPr lang="en-US" sz="1400" dirty="0">
                          <a:effectLst/>
                        </a:rPr>
                        <a:t>Password is stored at /opt/</a:t>
                      </a:r>
                      <a:r>
                        <a:rPr lang="en-US" sz="1400" dirty="0" err="1">
                          <a:effectLst/>
                        </a:rPr>
                        <a:t>bluedata</a:t>
                      </a:r>
                      <a:r>
                        <a:rPr lang="en-US" sz="1400" dirty="0">
                          <a:effectLst/>
                        </a:rPr>
                        <a:t>/</a:t>
                      </a:r>
                      <a:r>
                        <a:rPr lang="en-US" sz="1400" dirty="0" err="1">
                          <a:effectLst/>
                        </a:rPr>
                        <a:t>mapr</a:t>
                      </a:r>
                      <a:r>
                        <a:rPr lang="en-US" sz="1400" dirty="0">
                          <a:effectLst/>
                        </a:rPr>
                        <a:t>/conf/</a:t>
                      </a:r>
                      <a:r>
                        <a:rPr lang="en-US" sz="1400" dirty="0" err="1">
                          <a:effectLst/>
                        </a:rPr>
                        <a:t>mapr</a:t>
                      </a:r>
                      <a:r>
                        <a:rPr lang="en-US" sz="1400" dirty="0">
                          <a:effectLst/>
                        </a:rPr>
                        <a:t>-</a:t>
                      </a:r>
                      <a:r>
                        <a:rPr lang="en-US" sz="1400" dirty="0" err="1">
                          <a:effectLst/>
                        </a:rPr>
                        <a:t>csi</a:t>
                      </a:r>
                      <a:r>
                        <a:rPr lang="en-US" sz="1400" dirty="0">
                          <a:effectLst/>
                        </a:rPr>
                        <a:t>-pass</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r>
              <a:tr h="548477">
                <a:tc>
                  <a:txBody>
                    <a:bodyPr/>
                    <a:lstStyle/>
                    <a:p>
                      <a:pPr marL="0" marR="0" algn="l">
                        <a:lnSpc>
                          <a:spcPct val="107000"/>
                        </a:lnSpc>
                        <a:spcBef>
                          <a:spcPts val="0"/>
                        </a:spcBef>
                        <a:spcAft>
                          <a:spcPts val="0"/>
                        </a:spcAft>
                      </a:pPr>
                      <a:r>
                        <a:rPr lang="en-US" sz="1400" dirty="0" smtClean="0">
                          <a:effectLst/>
                        </a:rPr>
                        <a:t>Admin</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a:effectLst/>
                        </a:rPr>
                        <a:t>Used to connect to MapR-FS and manage the MapR filesystem operations</a:t>
                      </a:r>
                    </a:p>
                    <a:p>
                      <a:pPr marL="0" marR="0" algn="l">
                        <a:lnSpc>
                          <a:spcPct val="107000"/>
                        </a:lnSpc>
                        <a:spcBef>
                          <a:spcPts val="0"/>
                        </a:spcBef>
                        <a:spcAft>
                          <a:spcPts val="0"/>
                        </a:spcAft>
                      </a:pPr>
                      <a:r>
                        <a:rPr lang="en-US" sz="1400" dirty="0">
                          <a:effectLst/>
                        </a:rPr>
                        <a:t> </a:t>
                      </a:r>
                    </a:p>
                    <a:p>
                      <a:pPr marL="0" marR="0" algn="l">
                        <a:lnSpc>
                          <a:spcPct val="107000"/>
                        </a:lnSpc>
                        <a:spcBef>
                          <a:spcPts val="0"/>
                        </a:spcBef>
                        <a:spcAft>
                          <a:spcPts val="0"/>
                        </a:spcAft>
                      </a:pPr>
                      <a:r>
                        <a:rPr lang="en-US" sz="1400" dirty="0">
                          <a:effectLst/>
                        </a:rPr>
                        <a:t>Password is stored at /top/bluedata/</a:t>
                      </a:r>
                      <a:r>
                        <a:rPr lang="en-US" sz="1400" dirty="0" err="1">
                          <a:effectLst/>
                        </a:rPr>
                        <a:t>mapr</a:t>
                      </a:r>
                      <a:r>
                        <a:rPr lang="en-US" sz="1400" dirty="0">
                          <a:effectLst/>
                        </a:rPr>
                        <a:t>/conf/</a:t>
                      </a:r>
                      <a:r>
                        <a:rPr lang="en-US" sz="1400" dirty="0" err="1">
                          <a:effectLst/>
                        </a:rPr>
                        <a:t>mapr</a:t>
                      </a:r>
                      <a:r>
                        <a:rPr lang="en-US" sz="1400" dirty="0">
                          <a:effectLst/>
                        </a:rPr>
                        <a:t>-</a:t>
                      </a:r>
                      <a:r>
                        <a:rPr lang="en-US" sz="1400" dirty="0" err="1">
                          <a:effectLst/>
                        </a:rPr>
                        <a:t>csi</a:t>
                      </a:r>
                      <a:r>
                        <a:rPr lang="en-US" sz="1400" dirty="0">
                          <a:effectLst/>
                        </a:rPr>
                        <a:t>-pass</a:t>
                      </a:r>
                      <a:endParaRPr lang="en-US" sz="1400" dirty="0">
                        <a:effectLst/>
                        <a:latin typeface="MetricHPE"/>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Slide Number Placeholder 8"/>
          <p:cNvSpPr>
            <a:spLocks noGrp="1"/>
          </p:cNvSpPr>
          <p:nvPr>
            <p:ph type="sldNum" sz="quarter" idx="11"/>
          </p:nvPr>
        </p:nvSpPr>
        <p:spPr/>
        <p:txBody>
          <a:bodyPr/>
          <a:lstStyle/>
          <a:p>
            <a:pPr defTabSz="1088421">
              <a:buFontTx/>
              <a:buBlip>
                <a:blip r:embed="rId5"/>
              </a:buBlip>
            </a:pPr>
            <a:fld id="{104FC826-72BB-4AF1-BA01-A94F7396A7DC}" type="slidenum">
              <a:rPr lang="en-US" smtClean="0"/>
              <a:pPr defTabSz="1088421">
                <a:buFontTx/>
                <a:buBlip>
                  <a:blip r:embed="rId5"/>
                </a:buBlip>
              </a:pPr>
              <a:t>7</a:t>
            </a:fld>
            <a:endParaRPr lang="en-US" dirty="0"/>
          </a:p>
        </p:txBody>
      </p:sp>
      <p:sp>
        <p:nvSpPr>
          <p:cNvPr id="12" name="Footer Placeholder 11"/>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Setting Up AD/LDAP in MapR management</a:t>
            </a:r>
            <a:endParaRPr lang="en-IN" dirty="0"/>
          </a:p>
        </p:txBody>
      </p:sp>
      <p:sp>
        <p:nvSpPr>
          <p:cNvPr id="12" name="Content Placeholder 2">
            <a:extLst>
              <a:ext uri="{FF2B5EF4-FFF2-40B4-BE49-F238E27FC236}">
                <a16:creationId xmlns="" xmlns:a16="http://schemas.microsoft.com/office/drawing/2014/main" id="{635DA14D-DCCF-42C8-9E27-83FBE618A0FC}"/>
              </a:ext>
            </a:extLst>
          </p:cNvPr>
          <p:cNvSpPr txBox="1">
            <a:spLocks/>
          </p:cNvSpPr>
          <p:nvPr/>
        </p:nvSpPr>
        <p:spPr>
          <a:xfrm>
            <a:off x="612213" y="978065"/>
            <a:ext cx="6584291" cy="2145824"/>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10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b="1" dirty="0"/>
              <a:t>Step 1: Install AD/LDAP packages in the </a:t>
            </a:r>
            <a:r>
              <a:rPr lang="en-US" sz="1200" b="1" dirty="0" err="1"/>
              <a:t>mapr</a:t>
            </a:r>
            <a:r>
              <a:rPr lang="en-US" sz="1200" b="1" dirty="0"/>
              <a:t> container</a:t>
            </a:r>
          </a:p>
          <a:p>
            <a:pPr marL="0" indent="0">
              <a:spcBef>
                <a:spcPts val="0"/>
              </a:spcBef>
              <a:buNone/>
            </a:pPr>
            <a:r>
              <a:rPr lang="en-US" sz="900" dirty="0">
                <a:latin typeface="Courier New" panose="02070309020205020404" pitchFamily="49" charset="0"/>
                <a:cs typeface="Courier New" panose="02070309020205020404" pitchFamily="49" charset="0"/>
              </a:rPr>
              <a:t>yum install -y </a:t>
            </a:r>
            <a:r>
              <a:rPr lang="en-US" sz="900" dirty="0" err="1">
                <a:latin typeface="Courier New" panose="02070309020205020404" pitchFamily="49" charset="0"/>
                <a:cs typeface="Courier New" panose="02070309020205020404" pitchFamily="49" charset="0"/>
              </a:rPr>
              <a:t>authconfig</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openldap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openldap</a:t>
            </a:r>
            <a:r>
              <a:rPr lang="en-US" sz="900" dirty="0">
                <a:latin typeface="Courier New" panose="02070309020205020404" pitchFamily="49" charset="0"/>
                <a:cs typeface="Courier New" panose="02070309020205020404" pitchFamily="49" charset="0"/>
              </a:rPr>
              <a:t>-clients </a:t>
            </a:r>
            <a:r>
              <a:rPr lang="en-US" sz="900" dirty="0" err="1">
                <a:latin typeface="Courier New" panose="02070309020205020404" pitchFamily="49" charset="0"/>
                <a:cs typeface="Courier New" panose="02070309020205020404" pitchFamily="49" charset="0"/>
              </a:rPr>
              <a:t>pamtester</a:t>
            </a:r>
            <a:r>
              <a:rPr lang="en-US" sz="900" dirty="0">
                <a:latin typeface="Courier New" panose="02070309020205020404" pitchFamily="49" charset="0"/>
                <a:cs typeface="Courier New" panose="02070309020205020404" pitchFamily="49" charset="0"/>
              </a:rPr>
              <a:t> sssd sssd-client –</a:t>
            </a:r>
            <a:r>
              <a:rPr lang="en-US" sz="900" dirty="0" err="1">
                <a:latin typeface="Courier New" panose="02070309020205020404" pitchFamily="49" charset="0"/>
                <a:cs typeface="Courier New" panose="02070309020205020404" pitchFamily="49" charset="0"/>
              </a:rPr>
              <a:t>nogpgcheck</a:t>
            </a:r>
            <a:endParaRPr lang="en-US" sz="900" dirty="0">
              <a:latin typeface="Courier New" panose="02070309020205020404" pitchFamily="49" charset="0"/>
              <a:cs typeface="Courier New" panose="02070309020205020404" pitchFamily="49" charset="0"/>
            </a:endParaRPr>
          </a:p>
          <a:p>
            <a:pPr marL="0" indent="0">
              <a:buNone/>
            </a:pPr>
            <a:r>
              <a:rPr lang="en-US" sz="1200" b="1" dirty="0"/>
              <a:t>Step 2: Setup </a:t>
            </a:r>
            <a:r>
              <a:rPr lang="en-US" sz="1200" b="1" dirty="0" err="1"/>
              <a:t>authconfig</a:t>
            </a:r>
            <a:r>
              <a:rPr lang="en-US" sz="1200" dirty="0"/>
              <a:t> </a:t>
            </a:r>
          </a:p>
          <a:p>
            <a:pPr marL="0" indent="0">
              <a:spcBef>
                <a:spcPts val="0"/>
              </a:spcBef>
              <a:buNone/>
            </a:pPr>
            <a:r>
              <a:rPr lang="en-US" sz="900" dirty="0" err="1">
                <a:latin typeface="Courier New" panose="02070309020205020404" pitchFamily="49" charset="0"/>
                <a:cs typeface="Courier New" panose="02070309020205020404" pitchFamily="49" charset="0"/>
              </a:rPr>
              <a:t>authconfig</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enableldap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enableldapauth</a:t>
            </a:r>
            <a:r>
              <a:rPr lang="en-US" sz="900" dirty="0">
                <a:latin typeface="Courier New" panose="02070309020205020404" pitchFamily="49" charset="0"/>
                <a:cs typeface="Courier New" panose="02070309020205020404" pitchFamily="49" charset="0"/>
              </a:rPr>
              <a:t> \</a:t>
            </a:r>
          </a:p>
          <a:p>
            <a:pPr marL="0" indent="0">
              <a:spcBef>
                <a:spcPts val="0"/>
              </a:spcBef>
              <a:buNone/>
            </a:pP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ldapserver</a:t>
            </a:r>
            <a:r>
              <a:rPr lang="en-US" sz="900" dirty="0">
                <a:latin typeface="Courier New" panose="02070309020205020404" pitchFamily="49" charset="0"/>
                <a:cs typeface="Courier New" panose="02070309020205020404" pitchFamily="49" charset="0"/>
              </a:rPr>
              <a:t>=&lt;</a:t>
            </a:r>
            <a:r>
              <a:rPr lang="en-US" sz="900" dirty="0" err="1">
                <a:highlight>
                  <a:srgbClr val="FFFF00"/>
                </a:highlight>
                <a:latin typeface="Courier New" panose="02070309020205020404" pitchFamily="49" charset="0"/>
                <a:cs typeface="Courier New" panose="02070309020205020404" pitchFamily="49" charset="0"/>
              </a:rPr>
              <a:t>ldap</a:t>
            </a:r>
            <a:r>
              <a:rPr lang="en-US" sz="900" dirty="0">
                <a:highlight>
                  <a:srgbClr val="FFFF00"/>
                </a:highlight>
                <a:latin typeface="Courier New" panose="02070309020205020404" pitchFamily="49" charset="0"/>
                <a:cs typeface="Courier New" panose="02070309020205020404" pitchFamily="49" charset="0"/>
              </a:rPr>
              <a:t>-server</a:t>
            </a:r>
            <a:r>
              <a:rPr lang="en-US" sz="900" dirty="0">
                <a:latin typeface="Courier New" panose="02070309020205020404" pitchFamily="49" charset="0"/>
                <a:cs typeface="Courier New" panose="02070309020205020404" pitchFamily="49" charset="0"/>
              </a:rPr>
              <a:t>&gt;\</a:t>
            </a:r>
          </a:p>
          <a:p>
            <a:pPr marL="0" indent="0">
              <a:spcBef>
                <a:spcPts val="0"/>
              </a:spcBef>
              <a:buNone/>
            </a:pP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ldapbasedn</a:t>
            </a:r>
            <a:r>
              <a:rPr lang="en-US" sz="900" dirty="0">
                <a:latin typeface="Courier New" panose="02070309020205020404" pitchFamily="49" charset="0"/>
                <a:cs typeface="Courier New" panose="02070309020205020404" pitchFamily="49" charset="0"/>
              </a:rPr>
              <a:t>=“&lt;</a:t>
            </a:r>
            <a:r>
              <a:rPr lang="en-US" sz="900" dirty="0" err="1">
                <a:highlight>
                  <a:srgbClr val="FFFF00"/>
                </a:highlight>
                <a:latin typeface="Courier New" panose="02070309020205020404" pitchFamily="49" charset="0"/>
                <a:cs typeface="Courier New" panose="02070309020205020404" pitchFamily="49" charset="0"/>
              </a:rPr>
              <a:t>basedn</a:t>
            </a:r>
            <a:r>
              <a:rPr lang="en-US" sz="900" dirty="0">
                <a:latin typeface="Courier New" panose="02070309020205020404" pitchFamily="49" charset="0"/>
                <a:cs typeface="Courier New" panose="02070309020205020404" pitchFamily="49" charset="0"/>
              </a:rPr>
              <a:t>&gt;" \</a:t>
            </a:r>
          </a:p>
          <a:p>
            <a:pPr marL="0" indent="0">
              <a:spcBef>
                <a:spcPts val="0"/>
              </a:spcBef>
              <a:buNone/>
            </a:pP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enablemkhomedir</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enablecachecreds</a:t>
            </a:r>
            <a:r>
              <a:rPr lang="en-US" sz="900" dirty="0">
                <a:latin typeface="Courier New" panose="02070309020205020404" pitchFamily="49" charset="0"/>
                <a:cs typeface="Courier New" panose="02070309020205020404" pitchFamily="49" charset="0"/>
              </a:rPr>
              <a:t> \</a:t>
            </a:r>
          </a:p>
          <a:p>
            <a:pPr marL="0" indent="0">
              <a:spcBef>
                <a:spcPts val="0"/>
              </a:spcBef>
              <a:buNone/>
            </a:pP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enableldaptls</a:t>
            </a:r>
            <a:r>
              <a:rPr lang="en-US" sz="900" dirty="0">
                <a:latin typeface="Courier New" panose="02070309020205020404" pitchFamily="49" charset="0"/>
                <a:cs typeface="Courier New" panose="02070309020205020404" pitchFamily="49" charset="0"/>
              </a:rPr>
              <a:t> --update \</a:t>
            </a:r>
          </a:p>
          <a:p>
            <a:pPr marL="0" indent="0">
              <a:spcBef>
                <a:spcPts val="0"/>
              </a:spcBef>
              <a:buNone/>
            </a:pP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enablelocauthorize</a:t>
            </a:r>
            <a:r>
              <a:rPr lang="en-US" sz="900" dirty="0">
                <a:latin typeface="Courier New" panose="02070309020205020404" pitchFamily="49" charset="0"/>
                <a:cs typeface="Courier New" panose="02070309020205020404" pitchFamily="49" charset="0"/>
              </a:rPr>
              <a:t> \</a:t>
            </a:r>
          </a:p>
          <a:p>
            <a:pPr marL="0" indent="0">
              <a:spcBef>
                <a:spcPts val="0"/>
              </a:spcBef>
              <a:buNone/>
            </a:pP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enablesssd</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enablesssdauth</a:t>
            </a:r>
            <a:r>
              <a:rPr lang="en-US" sz="900" dirty="0">
                <a:latin typeface="Courier New" panose="02070309020205020404" pitchFamily="49" charset="0"/>
                <a:cs typeface="Courier New" panose="02070309020205020404" pitchFamily="49" charset="0"/>
              </a:rPr>
              <a:t> \</a:t>
            </a:r>
          </a:p>
          <a:p>
            <a:pPr marL="0" indent="0">
              <a:spcBef>
                <a:spcPts val="0"/>
              </a:spcBef>
              <a:buNone/>
            </a:pP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enablemkhomedir</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enablecachecreds</a:t>
            </a:r>
            <a:endParaRPr lang="en-US" sz="900" dirty="0">
              <a:latin typeface="Courier New" panose="02070309020205020404" pitchFamily="49" charset="0"/>
              <a:cs typeface="Courier New" panose="02070309020205020404" pitchFamily="49" charset="0"/>
            </a:endParaRPr>
          </a:p>
          <a:p>
            <a:pPr marL="0" indent="0">
              <a:spcBef>
                <a:spcPts val="0"/>
              </a:spcBef>
              <a:buNone/>
            </a:pP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1200" b="1" dirty="0"/>
              <a:t>Step 3: Setup /</a:t>
            </a:r>
            <a:r>
              <a:rPr lang="en-US" sz="1200" b="1" dirty="0" err="1"/>
              <a:t>etc</a:t>
            </a:r>
            <a:r>
              <a:rPr lang="en-US" sz="1200" b="1" dirty="0"/>
              <a:t>/sssd/</a:t>
            </a:r>
            <a:r>
              <a:rPr lang="en-US" sz="1200" b="1" dirty="0" err="1"/>
              <a:t>sssd.conf</a:t>
            </a:r>
            <a:r>
              <a:rPr lang="en-US" sz="1200" b="1" dirty="0"/>
              <a:t> </a:t>
            </a:r>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a:t>
            </a:r>
          </a:p>
          <a:p>
            <a:pPr marL="0" indent="0">
              <a:buFont typeface="Arial" panose="020B0604020202020204" pitchFamily="34" charset="0"/>
              <a:buNone/>
            </a:pPr>
            <a:endParaRPr lang="en-US" sz="1200" dirty="0"/>
          </a:p>
        </p:txBody>
      </p:sp>
      <p:graphicFrame>
        <p:nvGraphicFramePr>
          <p:cNvPr id="13" name="Table 9">
            <a:extLst>
              <a:ext uri="{FF2B5EF4-FFF2-40B4-BE49-F238E27FC236}">
                <a16:creationId xmlns="" xmlns:a16="http://schemas.microsoft.com/office/drawing/2014/main" id="{984FA2E8-1D04-42FD-BA65-B036DF8247E5}"/>
              </a:ext>
            </a:extLst>
          </p:cNvPr>
          <p:cNvGraphicFramePr>
            <a:graphicFrameLocks noGrp="1"/>
          </p:cNvGraphicFramePr>
          <p:nvPr/>
        </p:nvGraphicFramePr>
        <p:xfrm>
          <a:off x="609441" y="3123889"/>
          <a:ext cx="8128000" cy="2011680"/>
        </p:xfrm>
        <a:graphic>
          <a:graphicData uri="http://schemas.openxmlformats.org/drawingml/2006/table">
            <a:tbl>
              <a:tblPr firstRow="1" bandRow="1">
                <a:tableStyleId>{912C8C85-51F0-491E-9774-3900AFEF0FD7}</a:tableStyleId>
              </a:tblPr>
              <a:tblGrid>
                <a:gridCol w="8128000">
                  <a:extLst>
                    <a:ext uri="{9D8B030D-6E8A-4147-A177-3AD203B41FA5}">
                      <a16:colId xmlns="" xmlns:a16="http://schemas.microsoft.com/office/drawing/2014/main" val="370897717"/>
                    </a:ext>
                  </a:extLst>
                </a:gridCol>
              </a:tblGrid>
              <a:tr h="374375">
                <a:tc>
                  <a:txBody>
                    <a:bodyPr/>
                    <a:lstStyle/>
                    <a:p>
                      <a:r>
                        <a:rPr lang="en-US" sz="900" b="0" dirty="0">
                          <a:solidFill>
                            <a:schemeClr val="tx1"/>
                          </a:solidFill>
                          <a:latin typeface="Courier New" panose="02070309020205020404" pitchFamily="49" charset="0"/>
                          <a:cs typeface="Courier New" panose="02070309020205020404" pitchFamily="49" charset="0"/>
                        </a:rPr>
                        <a:t>….</a:t>
                      </a:r>
                    </a:p>
                    <a:p>
                      <a:r>
                        <a:rPr lang="en-US" sz="900" b="0" dirty="0" err="1">
                          <a:solidFill>
                            <a:schemeClr val="tx1"/>
                          </a:solidFill>
                          <a:latin typeface="Courier New" panose="02070309020205020404" pitchFamily="49" charset="0"/>
                          <a:cs typeface="Courier New" panose="02070309020205020404" pitchFamily="49" charset="0"/>
                        </a:rPr>
                        <a:t>ldap_uri</a:t>
                      </a:r>
                      <a:r>
                        <a:rPr lang="en-US" sz="900" b="0" dirty="0">
                          <a:solidFill>
                            <a:schemeClr val="tx1"/>
                          </a:solidFill>
                          <a:latin typeface="Courier New" panose="02070309020205020404" pitchFamily="49" charset="0"/>
                          <a:cs typeface="Courier New" panose="02070309020205020404" pitchFamily="49" charset="0"/>
                        </a:rPr>
                        <a:t> = </a:t>
                      </a:r>
                      <a:r>
                        <a:rPr lang="en-US" sz="900" b="0" dirty="0">
                          <a:solidFill>
                            <a:schemeClr val="tx1"/>
                          </a:solidFill>
                          <a:highlight>
                            <a:srgbClr val="FFFF00"/>
                          </a:highlight>
                          <a:latin typeface="Courier New" panose="02070309020205020404" pitchFamily="49" charset="0"/>
                          <a:cs typeface="Courier New" panose="02070309020205020404" pitchFamily="49" charset="0"/>
                        </a:rPr>
                        <a:t>ldap://&lt;ldap server </a:t>
                      </a:r>
                      <a:r>
                        <a:rPr lang="en-US" sz="900" b="0" dirty="0" err="1">
                          <a:solidFill>
                            <a:schemeClr val="tx1"/>
                          </a:solidFill>
                          <a:highlight>
                            <a:srgbClr val="FFFF00"/>
                          </a:highlight>
                          <a:latin typeface="Courier New" panose="02070309020205020404" pitchFamily="49" charset="0"/>
                          <a:cs typeface="Courier New" panose="02070309020205020404" pitchFamily="49" charset="0"/>
                        </a:rPr>
                        <a:t>url</a:t>
                      </a:r>
                      <a:r>
                        <a:rPr lang="en-US" sz="900" b="0" dirty="0">
                          <a:solidFill>
                            <a:schemeClr val="tx1"/>
                          </a:solidFill>
                          <a:highlight>
                            <a:srgbClr val="FFFF00"/>
                          </a:highlight>
                          <a:latin typeface="Courier New" panose="02070309020205020404" pitchFamily="49" charset="0"/>
                          <a:cs typeface="Courier New" panose="02070309020205020404" pitchFamily="49" charset="0"/>
                        </a:rPr>
                        <a:t>&gt;:</a:t>
                      </a:r>
                      <a:r>
                        <a:rPr lang="en-US" sz="900" b="0" dirty="0">
                          <a:solidFill>
                            <a:schemeClr val="tx1"/>
                          </a:solidFill>
                          <a:latin typeface="Courier New" panose="02070309020205020404" pitchFamily="49" charset="0"/>
                          <a:cs typeface="Courier New" panose="02070309020205020404" pitchFamily="49" charset="0"/>
                        </a:rPr>
                        <a:t>389</a:t>
                      </a:r>
                    </a:p>
                    <a:p>
                      <a:r>
                        <a:rPr lang="en-US" sz="900" b="0" dirty="0" err="1">
                          <a:solidFill>
                            <a:schemeClr val="tx1"/>
                          </a:solidFill>
                          <a:latin typeface="Courier New" panose="02070309020205020404" pitchFamily="49" charset="0"/>
                          <a:cs typeface="Courier New" panose="02070309020205020404" pitchFamily="49" charset="0"/>
                        </a:rPr>
                        <a:t>ldap_id_use_start_tls</a:t>
                      </a:r>
                      <a:r>
                        <a:rPr lang="en-US" sz="900" b="0" dirty="0">
                          <a:solidFill>
                            <a:schemeClr val="tx1"/>
                          </a:solidFill>
                          <a:latin typeface="Courier New" panose="02070309020205020404" pitchFamily="49" charset="0"/>
                          <a:cs typeface="Courier New" panose="02070309020205020404" pitchFamily="49" charset="0"/>
                        </a:rPr>
                        <a:t> = True</a:t>
                      </a:r>
                    </a:p>
                    <a:p>
                      <a:r>
                        <a:rPr lang="en-US" sz="900" b="0" dirty="0" err="1">
                          <a:solidFill>
                            <a:schemeClr val="tx1"/>
                          </a:solidFill>
                          <a:latin typeface="Courier New" panose="02070309020205020404" pitchFamily="49" charset="0"/>
                          <a:cs typeface="Courier New" panose="02070309020205020404" pitchFamily="49" charset="0"/>
                        </a:rPr>
                        <a:t>ldap_tls_cacertdir</a:t>
                      </a:r>
                      <a:r>
                        <a:rPr lang="en-US" sz="900" b="0" dirty="0">
                          <a:solidFill>
                            <a:schemeClr val="tx1"/>
                          </a:solidFill>
                          <a:latin typeface="Courier New" panose="02070309020205020404" pitchFamily="49" charset="0"/>
                          <a:cs typeface="Courier New" panose="02070309020205020404" pitchFamily="49" charset="0"/>
                        </a:rPr>
                        <a:t> = /</a:t>
                      </a:r>
                      <a:r>
                        <a:rPr lang="en-US" sz="900" b="0" dirty="0" err="1">
                          <a:solidFill>
                            <a:schemeClr val="tx1"/>
                          </a:solidFill>
                          <a:latin typeface="Courier New" panose="02070309020205020404" pitchFamily="49" charset="0"/>
                          <a:cs typeface="Courier New" panose="02070309020205020404" pitchFamily="49" charset="0"/>
                        </a:rPr>
                        <a:t>etc</a:t>
                      </a:r>
                      <a:r>
                        <a:rPr lang="en-US" sz="900" b="0" dirty="0">
                          <a:solidFill>
                            <a:schemeClr val="tx1"/>
                          </a:solidFill>
                          <a:latin typeface="Courier New" panose="02070309020205020404" pitchFamily="49" charset="0"/>
                          <a:cs typeface="Courier New" panose="02070309020205020404" pitchFamily="49" charset="0"/>
                        </a:rPr>
                        <a:t>/</a:t>
                      </a:r>
                      <a:r>
                        <a:rPr lang="en-US" sz="900" b="0" dirty="0" err="1">
                          <a:solidFill>
                            <a:schemeClr val="tx1"/>
                          </a:solidFill>
                          <a:latin typeface="Courier New" panose="02070309020205020404" pitchFamily="49" charset="0"/>
                          <a:cs typeface="Courier New" panose="02070309020205020404" pitchFamily="49" charset="0"/>
                        </a:rPr>
                        <a:t>openldap</a:t>
                      </a:r>
                      <a:r>
                        <a:rPr lang="en-US" sz="900" b="0" dirty="0">
                          <a:solidFill>
                            <a:schemeClr val="tx1"/>
                          </a:solidFill>
                          <a:latin typeface="Courier New" panose="02070309020205020404" pitchFamily="49" charset="0"/>
                          <a:cs typeface="Courier New" panose="02070309020205020404" pitchFamily="49" charset="0"/>
                        </a:rPr>
                        <a:t>/</a:t>
                      </a:r>
                      <a:r>
                        <a:rPr lang="en-US" sz="900" b="0" dirty="0" err="1">
                          <a:solidFill>
                            <a:schemeClr val="tx1"/>
                          </a:solidFill>
                          <a:latin typeface="Courier New" panose="02070309020205020404" pitchFamily="49" charset="0"/>
                          <a:cs typeface="Courier New" panose="02070309020205020404" pitchFamily="49" charset="0"/>
                        </a:rPr>
                        <a:t>cacerts</a:t>
                      </a:r>
                      <a:endParaRPr lang="en-US" sz="900" b="0" dirty="0">
                        <a:solidFill>
                          <a:schemeClr val="tx1"/>
                        </a:solidFill>
                        <a:latin typeface="Courier New" panose="02070309020205020404" pitchFamily="49" charset="0"/>
                        <a:cs typeface="Courier New" panose="02070309020205020404" pitchFamily="49" charset="0"/>
                      </a:endParaRPr>
                    </a:p>
                    <a:p>
                      <a:r>
                        <a:rPr lang="en-US" sz="900" b="0" dirty="0" err="1">
                          <a:solidFill>
                            <a:schemeClr val="tx1"/>
                          </a:solidFill>
                          <a:latin typeface="Courier New" panose="02070309020205020404" pitchFamily="49" charset="0"/>
                          <a:cs typeface="Courier New" panose="02070309020205020404" pitchFamily="49" charset="0"/>
                        </a:rPr>
                        <a:t>ldap_tls_reqcert</a:t>
                      </a:r>
                      <a:r>
                        <a:rPr lang="en-US" sz="900" b="0" dirty="0">
                          <a:solidFill>
                            <a:schemeClr val="tx1"/>
                          </a:solidFill>
                          <a:latin typeface="Courier New" panose="02070309020205020404" pitchFamily="49" charset="0"/>
                          <a:cs typeface="Courier New" panose="02070309020205020404" pitchFamily="49" charset="0"/>
                        </a:rPr>
                        <a:t> = never</a:t>
                      </a:r>
                    </a:p>
                    <a:p>
                      <a:r>
                        <a:rPr lang="en-US" sz="900" b="0" dirty="0" err="1">
                          <a:solidFill>
                            <a:schemeClr val="tx1"/>
                          </a:solidFill>
                          <a:latin typeface="Courier New" panose="02070309020205020404" pitchFamily="49" charset="0"/>
                          <a:cs typeface="Courier New" panose="02070309020205020404" pitchFamily="49" charset="0"/>
                        </a:rPr>
                        <a:t>ldap_user_member_of</a:t>
                      </a:r>
                      <a:r>
                        <a:rPr lang="en-US" sz="900" b="0" dirty="0">
                          <a:solidFill>
                            <a:schemeClr val="tx1"/>
                          </a:solidFill>
                          <a:latin typeface="Courier New" panose="02070309020205020404" pitchFamily="49" charset="0"/>
                          <a:cs typeface="Courier New" panose="02070309020205020404" pitchFamily="49" charset="0"/>
                        </a:rPr>
                        <a:t> = </a:t>
                      </a:r>
                      <a:r>
                        <a:rPr lang="en-US" sz="900" b="0" dirty="0" err="1">
                          <a:solidFill>
                            <a:schemeClr val="tx1"/>
                          </a:solidFill>
                          <a:latin typeface="Courier New" panose="02070309020205020404" pitchFamily="49" charset="0"/>
                          <a:cs typeface="Courier New" panose="02070309020205020404" pitchFamily="49" charset="0"/>
                        </a:rPr>
                        <a:t>memberOf</a:t>
                      </a:r>
                      <a:endParaRPr lang="en-US" sz="900" b="0" dirty="0">
                        <a:solidFill>
                          <a:schemeClr val="tx1"/>
                        </a:solidFill>
                        <a:latin typeface="Courier New" panose="02070309020205020404" pitchFamily="49" charset="0"/>
                        <a:cs typeface="Courier New" panose="02070309020205020404" pitchFamily="49" charset="0"/>
                      </a:endParaRPr>
                    </a:p>
                    <a:p>
                      <a:r>
                        <a:rPr lang="en-US" sz="900" b="0" dirty="0" err="1">
                          <a:solidFill>
                            <a:schemeClr val="tx1"/>
                          </a:solidFill>
                          <a:latin typeface="Courier New" panose="02070309020205020404" pitchFamily="49" charset="0"/>
                          <a:cs typeface="Courier New" panose="02070309020205020404" pitchFamily="49" charset="0"/>
                        </a:rPr>
                        <a:t>ldap_access_order</a:t>
                      </a:r>
                      <a:r>
                        <a:rPr lang="en-US" sz="900" b="0" dirty="0">
                          <a:solidFill>
                            <a:schemeClr val="tx1"/>
                          </a:solidFill>
                          <a:latin typeface="Courier New" panose="02070309020205020404" pitchFamily="49" charset="0"/>
                          <a:cs typeface="Courier New" panose="02070309020205020404" pitchFamily="49" charset="0"/>
                        </a:rPr>
                        <a:t> = filter</a:t>
                      </a:r>
                    </a:p>
                    <a:p>
                      <a:r>
                        <a:rPr lang="en-US" sz="900" b="0" dirty="0" err="1">
                          <a:solidFill>
                            <a:schemeClr val="tx1"/>
                          </a:solidFill>
                          <a:latin typeface="Courier New" panose="02070309020205020404" pitchFamily="49" charset="0"/>
                          <a:cs typeface="Courier New" panose="02070309020205020404" pitchFamily="49" charset="0"/>
                        </a:rPr>
                        <a:t>debug_level</a:t>
                      </a:r>
                      <a:r>
                        <a:rPr lang="en-US" sz="900" b="0" dirty="0">
                          <a:solidFill>
                            <a:schemeClr val="tx1"/>
                          </a:solidFill>
                          <a:latin typeface="Courier New" panose="02070309020205020404" pitchFamily="49" charset="0"/>
                          <a:cs typeface="Courier New" panose="02070309020205020404" pitchFamily="49" charset="0"/>
                        </a:rPr>
                        <a:t> = 0xf0</a:t>
                      </a:r>
                    </a:p>
                    <a:p>
                      <a:r>
                        <a:rPr lang="en-US" sz="900" b="0" dirty="0" err="1">
                          <a:solidFill>
                            <a:schemeClr val="tx1"/>
                          </a:solidFill>
                          <a:latin typeface="Courier New" panose="02070309020205020404" pitchFamily="49" charset="0"/>
                          <a:cs typeface="Courier New" panose="02070309020205020404" pitchFamily="49" charset="0"/>
                        </a:rPr>
                        <a:t>ldap_access_filter</a:t>
                      </a:r>
                      <a:r>
                        <a:rPr lang="en-US" sz="900" b="0" dirty="0">
                          <a:solidFill>
                            <a:schemeClr val="tx1"/>
                          </a:solidFill>
                          <a:latin typeface="Courier New" panose="02070309020205020404" pitchFamily="49" charset="0"/>
                          <a:cs typeface="Courier New" panose="02070309020205020404" pitchFamily="49" charset="0"/>
                        </a:rPr>
                        <a:t> = (|(</a:t>
                      </a:r>
                      <a:r>
                        <a:rPr lang="en-US" sz="900" b="0" dirty="0" err="1">
                          <a:solidFill>
                            <a:schemeClr val="tx1"/>
                          </a:solidFill>
                          <a:latin typeface="Courier New" panose="02070309020205020404" pitchFamily="49" charset="0"/>
                          <a:cs typeface="Courier New" panose="02070309020205020404" pitchFamily="49" charset="0"/>
                        </a:rPr>
                        <a:t>memberOf</a:t>
                      </a:r>
                      <a:r>
                        <a:rPr lang="en-US" sz="900" b="0" dirty="0">
                          <a:solidFill>
                            <a:schemeClr val="tx1"/>
                          </a:solidFill>
                          <a:latin typeface="Courier New" panose="02070309020205020404" pitchFamily="49" charset="0"/>
                          <a:cs typeface="Courier New" panose="02070309020205020404" pitchFamily="49" charset="0"/>
                        </a:rPr>
                        <a:t>=</a:t>
                      </a:r>
                      <a:r>
                        <a:rPr lang="en-US" sz="900" b="0" dirty="0" err="1">
                          <a:solidFill>
                            <a:schemeClr val="tx1"/>
                          </a:solidFill>
                          <a:latin typeface="Courier New" panose="02070309020205020404" pitchFamily="49" charset="0"/>
                          <a:cs typeface="Courier New" panose="02070309020205020404" pitchFamily="49" charset="0"/>
                        </a:rPr>
                        <a:t>cn</a:t>
                      </a:r>
                      <a:r>
                        <a:rPr lang="en-US" sz="900" b="0" dirty="0">
                          <a:solidFill>
                            <a:schemeClr val="tx1"/>
                          </a:solidFill>
                          <a:latin typeface="Courier New" panose="02070309020205020404" pitchFamily="49" charset="0"/>
                          <a:cs typeface="Courier New" panose="02070309020205020404" pitchFamily="49" charset="0"/>
                        </a:rPr>
                        <a:t>=&lt;</a:t>
                      </a:r>
                      <a:r>
                        <a:rPr lang="en-US" sz="900" b="0" dirty="0" err="1">
                          <a:solidFill>
                            <a:schemeClr val="tx1"/>
                          </a:solidFill>
                          <a:highlight>
                            <a:srgbClr val="FFFF00"/>
                          </a:highlight>
                          <a:latin typeface="Courier New" panose="02070309020205020404" pitchFamily="49" charset="0"/>
                          <a:cs typeface="Courier New" panose="02070309020205020404" pitchFamily="49" charset="0"/>
                        </a:rPr>
                        <a:t>ldap</a:t>
                      </a:r>
                      <a:r>
                        <a:rPr lang="en-US" sz="900" b="0" dirty="0">
                          <a:solidFill>
                            <a:schemeClr val="tx1"/>
                          </a:solidFill>
                          <a:highlight>
                            <a:srgbClr val="FFFF00"/>
                          </a:highlight>
                          <a:latin typeface="Courier New" panose="02070309020205020404" pitchFamily="49" charset="0"/>
                          <a:cs typeface="Courier New" panose="02070309020205020404" pitchFamily="49" charset="0"/>
                        </a:rPr>
                        <a:t> group object</a:t>
                      </a:r>
                      <a:r>
                        <a:rPr lang="en-US" sz="900" b="0" dirty="0">
                          <a:solidFill>
                            <a:schemeClr val="tx1"/>
                          </a:solidFill>
                          <a:latin typeface="Courier New" panose="02070309020205020404" pitchFamily="49" charset="0"/>
                          <a:cs typeface="Courier New" panose="02070309020205020404" pitchFamily="49" charset="0"/>
                        </a:rPr>
                        <a:t>&gt;))</a:t>
                      </a:r>
                    </a:p>
                    <a:p>
                      <a:r>
                        <a:rPr lang="en-US" sz="900" b="0" dirty="0" err="1">
                          <a:solidFill>
                            <a:schemeClr val="tx1"/>
                          </a:solidFill>
                          <a:latin typeface="Courier New" panose="02070309020205020404" pitchFamily="49" charset="0"/>
                          <a:cs typeface="Courier New" panose="02070309020205020404" pitchFamily="49" charset="0"/>
                        </a:rPr>
                        <a:t>ldap_schema</a:t>
                      </a:r>
                      <a:r>
                        <a:rPr lang="en-US" sz="900" b="0" dirty="0">
                          <a:solidFill>
                            <a:schemeClr val="tx1"/>
                          </a:solidFill>
                          <a:latin typeface="Courier New" panose="02070309020205020404" pitchFamily="49" charset="0"/>
                          <a:cs typeface="Courier New" panose="02070309020205020404" pitchFamily="49" charset="0"/>
                        </a:rPr>
                        <a:t> = rfc2307</a:t>
                      </a:r>
                    </a:p>
                    <a:p>
                      <a:r>
                        <a:rPr lang="en-US" sz="900" b="0" dirty="0" err="1">
                          <a:solidFill>
                            <a:schemeClr val="tx1"/>
                          </a:solidFill>
                          <a:latin typeface="Courier New" panose="02070309020205020404" pitchFamily="49" charset="0"/>
                          <a:cs typeface="Courier New" panose="02070309020205020404" pitchFamily="49" charset="0"/>
                        </a:rPr>
                        <a:t>ldap_user_gid_number</a:t>
                      </a:r>
                      <a:r>
                        <a:rPr lang="en-US" sz="900" b="0" dirty="0">
                          <a:solidFill>
                            <a:schemeClr val="tx1"/>
                          </a:solidFill>
                          <a:latin typeface="Courier New" panose="02070309020205020404" pitchFamily="49" charset="0"/>
                          <a:cs typeface="Courier New" panose="02070309020205020404" pitchFamily="49" charset="0"/>
                        </a:rPr>
                        <a:t> = </a:t>
                      </a:r>
                      <a:r>
                        <a:rPr lang="en-US" sz="900" b="0" dirty="0" err="1">
                          <a:solidFill>
                            <a:schemeClr val="tx1"/>
                          </a:solidFill>
                          <a:latin typeface="Courier New" panose="02070309020205020404" pitchFamily="49" charset="0"/>
                          <a:cs typeface="Courier New" panose="02070309020205020404" pitchFamily="49" charset="0"/>
                        </a:rPr>
                        <a:t>gidNumber</a:t>
                      </a:r>
                      <a:endParaRPr lang="en-US" sz="900" b="0" dirty="0">
                        <a:solidFill>
                          <a:schemeClr val="tx1"/>
                        </a:solidFill>
                        <a:latin typeface="Courier New" panose="02070309020205020404" pitchFamily="49" charset="0"/>
                        <a:cs typeface="Courier New" panose="02070309020205020404" pitchFamily="49" charset="0"/>
                      </a:endParaRPr>
                    </a:p>
                    <a:p>
                      <a:r>
                        <a:rPr lang="en-US" sz="900" b="0" dirty="0" err="1">
                          <a:solidFill>
                            <a:schemeClr val="tx1"/>
                          </a:solidFill>
                          <a:latin typeface="Courier New" panose="02070309020205020404" pitchFamily="49" charset="0"/>
                          <a:cs typeface="Courier New" panose="02070309020205020404" pitchFamily="49" charset="0"/>
                        </a:rPr>
                        <a:t>ldap_group_gid_number</a:t>
                      </a:r>
                      <a:r>
                        <a:rPr lang="en-US" sz="900" b="0" dirty="0">
                          <a:solidFill>
                            <a:schemeClr val="tx1"/>
                          </a:solidFill>
                          <a:latin typeface="Courier New" panose="02070309020205020404" pitchFamily="49" charset="0"/>
                          <a:cs typeface="Courier New" panose="02070309020205020404" pitchFamily="49" charset="0"/>
                        </a:rPr>
                        <a:t> = </a:t>
                      </a:r>
                      <a:r>
                        <a:rPr lang="en-US" sz="900" b="0" dirty="0" err="1">
                          <a:solidFill>
                            <a:schemeClr val="tx1"/>
                          </a:solidFill>
                          <a:latin typeface="Courier New" panose="02070309020205020404" pitchFamily="49" charset="0"/>
                          <a:cs typeface="Courier New" panose="02070309020205020404" pitchFamily="49" charset="0"/>
                        </a:rPr>
                        <a:t>gidNumber</a:t>
                      </a:r>
                      <a:endParaRPr lang="en-US" sz="900" b="0" dirty="0">
                        <a:solidFill>
                          <a:schemeClr val="tx1"/>
                        </a:solidFill>
                        <a:latin typeface="Courier New" panose="02070309020205020404" pitchFamily="49" charset="0"/>
                        <a:cs typeface="Courier New" panose="02070309020205020404" pitchFamily="49" charset="0"/>
                      </a:endParaRPr>
                    </a:p>
                    <a:p>
                      <a:r>
                        <a:rPr lang="en-US" sz="900" b="0" dirty="0" err="1">
                          <a:solidFill>
                            <a:schemeClr val="tx1"/>
                          </a:solidFill>
                          <a:latin typeface="Courier New" panose="02070309020205020404" pitchFamily="49" charset="0"/>
                          <a:cs typeface="Courier New" panose="02070309020205020404" pitchFamily="49" charset="0"/>
                        </a:rPr>
                        <a:t>ldap_user_object_class</a:t>
                      </a:r>
                      <a:r>
                        <a:rPr lang="en-US" sz="900" b="0" dirty="0">
                          <a:solidFill>
                            <a:schemeClr val="tx1"/>
                          </a:solidFill>
                          <a:latin typeface="Courier New" panose="02070309020205020404" pitchFamily="49" charset="0"/>
                          <a:cs typeface="Courier New" panose="02070309020205020404" pitchFamily="49" charset="0"/>
                        </a:rPr>
                        <a:t> = </a:t>
                      </a:r>
                      <a:r>
                        <a:rPr lang="en-US" sz="900" b="0" dirty="0" err="1">
                          <a:solidFill>
                            <a:schemeClr val="tx1"/>
                          </a:solidFill>
                          <a:latin typeface="Courier New" panose="02070309020205020404" pitchFamily="49" charset="0"/>
                          <a:cs typeface="Courier New" panose="02070309020205020404" pitchFamily="49" charset="0"/>
                        </a:rPr>
                        <a:t>posixAccount</a:t>
                      </a:r>
                      <a:endParaRPr lang="en-US" sz="900" b="0" dirty="0">
                        <a:solidFill>
                          <a:schemeClr val="tx1"/>
                        </a:solidFill>
                        <a:latin typeface="Courier New" panose="02070309020205020404" pitchFamily="49" charset="0"/>
                        <a:cs typeface="Courier New" panose="02070309020205020404" pitchFamily="49" charset="0"/>
                      </a:endParaRPr>
                    </a:p>
                    <a:p>
                      <a:r>
                        <a:rPr lang="en-US" sz="900" b="0" dirty="0">
                          <a:solidFill>
                            <a:schemeClr val="tx1"/>
                          </a:solidFill>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177804231"/>
                  </a:ext>
                </a:extLst>
              </a:tr>
            </a:tbl>
          </a:graphicData>
        </a:graphic>
      </p:graphicFrame>
      <p:sp>
        <p:nvSpPr>
          <p:cNvPr id="14" name="Content Placeholder 2">
            <a:extLst>
              <a:ext uri="{FF2B5EF4-FFF2-40B4-BE49-F238E27FC236}">
                <a16:creationId xmlns="" xmlns:a16="http://schemas.microsoft.com/office/drawing/2014/main" id="{83DDBC94-F549-43E3-B042-4A64CFD4B62C}"/>
              </a:ext>
            </a:extLst>
          </p:cNvPr>
          <p:cNvSpPr txBox="1">
            <a:spLocks/>
          </p:cNvSpPr>
          <p:nvPr/>
        </p:nvSpPr>
        <p:spPr>
          <a:xfrm>
            <a:off x="609441" y="5135569"/>
            <a:ext cx="5218553" cy="1081251"/>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10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b="1" dirty="0"/>
              <a:t>Step 4: Restart sssd</a:t>
            </a:r>
          </a:p>
          <a:p>
            <a:pPr marL="0" indent="0">
              <a:spcBef>
                <a:spcPts val="0"/>
              </a:spcBef>
              <a:buNone/>
            </a:pPr>
            <a:r>
              <a:rPr lang="en-US" sz="900" dirty="0" err="1">
                <a:latin typeface="Courier New" panose="02070309020205020404" pitchFamily="49" charset="0"/>
                <a:cs typeface="Courier New" panose="02070309020205020404" pitchFamily="49" charset="0"/>
              </a:rPr>
              <a:t>chmod</a:t>
            </a:r>
            <a:r>
              <a:rPr lang="en-US" sz="900" dirty="0">
                <a:latin typeface="Courier New" panose="02070309020205020404" pitchFamily="49" charset="0"/>
                <a:cs typeface="Courier New" panose="02070309020205020404" pitchFamily="49" charset="0"/>
              </a:rPr>
              <a:t> 600 /</a:t>
            </a:r>
            <a:r>
              <a:rPr lang="en-US" sz="900" dirty="0" err="1">
                <a:latin typeface="Courier New" panose="02070309020205020404" pitchFamily="49" charset="0"/>
                <a:cs typeface="Courier New" panose="02070309020205020404" pitchFamily="49" charset="0"/>
              </a:rPr>
              <a:t>etc</a:t>
            </a:r>
            <a:r>
              <a:rPr lang="en-US" sz="900" dirty="0">
                <a:latin typeface="Courier New" panose="02070309020205020404" pitchFamily="49" charset="0"/>
                <a:cs typeface="Courier New" panose="02070309020205020404" pitchFamily="49" charset="0"/>
              </a:rPr>
              <a:t>/sssd/</a:t>
            </a:r>
            <a:r>
              <a:rPr lang="en-US" sz="900" dirty="0" err="1">
                <a:latin typeface="Courier New" panose="02070309020205020404" pitchFamily="49" charset="0"/>
                <a:cs typeface="Courier New" panose="02070309020205020404" pitchFamily="49" charset="0"/>
              </a:rPr>
              <a:t>sssd.conf</a:t>
            </a:r>
            <a:endParaRPr lang="en-US" sz="900" dirty="0">
              <a:latin typeface="Courier New" panose="02070309020205020404" pitchFamily="49" charset="0"/>
              <a:cs typeface="Courier New" panose="02070309020205020404" pitchFamily="49" charset="0"/>
            </a:endParaRPr>
          </a:p>
          <a:p>
            <a:pPr marL="0" indent="0">
              <a:spcBef>
                <a:spcPts val="0"/>
              </a:spcBef>
              <a:buNone/>
            </a:pPr>
            <a:r>
              <a:rPr lang="en-US" sz="900" dirty="0">
                <a:latin typeface="Courier New" panose="02070309020205020404" pitchFamily="49" charset="0"/>
                <a:cs typeface="Courier New" panose="02070309020205020404" pitchFamily="49" charset="0"/>
              </a:rPr>
              <a:t>systemctl enable sssd</a:t>
            </a:r>
          </a:p>
          <a:p>
            <a:pPr marL="0" indent="0">
              <a:spcBef>
                <a:spcPts val="0"/>
              </a:spcBef>
              <a:buNone/>
            </a:pPr>
            <a:r>
              <a:rPr lang="en-US" sz="900" dirty="0">
                <a:latin typeface="Courier New" panose="02070309020205020404" pitchFamily="49" charset="0"/>
                <a:cs typeface="Courier New" panose="02070309020205020404" pitchFamily="49" charset="0"/>
              </a:rPr>
              <a:t>systemctl start sssd</a:t>
            </a:r>
          </a:p>
          <a:p>
            <a:pPr marL="0" indent="0">
              <a:spcBef>
                <a:spcPts val="0"/>
              </a:spcBef>
              <a:buNone/>
            </a:pPr>
            <a:endParaRPr lang="en-US" sz="900" b="1" dirty="0">
              <a:latin typeface="Courier New" panose="02070309020205020404" pitchFamily="49" charset="0"/>
              <a:cs typeface="Courier New" panose="02070309020205020404" pitchFamily="49" charset="0"/>
            </a:endParaRPr>
          </a:p>
          <a:p>
            <a:pPr marL="0" indent="0">
              <a:spcBef>
                <a:spcPts val="0"/>
              </a:spcBef>
              <a:buNone/>
            </a:pPr>
            <a:r>
              <a:rPr lang="en-US" sz="1200" b="1" dirty="0"/>
              <a:t>Step 5: Test </a:t>
            </a:r>
            <a:r>
              <a:rPr lang="en-US" sz="1200" b="1" dirty="0" err="1"/>
              <a:t>ldap</a:t>
            </a:r>
            <a:r>
              <a:rPr lang="en-US" sz="1200" b="1" dirty="0"/>
              <a:t> user login</a:t>
            </a:r>
          </a:p>
          <a:p>
            <a:pPr marL="0" indent="0">
              <a:spcBef>
                <a:spcPts val="0"/>
              </a:spcBef>
              <a:buNone/>
            </a:pPr>
            <a:r>
              <a:rPr lang="en-US" sz="900" dirty="0" err="1">
                <a:latin typeface="Courier New" panose="02070309020205020404" pitchFamily="49" charset="0"/>
                <a:cs typeface="Courier New" panose="02070309020205020404" pitchFamily="49" charset="0"/>
              </a:rPr>
              <a:t>pamtester</a:t>
            </a:r>
            <a:r>
              <a:rPr lang="en-US" sz="900" dirty="0">
                <a:latin typeface="Courier New" panose="02070309020205020404" pitchFamily="49" charset="0"/>
                <a:cs typeface="Courier New" panose="02070309020205020404" pitchFamily="49" charset="0"/>
              </a:rPr>
              <a:t> login &lt;userid&gt; </a:t>
            </a:r>
            <a:r>
              <a:rPr lang="en-US" sz="900" dirty="0" smtClean="0">
                <a:latin typeface="Courier New" panose="02070309020205020404" pitchFamily="49" charset="0"/>
                <a:cs typeface="Courier New" panose="02070309020205020404" pitchFamily="49" charset="0"/>
              </a:rPr>
              <a:t>open session</a:t>
            </a:r>
            <a:endParaRPr lang="en-US" sz="9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 </a:t>
            </a:r>
          </a:p>
          <a:p>
            <a:pPr marL="0" indent="0">
              <a:buFont typeface="Arial" panose="020B0604020202020204" pitchFamily="34" charset="0"/>
              <a:buNone/>
            </a:pPr>
            <a:endParaRPr lang="en-US" sz="1200" dirty="0"/>
          </a:p>
        </p:txBody>
      </p:sp>
      <p:pic>
        <p:nvPicPr>
          <p:cNvPr id="15" name="Picture 14">
            <a:extLst>
              <a:ext uri="{FF2B5EF4-FFF2-40B4-BE49-F238E27FC236}">
                <a16:creationId xmlns="" xmlns:a16="http://schemas.microsoft.com/office/drawing/2014/main" id="{1E0E683C-D558-4B22-80F1-E8A9AABFBCB3}"/>
              </a:ext>
            </a:extLst>
          </p:cNvPr>
          <p:cNvPicPr>
            <a:picLocks noChangeAspect="1"/>
          </p:cNvPicPr>
          <p:nvPr/>
        </p:nvPicPr>
        <p:blipFill>
          <a:blip r:embed="rId3"/>
          <a:stretch>
            <a:fillRect/>
          </a:stretch>
        </p:blipFill>
        <p:spPr>
          <a:xfrm>
            <a:off x="6874044" y="1967703"/>
            <a:ext cx="3562350" cy="438150"/>
          </a:xfrm>
          <a:prstGeom prst="rect">
            <a:avLst/>
          </a:prstGeom>
        </p:spPr>
      </p:pic>
      <p:pic>
        <p:nvPicPr>
          <p:cNvPr id="16" name="Picture 15">
            <a:extLst>
              <a:ext uri="{FF2B5EF4-FFF2-40B4-BE49-F238E27FC236}">
                <a16:creationId xmlns="" xmlns:a16="http://schemas.microsoft.com/office/drawing/2014/main" id="{07CEB3FB-A673-4288-B6A1-593F0E388A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69945" y="1691867"/>
            <a:ext cx="763163" cy="85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1"/>
          </p:nvPr>
        </p:nvSpPr>
        <p:spPr/>
        <p:txBody>
          <a:bodyPr/>
          <a:lstStyle/>
          <a:p>
            <a:pPr defTabSz="1088421">
              <a:buFontTx/>
              <a:buBlip>
                <a:blip r:embed="rId5"/>
              </a:buBlip>
            </a:pPr>
            <a:fld id="{104FC826-72BB-4AF1-BA01-A94F7396A7DC}" type="slidenum">
              <a:rPr lang="en-US" smtClean="0"/>
              <a:pPr defTabSz="1088421">
                <a:buFontTx/>
                <a:buBlip>
                  <a:blip r:embed="rId5"/>
                </a:buBlip>
              </a:pPr>
              <a:t>8</a:t>
            </a:fld>
            <a:endParaRPr lang="en-US" dirty="0"/>
          </a:p>
        </p:txBody>
      </p:sp>
      <p:sp>
        <p:nvSpPr>
          <p:cNvPr id="10" name="Footer Placeholder 9"/>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MetricHPE Black"/>
              </a:rPr>
              <a:t>MapR Management</a:t>
            </a:r>
            <a:endParaRPr lang="en-IN" dirty="0">
              <a:latin typeface="MetricHPE Black"/>
            </a:endParaRPr>
          </a:p>
        </p:txBody>
      </p:sp>
      <p:sp>
        <p:nvSpPr>
          <p:cNvPr id="10" name="Rectangle 9"/>
          <p:cNvSpPr/>
          <p:nvPr/>
        </p:nvSpPr>
        <p:spPr>
          <a:xfrm>
            <a:off x="337473" y="1038634"/>
            <a:ext cx="10865383" cy="1446550"/>
          </a:xfrm>
          <a:prstGeom prst="rect">
            <a:avLst/>
          </a:prstGeom>
        </p:spPr>
        <p:txBody>
          <a:bodyPr wrap="square">
            <a:spAutoFit/>
          </a:bodyPr>
          <a:lstStyle/>
          <a:p>
            <a:r>
              <a:rPr lang="en-US" sz="2200" b="1" dirty="0" smtClean="0">
                <a:latin typeface="MetricHPE"/>
              </a:rPr>
              <a:t>HPECP </a:t>
            </a:r>
            <a:r>
              <a:rPr lang="en-US" sz="2200" b="1" dirty="0">
                <a:latin typeface="MetricHPE"/>
              </a:rPr>
              <a:t>only install these MapR-FS components:</a:t>
            </a:r>
          </a:p>
          <a:p>
            <a:pPr marL="285750" indent="-285750">
              <a:buFont typeface="Arial" panose="020B0604020202020204" pitchFamily="34" charset="0"/>
              <a:buChar char="•"/>
            </a:pPr>
            <a:r>
              <a:rPr lang="en-US" sz="2200" dirty="0">
                <a:latin typeface="MetricHPE"/>
              </a:rPr>
              <a:t>Controller: </a:t>
            </a:r>
            <a:r>
              <a:rPr lang="en-US" sz="2200" dirty="0" err="1">
                <a:latin typeface="MetricHPE"/>
              </a:rPr>
              <a:t>CLDB</a:t>
            </a:r>
            <a:r>
              <a:rPr lang="en-US" sz="2200" dirty="0">
                <a:latin typeface="MetricHPE"/>
              </a:rPr>
              <a:t>, Zookeeper, Warden, MFS, </a:t>
            </a:r>
            <a:r>
              <a:rPr lang="en-US" sz="2200" dirty="0" err="1">
                <a:latin typeface="MetricHPE"/>
              </a:rPr>
              <a:t>PosixClient</a:t>
            </a:r>
            <a:r>
              <a:rPr lang="en-US" sz="2200" dirty="0">
                <a:latin typeface="MetricHPE"/>
              </a:rPr>
              <a:t> and MCS</a:t>
            </a:r>
          </a:p>
          <a:p>
            <a:pPr marL="285750" indent="-285750">
              <a:buFont typeface="Arial" panose="020B0604020202020204" pitchFamily="34" charset="0"/>
              <a:buChar char="•"/>
            </a:pPr>
            <a:r>
              <a:rPr lang="en-US" sz="2200" dirty="0" smtClean="0">
                <a:latin typeface="MetricHPE"/>
              </a:rPr>
              <a:t>K8s: MapR-</a:t>
            </a:r>
            <a:r>
              <a:rPr lang="en-US" sz="2200" dirty="0" err="1" smtClean="0">
                <a:latin typeface="MetricHPE"/>
              </a:rPr>
              <a:t>csi</a:t>
            </a:r>
            <a:r>
              <a:rPr lang="en-US" sz="2200" dirty="0" smtClean="0">
                <a:latin typeface="MetricHPE"/>
              </a:rPr>
              <a:t> </a:t>
            </a:r>
            <a:r>
              <a:rPr lang="en-US" sz="2200" dirty="0">
                <a:latin typeface="MetricHPE"/>
              </a:rPr>
              <a:t>drivers</a:t>
            </a:r>
          </a:p>
          <a:p>
            <a:pPr marL="285750" indent="-285750">
              <a:buFont typeface="Arial" panose="020B0604020202020204" pitchFamily="34" charset="0"/>
              <a:buChar char="•"/>
            </a:pPr>
            <a:r>
              <a:rPr lang="en-US" sz="2200" dirty="0">
                <a:latin typeface="MetricHPE"/>
              </a:rPr>
              <a:t>All the critical security files located  </a:t>
            </a:r>
            <a:r>
              <a:rPr lang="en-US" sz="2200" dirty="0">
                <a:latin typeface="Courier New" panose="02070309020205020404" pitchFamily="49" charset="0"/>
                <a:cs typeface="Courier New" panose="02070309020205020404" pitchFamily="49" charset="0"/>
              </a:rPr>
              <a:t>/opt/bluedata/</a:t>
            </a:r>
            <a:r>
              <a:rPr lang="en-US" sz="2200" dirty="0" err="1">
                <a:latin typeface="Courier New" panose="02070309020205020404" pitchFamily="49" charset="0"/>
                <a:cs typeface="Courier New" panose="02070309020205020404" pitchFamily="49" charset="0"/>
              </a:rPr>
              <a:t>mapr</a:t>
            </a:r>
            <a:r>
              <a:rPr lang="en-US" sz="2200" dirty="0">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 xmlns:a16="http://schemas.microsoft.com/office/drawing/2014/main" id="{74843899-B804-4619-8075-91C236312BF5}"/>
              </a:ext>
            </a:extLst>
          </p:cNvPr>
          <p:cNvSpPr/>
          <p:nvPr/>
        </p:nvSpPr>
        <p:spPr>
          <a:xfrm>
            <a:off x="285743" y="2657072"/>
            <a:ext cx="10865383" cy="1785104"/>
          </a:xfrm>
          <a:prstGeom prst="rect">
            <a:avLst/>
          </a:prstGeom>
        </p:spPr>
        <p:txBody>
          <a:bodyPr wrap="square">
            <a:spAutoFit/>
          </a:bodyPr>
          <a:lstStyle/>
          <a:p>
            <a:r>
              <a:rPr lang="en-US" sz="2200" b="1" dirty="0">
                <a:latin typeface="MetricHPE"/>
              </a:rPr>
              <a:t>Provisioning a new MapR client node</a:t>
            </a:r>
          </a:p>
          <a:p>
            <a:pPr marL="285750" indent="-285750">
              <a:buFont typeface="Arial" panose="020B0604020202020204" pitchFamily="34" charset="0"/>
              <a:buChar char="•"/>
            </a:pPr>
            <a:r>
              <a:rPr lang="en-US" sz="2200" dirty="0">
                <a:latin typeface="MetricHPE"/>
              </a:rPr>
              <a:t>MapR client node setup require </a:t>
            </a:r>
            <a:r>
              <a:rPr lang="en-US" sz="2200" dirty="0" err="1">
                <a:latin typeface="MetricHPE"/>
                <a:cs typeface="Courier New" panose="02070309020205020404" pitchFamily="49" charset="0"/>
              </a:rPr>
              <a:t>mapr-clusters.conf</a:t>
            </a:r>
            <a:r>
              <a:rPr lang="en-US" sz="2200" dirty="0">
                <a:latin typeface="MetricHPE"/>
                <a:cs typeface="Courier New" panose="02070309020205020404" pitchFamily="49" charset="0"/>
              </a:rPr>
              <a:t> </a:t>
            </a:r>
            <a:r>
              <a:rPr lang="en-US" sz="2200" dirty="0">
                <a:latin typeface="MetricHPE"/>
              </a:rPr>
              <a:t>file. Configuration file can be retrieved : </a:t>
            </a:r>
            <a:r>
              <a:rPr lang="en-US" sz="2200" dirty="0" err="1">
                <a:latin typeface="Courier New" panose="02070309020205020404" pitchFamily="49" charset="0"/>
                <a:cs typeface="Courier New" panose="02070309020205020404" pitchFamily="49" charset="0"/>
              </a:rPr>
              <a:t>bdmapr</a:t>
            </a:r>
            <a:r>
              <a:rPr lang="en-US" sz="2200" dirty="0">
                <a:latin typeface="Courier New" panose="02070309020205020404" pitchFamily="49" charset="0"/>
                <a:cs typeface="Courier New" panose="02070309020205020404" pitchFamily="49" charset="0"/>
              </a:rPr>
              <a:t> --root cat /opt/</a:t>
            </a:r>
            <a:r>
              <a:rPr lang="en-US" sz="2200" dirty="0" err="1">
                <a:latin typeface="Courier New" panose="02070309020205020404" pitchFamily="49" charset="0"/>
                <a:cs typeface="Courier New" panose="02070309020205020404" pitchFamily="49" charset="0"/>
              </a:rPr>
              <a:t>mapr</a:t>
            </a:r>
            <a:r>
              <a:rPr lang="en-US" sz="2200" dirty="0">
                <a:latin typeface="Courier New" panose="02070309020205020404" pitchFamily="49" charset="0"/>
                <a:cs typeface="Courier New" panose="02070309020205020404" pitchFamily="49" charset="0"/>
              </a:rPr>
              <a:t>/conf/</a:t>
            </a:r>
            <a:r>
              <a:rPr lang="en-US" sz="2200" dirty="0" err="1">
                <a:latin typeface="Courier New" panose="02070309020205020404" pitchFamily="49" charset="0"/>
                <a:cs typeface="Courier New" panose="02070309020205020404" pitchFamily="49" charset="0"/>
              </a:rPr>
              <a:t>mapr-clusters.conf</a:t>
            </a:r>
            <a:endParaRPr lang="en-US" sz="22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200" dirty="0">
                <a:latin typeface="MetricHPE"/>
              </a:rPr>
              <a:t>If MapR node is set-up for “secure option, HPECP uses </a:t>
            </a:r>
            <a:r>
              <a:rPr lang="en-US" sz="2200" dirty="0" err="1">
                <a:latin typeface="MetricHPE"/>
              </a:rPr>
              <a:t>ssl_trusstore</a:t>
            </a:r>
            <a:r>
              <a:rPr lang="en-US" sz="2200" dirty="0">
                <a:latin typeface="MetricHPE"/>
              </a:rPr>
              <a:t> file.   </a:t>
            </a:r>
            <a:r>
              <a:rPr lang="en-US" sz="2200" dirty="0">
                <a:latin typeface="Courier New" panose="02070309020205020404" pitchFamily="49" charset="0"/>
                <a:cs typeface="Courier New" panose="02070309020205020404" pitchFamily="49" charset="0"/>
              </a:rPr>
              <a:t>(/opt/bluedata/</a:t>
            </a:r>
            <a:r>
              <a:rPr lang="en-US" sz="2200" dirty="0" err="1">
                <a:latin typeface="Courier New" panose="02070309020205020404" pitchFamily="49" charset="0"/>
                <a:cs typeface="Courier New" panose="02070309020205020404" pitchFamily="49" charset="0"/>
              </a:rPr>
              <a:t>mapr</a:t>
            </a:r>
            <a:r>
              <a:rPr lang="en-US" sz="2200" dirty="0">
                <a:latin typeface="Courier New" panose="02070309020205020404" pitchFamily="49" charset="0"/>
                <a:cs typeface="Courier New" panose="02070309020205020404" pitchFamily="49" charset="0"/>
              </a:rPr>
              <a:t>/conf/</a:t>
            </a:r>
            <a:r>
              <a:rPr lang="en-US" sz="2200" dirty="0" err="1">
                <a:latin typeface="Courier New" panose="02070309020205020404" pitchFamily="49" charset="0"/>
                <a:cs typeface="Courier New" panose="02070309020205020404" pitchFamily="49" charset="0"/>
              </a:rPr>
              <a:t>ssl_trusstore</a:t>
            </a:r>
            <a:r>
              <a:rPr lang="en-US" sz="2200" dirty="0">
                <a:latin typeface="MetricHPE"/>
              </a:rPr>
              <a:t>)</a:t>
            </a:r>
          </a:p>
        </p:txBody>
      </p:sp>
      <p:pic>
        <p:nvPicPr>
          <p:cNvPr id="17" name="Picture 2" descr="Image result for MapR logo">
            <a:extLst>
              <a:ext uri="{FF2B5EF4-FFF2-40B4-BE49-F238E27FC236}">
                <a16:creationId xmlns="" xmlns:a16="http://schemas.microsoft.com/office/drawing/2014/main" id="{EF1596AE-9252-4AC5-BEA4-E2ECFE2937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7245" y="5932427"/>
            <a:ext cx="727548" cy="2220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computer server">
            <a:extLst>
              <a:ext uri="{FF2B5EF4-FFF2-40B4-BE49-F238E27FC236}">
                <a16:creationId xmlns="" xmlns:a16="http://schemas.microsoft.com/office/drawing/2014/main" id="{C17DA9D1-2378-4021-B463-E330DBD7B0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2798" y="4691366"/>
            <a:ext cx="591995" cy="9186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 xmlns:a16="http://schemas.microsoft.com/office/drawing/2014/main" id="{D5B57FD3-FD2C-4D50-827F-1B23D42F86DC}"/>
              </a:ext>
            </a:extLst>
          </p:cNvPr>
          <p:cNvSpPr txBox="1"/>
          <p:nvPr/>
        </p:nvSpPr>
        <p:spPr bwMode="gray">
          <a:xfrm>
            <a:off x="5638800" y="2973091"/>
            <a:ext cx="914400" cy="914400"/>
          </a:xfrm>
          <a:prstGeom prst="rect">
            <a:avLst/>
          </a:prstGeom>
          <a:noFill/>
        </p:spPr>
        <p:txBody>
          <a:bodyPr wrap="square" lIns="0" tIns="0" rIns="0" bIns="0" rtlCol="0">
            <a:noAutofit/>
          </a:bodyPr>
          <a:lstStyle/>
          <a:p>
            <a:pPr>
              <a:spcBef>
                <a:spcPts val="900"/>
              </a:spcBef>
            </a:pPr>
            <a:endParaRPr lang="en-US" dirty="0"/>
          </a:p>
        </p:txBody>
      </p:sp>
      <p:sp>
        <p:nvSpPr>
          <p:cNvPr id="20" name="TextBox 19">
            <a:extLst>
              <a:ext uri="{FF2B5EF4-FFF2-40B4-BE49-F238E27FC236}">
                <a16:creationId xmlns="" xmlns:a16="http://schemas.microsoft.com/office/drawing/2014/main" id="{10AD0401-A7CC-43C9-92E8-8D3588C2A107}"/>
              </a:ext>
            </a:extLst>
          </p:cNvPr>
          <p:cNvSpPr txBox="1"/>
          <p:nvPr/>
        </p:nvSpPr>
        <p:spPr bwMode="gray">
          <a:xfrm>
            <a:off x="3636934" y="5609978"/>
            <a:ext cx="1725478" cy="277713"/>
          </a:xfrm>
          <a:prstGeom prst="rect">
            <a:avLst/>
          </a:prstGeom>
          <a:noFill/>
        </p:spPr>
        <p:txBody>
          <a:bodyPr wrap="none" lIns="0" tIns="0" rIns="0" bIns="0" rtlCol="0">
            <a:noAutofit/>
          </a:bodyPr>
          <a:lstStyle/>
          <a:p>
            <a:pPr>
              <a:spcBef>
                <a:spcPts val="900"/>
              </a:spcBef>
            </a:pPr>
            <a:r>
              <a:rPr lang="en-US" dirty="0"/>
              <a:t>Adding worker</a:t>
            </a:r>
          </a:p>
        </p:txBody>
      </p:sp>
      <p:pic>
        <p:nvPicPr>
          <p:cNvPr id="21" name="Graphic 9" descr="Database">
            <a:extLst>
              <a:ext uri="{FF2B5EF4-FFF2-40B4-BE49-F238E27FC236}">
                <a16:creationId xmlns="" xmlns:a16="http://schemas.microsoft.com/office/drawing/2014/main" id="{998511BB-4000-4BF4-B9B0-328A4B98F9B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4469922" y="5170356"/>
            <a:ext cx="469741" cy="469741"/>
          </a:xfrm>
          <a:prstGeom prst="rect">
            <a:avLst/>
          </a:prstGeom>
        </p:spPr>
      </p:pic>
      <p:pic>
        <p:nvPicPr>
          <p:cNvPr id="22" name="Picture 2" descr="Image result for MapR logo">
            <a:extLst>
              <a:ext uri="{FF2B5EF4-FFF2-40B4-BE49-F238E27FC236}">
                <a16:creationId xmlns="" xmlns:a16="http://schemas.microsoft.com/office/drawing/2014/main" id="{B3B5CB92-91D6-4D5F-B6E9-4C2EAC2721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147" y="6112400"/>
            <a:ext cx="727548" cy="2220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computer server">
            <a:extLst>
              <a:ext uri="{FF2B5EF4-FFF2-40B4-BE49-F238E27FC236}">
                <a16:creationId xmlns="" xmlns:a16="http://schemas.microsoft.com/office/drawing/2014/main" id="{09F892AD-5D7A-4404-A85C-740D5CD4BE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1300" y="4525423"/>
            <a:ext cx="591995" cy="91861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 xmlns:a16="http://schemas.microsoft.com/office/drawing/2014/main" id="{CEC90802-2A84-4D57-B030-2913171C2CF3}"/>
              </a:ext>
            </a:extLst>
          </p:cNvPr>
          <p:cNvSpPr txBox="1"/>
          <p:nvPr/>
        </p:nvSpPr>
        <p:spPr bwMode="gray">
          <a:xfrm>
            <a:off x="1963700" y="5789951"/>
            <a:ext cx="658679" cy="277713"/>
          </a:xfrm>
          <a:prstGeom prst="rect">
            <a:avLst/>
          </a:prstGeom>
          <a:noFill/>
        </p:spPr>
        <p:txBody>
          <a:bodyPr wrap="none" lIns="0" tIns="0" rIns="0" bIns="0" rtlCol="0">
            <a:noAutofit/>
          </a:bodyPr>
          <a:lstStyle/>
          <a:p>
            <a:pPr>
              <a:spcBef>
                <a:spcPts val="900"/>
              </a:spcBef>
            </a:pPr>
            <a:r>
              <a:rPr lang="en-US" dirty="0"/>
              <a:t>CLDB</a:t>
            </a:r>
          </a:p>
        </p:txBody>
      </p:sp>
      <p:pic>
        <p:nvPicPr>
          <p:cNvPr id="25" name="Picture 6" descr="Image result for computer server">
            <a:extLst>
              <a:ext uri="{FF2B5EF4-FFF2-40B4-BE49-F238E27FC236}">
                <a16:creationId xmlns="" xmlns:a16="http://schemas.microsoft.com/office/drawing/2014/main" id="{4A714C7F-8C95-4115-AA25-D99ADC022A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3700" y="4677823"/>
            <a:ext cx="591995" cy="9186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computer server">
            <a:extLst>
              <a:ext uri="{FF2B5EF4-FFF2-40B4-BE49-F238E27FC236}">
                <a16:creationId xmlns="" xmlns:a16="http://schemas.microsoft.com/office/drawing/2014/main" id="{156585A9-A3D1-4B36-9ACA-74CABB33D4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6100" y="4830223"/>
            <a:ext cx="591995" cy="918612"/>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14"/>
          <p:cNvSpPr>
            <a:spLocks noGrp="1"/>
          </p:cNvSpPr>
          <p:nvPr>
            <p:ph type="sldNum" sz="quarter" idx="11"/>
          </p:nvPr>
        </p:nvSpPr>
        <p:spPr/>
        <p:txBody>
          <a:bodyPr/>
          <a:lstStyle/>
          <a:p>
            <a:pPr defTabSz="1088421">
              <a:buFontTx/>
              <a:buBlip>
                <a:blip r:embed="rId7"/>
              </a:buBlip>
            </a:pPr>
            <a:fld id="{104FC826-72BB-4AF1-BA01-A94F7396A7DC}" type="slidenum">
              <a:rPr lang="en-US" smtClean="0"/>
              <a:pPr defTabSz="1088421">
                <a:buFontTx/>
                <a:buBlip>
                  <a:blip r:embed="rId7"/>
                </a:buBlip>
              </a:pPr>
              <a:t>9</a:t>
            </a:fld>
            <a:endParaRPr lang="en-US" dirty="0"/>
          </a:p>
        </p:txBody>
      </p:sp>
      <p:sp>
        <p:nvSpPr>
          <p:cNvPr id="16" name="Footer Placeholder 15"/>
          <p:cNvSpPr>
            <a:spLocks noGrp="1"/>
          </p:cNvSpPr>
          <p:nvPr>
            <p:ph type="ftr" sz="quarter" idx="10"/>
          </p:nvPr>
        </p:nvSpPr>
        <p:spPr/>
        <p:txBody>
          <a:bodyPr/>
          <a:lstStyle/>
          <a:p>
            <a:r>
              <a:rPr lang="en-IN" smtClean="0"/>
              <a:t>CONFIDENTIAL - FOR TRAINING PURPOSES ONLY</a:t>
            </a:r>
            <a:endParaRPr lang="en-US" dirty="0"/>
          </a:p>
        </p:txBody>
      </p:sp>
    </p:spTree>
    <p:extLst>
      <p:ext uri="{BB962C8B-B14F-4D97-AF65-F5344CB8AC3E}">
        <p14:creationId xmlns:p14="http://schemas.microsoft.com/office/powerpoint/2010/main" val="26384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HPE_Standard_Metric_16x9_080117">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1440" tIns="91440" rIns="91440" bIns="91440" rtlCol="0">
        <a:spAutoFit/>
      </a:bodyPr>
      <a:lstStyle>
        <a:defPPr marL="285750" indent="-285750" algn="l">
          <a:lnSpc>
            <a:spcPct val="90000"/>
          </a:lnSpc>
          <a:spcBef>
            <a:spcPts val="400"/>
          </a:spcBef>
          <a:buFont typeface="MetricHPE" panose="020B0503030202060203" pitchFamily="34" charset="0"/>
          <a:buChar char="•"/>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HPE Standard 16x9 White Template.pptx" id="{AAF2CD36-BE7C-4F9F-B1DB-31FDF85A2F69}" vid="{E2B6C186-1D44-4ABF-AD5A-782CC18F677B}"/>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docProps/app.xml><?xml version="1.0" encoding="utf-8"?>
<Properties xmlns="http://schemas.openxmlformats.org/officeDocument/2006/extended-properties" xmlns:vt="http://schemas.openxmlformats.org/officeDocument/2006/docPropsVTypes">
  <TotalTime>200</TotalTime>
  <Words>2172</Words>
  <Application>Microsoft Office PowerPoint</Application>
  <PresentationFormat>Widescreen</PresentationFormat>
  <Paragraphs>405</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Symbol</vt:lpstr>
      <vt:lpstr>MetricHPE</vt:lpstr>
      <vt:lpstr>MetricHPE Light</vt:lpstr>
      <vt:lpstr>Times New Roman</vt:lpstr>
      <vt:lpstr>MetricHPE Black</vt:lpstr>
      <vt:lpstr>Arial</vt:lpstr>
      <vt:lpstr>Courier New</vt:lpstr>
      <vt:lpstr>HPE_Standard_Metric_16x9_080117</vt:lpstr>
      <vt:lpstr>HPE Container platform administration training – MapR Management</vt:lpstr>
      <vt:lpstr>MapR Terminology</vt:lpstr>
      <vt:lpstr>MapR Services</vt:lpstr>
      <vt:lpstr>HpECP and MapR Integration</vt:lpstr>
      <vt:lpstr>MapR Services</vt:lpstr>
      <vt:lpstr>MapR Control System (MCS)</vt:lpstr>
      <vt:lpstr>MapR User Accounts</vt:lpstr>
      <vt:lpstr>Setting Up AD/LDAP in MapR management</vt:lpstr>
      <vt:lpstr>MapR Management</vt:lpstr>
      <vt:lpstr>MapR Management Common Tasks</vt:lpstr>
      <vt:lpstr>MapR Services (Troubleshooting)</vt:lpstr>
      <vt:lpstr>PowerPoint Presentation</vt:lpstr>
      <vt:lpstr>PowerPoint Presentation</vt:lpstr>
      <vt:lpstr>DataTap / MapR Improvements</vt:lpstr>
      <vt:lpstr>MapR Optimization for Nimble Storage &amp; 3 PAR</vt:lpstr>
      <vt:lpstr>Q&amp;A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template guidelines</dc:title>
  <dc:creator>Kolakowski, Artur</dc:creator>
  <cp:lastModifiedBy>Devadiga, Amritha</cp:lastModifiedBy>
  <cp:revision>27</cp:revision>
  <dcterms:created xsi:type="dcterms:W3CDTF">2020-02-19T09:43:51Z</dcterms:created>
  <dcterms:modified xsi:type="dcterms:W3CDTF">2020-04-14T04:52:53Z</dcterms:modified>
</cp:coreProperties>
</file>