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7" r:id="rId2"/>
    <p:sldId id="286" r:id="rId3"/>
    <p:sldId id="288" r:id="rId4"/>
    <p:sldId id="285" r:id="rId5"/>
    <p:sldId id="282" r:id="rId6"/>
    <p:sldId id="289" r:id="rId7"/>
    <p:sldId id="283" r:id="rId8"/>
    <p:sldId id="280" r:id="rId9"/>
    <p:sldId id="281" r:id="rId10"/>
    <p:sldId id="284" r:id="rId11"/>
    <p:sldId id="258" r:id="rId12"/>
    <p:sldId id="259" r:id="rId13"/>
    <p:sldId id="260" r:id="rId14"/>
    <p:sldId id="272" r:id="rId15"/>
    <p:sldId id="278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F3B3E-BDCF-463C-996A-25E999D3070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335CE8D-CCF2-496D-9F09-03AF2B4BBED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ONLINE POLLING SYSTEM</a:t>
          </a:r>
          <a:endParaRPr lang="en-US" dirty="0"/>
        </a:p>
      </dgm:t>
    </dgm:pt>
    <dgm:pt modelId="{F7586386-1591-4698-898C-5F3968E06614}" type="parTrans" cxnId="{DE2C81DA-53A7-48A0-A4A1-6DDB1895E3F0}">
      <dgm:prSet/>
      <dgm:spPr/>
      <dgm:t>
        <a:bodyPr/>
        <a:lstStyle/>
        <a:p>
          <a:endParaRPr lang="en-US"/>
        </a:p>
      </dgm:t>
    </dgm:pt>
    <dgm:pt modelId="{919018D1-2B84-45D2-848A-01A0FB33B28D}" type="sibTrans" cxnId="{DE2C81DA-53A7-48A0-A4A1-6DDB1895E3F0}">
      <dgm:prSet/>
      <dgm:spPr/>
      <dgm:t>
        <a:bodyPr/>
        <a:lstStyle/>
        <a:p>
          <a:endParaRPr lang="en-US"/>
        </a:p>
      </dgm:t>
    </dgm:pt>
    <dgm:pt modelId="{D27CCFDE-AC8F-421C-97D4-370B8491BFCE}" type="pres">
      <dgm:prSet presAssocID="{BE6F3B3E-BDCF-463C-996A-25E999D30701}" presName="linearFlow" presStyleCnt="0">
        <dgm:presLayoutVars>
          <dgm:dir/>
          <dgm:resizeHandles val="exact"/>
        </dgm:presLayoutVars>
      </dgm:prSet>
      <dgm:spPr/>
    </dgm:pt>
    <dgm:pt modelId="{2FFA8D12-F32D-4737-832B-176CE858616B}" type="pres">
      <dgm:prSet presAssocID="{4335CE8D-CCF2-496D-9F09-03AF2B4BBED8}" presName="composite" presStyleCnt="0"/>
      <dgm:spPr/>
    </dgm:pt>
    <dgm:pt modelId="{71A41899-3260-4E32-842A-A1243DC7FD40}" type="pres">
      <dgm:prSet presAssocID="{4335CE8D-CCF2-496D-9F09-03AF2B4BBED8}" presName="imgShp" presStyleLbl="fgImgPlace1" presStyleIdx="0" presStyleCnt="1" custScaleX="125853" custScaleY="1181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C307686-A65A-42B1-AE79-B066A80F6C9B}" type="pres">
      <dgm:prSet presAssocID="{4335CE8D-CCF2-496D-9F09-03AF2B4BBED8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2C81DA-53A7-48A0-A4A1-6DDB1895E3F0}" srcId="{BE6F3B3E-BDCF-463C-996A-25E999D30701}" destId="{4335CE8D-CCF2-496D-9F09-03AF2B4BBED8}" srcOrd="0" destOrd="0" parTransId="{F7586386-1591-4698-898C-5F3968E06614}" sibTransId="{919018D1-2B84-45D2-848A-01A0FB33B28D}"/>
    <dgm:cxn modelId="{840CBE9E-C8A6-4F5B-A4D3-D941E6B58093}" type="presOf" srcId="{BE6F3B3E-BDCF-463C-996A-25E999D30701}" destId="{D27CCFDE-AC8F-421C-97D4-370B8491BFCE}" srcOrd="0" destOrd="0" presId="urn:microsoft.com/office/officeart/2005/8/layout/vList3"/>
    <dgm:cxn modelId="{9B9125E8-6860-48F6-A2AE-6B107ABC4B48}" type="presOf" srcId="{4335CE8D-CCF2-496D-9F09-03AF2B4BBED8}" destId="{2C307686-A65A-42B1-AE79-B066A80F6C9B}" srcOrd="0" destOrd="0" presId="urn:microsoft.com/office/officeart/2005/8/layout/vList3"/>
    <dgm:cxn modelId="{6D3363D9-ED10-4046-8185-0BF64B3534B0}" type="presParOf" srcId="{D27CCFDE-AC8F-421C-97D4-370B8491BFCE}" destId="{2FFA8D12-F32D-4737-832B-176CE858616B}" srcOrd="0" destOrd="0" presId="urn:microsoft.com/office/officeart/2005/8/layout/vList3"/>
    <dgm:cxn modelId="{493D570A-AEE8-4F64-B3FB-331E7502025E}" type="presParOf" srcId="{2FFA8D12-F32D-4737-832B-176CE858616B}" destId="{71A41899-3260-4E32-842A-A1243DC7FD40}" srcOrd="0" destOrd="0" presId="urn:microsoft.com/office/officeart/2005/8/layout/vList3"/>
    <dgm:cxn modelId="{ACA8A957-BCA3-4DA4-BA08-5F2C0DA76568}" type="presParOf" srcId="{2FFA8D12-F32D-4737-832B-176CE858616B}" destId="{2C307686-A65A-42B1-AE79-B066A80F6C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7686-A65A-42B1-AE79-B066A80F6C9B}">
      <dsp:nvSpPr>
        <dsp:cNvPr id="0" name=""/>
        <dsp:cNvSpPr/>
      </dsp:nvSpPr>
      <dsp:spPr>
        <a:xfrm rot="10800000">
          <a:off x="2915075" y="1140505"/>
          <a:ext cx="7103377" cy="3578393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972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ONLINE POLLING SYSTEM</a:t>
          </a:r>
          <a:endParaRPr lang="en-US" sz="6500" kern="1200" dirty="0"/>
        </a:p>
      </dsp:txBody>
      <dsp:txXfrm rot="10800000">
        <a:off x="3809673" y="1140505"/>
        <a:ext cx="6208779" cy="3578393"/>
      </dsp:txXfrm>
    </dsp:sp>
    <dsp:sp modelId="{71A41899-3260-4E32-842A-A1243DC7FD40}">
      <dsp:nvSpPr>
        <dsp:cNvPr id="0" name=""/>
        <dsp:cNvSpPr/>
      </dsp:nvSpPr>
      <dsp:spPr>
        <a:xfrm>
          <a:off x="663317" y="815247"/>
          <a:ext cx="4503515" cy="42289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Process 6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Process 6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Process 6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lowchart: Process 8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5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owchart: Process 9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owchart: Process 5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owchart: Process 4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01CD-EDE3-4690-A9B1-70EF0EEC341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430C-99E0-459E-9F57-9BB25262A1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Process 6"/>
          <p:cNvSpPr/>
          <p:nvPr userDrawn="1"/>
        </p:nvSpPr>
        <p:spPr>
          <a:xfrm>
            <a:off x="352540" y="231353"/>
            <a:ext cx="11490594" cy="6356733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64450"/>
              </p:ext>
            </p:extLst>
          </p:nvPr>
        </p:nvGraphicFramePr>
        <p:xfrm>
          <a:off x="672029" y="365125"/>
          <a:ext cx="10681771" cy="585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27905" y="5277080"/>
            <a:ext cx="292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Presented by</a:t>
            </a:r>
          </a:p>
          <a:p>
            <a:pPr algn="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GHAVYA RAVICHANDRAN</a:t>
            </a:r>
          </a:p>
        </p:txBody>
      </p:sp>
    </p:spTree>
    <p:extLst>
      <p:ext uri="{BB962C8B-B14F-4D97-AF65-F5344CB8AC3E}">
        <p14:creationId xmlns:p14="http://schemas.microsoft.com/office/powerpoint/2010/main" val="12047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08" y="76200"/>
            <a:ext cx="8832342" cy="9051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1"/>
            <a:ext cx="2667000" cy="17790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762001"/>
            <a:ext cx="1981200" cy="1521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19" y="4648200"/>
            <a:ext cx="2686425" cy="1505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71" y="778601"/>
            <a:ext cx="1176481" cy="1505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70" y="2967320"/>
            <a:ext cx="8816931" cy="863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61" y="4494415"/>
            <a:ext cx="2486372" cy="15718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343400" y="1295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6568" y="1295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1" y="2171700"/>
            <a:ext cx="2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1" y="27006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451618" y="2217901"/>
            <a:ext cx="1" cy="795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04454" y="1664897"/>
            <a:ext cx="11986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1200" y="3977881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ARE THE ASSOCIATED TABLES CREATED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87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811430"/>
              </p:ext>
            </p:extLst>
          </p:nvPr>
        </p:nvGraphicFramePr>
        <p:xfrm>
          <a:off x="871251" y="1869693"/>
          <a:ext cx="10515602" cy="4029729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1444408366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1742044508"/>
                    </a:ext>
                  </a:extLst>
                </a:gridCol>
              </a:tblGrid>
              <a:tr h="476900">
                <a:tc>
                  <a:txBody>
                    <a:bodyPr/>
                    <a:lstStyle/>
                    <a:p>
                      <a:r>
                        <a:rPr lang="en-US" sz="1800" cap="none" spc="0" dirty="0" smtClean="0">
                          <a:ln w="0"/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IDE</a:t>
                      </a:r>
                      <a:endParaRPr lang="en-US" sz="18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:Eclipse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9759108"/>
                  </a:ext>
                </a:extLst>
              </a:tr>
              <a:tr h="507547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Server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:Tomcat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6704867"/>
                  </a:ext>
                </a:extLst>
              </a:tr>
              <a:tr h="507547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Database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:H2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990754"/>
                  </a:ext>
                </a:extLst>
              </a:tr>
              <a:tr h="507547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:Junit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805966"/>
                  </a:ext>
                </a:extLst>
              </a:tr>
              <a:tr h="507547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Programming</a:t>
                      </a:r>
                      <a:r>
                        <a:rPr lang="en-US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language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:Java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461735"/>
                  </a:ext>
                </a:extLst>
              </a:tr>
              <a:tr h="507547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Framework</a:t>
                      </a:r>
                      <a:r>
                        <a:rPr lang="en-US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(Backend)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:Spring MVC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514574"/>
                  </a:ext>
                </a:extLst>
              </a:tr>
              <a:tr h="507547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Framework</a:t>
                      </a:r>
                      <a:r>
                        <a:rPr lang="en-US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(Frontend)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:Bootstrap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653061"/>
                  </a:ext>
                </a:extLst>
              </a:tr>
              <a:tr h="507547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Built</a:t>
                      </a:r>
                      <a:r>
                        <a:rPr lang="en-US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Tool</a:t>
                      </a:r>
                      <a:endParaRPr lang="en-US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:Maven</a:t>
                      </a:r>
                      <a:endParaRPr lang="en-US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433558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746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959" y="1751682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2" y="1046602"/>
            <a:ext cx="10950767" cy="5387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17792" y="1575412"/>
            <a:ext cx="616945" cy="7491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01620" y="1575412"/>
            <a:ext cx="638978" cy="7491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40598" y="1575412"/>
            <a:ext cx="627961" cy="7491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 (Contd..)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44807" cy="4806529"/>
          </a:xfrm>
        </p:spPr>
        <p:txBody>
          <a:bodyPr>
            <a:normAutofit fontScale="47500" lnSpcReduction="20000"/>
          </a:bodyPr>
          <a:lstStyle/>
          <a:p>
            <a:r>
              <a:rPr lang="en-US" sz="4600" dirty="0" smtClean="0"/>
              <a:t>This is the home page for our Web Application</a:t>
            </a:r>
          </a:p>
          <a:p>
            <a:r>
              <a:rPr lang="en-US" sz="4600" dirty="0" smtClean="0"/>
              <a:t>It contains the navigation bar to perform various functionalities</a:t>
            </a:r>
          </a:p>
          <a:p>
            <a:r>
              <a:rPr lang="en-US" sz="4600" dirty="0" smtClean="0"/>
              <a:t>Once the user is authenticated as an authorized person depending upon the user’s role the navigation bar displays only his/her functionalities.</a:t>
            </a:r>
          </a:p>
          <a:p>
            <a:r>
              <a:rPr lang="en-US" sz="4600" dirty="0" smtClean="0"/>
              <a:t>It also displays the user’s name in the top-right 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51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LEARNT</a:t>
            </a:r>
          </a:p>
          <a:p>
            <a:r>
              <a:rPr lang="en-US" sz="3800" dirty="0" smtClean="0"/>
              <a:t>Bootstrap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1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USED</a:t>
            </a:r>
          </a:p>
          <a:p>
            <a:pPr lvl="1"/>
            <a:r>
              <a:rPr lang="en-US" sz="3800" dirty="0" smtClean="0"/>
              <a:t>Bootstrap </a:t>
            </a:r>
            <a:r>
              <a:rPr lang="en-US" sz="3800" dirty="0" err="1" smtClean="0"/>
              <a:t>navbar</a:t>
            </a:r>
            <a:endParaRPr lang="en-US" sz="3800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58" y="1825625"/>
            <a:ext cx="5816906" cy="4046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6187807" y="1661985"/>
            <a:ext cx="953657" cy="5744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62631" y="1690688"/>
            <a:ext cx="638979" cy="5457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119"/>
            <a:ext cx="10515600" cy="1112704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90"/>
          <a:stretch/>
        </p:blipFill>
        <p:spPr>
          <a:xfrm>
            <a:off x="5676111" y="1354988"/>
            <a:ext cx="5677689" cy="2190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2" y="822960"/>
            <a:ext cx="4638102" cy="5445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3740116" y="2627744"/>
            <a:ext cx="462709" cy="4737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02825" y="2310677"/>
            <a:ext cx="3487279" cy="5539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4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351663" y="716096"/>
            <a:ext cx="3040655" cy="1564396"/>
          </a:xfrm>
          <a:prstGeom prst="flowChart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3609" y="959685"/>
            <a:ext cx="2456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EDIT CATEGORY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804231" y="3966072"/>
            <a:ext cx="2071171" cy="1399142"/>
          </a:xfrm>
          <a:prstGeom prst="flowChart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836404" y="3966072"/>
            <a:ext cx="2071171" cy="1399142"/>
          </a:xfrm>
          <a:prstGeom prst="flowChart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868577" y="3966072"/>
            <a:ext cx="2071171" cy="1399142"/>
          </a:xfrm>
          <a:prstGeom prst="flowChart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7618" y="4311700"/>
            <a:ext cx="156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ADD QUESTION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9791" y="4311700"/>
            <a:ext cx="156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EDIT QUESTION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21964" y="4311700"/>
            <a:ext cx="156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DELETE QUESTION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2" idx="2"/>
          </p:cNvCxnSpPr>
          <p:nvPr/>
        </p:nvCxnSpPr>
        <p:spPr>
          <a:xfrm flipH="1">
            <a:off x="5871988" y="2280492"/>
            <a:ext cx="3" cy="8152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5871988" y="3106757"/>
            <a:ext cx="2" cy="859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71988" y="3095740"/>
            <a:ext cx="41423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025349" y="3095740"/>
            <a:ext cx="22034" cy="870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839815" y="3095740"/>
            <a:ext cx="4032173" cy="110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1839815" y="3106757"/>
            <a:ext cx="2" cy="859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QUESTION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Question is inserted into the database</a:t>
            </a:r>
          </a:p>
          <a:p>
            <a:r>
              <a:rPr lang="en-US" sz="2200" dirty="0" smtClean="0"/>
              <a:t>Here one can add or delete options dynamically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LEARNT AND USED</a:t>
            </a:r>
            <a:endParaRPr lang="en-US" sz="2400" dirty="0"/>
          </a:p>
          <a:p>
            <a:pPr lvl="1"/>
            <a:r>
              <a:rPr lang="en-US" sz="1800" dirty="0" err="1" smtClean="0"/>
              <a:t>Javascript</a:t>
            </a:r>
            <a:endParaRPr lang="en-US" sz="1800" dirty="0" smtClean="0"/>
          </a:p>
          <a:p>
            <a:pPr lvl="1"/>
            <a:r>
              <a:rPr lang="en-US" sz="1800" dirty="0" smtClean="0"/>
              <a:t>Hibernate validator</a:t>
            </a:r>
          </a:p>
          <a:p>
            <a:pPr lvl="1"/>
            <a:r>
              <a:rPr lang="en-US" sz="1800" dirty="0" smtClean="0"/>
              <a:t>GSON</a:t>
            </a:r>
          </a:p>
          <a:p>
            <a:pPr lvl="1"/>
            <a:r>
              <a:rPr lang="en-US" sz="1800" dirty="0" smtClean="0"/>
              <a:t>Map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17745" y="4197427"/>
            <a:ext cx="683045" cy="760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12029" r="7936" b="4800"/>
          <a:stretch/>
        </p:blipFill>
        <p:spPr>
          <a:xfrm>
            <a:off x="6764357" y="1927952"/>
            <a:ext cx="4439797" cy="416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8705849" y="5519451"/>
            <a:ext cx="556812" cy="4847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THE QUESTION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While editing the question it will replace itself in the database</a:t>
            </a:r>
          </a:p>
          <a:p>
            <a:r>
              <a:rPr lang="en-US" sz="2200" dirty="0" smtClean="0"/>
              <a:t>Here also one can add or delete options dynamically</a:t>
            </a:r>
          </a:p>
          <a:p>
            <a:r>
              <a:rPr lang="en-US" sz="2200" dirty="0" smtClean="0"/>
              <a:t>Once the question is edited the it’s count will become zero in the result.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 AND USED</a:t>
            </a:r>
            <a:endParaRPr lang="en-US" sz="2400" dirty="0"/>
          </a:p>
          <a:p>
            <a:pPr lvl="1"/>
            <a:r>
              <a:rPr lang="en-US" sz="1800" dirty="0" err="1" smtClean="0"/>
              <a:t>Javascript</a:t>
            </a:r>
            <a:endParaRPr lang="en-US" sz="1800" dirty="0"/>
          </a:p>
          <a:p>
            <a:pPr lvl="1"/>
            <a:r>
              <a:rPr lang="en-US" sz="1800" dirty="0"/>
              <a:t>Hibernate validator</a:t>
            </a:r>
          </a:p>
          <a:p>
            <a:pPr lvl="1"/>
            <a:r>
              <a:rPr lang="en-US" sz="1800" dirty="0"/>
              <a:t>GSON</a:t>
            </a:r>
          </a:p>
          <a:p>
            <a:pPr lvl="1"/>
            <a:r>
              <a:rPr lang="en-US" sz="1800" dirty="0"/>
              <a:t>Map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608463"/>
            <a:ext cx="5181600" cy="45685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12029" r="7936" b="4800"/>
          <a:stretch/>
        </p:blipFill>
        <p:spPr>
          <a:xfrm>
            <a:off x="6019801" y="1690689"/>
            <a:ext cx="5162320" cy="4486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9970265" y="2445745"/>
            <a:ext cx="374574" cy="4737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0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THE QUESTION	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Once the question is deleted it will be removed from the database</a:t>
            </a:r>
          </a:p>
          <a:p>
            <a:r>
              <a:rPr lang="en-US" sz="2200" dirty="0" smtClean="0"/>
              <a:t>It will also be removed from the associated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 AND USED</a:t>
            </a:r>
            <a:endParaRPr lang="en-US" sz="2400" dirty="0"/>
          </a:p>
          <a:p>
            <a:pPr lvl="1"/>
            <a:r>
              <a:rPr lang="en-US" sz="1800" dirty="0" smtClean="0"/>
              <a:t>GSON</a:t>
            </a:r>
            <a:endParaRPr lang="en-US" sz="1800" dirty="0"/>
          </a:p>
          <a:p>
            <a:pPr lvl="1"/>
            <a:r>
              <a:rPr lang="en-US" sz="1800" dirty="0"/>
              <a:t>Map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12029" r="7936" b="4800"/>
          <a:stretch/>
        </p:blipFill>
        <p:spPr>
          <a:xfrm>
            <a:off x="6172201" y="1553377"/>
            <a:ext cx="5334000" cy="4836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10565175" y="2460299"/>
            <a:ext cx="451692" cy="4186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ACTIVATE/DEACTIVATE THE POLLS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Only the Admin can activate or deactivate the polls</a:t>
            </a:r>
          </a:p>
          <a:p>
            <a:r>
              <a:rPr lang="en-US" sz="2400" dirty="0" smtClean="0"/>
              <a:t>The user and poll master will be able to view the polls only when they are activated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044935"/>
            <a:ext cx="4983480" cy="1956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9418320" y="2487168"/>
            <a:ext cx="932688" cy="905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273067"/>
            <a:ext cx="9041892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About </a:t>
            </a:r>
            <a:r>
              <a:rPr lang="en-US" sz="2000" dirty="0" err="1" smtClean="0">
                <a:solidFill>
                  <a:schemeClr val="tx1"/>
                </a:solidFill>
              </a:rPr>
              <a:t>cmot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Project requirements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Use cases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Technologies used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Application Flow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My contributions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6656" y="1408176"/>
            <a:ext cx="10835640" cy="100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39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LISTING THE POLLS 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795" y="3855904"/>
            <a:ext cx="5181600" cy="236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/>
              <a:t>Querying the database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USED</a:t>
            </a:r>
          </a:p>
          <a:p>
            <a:pPr lvl="1"/>
            <a:r>
              <a:rPr lang="en-US" sz="1800" dirty="0" smtClean="0"/>
              <a:t>Hibernate queries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64081"/>
              </p:ext>
            </p:extLst>
          </p:nvPr>
        </p:nvGraphicFramePr>
        <p:xfrm>
          <a:off x="533706" y="1825625"/>
          <a:ext cx="5007778" cy="1651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03889">
                  <a:extLst>
                    <a:ext uri="{9D8B030D-6E8A-4147-A177-3AD203B41FA5}">
                      <a16:colId xmlns:a16="http://schemas.microsoft.com/office/drawing/2014/main" val="891916847"/>
                    </a:ext>
                  </a:extLst>
                </a:gridCol>
                <a:gridCol w="2503889">
                  <a:extLst>
                    <a:ext uri="{9D8B030D-6E8A-4147-A177-3AD203B41FA5}">
                      <a16:colId xmlns:a16="http://schemas.microsoft.com/office/drawing/2014/main" val="309222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POLLS</a:t>
                      </a:r>
                      <a:r>
                        <a:rPr lang="en-US" baseline="0" dirty="0" smtClean="0"/>
                        <a:t> TAB FOR VARIOUS ROLES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FUNCTIONALITIES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0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all the polls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3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active and unattended polls</a:t>
                      </a:r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820397"/>
                  </a:ext>
                </a:extLst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43" y="1690689"/>
            <a:ext cx="5662669" cy="4412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LISTING THE QUESTIONS UNDER EACH POLL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 smtClean="0"/>
              <a:t>The list of polls under that Poll Category will be displayed</a:t>
            </a:r>
          </a:p>
          <a:p>
            <a:r>
              <a:rPr lang="en-US" sz="2200" dirty="0" smtClean="0"/>
              <a:t>You can either save or submit the poll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USED AND LEARNT</a:t>
            </a:r>
          </a:p>
          <a:p>
            <a:pPr lvl="1"/>
            <a:r>
              <a:rPr lang="en-US" sz="1800" dirty="0" smtClean="0"/>
              <a:t>GSON</a:t>
            </a:r>
          </a:p>
          <a:p>
            <a:pPr lvl="1"/>
            <a:r>
              <a:rPr lang="en-US" sz="1800" dirty="0" smtClean="0"/>
              <a:t>Map 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10743" r="22024"/>
          <a:stretch/>
        </p:blipFill>
        <p:spPr>
          <a:xfrm>
            <a:off x="6301649" y="1690689"/>
            <a:ext cx="4671152" cy="4390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THE RESULTS IN CHARTS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Once the user has submitted the polls he will be able to see the results of that poll</a:t>
            </a:r>
          </a:p>
          <a:p>
            <a:r>
              <a:rPr lang="en-US" sz="2200" dirty="0" smtClean="0"/>
              <a:t>It will contain all the Questions results in a tabulated form along with the chart </a:t>
            </a:r>
          </a:p>
          <a:p>
            <a:r>
              <a:rPr lang="en-US" sz="2200" dirty="0" smtClean="0"/>
              <a:t>It can also be viewed in the “Result” tab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</a:t>
            </a:r>
          </a:p>
          <a:p>
            <a:r>
              <a:rPr lang="en-US" sz="1800" dirty="0" err="1" smtClean="0"/>
              <a:t>Javascript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USED</a:t>
            </a:r>
          </a:p>
          <a:p>
            <a:pPr lvl="1"/>
            <a:r>
              <a:rPr lang="en-US" sz="2000" dirty="0" smtClean="0"/>
              <a:t>Google charts 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1266" r="13252" b="19162"/>
          <a:stretch/>
        </p:blipFill>
        <p:spPr>
          <a:xfrm>
            <a:off x="6172200" y="2011680"/>
            <a:ext cx="5181600" cy="398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5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FUNCTIONALITIES</a:t>
            </a:r>
            <a:endParaRPr lang="en-US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Having images for each polls </a:t>
            </a:r>
          </a:p>
          <a:p>
            <a:r>
              <a:rPr lang="en-US" sz="2400" dirty="0" smtClean="0"/>
              <a:t>Tooltip for few buttons</a:t>
            </a:r>
          </a:p>
          <a:p>
            <a:r>
              <a:rPr lang="en-US" sz="2400" dirty="0" smtClean="0"/>
              <a:t>Disabling the back button</a:t>
            </a:r>
          </a:p>
          <a:p>
            <a:r>
              <a:rPr lang="en-US" sz="2400" dirty="0" smtClean="0"/>
              <a:t>Displaying appropriate Alert messages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1312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To build an online polling system to enable various users to participate in polls and surveys for research purposes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Pages to add/modify/delete polls/questions/options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Capture the result of all the polls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Java service to integrate all functionalities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layer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Login management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67512" y="1453896"/>
            <a:ext cx="10762488" cy="54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3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Global Reconciliation Unit</a:t>
            </a:r>
          </a:p>
          <a:p>
            <a:r>
              <a:rPr lang="en-US" sz="2400" dirty="0" smtClean="0"/>
              <a:t>Volker Aggregator</a:t>
            </a:r>
          </a:p>
          <a:p>
            <a:r>
              <a:rPr lang="en-US" sz="2400" dirty="0" smtClean="0"/>
              <a:t>Trade surveillance</a:t>
            </a:r>
          </a:p>
          <a:p>
            <a:r>
              <a:rPr lang="en-US" sz="2400" dirty="0" smtClean="0"/>
              <a:t>DATA team</a:t>
            </a:r>
          </a:p>
          <a:p>
            <a:r>
              <a:rPr lang="en-US" sz="2400" dirty="0" smtClean="0"/>
              <a:t>User Experience team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Strengthen </a:t>
            </a:r>
            <a:r>
              <a:rPr lang="en-US" dirty="0"/>
              <a:t>customer relationships</a:t>
            </a:r>
          </a:p>
          <a:p>
            <a:r>
              <a:rPr lang="en-US" dirty="0"/>
              <a:t>Discover new product or services.</a:t>
            </a:r>
          </a:p>
          <a:p>
            <a:r>
              <a:rPr lang="en-US" dirty="0"/>
              <a:t>Gauge your marketing efforts</a:t>
            </a:r>
          </a:p>
          <a:p>
            <a:r>
              <a:rPr lang="en-US" dirty="0"/>
              <a:t>Analyze and track customer insights</a:t>
            </a:r>
          </a:p>
          <a:p>
            <a:r>
              <a:rPr lang="en-US" dirty="0"/>
              <a:t>Evaluate employee satisfaction</a:t>
            </a:r>
          </a:p>
          <a:p>
            <a:r>
              <a:rPr lang="en-US" dirty="0"/>
              <a:t>Get feedback on meeting, training, and events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1094232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5030728" y="975479"/>
            <a:ext cx="2358248" cy="822514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2052" y="1078757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2247900" y="2729767"/>
            <a:ext cx="1295400" cy="58658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5447852" y="2669479"/>
            <a:ext cx="1524000" cy="58658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POLLMASTER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8686800" y="2625996"/>
            <a:ext cx="1371600" cy="58658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39200" y="2692482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>
            <a:off x="6209852" y="1797994"/>
            <a:ext cx="0" cy="871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33700" y="2199145"/>
            <a:ext cx="6438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>
            <a:off x="2933700" y="219914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9372600" y="2185673"/>
            <a:ext cx="10250" cy="440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1859532" y="3799345"/>
            <a:ext cx="2450621" cy="265227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8001000" y="3799345"/>
            <a:ext cx="2362200" cy="265227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41920" y="3815377"/>
            <a:ext cx="27029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Add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Edit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Delete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Delete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role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Assign poll masters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Activate/Deactivate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all results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33152" y="3799344"/>
            <a:ext cx="2097296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Edit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 polls like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results for attended and assigned polls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7200" y="3875545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 active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Result for the polls he has taken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6041724" y="3268723"/>
            <a:ext cx="228600" cy="53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9264048" y="3212577"/>
            <a:ext cx="228600" cy="58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736190" y="3316347"/>
            <a:ext cx="197510" cy="48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" y="304801"/>
            <a:ext cx="306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93776" y="902239"/>
            <a:ext cx="11247120" cy="42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590800" y="2286000"/>
            <a:ext cx="1371600" cy="685800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400551" y="2286000"/>
            <a:ext cx="1312653" cy="685800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POLLS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286001" y="4267200"/>
            <a:ext cx="906313" cy="457200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POLLS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443288" y="4260402"/>
            <a:ext cx="1038225" cy="454593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 POLLS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676775" y="4267200"/>
            <a:ext cx="1036428" cy="457200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POLLS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908466" y="4267200"/>
            <a:ext cx="1116222" cy="457200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ENABLE/DISABLE POLLS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236756" y="4260401"/>
            <a:ext cx="1003091" cy="479896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ROLES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451914" y="4257794"/>
            <a:ext cx="1261703" cy="457200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 POLLMASTERS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6248400" y="2286000"/>
            <a:ext cx="1219200" cy="685800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RESULTS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8077200" y="2279968"/>
            <a:ext cx="1143000" cy="691833"/>
          </a:xfrm>
          <a:prstGeom prst="flowChartProcess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76" name="Straight Connector 75"/>
          <p:cNvCxnSpPr>
            <a:stCxn id="8" idx="2"/>
          </p:cNvCxnSpPr>
          <p:nvPr/>
        </p:nvCxnSpPr>
        <p:spPr>
          <a:xfrm flipH="1">
            <a:off x="5056877" y="2971800"/>
            <a:ext cx="1" cy="68109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590800" y="3670151"/>
            <a:ext cx="649196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590800" y="3657600"/>
            <a:ext cx="0" cy="6001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962399" y="3652898"/>
            <a:ext cx="0" cy="604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056876" y="3652898"/>
            <a:ext cx="0" cy="604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400800" y="3652898"/>
            <a:ext cx="0" cy="604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7727766" y="3632051"/>
            <a:ext cx="9344" cy="6555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4" idx="0"/>
          </p:cNvCxnSpPr>
          <p:nvPr/>
        </p:nvCxnSpPr>
        <p:spPr>
          <a:xfrm>
            <a:off x="9082765" y="3670152"/>
            <a:ext cx="1" cy="587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3"/>
            <a:endCxn id="8" idx="1"/>
          </p:cNvCxnSpPr>
          <p:nvPr/>
        </p:nvCxnSpPr>
        <p:spPr>
          <a:xfrm>
            <a:off x="3962400" y="2628900"/>
            <a:ext cx="4381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2" idx="1"/>
          </p:cNvCxnSpPr>
          <p:nvPr/>
        </p:nvCxnSpPr>
        <p:spPr>
          <a:xfrm>
            <a:off x="5713203" y="2628900"/>
            <a:ext cx="5351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2" idx="3"/>
          </p:cNvCxnSpPr>
          <p:nvPr/>
        </p:nvCxnSpPr>
        <p:spPr>
          <a:xfrm>
            <a:off x="7467600" y="2628900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971800"/>
            <a:ext cx="990600" cy="914400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1058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SIGN-UP/</a:t>
            </a:r>
          </a:p>
          <a:p>
            <a:r>
              <a:rPr lang="en-US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9906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1010335"/>
            <a:ext cx="990600" cy="64633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POLL MASTER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7162801" y="1077908"/>
            <a:ext cx="838200" cy="530523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00181" y="1020003"/>
            <a:ext cx="9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EDIT POLLS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562600" y="1077907"/>
            <a:ext cx="838200" cy="530524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5923" y="1020002"/>
            <a:ext cx="9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POLLS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686800" y="1077908"/>
            <a:ext cx="838200" cy="530523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43915" y="1030069"/>
            <a:ext cx="9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RESULTS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953001" y="4876800"/>
            <a:ext cx="3048001" cy="762000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90385" y="5073134"/>
            <a:ext cx="301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FUNCTIONALITIES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9448800" y="2971800"/>
            <a:ext cx="1143000" cy="914400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63818" y="32443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cxnSp>
        <p:nvCxnSpPr>
          <p:cNvPr id="20" name="Straight Connector 19"/>
          <p:cNvCxnSpPr>
            <a:endCxn id="4" idx="0"/>
          </p:cNvCxnSpPr>
          <p:nvPr/>
        </p:nvCxnSpPr>
        <p:spPr>
          <a:xfrm>
            <a:off x="2397424" y="1333500"/>
            <a:ext cx="2877" cy="163830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</p:cNvCxnSpPr>
          <p:nvPr/>
        </p:nvCxnSpPr>
        <p:spPr>
          <a:xfrm flipH="1">
            <a:off x="2397424" y="3886200"/>
            <a:ext cx="2877" cy="137160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2397424" y="5257800"/>
            <a:ext cx="255557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>
            <a:off x="2397424" y="1333500"/>
            <a:ext cx="133637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1" idx="1"/>
          </p:cNvCxnSpPr>
          <p:nvPr/>
        </p:nvCxnSpPr>
        <p:spPr>
          <a:xfrm>
            <a:off x="4724400" y="1333501"/>
            <a:ext cx="838200" cy="96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1"/>
          </p:cNvCxnSpPr>
          <p:nvPr/>
        </p:nvCxnSpPr>
        <p:spPr>
          <a:xfrm>
            <a:off x="6400801" y="1343169"/>
            <a:ext cx="7620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01002" y="1343169"/>
            <a:ext cx="68579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525000" y="1333499"/>
            <a:ext cx="457200" cy="967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7" idx="0"/>
          </p:cNvCxnSpPr>
          <p:nvPr/>
        </p:nvCxnSpPr>
        <p:spPr>
          <a:xfrm>
            <a:off x="9982200" y="1333500"/>
            <a:ext cx="38100" cy="16383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8001002" y="5257800"/>
            <a:ext cx="2019299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2"/>
          </p:cNvCxnSpPr>
          <p:nvPr/>
        </p:nvCxnSpPr>
        <p:spPr>
          <a:xfrm flipV="1">
            <a:off x="10020300" y="3886200"/>
            <a:ext cx="0" cy="1371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5941" y="312687"/>
            <a:ext cx="862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 MASTER</a:t>
            </a: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07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905000" y="1295400"/>
            <a:ext cx="1143000" cy="1066800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150563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SIGN-UP/</a:t>
            </a:r>
          </a:p>
          <a:p>
            <a:r>
              <a:rPr lang="en-US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3657600" y="1301151"/>
            <a:ext cx="1066800" cy="1066800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4121" y="150563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POLLS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334000" y="1295400"/>
            <a:ext cx="990600" cy="1066800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48300" y="150563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POLL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6984522" y="1295400"/>
            <a:ext cx="1397479" cy="1066800"/>
          </a:xfrm>
          <a:prstGeom prst="flowChartDecision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SAVE?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8991600" y="1295400"/>
            <a:ext cx="1066800" cy="1066800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67800" y="1505633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 POLL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991600" y="4307456"/>
            <a:ext cx="1066800" cy="1143000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67800" y="4517692"/>
            <a:ext cx="112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RESULTS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934200" y="4307456"/>
            <a:ext cx="1219200" cy="1173443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8500" y="47247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cxnSp>
        <p:nvCxnSpPr>
          <p:cNvPr id="19" name="Straight Arrow Connector 18"/>
          <p:cNvCxnSpPr>
            <a:stCxn id="3" idx="3"/>
            <a:endCxn id="4" idx="1"/>
          </p:cNvCxnSpPr>
          <p:nvPr/>
        </p:nvCxnSpPr>
        <p:spPr>
          <a:xfrm>
            <a:off x="3048000" y="1828801"/>
            <a:ext cx="609600" cy="57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1"/>
          </p:cNvCxnSpPr>
          <p:nvPr/>
        </p:nvCxnSpPr>
        <p:spPr>
          <a:xfrm flipV="1">
            <a:off x="4724400" y="1828801"/>
            <a:ext cx="609600" cy="57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0" idx="1"/>
          </p:cNvCxnSpPr>
          <p:nvPr/>
        </p:nvCxnSpPr>
        <p:spPr>
          <a:xfrm>
            <a:off x="6324601" y="1828800"/>
            <a:ext cx="65992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</p:cNvCxnSpPr>
          <p:nvPr/>
        </p:nvCxnSpPr>
        <p:spPr>
          <a:xfrm flipH="1">
            <a:off x="7683261" y="2362200"/>
            <a:ext cx="1" cy="53340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1001" y="2895600"/>
            <a:ext cx="349226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2"/>
          </p:cNvCxnSpPr>
          <p:nvPr/>
        </p:nvCxnSpPr>
        <p:spPr>
          <a:xfrm flipV="1">
            <a:off x="4191000" y="2367952"/>
            <a:ext cx="0" cy="5276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2" idx="1"/>
          </p:cNvCxnSpPr>
          <p:nvPr/>
        </p:nvCxnSpPr>
        <p:spPr>
          <a:xfrm>
            <a:off x="8382000" y="1828800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4" idx="0"/>
          </p:cNvCxnSpPr>
          <p:nvPr/>
        </p:nvCxnSpPr>
        <p:spPr>
          <a:xfrm>
            <a:off x="9525000" y="2362200"/>
            <a:ext cx="0" cy="19452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1"/>
            <a:endCxn id="16" idx="3"/>
          </p:cNvCxnSpPr>
          <p:nvPr/>
        </p:nvCxnSpPr>
        <p:spPr>
          <a:xfrm flipH="1">
            <a:off x="8153400" y="4878956"/>
            <a:ext cx="838200" cy="152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0" y="15056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24700" y="2422419"/>
            <a:ext cx="5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5000" y="304801"/>
            <a:ext cx="655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9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614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TABLE OF CONTENTS</vt:lpstr>
      <vt:lpstr>REQUIREMENTS</vt:lpstr>
      <vt:lpstr>CMOT</vt:lpstr>
      <vt:lpstr>USE CASES</vt:lpstr>
      <vt:lpstr>PowerPoint Presentation</vt:lpstr>
      <vt:lpstr>ADMIN</vt:lpstr>
      <vt:lpstr>PowerPoint Presentation</vt:lpstr>
      <vt:lpstr>PowerPoint Presentation</vt:lpstr>
      <vt:lpstr>DATABASE VIEW</vt:lpstr>
      <vt:lpstr>TECHNOLOGIES USED </vt:lpstr>
      <vt:lpstr>HOME PAGE</vt:lpstr>
      <vt:lpstr>HOME PAGE (Contd..)</vt:lpstr>
      <vt:lpstr>PowerPoint Presentation</vt:lpstr>
      <vt:lpstr>PowerPoint Presentation</vt:lpstr>
      <vt:lpstr>ADD QUESTION</vt:lpstr>
      <vt:lpstr>EDITING THE QUESTION</vt:lpstr>
      <vt:lpstr>DELETING THE QUESTION </vt:lpstr>
      <vt:lpstr>ACTIVATE/DEACTIVATE THE POLLS</vt:lpstr>
      <vt:lpstr>LISTING THE POLLS </vt:lpstr>
      <vt:lpstr>LISTING THE QUESTIONS UNDER EACH POLL</vt:lpstr>
      <vt:lpstr>DISPLAYING THE RESULTS IN CHARTS</vt:lpstr>
      <vt:lpstr>ADDITIONAL FUNCTIONALITIES</vt:lpstr>
      <vt:lpstr> 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CMOT INTERN PRESENTATION</dc:title>
  <dc:creator>RAVICHANDRAN, GHAVYA</dc:creator>
  <cp:lastModifiedBy>Madhavan, Amritha [ICG-IT]</cp:lastModifiedBy>
  <cp:revision>83</cp:revision>
  <dcterms:created xsi:type="dcterms:W3CDTF">2018-07-05T04:58:17Z</dcterms:created>
  <dcterms:modified xsi:type="dcterms:W3CDTF">2018-07-12T05:42:35Z</dcterms:modified>
</cp:coreProperties>
</file>