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0" r:id="rId4"/>
    <p:sldId id="284" r:id="rId5"/>
    <p:sldId id="285" r:id="rId6"/>
    <p:sldId id="286" r:id="rId7"/>
    <p:sldId id="273" r:id="rId8"/>
    <p:sldId id="287" r:id="rId9"/>
    <p:sldId id="277" r:id="rId10"/>
    <p:sldId id="278" r:id="rId11"/>
    <p:sldId id="279" r:id="rId12"/>
    <p:sldId id="282" r:id="rId13"/>
    <p:sldId id="261" r:id="rId14"/>
    <p:sldId id="265" r:id="rId15"/>
    <p:sldId id="264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5" autoAdjust="0"/>
    <p:restoredTop sz="94660"/>
  </p:normalViewPr>
  <p:slideViewPr>
    <p:cSldViewPr>
      <p:cViewPr varScale="1">
        <p:scale>
          <a:sx n="111" d="100"/>
          <a:sy n="111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6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6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5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3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2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1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314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74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5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7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0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6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AB9C-5369-4822-86E1-1EDB1D0295DD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D79D-33AA-4F02-A125-3B67DD519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4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>
              <a:lumMod val="75000"/>
            </a:schemeClr>
          </a:solidFill>
          <a:latin typeface="Algerian" panose="04020705040A02060702" pitchFamily="8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POLLING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4800600"/>
            <a:ext cx="396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Presented by,</a:t>
            </a:r>
          </a:p>
          <a:p>
            <a:r>
              <a:rPr lang="en-US" sz="2800" dirty="0" smtClean="0"/>
              <a:t>Yokesh </a:t>
            </a:r>
            <a:r>
              <a:rPr lang="en-US" sz="2800" dirty="0" err="1" smtClean="0"/>
              <a:t>Balasubramanian</a:t>
            </a:r>
            <a:r>
              <a:rPr lang="en-US" dirty="0"/>
              <a:t>	</a:t>
            </a:r>
            <a:r>
              <a:rPr lang="en-US" dirty="0" smtClean="0"/>
              <a:t>														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1"/>
            <a:ext cx="8210550" cy="533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VIEW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2667000" cy="15217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5" r="11539"/>
          <a:stretch/>
        </p:blipFill>
        <p:spPr>
          <a:xfrm>
            <a:off x="3886200" y="914400"/>
            <a:ext cx="1752600" cy="1369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8" y="4648200"/>
            <a:ext cx="2686425" cy="1505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70" y="778601"/>
            <a:ext cx="1176481" cy="1505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9" y="2967319"/>
            <a:ext cx="8816931" cy="863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61" y="4494415"/>
            <a:ext cx="2486372" cy="1571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2819400" y="1295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568" y="1295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2171700"/>
            <a:ext cx="2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1" y="27006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927617" y="2217901"/>
            <a:ext cx="1" cy="795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80453" y="1664897"/>
            <a:ext cx="11986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3977881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FOLLOWING ARE THE ASSOCIATION TABLES CREATED 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214643"/>
              </p:ext>
            </p:extLst>
          </p:nvPr>
        </p:nvGraphicFramePr>
        <p:xfrm>
          <a:off x="457200" y="1600200"/>
          <a:ext cx="8229600" cy="426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4731832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500896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ECLIPSE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8905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6976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 MVC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001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547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1912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4189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50716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SIGNUP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Username validation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Password Validation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Password Hashing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Displaying appropriate pop up messages.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 smtClean="0"/>
              <a:t>Concepts Used: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</a:t>
            </a:r>
            <a:r>
              <a:rPr lang="en-US" sz="1600" dirty="0" err="1" smtClean="0"/>
              <a:t>BCryptPasswordEncoder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 </a:t>
            </a:r>
            <a:r>
              <a:rPr lang="en-US" sz="1600" dirty="0" err="1" smtClean="0"/>
              <a:t>HibernateValidator</a:t>
            </a:r>
            <a:r>
              <a:rPr lang="en-US" sz="16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Hibernate Query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b="1" dirty="0" smtClean="0"/>
              <a:t>Learnt: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Storing passwords securely</a:t>
            </a:r>
            <a:r>
              <a:rPr lang="en-US" sz="1600" dirty="0"/>
              <a:t>	</a:t>
            </a:r>
            <a:r>
              <a:rPr lang="en-US" dirty="0" smtClean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4049" r="9375" b="18181"/>
          <a:stretch/>
        </p:blipFill>
        <p:spPr>
          <a:xfrm>
            <a:off x="4419600" y="2057400"/>
            <a:ext cx="40386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EDIT CATEGORY NAME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Only Admin is allowed the edit the name of the poll category.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Prevents </a:t>
            </a:r>
            <a:r>
              <a:rPr lang="en-US" sz="1600" dirty="0"/>
              <a:t>duplicate Category </a:t>
            </a:r>
            <a:r>
              <a:rPr lang="en-US" sz="1600" dirty="0" smtClean="0"/>
              <a:t>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Concepts Used: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Hibernate Validator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15929" r="8621" b="34542"/>
          <a:stretch/>
        </p:blipFill>
        <p:spPr>
          <a:xfrm>
            <a:off x="4800600" y="2514600"/>
            <a:ext cx="3733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DELETE A CATEGORY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Only admin is allowed to delete the category.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Delete the category with questions.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Delete assigned </a:t>
            </a:r>
            <a:r>
              <a:rPr lang="en-US" sz="1600" dirty="0" err="1" smtClean="0"/>
              <a:t>pollmaster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Delete from attended poll list.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Concepts used: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One to one Mapping      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Hibernate Query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Learnt: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           Hibernate Mapping</a:t>
            </a:r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21982"/>
            <a:ext cx="4038600" cy="1216757"/>
          </a:xfrm>
        </p:spPr>
      </p:pic>
      <p:sp>
        <p:nvSpPr>
          <p:cNvPr id="5" name="Rectangle 4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SAVING POLL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dirty="0" smtClean="0"/>
              <a:t>Used to save the poll for reusing  it later.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smtClean="0"/>
              <a:t>Concepts used: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Map 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GSON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 smtClean="0"/>
              <a:t>Learnt: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</a:t>
            </a:r>
            <a:r>
              <a:rPr lang="en-US" sz="1700" dirty="0" smtClean="0"/>
              <a:t>Session Storage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 Local Storage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Map to JSON Conversion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49376"/>
            <a:ext cx="4038600" cy="2227611"/>
          </a:xfrm>
        </p:spPr>
      </p:pic>
    </p:spTree>
    <p:extLst>
      <p:ext uri="{BB962C8B-B14F-4D97-AF65-F5344CB8AC3E}">
        <p14:creationId xmlns:p14="http://schemas.microsoft.com/office/powerpoint/2010/main" val="37475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RESULT PAGE CUSTOMIZATION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33087"/>
              </p:ext>
            </p:extLst>
          </p:nvPr>
        </p:nvGraphicFramePr>
        <p:xfrm>
          <a:off x="457200" y="1600200"/>
          <a:ext cx="822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2395246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4970965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POLLS WITH</a:t>
                      </a:r>
                      <a:r>
                        <a:rPr lang="en-US" baseline="0" dirty="0" smtClean="0"/>
                        <a:t> POLLCOUNT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9233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</a:t>
                      </a:r>
                      <a:r>
                        <a:rPr lang="en-US" baseline="0" dirty="0" smtClean="0"/>
                        <a:t> POLLS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638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POLLMASTER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ATTENDED POLLS AND ASSIGNED POLLS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034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THE POLLS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282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1910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Concepts used:</a:t>
            </a:r>
          </a:p>
          <a:p>
            <a:endParaRPr lang="en-US" dirty="0"/>
          </a:p>
          <a:p>
            <a:r>
              <a:rPr lang="en-US" dirty="0" smtClean="0"/>
              <a:t>                 Fetching polls according to user id and role-DB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Displaying appropriate popup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33400" y="1221357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PREVENTING BACKWARD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Prevents the user to go backward using browser back button once he logs outs.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Concepts used: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Logout success URL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Deleting cookies through JSESSIONID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Learnt: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Session maintenance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2192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LOG ERROR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Displaying appropriate error message by rendering  </a:t>
            </a:r>
            <a:r>
              <a:rPr lang="en-US" sz="1600" dirty="0" err="1" smtClean="0"/>
              <a:t>error.jsp</a:t>
            </a:r>
            <a:r>
              <a:rPr lang="en-US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CONCEPTS </a:t>
            </a:r>
            <a:r>
              <a:rPr lang="en-US" sz="1600" b="1" dirty="0" smtClean="0"/>
              <a:t>USED: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dirty="0" smtClean="0"/>
              <a:t>LOG4J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</a:t>
            </a:r>
            <a:r>
              <a:rPr lang="en-US" sz="1600" dirty="0" err="1" smtClean="0"/>
              <a:t>CommonsLogging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 smtClean="0"/>
              <a:t>Learnt: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Different modes for logging error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How </a:t>
            </a:r>
            <a:r>
              <a:rPr lang="en-US" sz="1600" dirty="0" smtClean="0"/>
              <a:t>logging happens in real time web apps!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1430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66"/>
            <a:ext cx="7886700" cy="132556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About </a:t>
            </a:r>
            <a:r>
              <a:rPr lang="en-US" dirty="0" err="1" smtClean="0">
                <a:solidFill>
                  <a:schemeClr val="tx1"/>
                </a:solidFill>
              </a:rPr>
              <a:t>cmot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Project requirements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Use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Technologies used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Application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My contributions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</a:t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Reconciliation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Volker aggregator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Ocean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Trade surveillance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User Experience Team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944563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0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To build an online polling system to enable various users to participate in polls and surveys for research purposes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Pages to add/modify/delete polls/questions/options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Capture the result of all the polls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Java service to integrate all functionalities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Data layer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Login management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Strengthen customer relationships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Discover new product or services.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Gauge your marketing efforts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Analyze and track customer insights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Evaluate employee satisfaction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Get feedback on meeting, training, and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3400" y="1447800"/>
            <a:ext cx="7620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2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06728" y="975479"/>
            <a:ext cx="2358248" cy="822514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052" y="1078756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ROLES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23900" y="2729766"/>
            <a:ext cx="12954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923852" y="2669478"/>
            <a:ext cx="15240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POLLMASTER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7162800" y="2625995"/>
            <a:ext cx="1371600" cy="58658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2692482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USER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>
            <a:off x="4685852" y="1797993"/>
            <a:ext cx="0" cy="871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09700" y="2199145"/>
            <a:ext cx="6438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>
            <a:off x="1409700" y="2199145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7848600" y="2185673"/>
            <a:ext cx="10250" cy="440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35531" y="3799345"/>
            <a:ext cx="2450621" cy="265227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6477000" y="3799344"/>
            <a:ext cx="2362200" cy="265227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17919" y="3815377"/>
            <a:ext cx="270294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Add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Edit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Add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Edit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Delete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Delete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Edit role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Assign poll masters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Activate/Deactivate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View all results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509152" y="3799344"/>
            <a:ext cx="2097296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Edit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Edit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Delete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Attend polls like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results for attended and assigned polls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3200" y="3875545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Attend active polls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Result for the polls he has taken</a:t>
            </a:r>
            <a:endParaRPr lang="en-US" dirty="0"/>
          </a:p>
        </p:txBody>
      </p:sp>
      <p:sp>
        <p:nvSpPr>
          <p:cNvPr id="43" name="Down Arrow 42"/>
          <p:cNvSpPr/>
          <p:nvPr/>
        </p:nvSpPr>
        <p:spPr>
          <a:xfrm>
            <a:off x="4517724" y="3268722"/>
            <a:ext cx="228600" cy="53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740048" y="3212576"/>
            <a:ext cx="228600" cy="586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212190" y="3316347"/>
            <a:ext cx="197510" cy="48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304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57200" y="849769"/>
            <a:ext cx="8229600" cy="18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1066800" y="2286000"/>
            <a:ext cx="13716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76550" y="2286000"/>
            <a:ext cx="1312653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POLLS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762000" y="4267200"/>
            <a:ext cx="906313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POLLS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919287" y="4260401"/>
            <a:ext cx="1038225" cy="4545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POLLS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3152775" y="4267200"/>
            <a:ext cx="1036428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DELETE POLLS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4384466" y="4267200"/>
            <a:ext cx="1116222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ENABLE/DISABLE POLLS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712755" y="4260401"/>
            <a:ext cx="1003091" cy="4798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ROLES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927913" y="4257794"/>
            <a:ext cx="1261703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POLLMASTERS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4189203" y="2590799"/>
            <a:ext cx="535197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2438400" y="2590799"/>
            <a:ext cx="438150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4724400" y="2286000"/>
            <a:ext cx="1219200" cy="685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5943600" y="2552699"/>
            <a:ext cx="609600" cy="152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6553200" y="2279967"/>
            <a:ext cx="1143000" cy="6918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>
            <a:stCxn id="8" idx="2"/>
          </p:cNvCxnSpPr>
          <p:nvPr/>
        </p:nvCxnSpPr>
        <p:spPr>
          <a:xfrm flipH="1">
            <a:off x="3532876" y="2971800"/>
            <a:ext cx="1" cy="6810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066800" y="3670151"/>
            <a:ext cx="64919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66800" y="3657600"/>
            <a:ext cx="0" cy="600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438399" y="3652898"/>
            <a:ext cx="0" cy="60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532876" y="3652898"/>
            <a:ext cx="0" cy="60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876800" y="3652898"/>
            <a:ext cx="0" cy="60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203766" y="3632051"/>
            <a:ext cx="9344" cy="655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4" idx="0"/>
          </p:cNvCxnSpPr>
          <p:nvPr/>
        </p:nvCxnSpPr>
        <p:spPr>
          <a:xfrm>
            <a:off x="7558764" y="3670151"/>
            <a:ext cx="1" cy="58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0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971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1058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SIGN-UP/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9906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0103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POLL MASTER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638801" y="1077907"/>
            <a:ext cx="838200" cy="530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6181" y="1020002"/>
            <a:ext cx="9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POLLS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038600" y="1077907"/>
            <a:ext cx="838200" cy="5305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1923" y="1020001"/>
            <a:ext cx="91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POLLS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162800" y="1077907"/>
            <a:ext cx="838200" cy="5305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5423" y="1020001"/>
            <a:ext cx="106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3429000" y="4876800"/>
            <a:ext cx="3048001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6384" y="5073134"/>
            <a:ext cx="301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FUNCTIONALITIES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7924800" y="2971800"/>
            <a:ext cx="11430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39818" y="32443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endCxn id="4" idx="0"/>
          </p:cNvCxnSpPr>
          <p:nvPr/>
        </p:nvCxnSpPr>
        <p:spPr>
          <a:xfrm>
            <a:off x="873423" y="1333499"/>
            <a:ext cx="2877" cy="16383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</p:cNvCxnSpPr>
          <p:nvPr/>
        </p:nvCxnSpPr>
        <p:spPr>
          <a:xfrm flipH="1">
            <a:off x="873423" y="3886200"/>
            <a:ext cx="2877" cy="1371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873423" y="5257800"/>
            <a:ext cx="25555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>
            <a:off x="873423" y="1333499"/>
            <a:ext cx="133637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1" idx="1"/>
          </p:cNvCxnSpPr>
          <p:nvPr/>
        </p:nvCxnSpPr>
        <p:spPr>
          <a:xfrm>
            <a:off x="3200400" y="1333500"/>
            <a:ext cx="838200" cy="9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8" idx="1"/>
          </p:cNvCxnSpPr>
          <p:nvPr/>
        </p:nvCxnSpPr>
        <p:spPr>
          <a:xfrm>
            <a:off x="4876800" y="1343169"/>
            <a:ext cx="762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77001" y="1343169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001000" y="1333499"/>
            <a:ext cx="457200" cy="96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7" idx="0"/>
          </p:cNvCxnSpPr>
          <p:nvPr/>
        </p:nvCxnSpPr>
        <p:spPr>
          <a:xfrm>
            <a:off x="8458200" y="1333499"/>
            <a:ext cx="38100" cy="163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6477001" y="5257800"/>
            <a:ext cx="20192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7" idx="2"/>
          </p:cNvCxnSpPr>
          <p:nvPr/>
        </p:nvCxnSpPr>
        <p:spPr>
          <a:xfrm flipV="1">
            <a:off x="8496300" y="38862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2000" y="1524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POLL MASTER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81000" y="1295400"/>
            <a:ext cx="11430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05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SIGN-UP/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2133600" y="1301151"/>
            <a:ext cx="10668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121" y="15056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 POLLS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810000" y="1295400"/>
            <a:ext cx="9906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4300" y="1505633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POLL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5460521" y="1295400"/>
            <a:ext cx="1397479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1676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7467600" y="1295400"/>
            <a:ext cx="10668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150563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 POLL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543800" y="5202121"/>
            <a:ext cx="1066800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545045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410200" y="5202121"/>
            <a:ext cx="1219200" cy="11430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4500" y="558895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3" idx="3"/>
            <a:endCxn id="4" idx="1"/>
          </p:cNvCxnSpPr>
          <p:nvPr/>
        </p:nvCxnSpPr>
        <p:spPr>
          <a:xfrm>
            <a:off x="1524000" y="1828800"/>
            <a:ext cx="609600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6" idx="1"/>
          </p:cNvCxnSpPr>
          <p:nvPr/>
        </p:nvCxnSpPr>
        <p:spPr>
          <a:xfrm flipV="1">
            <a:off x="3200400" y="1828800"/>
            <a:ext cx="609600" cy="5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0" idx="1"/>
          </p:cNvCxnSpPr>
          <p:nvPr/>
        </p:nvCxnSpPr>
        <p:spPr>
          <a:xfrm>
            <a:off x="4800600" y="1828800"/>
            <a:ext cx="6599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 flipH="1">
            <a:off x="6159260" y="2362200"/>
            <a:ext cx="1" cy="53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67000" y="2895600"/>
            <a:ext cx="34922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" idx="2"/>
          </p:cNvCxnSpPr>
          <p:nvPr/>
        </p:nvCxnSpPr>
        <p:spPr>
          <a:xfrm flipV="1">
            <a:off x="2667000" y="2367951"/>
            <a:ext cx="0" cy="527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12" idx="1"/>
          </p:cNvCxnSpPr>
          <p:nvPr/>
        </p:nvCxnSpPr>
        <p:spPr>
          <a:xfrm>
            <a:off x="6858000" y="182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4" idx="0"/>
          </p:cNvCxnSpPr>
          <p:nvPr/>
        </p:nvCxnSpPr>
        <p:spPr>
          <a:xfrm>
            <a:off x="8001000" y="2362200"/>
            <a:ext cx="76200" cy="2839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1"/>
            <a:endCxn id="16" idx="3"/>
          </p:cNvCxnSpPr>
          <p:nvPr/>
        </p:nvCxnSpPr>
        <p:spPr>
          <a:xfrm flipH="1">
            <a:off x="6629400" y="5773621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15056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00700" y="2422419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1" y="3048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152400"/>
            <a:ext cx="89154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092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2246</TotalTime>
  <Words>489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Wingdings</vt:lpstr>
      <vt:lpstr>1_blank</vt:lpstr>
      <vt:lpstr>Office Theme</vt:lpstr>
      <vt:lpstr>2_blank</vt:lpstr>
      <vt:lpstr>ONLINE POLLING SYSTEM</vt:lpstr>
      <vt:lpstr>TABLE OF CONTENTS</vt:lpstr>
      <vt:lpstr>CMOT </vt:lpstr>
      <vt:lpstr>REQUIREMENTS</vt:lpstr>
      <vt:lpstr>Use Case</vt:lpstr>
      <vt:lpstr>PowerPoint Presentation</vt:lpstr>
      <vt:lpstr>ADMIN</vt:lpstr>
      <vt:lpstr>PowerPoint Presentation</vt:lpstr>
      <vt:lpstr>PowerPoint Presentation</vt:lpstr>
      <vt:lpstr>DB VIEW</vt:lpstr>
      <vt:lpstr>TECHNOLOGIES USED</vt:lpstr>
      <vt:lpstr>SIGNUP</vt:lpstr>
      <vt:lpstr>EDIT CATEGORY NAME</vt:lpstr>
      <vt:lpstr>DELETE A CATEGORY</vt:lpstr>
      <vt:lpstr>SAVING POLL</vt:lpstr>
      <vt:lpstr>RESULT PAGE CUSTOMIZATION</vt:lpstr>
      <vt:lpstr>PREVENTING BACKWARD FLOW</vt:lpstr>
      <vt:lpstr>LOG ERROR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PowerPoint Template</dc:title>
  <dc:creator>Balasubramanian, Yokesh [ICG-IT]</dc:creator>
  <cp:lastModifiedBy>Balasubramanian, Yokesh [ICG-IT]</cp:lastModifiedBy>
  <cp:revision>62</cp:revision>
  <dcterms:created xsi:type="dcterms:W3CDTF">2018-07-05T05:04:08Z</dcterms:created>
  <dcterms:modified xsi:type="dcterms:W3CDTF">2018-07-12T05:08:17Z</dcterms:modified>
</cp:coreProperties>
</file>