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6" r:id="rId3"/>
    <p:sldId id="304" r:id="rId4"/>
    <p:sldId id="278" r:id="rId5"/>
    <p:sldId id="317" r:id="rId6"/>
    <p:sldId id="325" r:id="rId7"/>
    <p:sldId id="289" r:id="rId8"/>
    <p:sldId id="280" r:id="rId9"/>
    <p:sldId id="323" r:id="rId10"/>
    <p:sldId id="298" r:id="rId11"/>
    <p:sldId id="297" r:id="rId12"/>
    <p:sldId id="330" r:id="rId13"/>
    <p:sldId id="331" r:id="rId14"/>
    <p:sldId id="332" r:id="rId15"/>
    <p:sldId id="333" r:id="rId16"/>
    <p:sldId id="334" r:id="rId17"/>
    <p:sldId id="343" r:id="rId18"/>
    <p:sldId id="335" r:id="rId19"/>
    <p:sldId id="344" r:id="rId20"/>
    <p:sldId id="336" r:id="rId21"/>
    <p:sldId id="345" r:id="rId22"/>
    <p:sldId id="337" r:id="rId23"/>
    <p:sldId id="338" r:id="rId24"/>
    <p:sldId id="339" r:id="rId25"/>
    <p:sldId id="340" r:id="rId26"/>
    <p:sldId id="341" r:id="rId27"/>
    <p:sldId id="342" r:id="rId28"/>
    <p:sldId id="349" r:id="rId29"/>
    <p:sldId id="350" r:id="rId30"/>
    <p:sldId id="351" r:id="rId31"/>
    <p:sldId id="352" r:id="rId32"/>
    <p:sldId id="328" r:id="rId33"/>
    <p:sldId id="265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0349" autoAdjust="0"/>
  </p:normalViewPr>
  <p:slideViewPr>
    <p:cSldViewPr>
      <p:cViewPr>
        <p:scale>
          <a:sx n="69" d="100"/>
          <a:sy n="69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ilinpan:Dropbox:SPA:Pie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59089972908316"/>
                  <c:y val="-0.246546559397467"/>
                </c:manualLayout>
              </c:layout>
              <c:tx>
                <c:rich>
                  <a:bodyPr/>
                  <a:lstStyle/>
                  <a:p>
                    <a:r>
                      <a:rPr lang="en-US" sz="2200" dirty="0"/>
                      <a:t>Personnel
70%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200" dirty="0"/>
                      <a:t>Materials</a:t>
                    </a:r>
                    <a:r>
                      <a:rPr lang="en-US" sz="2200" dirty="0" smtClean="0"/>
                      <a:t>/</a:t>
                    </a:r>
                  </a:p>
                  <a:p>
                    <a:r>
                      <a:rPr lang="en-US" sz="2200" dirty="0" smtClean="0"/>
                      <a:t>Equipment</a:t>
                    </a:r>
                    <a:r>
                      <a:rPr lang="en-US" sz="2200" dirty="0"/>
                      <a:t>
1%</a:t>
                    </a:r>
                    <a:endParaRPr lang="en-US" sz="180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3979918883379"/>
                  <c:y val="0.152263494237133"/>
                </c:manualLayout>
              </c:layout>
              <c:tx>
                <c:rich>
                  <a:bodyPr/>
                  <a:lstStyle/>
                  <a:p>
                    <a:r>
                      <a:rPr lang="en-US" sz="2200"/>
                      <a:t>Facilities
28%</a:t>
                    </a:r>
                    <a:endParaRPr lang="en-US" sz="180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0378346456692913"/>
                  <c:y val="0.0602587948111424"/>
                </c:manualLayout>
              </c:layout>
              <c:tx>
                <c:rich>
                  <a:bodyPr/>
                  <a:lstStyle/>
                  <a:p>
                    <a:r>
                      <a:rPr lang="en-US" sz="2200"/>
                      <a:t>Other inputs
1%</a:t>
                    </a:r>
                    <a:endParaRPr lang="en-US" sz="180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Sheet1!$A$8:$A$11</c:f>
              <c:strCache>
                <c:ptCount val="4"/>
                <c:pt idx="0">
                  <c:v>Personnel</c:v>
                </c:pt>
                <c:pt idx="1">
                  <c:v>Materials/Equipment</c:v>
                </c:pt>
                <c:pt idx="2">
                  <c:v>Facilities</c:v>
                </c:pt>
                <c:pt idx="3">
                  <c:v>Other inputs</c:v>
                </c:pt>
              </c:strCache>
            </c:strRef>
          </c:cat>
          <c:val>
            <c:numRef>
              <c:f>Sheet1!$B$8:$B$11</c:f>
              <c:numCache>
                <c:formatCode>General</c:formatCode>
                <c:ptCount val="4"/>
                <c:pt idx="0">
                  <c:v>9540.73</c:v>
                </c:pt>
                <c:pt idx="1">
                  <c:v>65.23</c:v>
                </c:pt>
                <c:pt idx="2">
                  <c:v>3862.8</c:v>
                </c:pt>
                <c:pt idx="3">
                  <c:v>142.77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CC9D8-00BE-47A9-8E3F-FB20285E2F9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6E5A-F387-44F5-BB0F-F20F0A774630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Teachers College, Columbia</a:t>
          </a:r>
          <a:r>
            <a:rPr lang="en-US" sz="1600" baseline="0" dirty="0" smtClean="0">
              <a:solidFill>
                <a:schemeClr val="tx1"/>
              </a:solidFill>
            </a:rPr>
            <a:t> </a:t>
          </a:r>
          <a:r>
            <a:rPr lang="en-US" sz="1600" baseline="0" dirty="0">
              <a:solidFill>
                <a:schemeClr val="tx1"/>
              </a:solidFill>
            </a:rPr>
            <a:t>University</a:t>
          </a:r>
          <a:endParaRPr lang="en-US" sz="1600" dirty="0">
            <a:solidFill>
              <a:schemeClr val="tx1"/>
            </a:solidFill>
          </a:endParaRPr>
        </a:p>
      </dgm:t>
    </dgm:pt>
    <dgm:pt modelId="{C4818DEF-8C57-43BB-AF8C-B28134C651C2}" type="parTrans" cxnId="{175188AA-E265-4076-B54B-5A029D3B26DC}">
      <dgm:prSet/>
      <dgm:spPr/>
      <dgm:t>
        <a:bodyPr/>
        <a:lstStyle/>
        <a:p>
          <a:endParaRPr lang="en-US"/>
        </a:p>
      </dgm:t>
    </dgm:pt>
    <dgm:pt modelId="{63E889F2-FEE4-4020-95B4-D699182EFCB1}" type="sibTrans" cxnId="{175188AA-E265-4076-B54B-5A029D3B26DC}">
      <dgm:prSet/>
      <dgm:spPr/>
      <dgm:t>
        <a:bodyPr/>
        <a:lstStyle/>
        <a:p>
          <a:endParaRPr lang="en-US"/>
        </a:p>
      </dgm:t>
    </dgm:pt>
    <dgm:pt modelId="{DA3F4BC8-2FF6-48FE-AB7B-E823C3EB8CE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State </a:t>
          </a:r>
          <a:r>
            <a:rPr lang="en-US" dirty="0"/>
            <a:t>Department of Education</a:t>
          </a:r>
        </a:p>
      </dgm:t>
    </dgm:pt>
    <dgm:pt modelId="{56C21ABA-3D9E-41AA-AA91-F8301120F093}" type="parTrans" cxnId="{21FB3A4A-0D2B-4EA7-A207-F076D34638FD}">
      <dgm:prSet/>
      <dgm:spPr/>
      <dgm:t>
        <a:bodyPr/>
        <a:lstStyle/>
        <a:p>
          <a:endParaRPr lang="en-US"/>
        </a:p>
      </dgm:t>
    </dgm:pt>
    <dgm:pt modelId="{622F570B-39FB-4B17-AD91-4905BA723754}" type="sibTrans" cxnId="{21FB3A4A-0D2B-4EA7-A207-F076D34638FD}">
      <dgm:prSet/>
      <dgm:spPr/>
      <dgm:t>
        <a:bodyPr/>
        <a:lstStyle/>
        <a:p>
          <a:endParaRPr lang="en-US"/>
        </a:p>
      </dgm:t>
    </dgm:pt>
    <dgm:pt modelId="{216B04E3-65D0-4532-A3D3-CACD273EDDF5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Charter School</a:t>
          </a:r>
        </a:p>
        <a:p>
          <a:r>
            <a:rPr lang="en-US" dirty="0" smtClean="0"/>
            <a:t>NJ</a:t>
          </a:r>
          <a:endParaRPr lang="en-US" dirty="0"/>
        </a:p>
        <a:p>
          <a:endParaRPr lang="en-US" dirty="0"/>
        </a:p>
      </dgm:t>
    </dgm:pt>
    <dgm:pt modelId="{6A1FDE2D-6451-4EC5-8885-C621DD35F82B}" type="parTrans" cxnId="{FFEC682D-B33E-42C0-B8DA-2AD5F8A326CF}">
      <dgm:prSet/>
      <dgm:spPr/>
      <dgm:t>
        <a:bodyPr/>
        <a:lstStyle/>
        <a:p>
          <a:endParaRPr lang="en-US"/>
        </a:p>
      </dgm:t>
    </dgm:pt>
    <dgm:pt modelId="{E9FD89AB-D32A-48D1-B443-67D8CD5C5339}" type="sibTrans" cxnId="{FFEC682D-B33E-42C0-B8DA-2AD5F8A326CF}">
      <dgm:prSet/>
      <dgm:spPr/>
      <dgm:t>
        <a:bodyPr/>
        <a:lstStyle/>
        <a:p>
          <a:endParaRPr lang="en-US"/>
        </a:p>
      </dgm:t>
    </dgm:pt>
    <dgm:pt modelId="{DEE605E9-2047-4529-84ED-321EF027398B}">
      <dgm:prSet phldrT="[Text]"/>
      <dgm:spPr/>
      <dgm:t>
        <a:bodyPr/>
        <a:lstStyle/>
        <a:p>
          <a:r>
            <a:rPr lang="en-US" dirty="0" smtClean="0"/>
            <a:t>School district,</a:t>
          </a:r>
        </a:p>
        <a:p>
          <a:r>
            <a:rPr lang="en-US" dirty="0" smtClean="0"/>
            <a:t>CA</a:t>
          </a:r>
          <a:endParaRPr lang="en-US" dirty="0"/>
        </a:p>
      </dgm:t>
    </dgm:pt>
    <dgm:pt modelId="{A3B76FAC-9B42-471A-A3D6-75FA7FFE8E2D}" type="parTrans" cxnId="{7FB093C7-FDAD-42F0-9A52-354C458317D2}">
      <dgm:prSet/>
      <dgm:spPr/>
      <dgm:t>
        <a:bodyPr/>
        <a:lstStyle/>
        <a:p>
          <a:endParaRPr lang="en-US"/>
        </a:p>
      </dgm:t>
    </dgm:pt>
    <dgm:pt modelId="{398BDC95-C2F1-4E67-9D96-F0C71E65456D}" type="sibTrans" cxnId="{7FB093C7-FDAD-42F0-9A52-354C458317D2}">
      <dgm:prSet/>
      <dgm:spPr/>
      <dgm:t>
        <a:bodyPr/>
        <a:lstStyle/>
        <a:p>
          <a:endParaRPr lang="en-US"/>
        </a:p>
      </dgm:t>
    </dgm:pt>
    <dgm:pt modelId="{4AFCB69E-CFC4-4E57-ADCD-0236B6509AC8}">
      <dgm:prSet phldrT="[Text]"/>
      <dgm:spPr/>
      <dgm:t>
        <a:bodyPr/>
        <a:lstStyle/>
        <a:p>
          <a:r>
            <a:rPr lang="en-US" dirty="0" smtClean="0"/>
            <a:t>School District, TX</a:t>
          </a:r>
          <a:endParaRPr lang="en-US" dirty="0"/>
        </a:p>
      </dgm:t>
    </dgm:pt>
    <dgm:pt modelId="{68F101DF-AC57-46EF-B446-04E64360D4FA}" type="parTrans" cxnId="{B26BA6DE-39EF-4433-9512-C6F593EECAF5}">
      <dgm:prSet/>
      <dgm:spPr/>
      <dgm:t>
        <a:bodyPr/>
        <a:lstStyle/>
        <a:p>
          <a:endParaRPr lang="en-US"/>
        </a:p>
      </dgm:t>
    </dgm:pt>
    <dgm:pt modelId="{11127C42-1EEF-420C-8884-6117BDCF003D}" type="sibTrans" cxnId="{B26BA6DE-39EF-4433-9512-C6F593EECAF5}">
      <dgm:prSet/>
      <dgm:spPr/>
      <dgm:t>
        <a:bodyPr/>
        <a:lstStyle/>
        <a:p>
          <a:endParaRPr lang="en-US"/>
        </a:p>
      </dgm:t>
    </dgm:pt>
    <dgm:pt modelId="{BC11B934-3FE7-4BCE-9A0A-7C3DA1230E27}">
      <dgm:prSet/>
      <dgm:spPr/>
      <dgm:t>
        <a:bodyPr/>
        <a:lstStyle/>
        <a:p>
          <a:r>
            <a:rPr lang="en-US" dirty="0" smtClean="0"/>
            <a:t>School District, NC</a:t>
          </a:r>
          <a:endParaRPr lang="en-US" dirty="0"/>
        </a:p>
      </dgm:t>
    </dgm:pt>
    <dgm:pt modelId="{681FF30F-3B40-4786-81BD-18211BDFA61B}" type="parTrans" cxnId="{2E81B157-BCBE-4212-8A20-130588CA7266}">
      <dgm:prSet/>
      <dgm:spPr/>
      <dgm:t>
        <a:bodyPr/>
        <a:lstStyle/>
        <a:p>
          <a:endParaRPr lang="en-US"/>
        </a:p>
      </dgm:t>
    </dgm:pt>
    <dgm:pt modelId="{377B3ABC-C4D5-4380-95CB-42CA7BD98FB7}" type="sibTrans" cxnId="{2E81B157-BCBE-4212-8A20-130588CA7266}">
      <dgm:prSet/>
      <dgm:spPr/>
      <dgm:t>
        <a:bodyPr/>
        <a:lstStyle/>
        <a:p>
          <a:endParaRPr lang="en-US"/>
        </a:p>
      </dgm:t>
    </dgm:pt>
    <dgm:pt modelId="{E860F021-C1B1-4DB3-9926-A7DB6BBB70D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 smtClean="0"/>
        </a:p>
        <a:p>
          <a:r>
            <a:rPr lang="en-US" dirty="0" smtClean="0"/>
            <a:t>District School</a:t>
          </a:r>
        </a:p>
        <a:p>
          <a:r>
            <a:rPr lang="en-US" dirty="0" smtClean="0"/>
            <a:t>NY</a:t>
          </a:r>
          <a:endParaRPr lang="en-US" dirty="0"/>
        </a:p>
        <a:p>
          <a:endParaRPr lang="en-US" dirty="0"/>
        </a:p>
      </dgm:t>
    </dgm:pt>
    <dgm:pt modelId="{8A547217-0955-4D87-92EC-2CFC21BE2EB6}" type="parTrans" cxnId="{D84C6485-7938-4078-8D05-36E5233CC5D4}">
      <dgm:prSet/>
      <dgm:spPr/>
      <dgm:t>
        <a:bodyPr/>
        <a:lstStyle/>
        <a:p>
          <a:endParaRPr lang="en-US"/>
        </a:p>
      </dgm:t>
    </dgm:pt>
    <dgm:pt modelId="{0E17CF36-F91C-43E2-B07A-7E8B86611AA9}" type="sibTrans" cxnId="{D84C6485-7938-4078-8D05-36E5233CC5D4}">
      <dgm:prSet/>
      <dgm:spPr/>
      <dgm:t>
        <a:bodyPr/>
        <a:lstStyle/>
        <a:p>
          <a:endParaRPr lang="en-US"/>
        </a:p>
      </dgm:t>
    </dgm:pt>
    <dgm:pt modelId="{5FF35767-E152-4636-A7E4-BE1D27A3621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172C9A4-5CA4-41CC-B3FA-2CA68921B4A8}" type="parTrans" cxnId="{BEDC97F3-53A9-46E1-AC34-31084F33302B}">
      <dgm:prSet/>
      <dgm:spPr/>
      <dgm:t>
        <a:bodyPr/>
        <a:lstStyle/>
        <a:p>
          <a:endParaRPr lang="en-US"/>
        </a:p>
      </dgm:t>
    </dgm:pt>
    <dgm:pt modelId="{261EAD48-2D39-458E-94C9-B6EA58784532}" type="sibTrans" cxnId="{BEDC97F3-53A9-46E1-AC34-31084F33302B}">
      <dgm:prSet/>
      <dgm:spPr/>
      <dgm:t>
        <a:bodyPr/>
        <a:lstStyle/>
        <a:p>
          <a:endParaRPr lang="en-US"/>
        </a:p>
      </dgm:t>
    </dgm:pt>
    <dgm:pt modelId="{DD55ADF9-7169-4E9F-81D7-7C62429FB87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Charter School,</a:t>
          </a:r>
        </a:p>
        <a:p>
          <a:r>
            <a:rPr lang="en-US" dirty="0" smtClean="0"/>
            <a:t>IN</a:t>
          </a:r>
        </a:p>
      </dgm:t>
    </dgm:pt>
    <dgm:pt modelId="{A2417FBB-E6E1-4CE9-9AAE-449F5C8BD6FA}" type="parTrans" cxnId="{CC4B3017-987D-4334-8B75-4A4485E36982}">
      <dgm:prSet/>
      <dgm:spPr/>
      <dgm:t>
        <a:bodyPr/>
        <a:lstStyle/>
        <a:p>
          <a:endParaRPr lang="en-US"/>
        </a:p>
      </dgm:t>
    </dgm:pt>
    <dgm:pt modelId="{874A6292-A54F-470C-8B07-785F373F9EF0}" type="sibTrans" cxnId="{CC4B3017-987D-4334-8B75-4A4485E36982}">
      <dgm:prSet/>
      <dgm:spPr/>
      <dgm:t>
        <a:bodyPr/>
        <a:lstStyle/>
        <a:p>
          <a:endParaRPr lang="en-US"/>
        </a:p>
      </dgm:t>
    </dgm:pt>
    <dgm:pt modelId="{FE27B742-F0F5-48A4-A897-BCB6B77BB8C8}" type="pres">
      <dgm:prSet presAssocID="{A94CC9D8-00BE-47A9-8E3F-FB20285E2F9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C9B492-CBAE-4B86-A7F5-5C4CD39B2825}" type="pres">
      <dgm:prSet presAssocID="{D83D6E5A-F387-44F5-BB0F-F20F0A774630}" presName="centerShape" presStyleLbl="node0" presStyleIdx="0" presStyleCnt="1"/>
      <dgm:spPr/>
      <dgm:t>
        <a:bodyPr/>
        <a:lstStyle/>
        <a:p>
          <a:endParaRPr lang="en-US"/>
        </a:p>
      </dgm:t>
    </dgm:pt>
    <dgm:pt modelId="{C999C867-D4EA-486B-8374-E028D189FF6C}" type="pres">
      <dgm:prSet presAssocID="{56C21ABA-3D9E-41AA-AA91-F8301120F093}" presName="Name9" presStyleLbl="parChTrans1D2" presStyleIdx="0" presStyleCnt="7"/>
      <dgm:spPr/>
      <dgm:t>
        <a:bodyPr/>
        <a:lstStyle/>
        <a:p>
          <a:endParaRPr lang="en-US"/>
        </a:p>
      </dgm:t>
    </dgm:pt>
    <dgm:pt modelId="{15BEB7CA-BC06-4848-9731-51E8B6C9826D}" type="pres">
      <dgm:prSet presAssocID="{56C21ABA-3D9E-41AA-AA91-F8301120F093}" presName="connTx" presStyleLbl="parChTrans1D2" presStyleIdx="0" presStyleCnt="7"/>
      <dgm:spPr/>
      <dgm:t>
        <a:bodyPr/>
        <a:lstStyle/>
        <a:p>
          <a:endParaRPr lang="en-US"/>
        </a:p>
      </dgm:t>
    </dgm:pt>
    <dgm:pt modelId="{DB788DDF-27B2-4E2C-955F-F13A29E6356D}" type="pres">
      <dgm:prSet presAssocID="{DA3F4BC8-2FF6-48FE-AB7B-E823C3EB8CED}" presName="node" presStyleLbl="node1" presStyleIdx="0" presStyleCnt="7" custRadScaleRad="93813" custRadScaleInc="-1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B674F-6967-4512-BF5A-CFAA5324CCDA}" type="pres">
      <dgm:prSet presAssocID="{681FF30F-3B40-4786-81BD-18211BDFA61B}" presName="Name9" presStyleLbl="parChTrans1D2" presStyleIdx="1" presStyleCnt="7"/>
      <dgm:spPr/>
      <dgm:t>
        <a:bodyPr/>
        <a:lstStyle/>
        <a:p>
          <a:endParaRPr lang="en-US"/>
        </a:p>
      </dgm:t>
    </dgm:pt>
    <dgm:pt modelId="{F95177F8-48A3-4F29-9DA2-6AB704C0B150}" type="pres">
      <dgm:prSet presAssocID="{681FF30F-3B40-4786-81BD-18211BDFA61B}" presName="connTx" presStyleLbl="parChTrans1D2" presStyleIdx="1" presStyleCnt="7"/>
      <dgm:spPr/>
      <dgm:t>
        <a:bodyPr/>
        <a:lstStyle/>
        <a:p>
          <a:endParaRPr lang="en-US"/>
        </a:p>
      </dgm:t>
    </dgm:pt>
    <dgm:pt modelId="{F4F1663C-86D1-4B67-BA20-EC30E876F665}" type="pres">
      <dgm:prSet presAssocID="{BC11B934-3FE7-4BCE-9A0A-7C3DA1230E27}" presName="node" presStyleLbl="node1" presStyleIdx="1" presStyleCnt="7" custRadScaleRad="98455" custRadScaleInc="-31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AD50-2787-4434-9A3F-EB544C3A3B66}" type="pres">
      <dgm:prSet presAssocID="{8A547217-0955-4D87-92EC-2CFC21BE2EB6}" presName="Name9" presStyleLbl="parChTrans1D2" presStyleIdx="2" presStyleCnt="7"/>
      <dgm:spPr/>
      <dgm:t>
        <a:bodyPr/>
        <a:lstStyle/>
        <a:p>
          <a:endParaRPr lang="en-US"/>
        </a:p>
      </dgm:t>
    </dgm:pt>
    <dgm:pt modelId="{D10A8A28-D2DD-41F9-8D1A-ED83E5E3093A}" type="pres">
      <dgm:prSet presAssocID="{8A547217-0955-4D87-92EC-2CFC21BE2EB6}" presName="connTx" presStyleLbl="parChTrans1D2" presStyleIdx="2" presStyleCnt="7"/>
      <dgm:spPr/>
      <dgm:t>
        <a:bodyPr/>
        <a:lstStyle/>
        <a:p>
          <a:endParaRPr lang="en-US"/>
        </a:p>
      </dgm:t>
    </dgm:pt>
    <dgm:pt modelId="{2972B0CA-B2E2-4C15-8DF3-8CD7218AB4E7}" type="pres">
      <dgm:prSet presAssocID="{E860F021-C1B1-4DB3-9926-A7DB6BBB70D0}" presName="node" presStyleLbl="node1" presStyleIdx="2" presStyleCnt="7" custRadScaleRad="92585" custRadScaleInc="-54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29D3-5785-4EAD-9944-AEF649C5D64B}" type="pres">
      <dgm:prSet presAssocID="{6A1FDE2D-6451-4EC5-8885-C621DD35F82B}" presName="Name9" presStyleLbl="parChTrans1D2" presStyleIdx="3" presStyleCnt="7"/>
      <dgm:spPr/>
      <dgm:t>
        <a:bodyPr/>
        <a:lstStyle/>
        <a:p>
          <a:endParaRPr lang="en-US"/>
        </a:p>
      </dgm:t>
    </dgm:pt>
    <dgm:pt modelId="{468FE51B-597B-46F6-B909-050E5A80C691}" type="pres">
      <dgm:prSet presAssocID="{6A1FDE2D-6451-4EC5-8885-C621DD35F82B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FD2C3A1-23B6-49E0-86A3-35756986FFDD}" type="pres">
      <dgm:prSet presAssocID="{216B04E3-65D0-4532-A3D3-CACD273EDDF5}" presName="node" presStyleLbl="node1" presStyleIdx="3" presStyleCnt="7" custRadScaleRad="89131" custRadScaleInc="-307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294A-2F7A-4D76-9575-0E2BB7A8C398}" type="pres">
      <dgm:prSet presAssocID="{A2417FBB-E6E1-4CE9-9AAE-449F5C8BD6FA}" presName="Name9" presStyleLbl="parChTrans1D2" presStyleIdx="4" presStyleCnt="7"/>
      <dgm:spPr/>
      <dgm:t>
        <a:bodyPr/>
        <a:lstStyle/>
        <a:p>
          <a:endParaRPr lang="en-US"/>
        </a:p>
      </dgm:t>
    </dgm:pt>
    <dgm:pt modelId="{7700D3D5-96DD-49A2-936A-2196910FC9C4}" type="pres">
      <dgm:prSet presAssocID="{A2417FBB-E6E1-4CE9-9AAE-449F5C8BD6F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28861B8-C859-47FA-8EDD-0479E62FC3D8}" type="pres">
      <dgm:prSet presAssocID="{DD55ADF9-7169-4E9F-81D7-7C62429FB87B}" presName="node" presStyleLbl="node1" presStyleIdx="4" presStyleCnt="7" custRadScaleRad="83265" custRadScaleInc="5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BE8FD-6D80-4A03-A4FB-A79BFC3A44CF}" type="pres">
      <dgm:prSet presAssocID="{A3B76FAC-9B42-471A-A3D6-75FA7FFE8E2D}" presName="Name9" presStyleLbl="parChTrans1D2" presStyleIdx="5" presStyleCnt="7"/>
      <dgm:spPr/>
      <dgm:t>
        <a:bodyPr/>
        <a:lstStyle/>
        <a:p>
          <a:endParaRPr lang="en-US"/>
        </a:p>
      </dgm:t>
    </dgm:pt>
    <dgm:pt modelId="{079C9CC7-3E2E-4427-8D64-757AD5EA6AA6}" type="pres">
      <dgm:prSet presAssocID="{A3B76FAC-9B42-471A-A3D6-75FA7FFE8E2D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F2B1621-4246-42CE-90C3-6A5FFA91BD28}" type="pres">
      <dgm:prSet presAssocID="{DEE605E9-2047-4529-84ED-321EF027398B}" presName="node" presStyleLbl="node1" presStyleIdx="5" presStyleCnt="7" custRadScaleRad="93447" custRadScaleInc="26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1A1C9-F1CC-4AEE-AA30-1C199B30B61E}" type="pres">
      <dgm:prSet presAssocID="{68F101DF-AC57-46EF-B446-04E64360D4FA}" presName="Name9" presStyleLbl="parChTrans1D2" presStyleIdx="6" presStyleCnt="7"/>
      <dgm:spPr/>
      <dgm:t>
        <a:bodyPr/>
        <a:lstStyle/>
        <a:p>
          <a:endParaRPr lang="en-US"/>
        </a:p>
      </dgm:t>
    </dgm:pt>
    <dgm:pt modelId="{FAC0BA02-0657-4485-8C1F-7DEEFB9AEEF7}" type="pres">
      <dgm:prSet presAssocID="{68F101DF-AC57-46EF-B446-04E64360D4FA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FE4916E-7742-44B6-A656-28BDC961DD42}" type="pres">
      <dgm:prSet presAssocID="{4AFCB69E-CFC4-4E57-ADCD-0236B6509AC8}" presName="node" presStyleLbl="node1" presStyleIdx="6" presStyleCnt="7" custRadScaleRad="91425" custRadScaleInc="1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093C7-FDAD-42F0-9A52-354C458317D2}" srcId="{D83D6E5A-F387-44F5-BB0F-F20F0A774630}" destId="{DEE605E9-2047-4529-84ED-321EF027398B}" srcOrd="5" destOrd="0" parTransId="{A3B76FAC-9B42-471A-A3D6-75FA7FFE8E2D}" sibTransId="{398BDC95-C2F1-4E67-9D96-F0C71E65456D}"/>
    <dgm:cxn modelId="{0DEE487F-28A0-FA48-89AC-A245B0A818C2}" type="presOf" srcId="{A94CC9D8-00BE-47A9-8E3F-FB20285E2F92}" destId="{FE27B742-F0F5-48A4-A897-BCB6B77BB8C8}" srcOrd="0" destOrd="0" presId="urn:microsoft.com/office/officeart/2005/8/layout/radial1"/>
    <dgm:cxn modelId="{D84C6485-7938-4078-8D05-36E5233CC5D4}" srcId="{D83D6E5A-F387-44F5-BB0F-F20F0A774630}" destId="{E860F021-C1B1-4DB3-9926-A7DB6BBB70D0}" srcOrd="2" destOrd="0" parTransId="{8A547217-0955-4D87-92EC-2CFC21BE2EB6}" sibTransId="{0E17CF36-F91C-43E2-B07A-7E8B86611AA9}"/>
    <dgm:cxn modelId="{CC4B3017-987D-4334-8B75-4A4485E36982}" srcId="{D83D6E5A-F387-44F5-BB0F-F20F0A774630}" destId="{DD55ADF9-7169-4E9F-81D7-7C62429FB87B}" srcOrd="4" destOrd="0" parTransId="{A2417FBB-E6E1-4CE9-9AAE-449F5C8BD6FA}" sibTransId="{874A6292-A54F-470C-8B07-785F373F9EF0}"/>
    <dgm:cxn modelId="{80E31826-ED8C-2C40-A2A9-DBED742D38DD}" type="presOf" srcId="{BC11B934-3FE7-4BCE-9A0A-7C3DA1230E27}" destId="{F4F1663C-86D1-4B67-BA20-EC30E876F665}" srcOrd="0" destOrd="0" presId="urn:microsoft.com/office/officeart/2005/8/layout/radial1"/>
    <dgm:cxn modelId="{D8808D47-56D4-7B45-A195-E948A5B5E69C}" type="presOf" srcId="{DA3F4BC8-2FF6-48FE-AB7B-E823C3EB8CED}" destId="{DB788DDF-27B2-4E2C-955F-F13A29E6356D}" srcOrd="0" destOrd="0" presId="urn:microsoft.com/office/officeart/2005/8/layout/radial1"/>
    <dgm:cxn modelId="{E03E5DED-6036-8B48-A579-BC8C63375D07}" type="presOf" srcId="{4AFCB69E-CFC4-4E57-ADCD-0236B6509AC8}" destId="{CFE4916E-7742-44B6-A656-28BDC961DD42}" srcOrd="0" destOrd="0" presId="urn:microsoft.com/office/officeart/2005/8/layout/radial1"/>
    <dgm:cxn modelId="{2672235C-2865-2245-96C6-4C64F0E71152}" type="presOf" srcId="{A2417FBB-E6E1-4CE9-9AAE-449F5C8BD6FA}" destId="{C6CF294A-2F7A-4D76-9575-0E2BB7A8C398}" srcOrd="0" destOrd="0" presId="urn:microsoft.com/office/officeart/2005/8/layout/radial1"/>
    <dgm:cxn modelId="{BEDC97F3-53A9-46E1-AC34-31084F33302B}" srcId="{A94CC9D8-00BE-47A9-8E3F-FB20285E2F92}" destId="{5FF35767-E152-4636-A7E4-BE1D27A36213}" srcOrd="1" destOrd="0" parTransId="{6172C9A4-5CA4-41CC-B3FA-2CA68921B4A8}" sibTransId="{261EAD48-2D39-458E-94C9-B6EA58784532}"/>
    <dgm:cxn modelId="{CEF6D2B4-E926-674A-9BAC-273B8433EC5D}" type="presOf" srcId="{DD55ADF9-7169-4E9F-81D7-7C62429FB87B}" destId="{528861B8-C859-47FA-8EDD-0479E62FC3D8}" srcOrd="0" destOrd="0" presId="urn:microsoft.com/office/officeart/2005/8/layout/radial1"/>
    <dgm:cxn modelId="{964A038A-569B-7346-936B-FEB1774DFE60}" type="presOf" srcId="{56C21ABA-3D9E-41AA-AA91-F8301120F093}" destId="{C999C867-D4EA-486B-8374-E028D189FF6C}" srcOrd="0" destOrd="0" presId="urn:microsoft.com/office/officeart/2005/8/layout/radial1"/>
    <dgm:cxn modelId="{E8CCACDD-7381-A843-8FBD-977D9BA6B8D7}" type="presOf" srcId="{6A1FDE2D-6451-4EC5-8885-C621DD35F82B}" destId="{468FE51B-597B-46F6-B909-050E5A80C691}" srcOrd="1" destOrd="0" presId="urn:microsoft.com/office/officeart/2005/8/layout/radial1"/>
    <dgm:cxn modelId="{8DD3515A-2956-7C47-B7B9-AE5D7D139F55}" type="presOf" srcId="{D83D6E5A-F387-44F5-BB0F-F20F0A774630}" destId="{A7C9B492-CBAE-4B86-A7F5-5C4CD39B2825}" srcOrd="0" destOrd="0" presId="urn:microsoft.com/office/officeart/2005/8/layout/radial1"/>
    <dgm:cxn modelId="{2E81B157-BCBE-4212-8A20-130588CA7266}" srcId="{D83D6E5A-F387-44F5-BB0F-F20F0A774630}" destId="{BC11B934-3FE7-4BCE-9A0A-7C3DA1230E27}" srcOrd="1" destOrd="0" parTransId="{681FF30F-3B40-4786-81BD-18211BDFA61B}" sibTransId="{377B3ABC-C4D5-4380-95CB-42CA7BD98FB7}"/>
    <dgm:cxn modelId="{27E90EA2-15FC-C345-906B-1B00F9A2886C}" type="presOf" srcId="{DEE605E9-2047-4529-84ED-321EF027398B}" destId="{BF2B1621-4246-42CE-90C3-6A5FFA91BD28}" srcOrd="0" destOrd="0" presId="urn:microsoft.com/office/officeart/2005/8/layout/radial1"/>
    <dgm:cxn modelId="{7434EA38-AE81-1943-B703-457CE90C94A6}" type="presOf" srcId="{681FF30F-3B40-4786-81BD-18211BDFA61B}" destId="{F95177F8-48A3-4F29-9DA2-6AB704C0B150}" srcOrd="1" destOrd="0" presId="urn:microsoft.com/office/officeart/2005/8/layout/radial1"/>
    <dgm:cxn modelId="{550EC057-3BFC-6841-A8BB-83A1A74A43B2}" type="presOf" srcId="{A2417FBB-E6E1-4CE9-9AAE-449F5C8BD6FA}" destId="{7700D3D5-96DD-49A2-936A-2196910FC9C4}" srcOrd="1" destOrd="0" presId="urn:microsoft.com/office/officeart/2005/8/layout/radial1"/>
    <dgm:cxn modelId="{B814C007-4A2A-9344-8A21-EA7C786A1D28}" type="presOf" srcId="{216B04E3-65D0-4532-A3D3-CACD273EDDF5}" destId="{8FD2C3A1-23B6-49E0-86A3-35756986FFDD}" srcOrd="0" destOrd="0" presId="urn:microsoft.com/office/officeart/2005/8/layout/radial1"/>
    <dgm:cxn modelId="{CF65EBCB-6894-1942-A2B6-0ED456418FBA}" type="presOf" srcId="{E860F021-C1B1-4DB3-9926-A7DB6BBB70D0}" destId="{2972B0CA-B2E2-4C15-8DF3-8CD7218AB4E7}" srcOrd="0" destOrd="0" presId="urn:microsoft.com/office/officeart/2005/8/layout/radial1"/>
    <dgm:cxn modelId="{31527701-6D92-2642-8FE8-11A1450CB480}" type="presOf" srcId="{56C21ABA-3D9E-41AA-AA91-F8301120F093}" destId="{15BEB7CA-BC06-4848-9731-51E8B6C9826D}" srcOrd="1" destOrd="0" presId="urn:microsoft.com/office/officeart/2005/8/layout/radial1"/>
    <dgm:cxn modelId="{B26BA6DE-39EF-4433-9512-C6F593EECAF5}" srcId="{D83D6E5A-F387-44F5-BB0F-F20F0A774630}" destId="{4AFCB69E-CFC4-4E57-ADCD-0236B6509AC8}" srcOrd="6" destOrd="0" parTransId="{68F101DF-AC57-46EF-B446-04E64360D4FA}" sibTransId="{11127C42-1EEF-420C-8884-6117BDCF003D}"/>
    <dgm:cxn modelId="{FC7E1388-4D0B-954E-A6D0-3C8FA8AE457C}" type="presOf" srcId="{8A547217-0955-4D87-92EC-2CFC21BE2EB6}" destId="{D10A8A28-D2DD-41F9-8D1A-ED83E5E3093A}" srcOrd="1" destOrd="0" presId="urn:microsoft.com/office/officeart/2005/8/layout/radial1"/>
    <dgm:cxn modelId="{1C80872C-128F-414E-8091-3CB72137BEFC}" type="presOf" srcId="{68F101DF-AC57-46EF-B446-04E64360D4FA}" destId="{2E41A1C9-F1CC-4AEE-AA30-1C199B30B61E}" srcOrd="0" destOrd="0" presId="urn:microsoft.com/office/officeart/2005/8/layout/radial1"/>
    <dgm:cxn modelId="{21FB3A4A-0D2B-4EA7-A207-F076D34638FD}" srcId="{D83D6E5A-F387-44F5-BB0F-F20F0A774630}" destId="{DA3F4BC8-2FF6-48FE-AB7B-E823C3EB8CED}" srcOrd="0" destOrd="0" parTransId="{56C21ABA-3D9E-41AA-AA91-F8301120F093}" sibTransId="{622F570B-39FB-4B17-AD91-4905BA723754}"/>
    <dgm:cxn modelId="{8A3F2500-2A9E-9340-9605-AD6D3843E0A3}" type="presOf" srcId="{8A547217-0955-4D87-92EC-2CFC21BE2EB6}" destId="{F58AAD50-2787-4434-9A3F-EB544C3A3B66}" srcOrd="0" destOrd="0" presId="urn:microsoft.com/office/officeart/2005/8/layout/radial1"/>
    <dgm:cxn modelId="{BEC76C38-26EE-F14A-AA5B-CC4C3D34DF8D}" type="presOf" srcId="{A3B76FAC-9B42-471A-A3D6-75FA7FFE8E2D}" destId="{5AEBE8FD-6D80-4A03-A4FB-A79BFC3A44CF}" srcOrd="0" destOrd="0" presId="urn:microsoft.com/office/officeart/2005/8/layout/radial1"/>
    <dgm:cxn modelId="{FFEC682D-B33E-42C0-B8DA-2AD5F8A326CF}" srcId="{D83D6E5A-F387-44F5-BB0F-F20F0A774630}" destId="{216B04E3-65D0-4532-A3D3-CACD273EDDF5}" srcOrd="3" destOrd="0" parTransId="{6A1FDE2D-6451-4EC5-8885-C621DD35F82B}" sibTransId="{E9FD89AB-D32A-48D1-B443-67D8CD5C5339}"/>
    <dgm:cxn modelId="{64963EEF-6F62-4644-B598-01137370B6AB}" type="presOf" srcId="{68F101DF-AC57-46EF-B446-04E64360D4FA}" destId="{FAC0BA02-0657-4485-8C1F-7DEEFB9AEEF7}" srcOrd="1" destOrd="0" presId="urn:microsoft.com/office/officeart/2005/8/layout/radial1"/>
    <dgm:cxn modelId="{12735F83-E32C-E645-97E2-0B291A9738C3}" type="presOf" srcId="{681FF30F-3B40-4786-81BD-18211BDFA61B}" destId="{35EB674F-6967-4512-BF5A-CFAA5324CCDA}" srcOrd="0" destOrd="0" presId="urn:microsoft.com/office/officeart/2005/8/layout/radial1"/>
    <dgm:cxn modelId="{8617F597-66E7-5E49-89B9-74CACE77A672}" type="presOf" srcId="{6A1FDE2D-6451-4EC5-8885-C621DD35F82B}" destId="{8A4129D3-5785-4EAD-9944-AEF649C5D64B}" srcOrd="0" destOrd="0" presId="urn:microsoft.com/office/officeart/2005/8/layout/radial1"/>
    <dgm:cxn modelId="{BD247B6F-4B90-EB46-88ED-16E8C6A7E392}" type="presOf" srcId="{A3B76FAC-9B42-471A-A3D6-75FA7FFE8E2D}" destId="{079C9CC7-3E2E-4427-8D64-757AD5EA6AA6}" srcOrd="1" destOrd="0" presId="urn:microsoft.com/office/officeart/2005/8/layout/radial1"/>
    <dgm:cxn modelId="{175188AA-E265-4076-B54B-5A029D3B26DC}" srcId="{A94CC9D8-00BE-47A9-8E3F-FB20285E2F92}" destId="{D83D6E5A-F387-44F5-BB0F-F20F0A774630}" srcOrd="0" destOrd="0" parTransId="{C4818DEF-8C57-43BB-AF8C-B28134C651C2}" sibTransId="{63E889F2-FEE4-4020-95B4-D699182EFCB1}"/>
    <dgm:cxn modelId="{A6D6D9AB-6679-F44E-BEFE-874120BF9A89}" type="presParOf" srcId="{FE27B742-F0F5-48A4-A897-BCB6B77BB8C8}" destId="{A7C9B492-CBAE-4B86-A7F5-5C4CD39B2825}" srcOrd="0" destOrd="0" presId="urn:microsoft.com/office/officeart/2005/8/layout/radial1"/>
    <dgm:cxn modelId="{B0039D6D-5FD1-0B40-A19B-4381B2F4695C}" type="presParOf" srcId="{FE27B742-F0F5-48A4-A897-BCB6B77BB8C8}" destId="{C999C867-D4EA-486B-8374-E028D189FF6C}" srcOrd="1" destOrd="0" presId="urn:microsoft.com/office/officeart/2005/8/layout/radial1"/>
    <dgm:cxn modelId="{424F5E32-039A-6643-B5E2-56BEB1EECEDC}" type="presParOf" srcId="{C999C867-D4EA-486B-8374-E028D189FF6C}" destId="{15BEB7CA-BC06-4848-9731-51E8B6C9826D}" srcOrd="0" destOrd="0" presId="urn:microsoft.com/office/officeart/2005/8/layout/radial1"/>
    <dgm:cxn modelId="{671ECD6A-18BE-EB41-8402-3CA444C2B9B5}" type="presParOf" srcId="{FE27B742-F0F5-48A4-A897-BCB6B77BB8C8}" destId="{DB788DDF-27B2-4E2C-955F-F13A29E6356D}" srcOrd="2" destOrd="0" presId="urn:microsoft.com/office/officeart/2005/8/layout/radial1"/>
    <dgm:cxn modelId="{78434E90-82F4-EE46-A4B1-B95B3D463ADD}" type="presParOf" srcId="{FE27B742-F0F5-48A4-A897-BCB6B77BB8C8}" destId="{35EB674F-6967-4512-BF5A-CFAA5324CCDA}" srcOrd="3" destOrd="0" presId="urn:microsoft.com/office/officeart/2005/8/layout/radial1"/>
    <dgm:cxn modelId="{992A7741-05B7-8D47-A24A-F42228C9D008}" type="presParOf" srcId="{35EB674F-6967-4512-BF5A-CFAA5324CCDA}" destId="{F95177F8-48A3-4F29-9DA2-6AB704C0B150}" srcOrd="0" destOrd="0" presId="urn:microsoft.com/office/officeart/2005/8/layout/radial1"/>
    <dgm:cxn modelId="{814EE259-906F-FD45-A735-E9076B30BE7B}" type="presParOf" srcId="{FE27B742-F0F5-48A4-A897-BCB6B77BB8C8}" destId="{F4F1663C-86D1-4B67-BA20-EC30E876F665}" srcOrd="4" destOrd="0" presId="urn:microsoft.com/office/officeart/2005/8/layout/radial1"/>
    <dgm:cxn modelId="{FAEC6E6C-FA0B-024E-8236-06F5432B41EE}" type="presParOf" srcId="{FE27B742-F0F5-48A4-A897-BCB6B77BB8C8}" destId="{F58AAD50-2787-4434-9A3F-EB544C3A3B66}" srcOrd="5" destOrd="0" presId="urn:microsoft.com/office/officeart/2005/8/layout/radial1"/>
    <dgm:cxn modelId="{3DC617EA-ECAC-5F43-B8E5-BBCB0F5C477B}" type="presParOf" srcId="{F58AAD50-2787-4434-9A3F-EB544C3A3B66}" destId="{D10A8A28-D2DD-41F9-8D1A-ED83E5E3093A}" srcOrd="0" destOrd="0" presId="urn:microsoft.com/office/officeart/2005/8/layout/radial1"/>
    <dgm:cxn modelId="{EB442ECC-325E-5941-8464-1981ECADF3D9}" type="presParOf" srcId="{FE27B742-F0F5-48A4-A897-BCB6B77BB8C8}" destId="{2972B0CA-B2E2-4C15-8DF3-8CD7218AB4E7}" srcOrd="6" destOrd="0" presId="urn:microsoft.com/office/officeart/2005/8/layout/radial1"/>
    <dgm:cxn modelId="{57E48CF8-D00A-E545-97F0-7BFD3F682683}" type="presParOf" srcId="{FE27B742-F0F5-48A4-A897-BCB6B77BB8C8}" destId="{8A4129D3-5785-4EAD-9944-AEF649C5D64B}" srcOrd="7" destOrd="0" presId="urn:microsoft.com/office/officeart/2005/8/layout/radial1"/>
    <dgm:cxn modelId="{AF14DC8E-8E31-FE4B-A456-03161F3BE320}" type="presParOf" srcId="{8A4129D3-5785-4EAD-9944-AEF649C5D64B}" destId="{468FE51B-597B-46F6-B909-050E5A80C691}" srcOrd="0" destOrd="0" presId="urn:microsoft.com/office/officeart/2005/8/layout/radial1"/>
    <dgm:cxn modelId="{82C32053-6CE9-0740-81F8-A4EC776A4126}" type="presParOf" srcId="{FE27B742-F0F5-48A4-A897-BCB6B77BB8C8}" destId="{8FD2C3A1-23B6-49E0-86A3-35756986FFDD}" srcOrd="8" destOrd="0" presId="urn:microsoft.com/office/officeart/2005/8/layout/radial1"/>
    <dgm:cxn modelId="{DCC18F99-6883-C641-983C-685F222E0B2C}" type="presParOf" srcId="{FE27B742-F0F5-48A4-A897-BCB6B77BB8C8}" destId="{C6CF294A-2F7A-4D76-9575-0E2BB7A8C398}" srcOrd="9" destOrd="0" presId="urn:microsoft.com/office/officeart/2005/8/layout/radial1"/>
    <dgm:cxn modelId="{7BFD451F-ED39-0048-8643-6EF79AD5C16F}" type="presParOf" srcId="{C6CF294A-2F7A-4D76-9575-0E2BB7A8C398}" destId="{7700D3D5-96DD-49A2-936A-2196910FC9C4}" srcOrd="0" destOrd="0" presId="urn:microsoft.com/office/officeart/2005/8/layout/radial1"/>
    <dgm:cxn modelId="{ACCDACC9-BEE0-6C4A-A5FD-8DD0DFCABD34}" type="presParOf" srcId="{FE27B742-F0F5-48A4-A897-BCB6B77BB8C8}" destId="{528861B8-C859-47FA-8EDD-0479E62FC3D8}" srcOrd="10" destOrd="0" presId="urn:microsoft.com/office/officeart/2005/8/layout/radial1"/>
    <dgm:cxn modelId="{37A28578-704E-3643-A99C-4A9F57F0A582}" type="presParOf" srcId="{FE27B742-F0F5-48A4-A897-BCB6B77BB8C8}" destId="{5AEBE8FD-6D80-4A03-A4FB-A79BFC3A44CF}" srcOrd="11" destOrd="0" presId="urn:microsoft.com/office/officeart/2005/8/layout/radial1"/>
    <dgm:cxn modelId="{DED51A5F-9F04-1F48-A837-AB9479D9DCBB}" type="presParOf" srcId="{5AEBE8FD-6D80-4A03-A4FB-A79BFC3A44CF}" destId="{079C9CC7-3E2E-4427-8D64-757AD5EA6AA6}" srcOrd="0" destOrd="0" presId="urn:microsoft.com/office/officeart/2005/8/layout/radial1"/>
    <dgm:cxn modelId="{9B54EC63-2866-7540-874A-A62AE6360E8D}" type="presParOf" srcId="{FE27B742-F0F5-48A4-A897-BCB6B77BB8C8}" destId="{BF2B1621-4246-42CE-90C3-6A5FFA91BD28}" srcOrd="12" destOrd="0" presId="urn:microsoft.com/office/officeart/2005/8/layout/radial1"/>
    <dgm:cxn modelId="{65F6F476-BA40-7F40-8646-D84543320EAD}" type="presParOf" srcId="{FE27B742-F0F5-48A4-A897-BCB6B77BB8C8}" destId="{2E41A1C9-F1CC-4AEE-AA30-1C199B30B61E}" srcOrd="13" destOrd="0" presId="urn:microsoft.com/office/officeart/2005/8/layout/radial1"/>
    <dgm:cxn modelId="{660297F6-0D11-D841-851A-FCF87318F109}" type="presParOf" srcId="{2E41A1C9-F1CC-4AEE-AA30-1C199B30B61E}" destId="{FAC0BA02-0657-4485-8C1F-7DEEFB9AEEF7}" srcOrd="0" destOrd="0" presId="urn:microsoft.com/office/officeart/2005/8/layout/radial1"/>
    <dgm:cxn modelId="{5B40184D-7FFE-1A4B-BB6D-7905C19049C3}" type="presParOf" srcId="{FE27B742-F0F5-48A4-A897-BCB6B77BB8C8}" destId="{CFE4916E-7742-44B6-A656-28BDC961DD42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9B492-CBAE-4B86-A7F5-5C4CD39B2825}">
      <dsp:nvSpPr>
        <dsp:cNvPr id="0" name=""/>
        <dsp:cNvSpPr/>
      </dsp:nvSpPr>
      <dsp:spPr>
        <a:xfrm>
          <a:off x="4314775" y="2209077"/>
          <a:ext cx="1469489" cy="1469489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Teachers College, Columbia</a:t>
          </a:r>
          <a:r>
            <a:rPr lang="en-US" sz="1600" kern="1200" baseline="0" dirty="0" smtClean="0">
              <a:solidFill>
                <a:schemeClr val="tx1"/>
              </a:solidFill>
            </a:rPr>
            <a:t> </a:t>
          </a:r>
          <a:r>
            <a:rPr lang="en-US" sz="1600" kern="1200" baseline="0" dirty="0">
              <a:solidFill>
                <a:schemeClr val="tx1"/>
              </a:solidFill>
            </a:rPr>
            <a:t>University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529977" y="2424279"/>
        <a:ext cx="1039085" cy="1039085"/>
      </dsp:txXfrm>
    </dsp:sp>
    <dsp:sp modelId="{C999C867-D4EA-486B-8374-E028D189FF6C}">
      <dsp:nvSpPr>
        <dsp:cNvPr id="0" name=""/>
        <dsp:cNvSpPr/>
      </dsp:nvSpPr>
      <dsp:spPr>
        <a:xfrm rot="16177320">
          <a:off x="4743153" y="1896461"/>
          <a:ext cx="599085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599085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027719" y="1894579"/>
        <a:ext cx="29954" cy="29954"/>
      </dsp:txXfrm>
    </dsp:sp>
    <dsp:sp modelId="{DB788DDF-27B2-4E2C-955F-F13A29E6356D}">
      <dsp:nvSpPr>
        <dsp:cNvPr id="0" name=""/>
        <dsp:cNvSpPr/>
      </dsp:nvSpPr>
      <dsp:spPr>
        <a:xfrm>
          <a:off x="4301128" y="140547"/>
          <a:ext cx="1469489" cy="1469489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State </a:t>
          </a:r>
          <a:r>
            <a:rPr lang="en-US" sz="1300" kern="1200" dirty="0"/>
            <a:t>Department of Education</a:t>
          </a:r>
        </a:p>
      </dsp:txBody>
      <dsp:txXfrm>
        <a:off x="4516330" y="355749"/>
        <a:ext cx="1039085" cy="1039085"/>
      </dsp:txXfrm>
    </dsp:sp>
    <dsp:sp modelId="{35EB674F-6967-4512-BF5A-CFAA5324CCDA}">
      <dsp:nvSpPr>
        <dsp:cNvPr id="0" name=""/>
        <dsp:cNvSpPr/>
      </dsp:nvSpPr>
      <dsp:spPr>
        <a:xfrm rot="18795132">
          <a:off x="5442572" y="2140133"/>
          <a:ext cx="701441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701441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5756" y="2135692"/>
        <a:ext cx="35072" cy="35072"/>
      </dsp:txXfrm>
    </dsp:sp>
    <dsp:sp modelId="{F4F1663C-86D1-4B67-BA20-EC30E876F665}">
      <dsp:nvSpPr>
        <dsp:cNvPr id="0" name=""/>
        <dsp:cNvSpPr/>
      </dsp:nvSpPr>
      <dsp:spPr>
        <a:xfrm>
          <a:off x="5802320" y="627891"/>
          <a:ext cx="1469489" cy="1469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School District, NC</a:t>
          </a:r>
          <a:endParaRPr lang="en-US" sz="1300" kern="1200" dirty="0"/>
        </a:p>
      </dsp:txBody>
      <dsp:txXfrm>
        <a:off x="6017522" y="843093"/>
        <a:ext cx="1039085" cy="1039085"/>
      </dsp:txXfrm>
    </dsp:sp>
    <dsp:sp modelId="{F58AAD50-2787-4434-9A3F-EB544C3A3B66}">
      <dsp:nvSpPr>
        <dsp:cNvPr id="0" name=""/>
        <dsp:cNvSpPr/>
      </dsp:nvSpPr>
      <dsp:spPr>
        <a:xfrm rot="21534768">
          <a:off x="5784080" y="2911358"/>
          <a:ext cx="572007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572007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55784" y="2910153"/>
        <a:ext cx="28600" cy="28600"/>
      </dsp:txXfrm>
    </dsp:sp>
    <dsp:sp modelId="{2972B0CA-B2E2-4C15-8DF3-8CD7218AB4E7}">
      <dsp:nvSpPr>
        <dsp:cNvPr id="0" name=""/>
        <dsp:cNvSpPr/>
      </dsp:nvSpPr>
      <dsp:spPr>
        <a:xfrm>
          <a:off x="6355905" y="2170341"/>
          <a:ext cx="1469489" cy="146948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District School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NY</a:t>
          </a:r>
          <a:endParaRPr lang="en-US" sz="1300" kern="1200" dirty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571107" y="2385543"/>
        <a:ext cx="1039085" cy="1039085"/>
      </dsp:txXfrm>
    </dsp:sp>
    <dsp:sp modelId="{8A4129D3-5785-4EAD-9944-AEF649C5D64B}">
      <dsp:nvSpPr>
        <dsp:cNvPr id="0" name=""/>
        <dsp:cNvSpPr/>
      </dsp:nvSpPr>
      <dsp:spPr>
        <a:xfrm rot="3383331">
          <a:off x="5345555" y="3749105"/>
          <a:ext cx="495847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495847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1083" y="3749805"/>
        <a:ext cx="24792" cy="24792"/>
      </dsp:txXfrm>
    </dsp:sp>
    <dsp:sp modelId="{8FD2C3A1-23B6-49E0-86A3-35756986FFDD}">
      <dsp:nvSpPr>
        <dsp:cNvPr id="0" name=""/>
        <dsp:cNvSpPr/>
      </dsp:nvSpPr>
      <dsp:spPr>
        <a:xfrm>
          <a:off x="5402694" y="3845836"/>
          <a:ext cx="1469489" cy="146948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Charter School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NJ</a:t>
          </a:r>
          <a:endParaRPr lang="en-US" sz="1300" kern="1200" dirty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5617896" y="4061038"/>
        <a:ext cx="1039085" cy="1039085"/>
      </dsp:txXfrm>
    </dsp:sp>
    <dsp:sp modelId="{C6CF294A-2F7A-4D76-9575-0E2BB7A8C398}">
      <dsp:nvSpPr>
        <dsp:cNvPr id="0" name=""/>
        <dsp:cNvSpPr/>
      </dsp:nvSpPr>
      <dsp:spPr>
        <a:xfrm rot="7020756">
          <a:off x="4449327" y="3748574"/>
          <a:ext cx="366502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366502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3416" y="3752507"/>
        <a:ext cx="18325" cy="18325"/>
      </dsp:txXfrm>
    </dsp:sp>
    <dsp:sp modelId="{528861B8-C859-47FA-8EDD-0479E62FC3D8}">
      <dsp:nvSpPr>
        <dsp:cNvPr id="0" name=""/>
        <dsp:cNvSpPr/>
      </dsp:nvSpPr>
      <dsp:spPr>
        <a:xfrm>
          <a:off x="3480893" y="3844774"/>
          <a:ext cx="1469489" cy="1469489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Charter School,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</a:t>
          </a:r>
        </a:p>
      </dsp:txBody>
      <dsp:txXfrm>
        <a:off x="3696095" y="4059976"/>
        <a:ext cx="1039085" cy="1039085"/>
      </dsp:txXfrm>
    </dsp:sp>
    <dsp:sp modelId="{5AEBE8FD-6D80-4A03-A4FB-A79BFC3A44CF}">
      <dsp:nvSpPr>
        <dsp:cNvPr id="0" name=""/>
        <dsp:cNvSpPr/>
      </dsp:nvSpPr>
      <dsp:spPr>
        <a:xfrm rot="10438354">
          <a:off x="3729455" y="3038907"/>
          <a:ext cx="591015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591015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010187" y="3037227"/>
        <a:ext cx="29550" cy="29550"/>
      </dsp:txXfrm>
    </dsp:sp>
    <dsp:sp modelId="{BF2B1621-4246-42CE-90C3-6A5FFA91BD28}">
      <dsp:nvSpPr>
        <dsp:cNvPr id="0" name=""/>
        <dsp:cNvSpPr/>
      </dsp:nvSpPr>
      <dsp:spPr>
        <a:xfrm>
          <a:off x="2265662" y="2425439"/>
          <a:ext cx="1469489" cy="1469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School district,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</a:t>
          </a:r>
          <a:endParaRPr lang="en-US" sz="1300" kern="1200" dirty="0"/>
        </a:p>
      </dsp:txBody>
      <dsp:txXfrm>
        <a:off x="2480864" y="2640641"/>
        <a:ext cx="1039085" cy="1039085"/>
      </dsp:txXfrm>
    </dsp:sp>
    <dsp:sp modelId="{2E41A1C9-F1CC-4AEE-AA30-1C199B30B61E}">
      <dsp:nvSpPr>
        <dsp:cNvPr id="0" name=""/>
        <dsp:cNvSpPr/>
      </dsp:nvSpPr>
      <dsp:spPr>
        <a:xfrm rot="13325179">
          <a:off x="4028261" y="2255141"/>
          <a:ext cx="546430" cy="26191"/>
        </a:xfrm>
        <a:custGeom>
          <a:avLst/>
          <a:gdLst/>
          <a:ahLst/>
          <a:cxnLst/>
          <a:rect l="0" t="0" r="0" b="0"/>
          <a:pathLst>
            <a:path>
              <a:moveTo>
                <a:pt x="0" y="13095"/>
              </a:moveTo>
              <a:lnTo>
                <a:pt x="546430" y="130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287816" y="2254576"/>
        <a:ext cx="27321" cy="27321"/>
      </dsp:txXfrm>
    </dsp:sp>
    <dsp:sp modelId="{CFE4916E-7742-44B6-A656-28BDC961DD42}">
      <dsp:nvSpPr>
        <dsp:cNvPr id="0" name=""/>
        <dsp:cNvSpPr/>
      </dsp:nvSpPr>
      <dsp:spPr>
        <a:xfrm>
          <a:off x="2818689" y="857908"/>
          <a:ext cx="1469489" cy="1469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School District, TX</a:t>
          </a:r>
          <a:endParaRPr lang="en-US" sz="1300" kern="1200" dirty="0"/>
        </a:p>
      </dsp:txBody>
      <dsp:txXfrm>
        <a:off x="3033891" y="1073110"/>
        <a:ext cx="1039085" cy="1039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F8D1-F8DB-4AAD-9012-E3C06A1F3FE7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C22B-D8A0-4BFA-A837-197A87C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2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EC5289-F748-4984-89CC-1BEA0C092BD8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E362C1F-52CC-4B1F-B98B-1883BA33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6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Add cost dimension to evaluations of educational programs/policies/interventions to inform decision-making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Improve efficiency of educational resource use through cost-feasibility, cost-effectiveness, cost-benefit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62C1F-52CC-4B1F-B98B-1883BA33D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Results of this analysis have often been used to argue for wider implementation of preschool programs, particularly for at-risk children.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62C1F-52CC-4B1F-B98B-1883BA33D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 solution options may be found among programs/strategies already in use in some district schools.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FUSD’s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decision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problem:</a:t>
            </a:r>
            <a:r>
              <a:rPr lang="zh-CN" altLang="en-US" baseline="0" dirty="0" smtClean="0"/>
              <a:t> </a:t>
            </a:r>
            <a:endParaRPr lang="en-US" baseline="0" dirty="0" smtClean="0"/>
          </a:p>
          <a:p>
            <a:r>
              <a:rPr lang="en-US" b="1" dirty="0" smtClean="0">
                <a:latin typeface="Times New Roman"/>
                <a:ea typeface="Calibri"/>
                <a:cs typeface="Times New Roman"/>
              </a:rPr>
              <a:t>Decision</a:t>
            </a:r>
            <a:r>
              <a:rPr lang="zh-CN" altLang="en-US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b="1" dirty="0" smtClean="0">
                <a:latin typeface="Times New Roman"/>
                <a:ea typeface="Calibri"/>
                <a:cs typeface="Times New Roman"/>
              </a:rPr>
              <a:t>problem</a:t>
            </a:r>
          </a:p>
          <a:p>
            <a:pPr lvl="1"/>
            <a:r>
              <a:rPr lang="en-US" dirty="0" smtClean="0">
                <a:latin typeface="Times New Roman"/>
                <a:ea typeface="Calibri"/>
                <a:cs typeface="Times New Roman"/>
              </a:rPr>
              <a:t>Selecting 1-2 reading initiatives to pilot with African American (AA) students in K-2</a:t>
            </a:r>
            <a:r>
              <a:rPr lang="zh-CN" alt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ea typeface="Calibri"/>
                <a:cs typeface="Times New Roman"/>
              </a:rPr>
              <a:t>during the Spring</a:t>
            </a:r>
            <a:r>
              <a:rPr lang="zh-CN" alt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ea typeface="Calibri"/>
                <a:cs typeface="Times New Roman"/>
              </a:rPr>
              <a:t>2018 semester or summer school</a:t>
            </a:r>
            <a:endParaRPr lang="en-US" dirty="0" smtClean="0">
              <a:latin typeface="Times New Roman"/>
              <a:ea typeface="Calibri"/>
              <a:cs typeface="Times New Roman"/>
            </a:endParaRPr>
          </a:p>
          <a:p>
            <a:r>
              <a:rPr lang="en-US" b="1" dirty="0" smtClean="0">
                <a:latin typeface="Times New Roman"/>
                <a:ea typeface="Calibri"/>
                <a:cs typeface="Times New Roman"/>
              </a:rPr>
              <a:t>Screening</a:t>
            </a:r>
            <a:r>
              <a:rPr lang="zh-CN" altLang="en-US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b="1" dirty="0" smtClean="0">
                <a:latin typeface="Times New Roman"/>
                <a:ea typeface="Calibri"/>
                <a:cs typeface="Times New Roman"/>
              </a:rPr>
              <a:t>criteria</a:t>
            </a:r>
            <a:r>
              <a:rPr lang="zh-CN" alt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ea typeface="Calibri"/>
                <a:cs typeface="Times New Roman"/>
              </a:rPr>
              <a:t>proposed</a:t>
            </a:r>
            <a:r>
              <a:rPr lang="zh-CN" alt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ea typeface="Calibri"/>
                <a:cs typeface="Times New Roman"/>
              </a:rPr>
              <a:t>by</a:t>
            </a:r>
            <a:r>
              <a:rPr lang="zh-CN" alt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ea typeface="Calibri"/>
                <a:cs typeface="Times New Roman"/>
              </a:rPr>
              <a:t>Wendy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Program serves K-2 students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Data is available to indicate that program has been successful in improving reading for African American students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422F-EFC2-4DB9-9E9E-E0FF57F8C1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422F-EFC2-4DB9-9E9E-E0FF57F8C1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D422F-EFC2-4DB9-9E9E-E0FF57F8C1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EA8-F1D7-4909-9DD0-156BB6E947BE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5E09-776A-40BF-8B40-5E0B9447D118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9F6-E386-4C8D-92DA-DD2B187F9ACD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87CE-517A-4FAE-9C45-1C1F89257B34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7785-CC49-4611-8B8C-C5FEAF3F282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A0A2-F240-4744-8F58-D94DEBD97A57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416D-57DB-493D-93DA-F21120FF6F88}" type="datetime1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480-E64F-42CA-B507-DCF80772149C}" type="datetime1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E85-B37A-439B-85AF-05CB689549DB}" type="datetime1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7157-3FD9-4F73-9017-CAFCD8F1655D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42BB-F5D4-4493-8267-0B8CB0FA676E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E118-9950-440B-B362-56ACC1776456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C9EB-3B45-47E2-99BD-F1A40E58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yp2266@tc.columbia.edu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mh7@tc.columbia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bcsecosttoolkit.org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905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Evidence-based Decision-making for </a:t>
            </a:r>
            <a:r>
              <a:rPr lang="en-US" dirty="0"/>
              <a:t>S</a:t>
            </a:r>
            <a:r>
              <a:rPr lang="en-US" dirty="0" smtClean="0"/>
              <a:t>chool </a:t>
            </a:r>
            <a:r>
              <a:rPr lang="en-US" dirty="0"/>
              <a:t>L</a:t>
            </a:r>
            <a:r>
              <a:rPr lang="en-US" dirty="0" smtClean="0"/>
              <a:t>eaders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772400" cy="1828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dirty="0" smtClean="0">
                <a:solidFill>
                  <a:schemeClr val="tx1"/>
                </a:solidFill>
              </a:rPr>
              <a:t>Fiona Hollands, Ph.D.</a:t>
            </a:r>
          </a:p>
          <a:p>
            <a:pPr algn="ctr"/>
            <a:r>
              <a:rPr lang="en-US" sz="11200" dirty="0">
                <a:solidFill>
                  <a:schemeClr val="tx1"/>
                </a:solidFill>
              </a:rPr>
              <a:t>Yilin Pan, </a:t>
            </a:r>
            <a:r>
              <a:rPr lang="en-US" sz="11200" dirty="0" smtClean="0">
                <a:solidFill>
                  <a:schemeClr val="tx1"/>
                </a:solidFill>
              </a:rPr>
              <a:t>Ph.D.</a:t>
            </a:r>
          </a:p>
          <a:p>
            <a:r>
              <a:rPr lang="en-US" sz="11200" dirty="0" smtClean="0">
                <a:solidFill>
                  <a:schemeClr val="tx1"/>
                </a:solidFill>
              </a:rPr>
              <a:t>Maya</a:t>
            </a:r>
            <a:r>
              <a:rPr lang="zh-CN" altLang="en-US" sz="11200" dirty="0" smtClean="0">
                <a:solidFill>
                  <a:schemeClr val="tx1"/>
                </a:solidFill>
              </a:rPr>
              <a:t> </a:t>
            </a:r>
            <a:r>
              <a:rPr lang="en-US" altLang="zh-CN" sz="11200" dirty="0" err="1" smtClean="0">
                <a:solidFill>
                  <a:schemeClr val="tx1"/>
                </a:solidFill>
              </a:rPr>
              <a:t>Escueta</a:t>
            </a:r>
            <a:r>
              <a:rPr lang="en-US" altLang="zh-CN" sz="11200" dirty="0" smtClean="0">
                <a:solidFill>
                  <a:schemeClr val="tx1"/>
                </a:solidFill>
              </a:rPr>
              <a:t>,</a:t>
            </a:r>
            <a:r>
              <a:rPr lang="zh-CN" altLang="en-US" sz="11200" dirty="0" smtClean="0">
                <a:solidFill>
                  <a:schemeClr val="tx1"/>
                </a:solidFill>
              </a:rPr>
              <a:t> </a:t>
            </a:r>
            <a:r>
              <a:rPr lang="en-US" altLang="zh-CN" sz="11200" dirty="0" smtClean="0">
                <a:solidFill>
                  <a:schemeClr val="tx1"/>
                </a:solidFill>
              </a:rPr>
              <a:t>M.A.</a:t>
            </a:r>
            <a:endParaRPr lang="en-US" sz="11200" dirty="0" smtClean="0">
              <a:solidFill>
                <a:schemeClr val="tx1"/>
              </a:solidFill>
            </a:endParaRPr>
          </a:p>
          <a:p>
            <a:pPr algn="ctr"/>
            <a:endParaRPr lang="en-US" sz="6400" dirty="0" smtClean="0"/>
          </a:p>
          <a:p>
            <a:pPr algn="ctr"/>
            <a:r>
              <a:rPr lang="en-US" sz="9600" dirty="0" smtClean="0"/>
              <a:t>Center for Benefit-Cost Studies of Education</a:t>
            </a:r>
          </a:p>
          <a:p>
            <a:pPr algn="ctr"/>
            <a:r>
              <a:rPr lang="en-US" sz="9600" dirty="0" smtClean="0"/>
              <a:t>Teachers College, Columbia University</a:t>
            </a:r>
          </a:p>
          <a:p>
            <a:pPr algn="ctr"/>
            <a:endParaRPr lang="en-US" sz="9600" dirty="0" smtClean="0"/>
          </a:p>
          <a:p>
            <a:pPr algn="ctr"/>
            <a:r>
              <a:rPr lang="en-US" sz="9600" dirty="0" smtClean="0"/>
              <a:t>January </a:t>
            </a:r>
            <a:r>
              <a:rPr lang="en-US" altLang="zh-CN" sz="9600" dirty="0" smtClean="0"/>
              <a:t>13</a:t>
            </a:r>
            <a:r>
              <a:rPr lang="en-US" sz="9600" dirty="0" smtClean="0"/>
              <a:t>, 201</a:t>
            </a:r>
            <a:r>
              <a:rPr lang="en-US" altLang="zh-CN" sz="9600" dirty="0" smtClean="0"/>
              <a:t>8</a:t>
            </a:r>
            <a:endParaRPr lang="en-US" sz="9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dirty="0" smtClean="0"/>
              <a:t>Evaluation Constraints for </a:t>
            </a:r>
            <a:r>
              <a:rPr lang="en-US" dirty="0"/>
              <a:t>S</a:t>
            </a:r>
            <a:r>
              <a:rPr lang="en-US" dirty="0" smtClean="0"/>
              <a:t>chools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generalize from one school context/student population to another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Few resources available for evaluation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to establish baseline or comparison condition if all students are participating in a program</a:t>
            </a:r>
          </a:p>
          <a:p>
            <a:pPr marL="0" indent="0">
              <a:buNone/>
            </a:pP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Limitations of </a:t>
            </a: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E</a:t>
            </a:r>
            <a:r>
              <a:rPr lang="en-US" dirty="0" smtClean="0"/>
              <a:t>valuation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 too long to inform decisions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arely the primary influence on a decision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more rigorous the methodology, the more costly, infeasible and less generalizable it may be  (e.g., RCTs)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Hard to accommodate multiple outcomes, e.g., reading and math scores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/>
              <a:t>Introducing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C</a:t>
            </a:r>
            <a:r>
              <a:rPr lang="en-US" sz="4000" dirty="0" smtClean="0"/>
              <a:t>ost-Utility </a:t>
            </a:r>
            <a:r>
              <a:rPr lang="en-US" sz="4000" dirty="0"/>
              <a:t>A</a:t>
            </a:r>
            <a:r>
              <a:rPr lang="en-US" sz="4000" dirty="0" smtClean="0"/>
              <a:t>nalysis (CUA) (1)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400" dirty="0" smtClean="0"/>
              <a:t>Similar to CEA and CBA, it is </a:t>
            </a:r>
            <a:r>
              <a:rPr lang="en-US" sz="3400" dirty="0"/>
              <a:t>a</a:t>
            </a:r>
            <a:r>
              <a:rPr lang="en-US" sz="3400" dirty="0" smtClean="0"/>
              <a:t> type of return on investment (ROI) analysis that balances what is gained </a:t>
            </a: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(both subjective and objective benefits) </a:t>
            </a:r>
            <a:r>
              <a:rPr lang="en-US" sz="3400" dirty="0" smtClean="0"/>
              <a:t>from a program or strategy against the resource demands </a:t>
            </a:r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(the costs)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3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400" dirty="0" smtClean="0"/>
              <a:t>Utility </a:t>
            </a:r>
            <a:r>
              <a:rPr lang="en-US" sz="3400" dirty="0"/>
              <a:t>is </a:t>
            </a:r>
            <a:r>
              <a:rPr lang="en-US" sz="3400" dirty="0" smtClean="0"/>
              <a:t>the overall “</a:t>
            </a:r>
            <a:r>
              <a:rPr lang="en-US" sz="3400" dirty="0" smtClean="0">
                <a:solidFill>
                  <a:srgbClr val="7030A0"/>
                </a:solidFill>
              </a:rPr>
              <a:t>usefulness”</a:t>
            </a:r>
            <a:r>
              <a:rPr lang="en-US" sz="3400" dirty="0" smtClean="0"/>
              <a:t> or “</a:t>
            </a:r>
            <a:r>
              <a:rPr lang="en-US" sz="3400" dirty="0" smtClean="0">
                <a:solidFill>
                  <a:srgbClr val="7030A0"/>
                </a:solidFill>
              </a:rPr>
              <a:t>satisfaction”</a:t>
            </a:r>
            <a:r>
              <a:rPr lang="en-US" sz="3400" dirty="0" smtClean="0"/>
              <a:t> gained by stakeholders from </a:t>
            </a:r>
            <a:r>
              <a:rPr lang="en-US" sz="3400" dirty="0"/>
              <a:t>a </a:t>
            </a:r>
            <a:r>
              <a:rPr lang="en-US" sz="3400" dirty="0" smtClean="0"/>
              <a:t>program or strategy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34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400" dirty="0" smtClean="0"/>
              <a:t>We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use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Multi</a:t>
            </a:r>
            <a:r>
              <a:rPr lang="en-US" altLang="zh-CN" sz="3400" dirty="0" smtClean="0"/>
              <a:t>-</a:t>
            </a:r>
            <a:r>
              <a:rPr lang="en-US" sz="3400" dirty="0" smtClean="0"/>
              <a:t>Criteria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Decision</a:t>
            </a:r>
            <a:r>
              <a:rPr lang="en-US" altLang="zh-CN" sz="3400" dirty="0" smtClean="0"/>
              <a:t>-</a:t>
            </a:r>
            <a:r>
              <a:rPr lang="en-US" sz="3400" dirty="0" smtClean="0"/>
              <a:t>Making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(MCDM)</a:t>
            </a:r>
            <a:r>
              <a:rPr lang="en-US" sz="3400" dirty="0" smtClean="0"/>
              <a:t> </a:t>
            </a:r>
            <a:r>
              <a:rPr lang="en-US" sz="3400" dirty="0"/>
              <a:t>to determine </a:t>
            </a:r>
            <a:r>
              <a:rPr lang="en-US" sz="3400" dirty="0">
                <a:solidFill>
                  <a:srgbClr val="00B0F0"/>
                </a:solidFill>
              </a:rPr>
              <a:t>utility</a:t>
            </a:r>
            <a:r>
              <a:rPr lang="en-US" sz="3400" dirty="0"/>
              <a:t> or overall usefulness of each program/strategy being </a:t>
            </a:r>
            <a:r>
              <a:rPr lang="en-US" sz="3400" dirty="0" smtClean="0"/>
              <a:t>considered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34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400" dirty="0" smtClean="0"/>
              <a:t>Utility </a:t>
            </a:r>
            <a:r>
              <a:rPr lang="en-US" sz="3400" dirty="0"/>
              <a:t>can </a:t>
            </a:r>
            <a:r>
              <a:rPr lang="en-US" sz="3400" dirty="0" smtClean="0"/>
              <a:t>consist </a:t>
            </a:r>
            <a:r>
              <a:rPr lang="en-US" sz="3400" dirty="0"/>
              <a:t>of a variety of factors or </a:t>
            </a:r>
            <a:r>
              <a:rPr lang="en-US" sz="3400" dirty="0" smtClean="0"/>
              <a:t>multiple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“evaluation criteria,” e.g.,</a:t>
            </a:r>
            <a:endParaRPr lang="en-US" sz="3400" dirty="0"/>
          </a:p>
          <a:p>
            <a:pPr marL="765810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Gains in student learning</a:t>
            </a:r>
          </a:p>
          <a:p>
            <a:pPr marL="765810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Teacher buy-in</a:t>
            </a:r>
          </a:p>
          <a:p>
            <a:pPr marL="765810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Fit with education agency’s vision, mission, or strategic goals</a:t>
            </a:r>
          </a:p>
          <a:p>
            <a:pPr marL="765810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Feasibility of implementation</a:t>
            </a:r>
            <a:endParaRPr lang="en-US" sz="2600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9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Introducing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Cost-Utility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(2)</a:t>
            </a:r>
            <a:r>
              <a:rPr lang="zh-CN" altLang="en-US" sz="4000" dirty="0" smtClean="0"/>
              <a:t>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dirty="0"/>
              <a:t>We will </a:t>
            </a:r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dirty="0" smtClean="0"/>
              <a:t>Ingredients </a:t>
            </a:r>
            <a:r>
              <a:rPr lang="en-US" dirty="0"/>
              <a:t>method (Levin &amp; McEwan, 2001) to estimate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 of implementing </a:t>
            </a:r>
            <a:r>
              <a:rPr lang="en-US" dirty="0" smtClean="0"/>
              <a:t>them.</a:t>
            </a:r>
          </a:p>
          <a:p>
            <a:pPr marL="0" lvl="1" indent="0">
              <a:buNone/>
            </a:pPr>
            <a:endParaRPr lang="en-US" dirty="0" smtClean="0"/>
          </a:p>
          <a:p>
            <a:pPr marL="457200" lvl="1" indent="-457200"/>
            <a:r>
              <a:rPr lang="en-US" dirty="0" smtClean="0">
                <a:solidFill>
                  <a:srgbClr val="FF0000"/>
                </a:solidFill>
              </a:rPr>
              <a:t>Costs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utility</a:t>
            </a:r>
            <a:r>
              <a:rPr lang="en-US" dirty="0" smtClean="0"/>
              <a:t>   = “cost-utility ratio” </a:t>
            </a:r>
          </a:p>
          <a:p>
            <a:pPr marL="742950" lvl="2" indent="-342900"/>
            <a:r>
              <a:rPr lang="en-US" dirty="0" smtClean="0"/>
              <a:t>Cost per unit of satisfaction gained from each program</a:t>
            </a:r>
          </a:p>
          <a:p>
            <a:pPr marL="742950" lvl="2" indent="-342900"/>
            <a:r>
              <a:rPr lang="en-US" dirty="0" smtClean="0"/>
              <a:t>Can be used to rank the programs by overall usefulness</a:t>
            </a:r>
            <a:endParaRPr lang="en-US" dirty="0"/>
          </a:p>
          <a:p>
            <a:pPr marL="509778" lvl="2" indent="0">
              <a:spcBef>
                <a:spcPts val="400"/>
              </a:spcBef>
              <a:buSzPct val="68000"/>
              <a:buNone/>
            </a:pPr>
            <a:endParaRPr lang="en-US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1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Advantages of cost-utility </a:t>
            </a:r>
            <a:r>
              <a:rPr lang="en-US" sz="4000" dirty="0"/>
              <a:t>a</a:t>
            </a:r>
            <a:r>
              <a:rPr lang="en-US" sz="4000" dirty="0" smtClean="0"/>
              <a:t>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Unlike other ROI methods, CUA can take into account different types of outcome, both objective </a:t>
            </a:r>
            <a:r>
              <a:rPr lang="en-US" sz="3000" dirty="0" smtClean="0"/>
              <a:t>(e.g., </a:t>
            </a:r>
            <a:r>
              <a:rPr lang="en-US" sz="3000" dirty="0"/>
              <a:t>gains in test scores) and subjective </a:t>
            </a:r>
            <a:r>
              <a:rPr lang="en-US" sz="3000" dirty="0" smtClean="0"/>
              <a:t>(e.g., satisfying parent preferences)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smtClean="0"/>
              <a:t>CUA can compare the overall benefits of programs/strategies that have the same or different </a:t>
            </a:r>
            <a:r>
              <a:rPr lang="en-US" sz="3000" dirty="0"/>
              <a:t>goals (e.g., </a:t>
            </a:r>
            <a:r>
              <a:rPr lang="en-US" sz="3000" dirty="0" smtClean="0"/>
              <a:t>a reading </a:t>
            </a:r>
            <a:r>
              <a:rPr lang="en-US" sz="3000" dirty="0"/>
              <a:t>program with a math program)</a:t>
            </a:r>
          </a:p>
          <a:p>
            <a:endParaRPr lang="en-US" sz="3000" dirty="0"/>
          </a:p>
          <a:p>
            <a:r>
              <a:rPr lang="en-US" sz="3000" dirty="0"/>
              <a:t>Utility (or “program success”) is defined by </a:t>
            </a:r>
            <a:r>
              <a:rPr lang="en-US" sz="3000" dirty="0" smtClean="0"/>
              <a:t>the education agency </a:t>
            </a:r>
            <a:r>
              <a:rPr lang="en-US" sz="3000" dirty="0"/>
              <a:t>and </a:t>
            </a:r>
            <a:r>
              <a:rPr lang="en-US" sz="3000" dirty="0" smtClean="0"/>
              <a:t>by participants </a:t>
            </a:r>
            <a:r>
              <a:rPr lang="en-US" sz="3000" dirty="0"/>
              <a:t>(e.g., </a:t>
            </a:r>
            <a:r>
              <a:rPr lang="en-US" sz="3000" dirty="0" smtClean="0"/>
              <a:t>district administrators, principals, </a:t>
            </a:r>
            <a:r>
              <a:rPr lang="en-US" sz="3000" dirty="0"/>
              <a:t>students, parents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Provides a systematic, collaborative, and transparent decision-making process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222009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What kinds of decisions can CUA be applied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 of several home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schooling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strategies should we use?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Is an existing program worth continuing to fund in our district?  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 elementary literacy programs are most appropriate for our students whose reading skills are below the 750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lexile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level?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Should we scale up a promising program to a </a:t>
            </a:r>
            <a:r>
              <a:rPr lang="en-US" u="sng" dirty="0" smtClean="0"/>
              <a:t>few</a:t>
            </a:r>
            <a:r>
              <a:rPr lang="en-US" dirty="0" smtClean="0"/>
              <a:t> grades at </a:t>
            </a:r>
            <a:r>
              <a:rPr lang="en-US" u="sng" dirty="0" smtClean="0"/>
              <a:t>all</a:t>
            </a:r>
            <a:r>
              <a:rPr lang="en-US" dirty="0" smtClean="0"/>
              <a:t> our schools or to </a:t>
            </a:r>
            <a:r>
              <a:rPr lang="en-US" b="1" dirty="0" smtClean="0"/>
              <a:t>all </a:t>
            </a:r>
            <a:r>
              <a:rPr lang="en-US" dirty="0" smtClean="0"/>
              <a:t>grades</a:t>
            </a:r>
            <a:r>
              <a:rPr lang="en-US" b="1" dirty="0" smtClean="0"/>
              <a:t> </a:t>
            </a:r>
            <a:r>
              <a:rPr lang="en-US" dirty="0" smtClean="0"/>
              <a:t>at a </a:t>
            </a:r>
            <a:r>
              <a:rPr lang="en-US" b="1" dirty="0" smtClean="0"/>
              <a:t>few</a:t>
            </a:r>
            <a:r>
              <a:rPr lang="en-US" dirty="0" smtClean="0"/>
              <a:t> schools?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 digital devices/tools should we provide for our students?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Should we have centralized or </a:t>
            </a:r>
            <a:r>
              <a:rPr lang="en-US" dirty="0"/>
              <a:t>distributed data </a:t>
            </a:r>
            <a:r>
              <a:rPr lang="en-US" dirty="0" smtClean="0"/>
              <a:t>systems across  our schools?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8734" y="6356350"/>
            <a:ext cx="3181066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Step 1: Identify a decision to be made and </a:t>
            </a:r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s</a:t>
            </a:r>
            <a:r>
              <a:rPr lang="en-US" dirty="0" smtClean="0"/>
              <a:t>olutions/options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 smtClean="0"/>
              <a:t>Example</a:t>
            </a:r>
            <a:endParaRPr lang="en-US" i="1" u="sng" dirty="0"/>
          </a:p>
          <a:p>
            <a:pPr lvl="1"/>
            <a:r>
              <a:rPr lang="en-US" dirty="0" smtClean="0"/>
              <a:t>Decision to be made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What reading program should we use to help elementary </a:t>
            </a:r>
            <a:r>
              <a:rPr lang="en-US" b="1" dirty="0">
                <a:solidFill>
                  <a:srgbClr val="7030A0"/>
                </a:solidFill>
              </a:rPr>
              <a:t>school students </a:t>
            </a:r>
            <a:r>
              <a:rPr lang="en-US" b="1" dirty="0" smtClean="0">
                <a:solidFill>
                  <a:srgbClr val="7030A0"/>
                </a:solidFill>
              </a:rPr>
              <a:t>improve reading comprehension?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Identify </a:t>
            </a:r>
            <a:r>
              <a:rPr lang="en-US" dirty="0"/>
              <a:t>o</a:t>
            </a:r>
            <a:r>
              <a:rPr lang="en-US" dirty="0" smtClean="0"/>
              <a:t>ptions/solutions: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Who will identify these </a:t>
            </a:r>
            <a:r>
              <a:rPr lang="en-US" b="1" dirty="0" smtClean="0">
                <a:solidFill>
                  <a:srgbClr val="7030A0"/>
                </a:solidFill>
              </a:rPr>
              <a:t>options?</a:t>
            </a:r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Are there any screening criteria to ensure a viable but manageable  list?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Reading Program A</a:t>
            </a:r>
            <a:endParaRPr lang="en-US" dirty="0">
              <a:solidFill>
                <a:srgbClr val="7030A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Reading Program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8734" y="6356350"/>
            <a:ext cx="3181066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8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295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2: Agree s</a:t>
            </a:r>
            <a:r>
              <a:rPr lang="en-US" dirty="0" smtClean="0"/>
              <a:t>takeholders </a:t>
            </a:r>
            <a:r>
              <a:rPr lang="en-US" dirty="0"/>
              <a:t>p</a:t>
            </a:r>
            <a:r>
              <a:rPr lang="en-US" dirty="0" smtClean="0"/>
              <a:t>articipating </a:t>
            </a:r>
            <a:r>
              <a:rPr lang="en-US" dirty="0"/>
              <a:t>in d</a:t>
            </a:r>
            <a:r>
              <a:rPr lang="en-US" dirty="0" smtClean="0"/>
              <a:t>ecision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66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Note </a:t>
            </a:r>
            <a:r>
              <a:rPr lang="en-US" sz="2400" i="1" dirty="0"/>
              <a:t>that you may </a:t>
            </a:r>
            <a:r>
              <a:rPr lang="en-US" sz="2400" i="1" dirty="0" smtClean="0"/>
              <a:t>or may not want </a:t>
            </a:r>
            <a:r>
              <a:rPr lang="en-US" sz="2400" i="1" dirty="0"/>
              <a:t>stakeholders to help select </a:t>
            </a:r>
            <a:r>
              <a:rPr lang="en-US" sz="2400" i="1" dirty="0" smtClean="0"/>
              <a:t>the solution options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325" y="6356350"/>
            <a:ext cx="3126475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2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295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</a:t>
            </a:r>
            <a:r>
              <a:rPr lang="en-US" dirty="0"/>
              <a:t>2: Agree s</a:t>
            </a:r>
            <a:r>
              <a:rPr lang="en-US" dirty="0" smtClean="0"/>
              <a:t>takeholders </a:t>
            </a:r>
            <a:r>
              <a:rPr lang="en-US" dirty="0"/>
              <a:t>p</a:t>
            </a:r>
            <a:r>
              <a:rPr lang="en-US" dirty="0" smtClean="0"/>
              <a:t>articipating </a:t>
            </a:r>
            <a:r>
              <a:rPr lang="en-US" dirty="0"/>
              <a:t>in d</a:t>
            </a:r>
            <a:r>
              <a:rPr lang="en-US" dirty="0" smtClean="0"/>
              <a:t>ecision 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66640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/>
              <a:t>Example</a:t>
            </a:r>
            <a:endParaRPr lang="en-US" b="1" dirty="0"/>
          </a:p>
          <a:p>
            <a:pPr lvl="1"/>
            <a:r>
              <a:rPr lang="en-US" dirty="0" smtClean="0"/>
              <a:t>Division directors</a:t>
            </a:r>
          </a:p>
          <a:p>
            <a:pPr lvl="1"/>
            <a:r>
              <a:rPr lang="en-US" dirty="0" smtClean="0"/>
              <a:t>Superintendent</a:t>
            </a:r>
          </a:p>
          <a:p>
            <a:pPr lvl="1"/>
            <a:r>
              <a:rPr lang="en-US" dirty="0" smtClean="0"/>
              <a:t>Principals</a:t>
            </a:r>
            <a:endParaRPr lang="en-US" dirty="0"/>
          </a:p>
          <a:p>
            <a:pPr lvl="1"/>
            <a:r>
              <a:rPr lang="en-US" dirty="0"/>
              <a:t>Teachers</a:t>
            </a:r>
          </a:p>
          <a:p>
            <a:pPr lvl="1"/>
            <a:r>
              <a:rPr lang="en-US" dirty="0" smtClean="0"/>
              <a:t>Parents</a:t>
            </a:r>
            <a:endParaRPr lang="en-US" dirty="0"/>
          </a:p>
          <a:p>
            <a:pPr lvl="1"/>
            <a:r>
              <a:rPr lang="en-US" dirty="0" smtClean="0"/>
              <a:t>Students</a:t>
            </a:r>
          </a:p>
          <a:p>
            <a:pPr lvl="1"/>
            <a:endParaRPr lang="en-US" dirty="0"/>
          </a:p>
          <a:p>
            <a:r>
              <a:rPr lang="en-US" sz="2400" i="1" dirty="0" smtClean="0"/>
              <a:t>Note </a:t>
            </a:r>
            <a:r>
              <a:rPr lang="en-US" sz="2400" i="1" dirty="0"/>
              <a:t>that you may </a:t>
            </a:r>
            <a:r>
              <a:rPr lang="en-US" sz="2400" i="1" dirty="0" smtClean="0"/>
              <a:t>or may not want </a:t>
            </a:r>
            <a:r>
              <a:rPr lang="en-US" sz="2400" i="1" dirty="0"/>
              <a:t>stakeholders to help select </a:t>
            </a:r>
            <a:r>
              <a:rPr lang="en-US" sz="2400" i="1" dirty="0" smtClean="0"/>
              <a:t>the solution options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325" y="6356350"/>
            <a:ext cx="3126475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9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7421"/>
            <a:ext cx="8229600" cy="172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Step </a:t>
            </a:r>
            <a:r>
              <a:rPr lang="en-US" sz="4000" dirty="0"/>
              <a:t>3: </a:t>
            </a:r>
            <a:r>
              <a:rPr lang="en-US" sz="4000" dirty="0" smtClean="0"/>
              <a:t>Engage stakeholders in developing a list </a:t>
            </a:r>
            <a:r>
              <a:rPr lang="en-US" sz="4000" dirty="0"/>
              <a:t>of e</a:t>
            </a:r>
            <a:r>
              <a:rPr lang="en-US" sz="4000" dirty="0" smtClean="0"/>
              <a:t>valuation </a:t>
            </a:r>
            <a:r>
              <a:rPr lang="en-US" sz="4000" dirty="0"/>
              <a:t>c</a:t>
            </a:r>
            <a:r>
              <a:rPr lang="en-US" sz="4000" dirty="0" smtClean="0"/>
              <a:t>riteria for deciding among programs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579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3325" y="6356350"/>
            <a:ext cx="3126475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2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/>
          <a:lstStyle/>
          <a:p>
            <a:r>
              <a:rPr lang="en-US" dirty="0" smtClean="0"/>
              <a:t>New School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Problem of interest</a:t>
            </a:r>
            <a:r>
              <a:rPr lang="en-US" dirty="0" smtClean="0"/>
              <a:t>: a choice problem among multiple options/solutions</a:t>
            </a:r>
          </a:p>
          <a:p>
            <a:pPr lvl="1"/>
            <a:r>
              <a:rPr lang="en-US" dirty="0" smtClean="0"/>
              <a:t>Purchase an intervention or program</a:t>
            </a:r>
          </a:p>
          <a:p>
            <a:pPr lvl="1"/>
            <a:r>
              <a:rPr lang="en-US" dirty="0" smtClean="0"/>
              <a:t>Design professional development for teachers</a:t>
            </a:r>
          </a:p>
          <a:p>
            <a:pPr lvl="1"/>
            <a:r>
              <a:rPr lang="en-US" dirty="0" smtClean="0"/>
              <a:t>Conduct major adoption of a curriculum</a:t>
            </a:r>
          </a:p>
          <a:p>
            <a:r>
              <a:rPr lang="is-IS" b="1" dirty="0" smtClean="0"/>
              <a:t>Evidence-based decision-making</a:t>
            </a:r>
          </a:p>
          <a:p>
            <a:pPr marL="857250" lvl="1" indent="-457200"/>
            <a:r>
              <a:rPr lang="is-IS" dirty="0" smtClean="0"/>
              <a:t>Goal</a:t>
            </a:r>
            <a:r>
              <a:rPr lang="is-IS" dirty="0"/>
              <a:t>: guide and inform your </a:t>
            </a:r>
            <a:r>
              <a:rPr lang="is-IS" dirty="0" smtClean="0"/>
              <a:t>decision-making</a:t>
            </a:r>
            <a:endParaRPr lang="is-IS" b="1" dirty="0"/>
          </a:p>
          <a:p>
            <a:pPr marL="857250" lvl="1" indent="-457200"/>
            <a:r>
              <a:rPr lang="is-IS" dirty="0" smtClean="0"/>
              <a:t>Evidence: research findings from rigorous program evaluations</a:t>
            </a:r>
          </a:p>
          <a:p>
            <a:pPr lvl="2"/>
            <a:r>
              <a:rPr lang="is-IS" dirty="0" smtClean="0"/>
              <a:t>Current evaluation methods we use</a:t>
            </a:r>
          </a:p>
          <a:p>
            <a:pPr lvl="2"/>
            <a:r>
              <a:rPr lang="is-IS" dirty="0" smtClean="0"/>
              <a:t>Introduce cost-utility framework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7421"/>
            <a:ext cx="8229600" cy="17275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Step </a:t>
            </a:r>
            <a:r>
              <a:rPr lang="en-US" sz="4000" dirty="0"/>
              <a:t>3: </a:t>
            </a:r>
            <a:r>
              <a:rPr lang="en-US" sz="4000" dirty="0" smtClean="0"/>
              <a:t>Engage stakeholders in developing a list </a:t>
            </a:r>
            <a:r>
              <a:rPr lang="en-US" sz="4000" dirty="0"/>
              <a:t>of e</a:t>
            </a:r>
            <a:r>
              <a:rPr lang="en-US" sz="4000" dirty="0" smtClean="0"/>
              <a:t>valuation </a:t>
            </a:r>
            <a:r>
              <a:rPr lang="en-US" sz="4000" dirty="0"/>
              <a:t>c</a:t>
            </a:r>
            <a:r>
              <a:rPr lang="en-US" sz="4000" dirty="0" smtClean="0"/>
              <a:t>riteria for deciding among programs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i="1" u="sng" dirty="0" smtClean="0"/>
              <a:t>Example</a:t>
            </a:r>
            <a:endParaRPr lang="en-US" i="1" u="sng" dirty="0"/>
          </a:p>
          <a:p>
            <a:pPr lvl="1"/>
            <a:r>
              <a:rPr lang="en-US" dirty="0" smtClean="0"/>
              <a:t>Evidence of effectiveness in improving reading comprehension</a:t>
            </a:r>
          </a:p>
          <a:p>
            <a:pPr lvl="1"/>
            <a:r>
              <a:rPr lang="en-US" dirty="0" smtClean="0"/>
              <a:t>Feasibility of professional development requirements</a:t>
            </a:r>
          </a:p>
          <a:p>
            <a:pPr lvl="1"/>
            <a:r>
              <a:rPr lang="en-US" dirty="0" smtClean="0"/>
              <a:t>Compatibility with existing curriculum</a:t>
            </a:r>
          </a:p>
          <a:p>
            <a:pPr lvl="1"/>
            <a:r>
              <a:rPr lang="en-US" dirty="0" smtClean="0"/>
              <a:t>Buy-in from teachers who will implement program</a:t>
            </a:r>
            <a:endParaRPr lang="en-US" dirty="0"/>
          </a:p>
          <a:p>
            <a:pPr lvl="1"/>
            <a:r>
              <a:rPr lang="en-US" dirty="0" smtClean="0"/>
              <a:t>Parent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579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3325" y="6356350"/>
            <a:ext cx="3126475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7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1430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921" y="228600"/>
            <a:ext cx="817327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Step 4: </a:t>
            </a:r>
            <a:r>
              <a:rPr lang="en-US" sz="3600" dirty="0" smtClean="0"/>
              <a:t>Stakeholders attach </a:t>
            </a:r>
            <a:r>
              <a:rPr lang="en-US" sz="3600" dirty="0"/>
              <a:t>i</a:t>
            </a:r>
            <a:r>
              <a:rPr lang="en-US" sz="3600" dirty="0" smtClean="0"/>
              <a:t>mportance </a:t>
            </a:r>
            <a:r>
              <a:rPr lang="en-US" sz="3600" dirty="0"/>
              <a:t>w</a:t>
            </a:r>
            <a:r>
              <a:rPr lang="en-US" sz="3600" dirty="0" smtClean="0"/>
              <a:t>eights </a:t>
            </a:r>
            <a:r>
              <a:rPr lang="en-US" sz="3600" dirty="0"/>
              <a:t>to e</a:t>
            </a:r>
            <a:r>
              <a:rPr lang="en-US" sz="3600" dirty="0" smtClean="0"/>
              <a:t>valuation </a:t>
            </a:r>
            <a:r>
              <a:rPr lang="en-US" sz="3600" dirty="0"/>
              <a:t>c</a:t>
            </a:r>
            <a:r>
              <a:rPr lang="en-US" sz="3600" dirty="0" smtClean="0"/>
              <a:t>riteria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48066"/>
              </p:ext>
            </p:extLst>
          </p:nvPr>
        </p:nvGraphicFramePr>
        <p:xfrm>
          <a:off x="921286" y="2013704"/>
          <a:ext cx="5947876" cy="423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5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342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Criterion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Importance score</a:t>
                      </a:r>
                    </a:p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(out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100)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Evidence of effectiveness in improving reading comprehension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Feasibility of professional development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 with existing curriculum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Buy-in from teachers who will implement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preferences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5087" y="6356350"/>
            <a:ext cx="3194713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286" y="1428929"/>
            <a:ext cx="159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3200" i="1" u="sng" dirty="0">
                <a:solidFill>
                  <a:prstClr val="black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0626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1430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921" y="228600"/>
            <a:ext cx="817327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Step 4: </a:t>
            </a:r>
            <a:r>
              <a:rPr lang="en-US" sz="3600" dirty="0" smtClean="0"/>
              <a:t>Stakeholders attach </a:t>
            </a:r>
            <a:r>
              <a:rPr lang="en-US" sz="3600" dirty="0"/>
              <a:t>i</a:t>
            </a:r>
            <a:r>
              <a:rPr lang="en-US" sz="3600" dirty="0" smtClean="0"/>
              <a:t>mportance </a:t>
            </a:r>
            <a:r>
              <a:rPr lang="en-US" sz="3600" dirty="0"/>
              <a:t>w</a:t>
            </a:r>
            <a:r>
              <a:rPr lang="en-US" sz="3600" dirty="0" smtClean="0"/>
              <a:t>eights </a:t>
            </a:r>
            <a:r>
              <a:rPr lang="en-US" sz="3600" dirty="0"/>
              <a:t>to e</a:t>
            </a:r>
            <a:r>
              <a:rPr lang="en-US" sz="3600" dirty="0" smtClean="0"/>
              <a:t>valuation </a:t>
            </a:r>
            <a:r>
              <a:rPr lang="en-US" sz="3600" dirty="0"/>
              <a:t>c</a:t>
            </a:r>
            <a:r>
              <a:rPr lang="en-US" sz="3600" dirty="0" smtClean="0"/>
              <a:t>riteria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92992"/>
              </p:ext>
            </p:extLst>
          </p:nvPr>
        </p:nvGraphicFramePr>
        <p:xfrm>
          <a:off x="921286" y="2013704"/>
          <a:ext cx="780361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57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57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342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Criterion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Importance score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Adjusted Importance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lang="en-US" altLang="zh-CN" sz="180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Evidence of effectiveness in improving reading comprehension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r>
                        <a:rPr lang="en-US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Feasibility of professional development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en-US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Compatibility with existing curriculum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en-US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Buy-in from teachers who will implement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r>
                        <a:rPr lang="en-US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 preferences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en-US" dirty="0" smtClean="0"/>
                        <a:t>/100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5087" y="6356350"/>
            <a:ext cx="3194713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286" y="1428929"/>
            <a:ext cx="159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3200" i="1" u="sng" dirty="0">
                <a:solidFill>
                  <a:prstClr val="black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156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Step </a:t>
            </a:r>
            <a:r>
              <a:rPr lang="en-US" sz="4000" dirty="0"/>
              <a:t>5: Evaluate each p</a:t>
            </a:r>
            <a:r>
              <a:rPr lang="en-US" sz="4000" dirty="0" smtClean="0"/>
              <a:t>rogram to </a:t>
            </a:r>
            <a:r>
              <a:rPr lang="en-US" sz="4000" dirty="0"/>
              <a:t>a</a:t>
            </a:r>
            <a:r>
              <a:rPr lang="en-US" sz="4000" dirty="0" smtClean="0"/>
              <a:t>ssess </a:t>
            </a:r>
            <a:r>
              <a:rPr lang="en-US" sz="4000" dirty="0"/>
              <a:t>how w</a:t>
            </a:r>
            <a:r>
              <a:rPr lang="en-US" sz="4000" dirty="0" smtClean="0"/>
              <a:t>ell </a:t>
            </a:r>
            <a:r>
              <a:rPr lang="en-US" sz="4000" dirty="0"/>
              <a:t>it m</a:t>
            </a:r>
            <a:r>
              <a:rPr lang="en-US" sz="4000" dirty="0" smtClean="0"/>
              <a:t>eets </a:t>
            </a:r>
            <a:r>
              <a:rPr lang="en-US" sz="4000" dirty="0"/>
              <a:t>your e</a:t>
            </a:r>
            <a:r>
              <a:rPr lang="en-US" sz="4000" dirty="0" smtClean="0"/>
              <a:t>valuation </a:t>
            </a:r>
            <a:r>
              <a:rPr lang="en-US" sz="4000" dirty="0"/>
              <a:t>c</a:t>
            </a:r>
            <a:r>
              <a:rPr lang="en-US" sz="4000" dirty="0" smtClean="0"/>
              <a:t>riteria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i="1" u="sng" dirty="0">
                <a:solidFill>
                  <a:prstClr val="black"/>
                </a:solidFill>
              </a:rPr>
              <a:t>Example</a:t>
            </a:r>
          </a:p>
          <a:p>
            <a:r>
              <a:rPr lang="en-US" dirty="0">
                <a:solidFill>
                  <a:prstClr val="black"/>
                </a:solidFill>
              </a:rPr>
              <a:t>Evidence of effectiveness in improving reading comprehension: </a:t>
            </a:r>
          </a:p>
          <a:p>
            <a:pPr lvl="2"/>
            <a:r>
              <a:rPr lang="en-US" dirty="0" smtClean="0">
                <a:solidFill>
                  <a:prstClr val="black"/>
                </a:solidFill>
              </a:rPr>
              <a:t>If any options are already used in your schools, check whether there are any data to show they have helped students; ask teachers/coaches for professional judgements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earch </a:t>
            </a:r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smtClean="0">
                <a:solidFill>
                  <a:prstClr val="black"/>
                </a:solidFill>
              </a:rPr>
              <a:t>existing research </a:t>
            </a:r>
            <a:r>
              <a:rPr lang="en-US" dirty="0">
                <a:solidFill>
                  <a:prstClr val="black"/>
                </a:solidFill>
              </a:rPr>
              <a:t>studies on </a:t>
            </a:r>
            <a:r>
              <a:rPr lang="en-US" dirty="0" smtClean="0">
                <a:solidFill>
                  <a:prstClr val="black"/>
                </a:solidFill>
              </a:rPr>
              <a:t>each program</a:t>
            </a:r>
            <a:endParaRPr lang="en-US" dirty="0">
              <a:solidFill>
                <a:prstClr val="black"/>
              </a:solidFill>
            </a:endParaRPr>
          </a:p>
          <a:p>
            <a:pPr lvl="2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onduct </a:t>
            </a:r>
            <a:r>
              <a:rPr lang="en-US" dirty="0">
                <a:solidFill>
                  <a:prstClr val="black"/>
                </a:solidFill>
              </a:rPr>
              <a:t>pilot study in a few </a:t>
            </a:r>
            <a:r>
              <a:rPr lang="en-US" dirty="0" smtClean="0">
                <a:solidFill>
                  <a:prstClr val="black"/>
                </a:solidFill>
              </a:rPr>
              <a:t>schools with pre- and post- testing, and ideally a comparison group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Parent preferences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dirty="0" smtClean="0">
                <a:solidFill>
                  <a:prstClr val="black"/>
                </a:solidFill>
              </a:rPr>
              <a:t>rovide </a:t>
            </a:r>
            <a:r>
              <a:rPr lang="en-US" dirty="0">
                <a:solidFill>
                  <a:prstClr val="black"/>
                </a:solidFill>
              </a:rPr>
              <a:t>parents info. about each option and survey their preferences, or conduct focus groups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1439" y="6356350"/>
            <a:ext cx="3208361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Step 6: Estimate costs of implementing each </a:t>
            </a:r>
            <a:r>
              <a:rPr lang="en-US" sz="4000" dirty="0"/>
              <a:t>p</a:t>
            </a:r>
            <a:r>
              <a:rPr lang="en-US" sz="4000" dirty="0" smtClean="0"/>
              <a:t>rogram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i="1" u="sng" dirty="0">
                <a:solidFill>
                  <a:prstClr val="black"/>
                </a:solidFill>
              </a:rPr>
              <a:t>Example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Determine all the resources or ingredients needed to implement each program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Personnel (include training and support needs)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Facilities and ongoing maintenance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Materials and equipment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Assess which of these resources are already available and which ones will represent new costs (or savings)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Start-up vs. running costs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“total cost of ownership” 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1564" y="6356350"/>
            <a:ext cx="3058236" cy="365125"/>
          </a:xfrm>
        </p:spPr>
        <p:txBody>
          <a:bodyPr/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6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1430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921" y="228600"/>
            <a:ext cx="823468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Step </a:t>
            </a:r>
            <a:r>
              <a:rPr lang="en-US" sz="2800" dirty="0" smtClean="0"/>
              <a:t>7: </a:t>
            </a:r>
            <a:r>
              <a:rPr lang="en-US" sz="2800" dirty="0"/>
              <a:t>Use </a:t>
            </a:r>
            <a:r>
              <a:rPr lang="en-US" sz="2800" dirty="0" smtClean="0"/>
              <a:t>results </a:t>
            </a:r>
            <a:r>
              <a:rPr lang="en-US" sz="2800" dirty="0"/>
              <a:t>of e</a:t>
            </a:r>
            <a:r>
              <a:rPr lang="en-US" sz="2800" dirty="0" smtClean="0"/>
              <a:t>valuation </a:t>
            </a:r>
            <a:r>
              <a:rPr lang="en-US" sz="2800" dirty="0"/>
              <a:t>to c</a:t>
            </a:r>
            <a:r>
              <a:rPr lang="en-US" sz="2800" dirty="0" smtClean="0"/>
              <a:t>alculate the overall </a:t>
            </a:r>
            <a:r>
              <a:rPr lang="en-US" sz="2800" dirty="0"/>
              <a:t>u</a:t>
            </a:r>
            <a:r>
              <a:rPr lang="en-US" sz="2800" dirty="0" smtClean="0"/>
              <a:t>tility </a:t>
            </a:r>
            <a:r>
              <a:rPr lang="en-US" sz="2800" dirty="0"/>
              <a:t>of e</a:t>
            </a:r>
            <a:r>
              <a:rPr lang="en-US" sz="2800" dirty="0" smtClean="0"/>
              <a:t>ach </a:t>
            </a:r>
            <a:r>
              <a:rPr lang="en-US" sz="2800" dirty="0"/>
              <a:t>p</a:t>
            </a:r>
            <a:r>
              <a:rPr lang="en-US" sz="2800" dirty="0" smtClean="0"/>
              <a:t>rogram and compare with </a:t>
            </a:r>
            <a:r>
              <a:rPr lang="en-US" sz="2800" dirty="0"/>
              <a:t>c</a:t>
            </a:r>
            <a:r>
              <a:rPr lang="en-US" sz="2800" dirty="0" smtClean="0"/>
              <a:t>osts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53813"/>
              </p:ext>
            </p:extLst>
          </p:nvPr>
        </p:nvGraphicFramePr>
        <p:xfrm>
          <a:off x="875943" y="1801698"/>
          <a:ext cx="7503781" cy="177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60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82445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per</a:t>
                      </a:r>
                      <a:r>
                        <a:rPr lang="en-US" baseline="0" dirty="0" smtClean="0"/>
                        <a:t>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Utility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(min=0,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max=1</a:t>
                      </a:r>
                      <a:r>
                        <a:rPr lang="en-US" altLang="zh-CN" baseline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Cost-utility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</a:t>
                      </a:r>
                      <a:r>
                        <a:rPr lang="en-US" sz="2000" baseline="0" dirty="0" smtClean="0"/>
                        <a:t>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$2,300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6.9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44627" y="3438446"/>
            <a:ext cx="68768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Program </a:t>
            </a:r>
            <a:r>
              <a:rPr lang="en-US" sz="2000" dirty="0"/>
              <a:t>A costs much more than Program </a:t>
            </a:r>
            <a:r>
              <a:rPr lang="en-US" sz="2000" dirty="0" smtClean="0"/>
              <a:t>B  ($2,300/student vs. $865/student)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 A has a </a:t>
            </a:r>
            <a:r>
              <a:rPr lang="en-US" sz="2000" dirty="0" smtClean="0"/>
              <a:t>higher </a:t>
            </a:r>
            <a:r>
              <a:rPr lang="en-US" sz="2000" dirty="0"/>
              <a:t>utility </a:t>
            </a:r>
            <a:r>
              <a:rPr lang="en-US" sz="2000" dirty="0" smtClean="0"/>
              <a:t>value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</a:rPr>
              <a:t>6.9</a:t>
            </a:r>
            <a:r>
              <a:rPr lang="en-US" sz="2000" dirty="0" smtClean="0">
                <a:solidFill>
                  <a:srgbClr val="000000"/>
                </a:solidFill>
              </a:rPr>
              <a:t> vs. </a:t>
            </a:r>
            <a:r>
              <a:rPr lang="en-US" altLang="zh-CN" sz="2000" dirty="0" smtClean="0">
                <a:solidFill>
                  <a:srgbClr val="000000"/>
                </a:solidFill>
              </a:rPr>
              <a:t>5.3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program with the lowest cost-utility ratio </a:t>
            </a:r>
            <a:r>
              <a:rPr lang="en-US" sz="2000" dirty="0" smtClean="0">
                <a:solidFill>
                  <a:srgbClr val="000000"/>
                </a:solidFill>
              </a:rPr>
              <a:t>provides </a:t>
            </a:r>
            <a:r>
              <a:rPr lang="en-US" sz="2000" dirty="0">
                <a:solidFill>
                  <a:srgbClr val="000000"/>
                </a:solidFill>
              </a:rPr>
              <a:t>the greatest utility per dollar </a:t>
            </a:r>
            <a:r>
              <a:rPr lang="en-US" sz="2000" dirty="0" smtClean="0">
                <a:solidFill>
                  <a:srgbClr val="000000"/>
                </a:solidFill>
              </a:rPr>
              <a:t>invested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Program A costs $</a:t>
            </a:r>
            <a:r>
              <a:rPr lang="en-US" altLang="zh-CN" sz="2000" dirty="0" smtClean="0">
                <a:solidFill>
                  <a:srgbClr val="000000"/>
                </a:solidFill>
              </a:rPr>
              <a:t>333</a:t>
            </a:r>
            <a:r>
              <a:rPr lang="en-US" sz="2000" dirty="0" smtClean="0">
                <a:solidFill>
                  <a:srgbClr val="000000"/>
                </a:solidFill>
              </a:rPr>
              <a:t> per unit of utility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Program B costs $</a:t>
            </a:r>
            <a:r>
              <a:rPr lang="en-US" altLang="zh-CN" sz="2000" dirty="0" smtClean="0">
                <a:solidFill>
                  <a:srgbClr val="000000"/>
                </a:solidFill>
              </a:rPr>
              <a:t>163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pe</a:t>
            </a:r>
            <a:r>
              <a:rPr lang="en-US" sz="2000" dirty="0"/>
              <a:t>r unit of utility </a:t>
            </a:r>
            <a:endParaRPr lang="en-US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11439" y="6577767"/>
            <a:ext cx="3208361" cy="143708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921" y="1182707"/>
            <a:ext cx="1592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3200" i="1" u="sng" dirty="0">
                <a:solidFill>
                  <a:prstClr val="black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9342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1430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8600"/>
            <a:ext cx="823468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Step </a:t>
            </a:r>
            <a:r>
              <a:rPr lang="en-US" sz="2800" dirty="0" smtClean="0"/>
              <a:t>7: The results of a CUA can be used to rank the programs based on the CU ratio and to help inform a discussion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30308"/>
              </p:ext>
            </p:extLst>
          </p:nvPr>
        </p:nvGraphicFramePr>
        <p:xfrm>
          <a:off x="858209" y="2368412"/>
          <a:ext cx="7503781" cy="296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33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60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82445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per</a:t>
                      </a:r>
                      <a:r>
                        <a:rPr lang="en-US" baseline="0" dirty="0" smtClean="0"/>
                        <a:t>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Utility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(min=0,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max=10)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Cost-utility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$163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Program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$200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Program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D</a:t>
                      </a:r>
                      <a:endParaRPr lang="en-US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$2,030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$27</a:t>
                      </a:r>
                      <a:r>
                        <a:rPr lang="en-US" altLang="zh-CN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541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Program</a:t>
                      </a:r>
                      <a:r>
                        <a:rPr lang="en-US" sz="2000" baseline="0" dirty="0" smtClean="0"/>
                        <a:t>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$2,300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</a:rPr>
                        <a:t>6.9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$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</a:rPr>
                        <a:t>333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11439" y="6577767"/>
            <a:ext cx="3208361" cy="143708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921" y="1182707"/>
            <a:ext cx="159229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spcBef>
                <a:spcPct val="20000"/>
              </a:spcBef>
            </a:pPr>
            <a:endParaRPr lang="en-US" sz="3200" i="1" u="sng" dirty="0" smtClean="0">
              <a:solidFill>
                <a:prstClr val="black"/>
              </a:solidFill>
            </a:endParaRPr>
          </a:p>
          <a:p>
            <a:pPr lvl="0" defTabSz="914400">
              <a:spcBef>
                <a:spcPct val="20000"/>
              </a:spcBef>
            </a:pPr>
            <a:r>
              <a:rPr lang="en-US" sz="3200" i="1" u="sng" dirty="0" smtClean="0">
                <a:solidFill>
                  <a:prstClr val="black"/>
                </a:solidFill>
              </a:rPr>
              <a:t>Example</a:t>
            </a:r>
            <a:endParaRPr lang="en-US" sz="3200" i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914400" fontAlgn="base">
              <a:spcAft>
                <a:spcPct val="0"/>
              </a:spcAft>
              <a:tabLst>
                <a:tab pos="1817688" algn="l"/>
              </a:tabLst>
            </a:pP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Applying 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cost-Utility 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a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nalysis 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(CUA) to 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the reading program selection decision: Criteria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, 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weights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, 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measures 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and 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utility </a:t>
            </a:r>
            <a:r>
              <a:rPr lang="en-US" altLang="en-US" sz="2700" dirty="0">
                <a:latin typeface="+mn-lt"/>
                <a:ea typeface="MS Mincho" charset="-128"/>
                <a:cs typeface="Times New Roman" pitchFamily="18" charset="0"/>
              </a:rPr>
              <a:t>v</a:t>
            </a:r>
            <a:r>
              <a:rPr lang="en-US" altLang="en-US" sz="2700" dirty="0" smtClean="0">
                <a:latin typeface="+mn-lt"/>
                <a:ea typeface="MS Mincho" charset="-128"/>
                <a:cs typeface="Times New Roman" pitchFamily="18" charset="0"/>
              </a:rPr>
              <a:t>alues</a:t>
            </a:r>
            <a:r>
              <a:rPr lang="en-US" altLang="en-US" sz="8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sz="800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576041"/>
              </p:ext>
            </p:extLst>
          </p:nvPr>
        </p:nvGraphicFramePr>
        <p:xfrm>
          <a:off x="268404" y="950593"/>
          <a:ext cx="8657884" cy="57181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7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45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0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01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75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7085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2038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Evaluation criteria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Adjusted weights</a:t>
                      </a:r>
                      <a:endParaRPr lang="en-US" sz="11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818005" algn="l"/>
                        </a:tabLst>
                      </a:pPr>
                      <a:r>
                        <a:rPr lang="en-US" sz="1200" dirty="0">
                          <a:effectLst/>
                        </a:rPr>
                        <a:t>Measures</a:t>
                      </a:r>
                      <a:endParaRPr lang="en-US" sz="11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Program</a:t>
                      </a:r>
                      <a:r>
                        <a:rPr lang="zh-CN" altLang="en-US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Program 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05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Evaluation Methods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Scale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Value on Measure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Utility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(min</a:t>
                      </a:r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0,</a:t>
                      </a:r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max</a:t>
                      </a:r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zh-CN" altLang="en-US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10)</a:t>
                      </a:r>
                      <a:endParaRPr lang="en-US" sz="1200" b="1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897" marR="60897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Value on Measure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Utility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(min</a:t>
                      </a: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zh-CN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0,</a:t>
                      </a: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max</a:t>
                      </a: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=</a:t>
                      </a: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10)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51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Evidence of effectiveness in improving reading comprehension</a:t>
                      </a: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Search for existing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</a:rPr>
                        <a:t>impact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studies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</a:rPr>
                        <a:t>of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each program</a:t>
                      </a: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measured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as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the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reduction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in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the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%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students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who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perform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below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grade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level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in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reading.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reasonable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range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could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be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zh-CN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–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50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percentage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points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3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Feasibility of professional development requirements</a:t>
                      </a: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Ask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vendors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to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provide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information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on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how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many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hours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teacher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training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are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required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for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each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program.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3.75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1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Compatibility with existing curriculum</a:t>
                      </a: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Ask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the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reading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specialist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to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rate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the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compatibility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each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program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with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existing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curriculum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on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scale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0-10.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0-10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6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Buy-in from teachers who will implement program</a:t>
                      </a: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Set</a:t>
                      </a:r>
                      <a:r>
                        <a:rPr lang="en-US" altLang="zh-CN" sz="11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up demonstrations of program materials and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survey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teacher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representatives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about</a:t>
                      </a:r>
                      <a:r>
                        <a:rPr lang="en-US" altLang="zh-CN" sz="11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enthusiasm for implementing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each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program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using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scale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0-10.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8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.5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5.8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61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Parent preferences</a:t>
                      </a: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0.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Distribute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program materials and ask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parent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representatives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to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rate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each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program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on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scale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of</a:t>
                      </a: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0-10.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0-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7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.8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7</a:t>
                      </a: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.8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9.4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200" b="1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MS Mincho"/>
                          <a:cs typeface="Times New Roman"/>
                        </a:rPr>
                        <a:t>9.4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435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6.9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zh-CN" sz="16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.3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0897" marR="60897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5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/>
              <a:t>Introduction to Project:</a:t>
            </a:r>
            <a:br>
              <a:rPr lang="en-US" sz="3200" dirty="0"/>
            </a:br>
            <a:r>
              <a:rPr lang="en-US" sz="3200" i="1" dirty="0"/>
              <a:t>“</a:t>
            </a:r>
            <a:r>
              <a:rPr lang="en-US" sz="3200" dirty="0"/>
              <a:t>A Cost-utility Framework to Facilitate Evidence-based Decision-making in Schools</a:t>
            </a:r>
            <a:r>
              <a:rPr lang="en-US" sz="3200" i="1" dirty="0"/>
              <a:t>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085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Purpose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 decision-making framework and online tool to facilitate the use of </a:t>
            </a:r>
            <a:r>
              <a:rPr lang="en-US" b="1" dirty="0"/>
              <a:t>multiple forms of evidence </a:t>
            </a:r>
            <a:r>
              <a:rPr lang="en-US" dirty="0"/>
              <a:t>by school, district, and state level decision-makers when making key programmatic and strategic </a:t>
            </a:r>
            <a:r>
              <a:rPr lang="en-US" dirty="0" smtClean="0"/>
              <a:t>decisions.</a:t>
            </a:r>
            <a:r>
              <a:rPr lang="en-US" b="1" dirty="0" smtClean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P</a:t>
            </a:r>
            <a:r>
              <a:rPr lang="en-US" b="1" dirty="0" smtClean="0"/>
              <a:t>roducts</a:t>
            </a:r>
            <a:endParaRPr lang="en-US" b="1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/>
              <a:t>decision-making framework</a:t>
            </a:r>
            <a:r>
              <a:rPr lang="en-US" dirty="0"/>
              <a:t> </a:t>
            </a:r>
            <a:r>
              <a:rPr lang="en-US" dirty="0" smtClean="0"/>
              <a:t>that facilitates evidence-based decision-making;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online tool</a:t>
            </a:r>
            <a:r>
              <a:rPr lang="en-US" dirty="0"/>
              <a:t> </a:t>
            </a:r>
            <a:r>
              <a:rPr lang="en-US" dirty="0" smtClean="0"/>
              <a:t>to facilitate use </a:t>
            </a:r>
            <a:r>
              <a:rPr lang="en-US" dirty="0"/>
              <a:t>of the framework in practice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904397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660"/>
            <a:ext cx="8229600" cy="8973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Teachers College Research Team</a:t>
            </a:r>
            <a:br>
              <a:rPr lang="en-US" dirty="0" smtClean="0"/>
            </a:br>
            <a:r>
              <a:rPr lang="en-US" sz="2200" dirty="0" smtClean="0"/>
              <a:t>(funded for this project by </a:t>
            </a:r>
            <a:r>
              <a:rPr lang="en-US" sz="2200" b="1" dirty="0" smtClean="0"/>
              <a:t>William T. Grant Foundation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132"/>
            <a:ext cx="8374566" cy="56269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89642"/>
              </p:ext>
            </p:extLst>
          </p:nvPr>
        </p:nvGraphicFramePr>
        <p:xfrm>
          <a:off x="345440" y="1316218"/>
          <a:ext cx="8486326" cy="5541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3928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+mn-lt"/>
                        </a:rPr>
                        <a:t>Principal</a:t>
                      </a:r>
                      <a:r>
                        <a:rPr lang="zh-CN" altLang="en-US" sz="2000" b="1" dirty="0" smtClean="0">
                          <a:latin typeface="+mn-lt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lt"/>
                        </a:rPr>
                        <a:t>Investigator</a:t>
                      </a:r>
                      <a:endParaRPr 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latin typeface="+mn-lt"/>
                        </a:rPr>
                        <a:t>Fiona</a:t>
                      </a:r>
                      <a:r>
                        <a:rPr lang="zh-CN" altLang="en-US" sz="2000" b="1" i="1" dirty="0"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latin typeface="+mn-lt"/>
                        </a:rPr>
                        <a:t>Hollands, Ph.D</a:t>
                      </a:r>
                      <a:r>
                        <a:rPr lang="en-US" altLang="zh-CN" sz="2000" b="1" i="1" dirty="0" smtClean="0">
                          <a:latin typeface="+mn-lt"/>
                        </a:rPr>
                        <a:t>. </a:t>
                      </a:r>
                      <a:r>
                        <a:rPr lang="en-US" altLang="zh-CN" sz="20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fmh7@tc.columbia.edu</a:t>
                      </a:r>
                      <a:endParaRPr lang="en-US" altLang="zh-CN" sz="20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r>
                        <a:rPr lang="en-US" altLang="zh-CN" sz="2000" dirty="0">
                          <a:latin typeface="+mn-lt"/>
                        </a:rPr>
                        <a:t>Associate Director/Senior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Researcher,</a:t>
                      </a:r>
                      <a:r>
                        <a:rPr lang="zh-CN" altLang="en-US" sz="2000" dirty="0">
                          <a:latin typeface="+mn-lt"/>
                        </a:rPr>
                        <a:t> </a:t>
                      </a:r>
                      <a:r>
                        <a:rPr lang="en-US" altLang="zh-CN" sz="2000" dirty="0">
                          <a:latin typeface="+mn-lt"/>
                        </a:rPr>
                        <a:t>CBCSE</a:t>
                      </a:r>
                      <a:endParaRPr lang="en-US" altLang="zh-CN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087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Co</a:t>
                      </a:r>
                      <a:r>
                        <a:rPr lang="en-US" altLang="zh-CN" sz="2000" b="1" dirty="0">
                          <a:latin typeface="+mn-lt"/>
                        </a:rPr>
                        <a:t>-PI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endParaRPr 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latin typeface="+mn-lt"/>
                        </a:rPr>
                        <a:t>Henry</a:t>
                      </a:r>
                      <a:r>
                        <a:rPr lang="zh-CN" altLang="en-US" sz="2000" b="1" i="1" dirty="0"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latin typeface="+mn-lt"/>
                        </a:rPr>
                        <a:t>Levin, Ph.D.</a:t>
                      </a:r>
                    </a:p>
                    <a:p>
                      <a:r>
                        <a:rPr lang="en-US" sz="2000" kern="1200" dirty="0">
                          <a:effectLst/>
                          <a:latin typeface="+mn-lt"/>
                        </a:rPr>
                        <a:t>William Heard Kilpatrick Professor of Economics and </a:t>
                      </a:r>
                      <a:r>
                        <a:rPr lang="en-US" sz="2000" kern="1200" dirty="0" smtClean="0">
                          <a:effectLst/>
                          <a:latin typeface="+mn-lt"/>
                        </a:rPr>
                        <a:t>Education;</a:t>
                      </a:r>
                      <a:r>
                        <a:rPr lang="en-US" sz="2000" kern="12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kern="1200" dirty="0" smtClean="0">
                          <a:effectLst/>
                          <a:latin typeface="+mn-lt"/>
                        </a:rPr>
                        <a:t>Director</a:t>
                      </a:r>
                      <a:r>
                        <a:rPr lang="en-US" sz="2000" kern="1200" dirty="0">
                          <a:effectLst/>
                          <a:latin typeface="+mn-lt"/>
                        </a:rPr>
                        <a:t>,</a:t>
                      </a:r>
                      <a:r>
                        <a:rPr lang="en-US" sz="2000" kern="1200" baseline="0" dirty="0">
                          <a:effectLst/>
                          <a:latin typeface="+mn-lt"/>
                        </a:rPr>
                        <a:t> CBCSE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6161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Project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>
                          <a:latin typeface="+mn-lt"/>
                        </a:rPr>
                        <a:t>Director</a:t>
                      </a:r>
                      <a:endParaRPr lang="en-US" sz="20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latin typeface="+mn-lt"/>
                        </a:rPr>
                        <a:t>Yilin</a:t>
                      </a:r>
                      <a:r>
                        <a:rPr lang="zh-CN" altLang="en-US" sz="2000" b="1" i="1" dirty="0">
                          <a:latin typeface="+mn-lt"/>
                        </a:rPr>
                        <a:t> </a:t>
                      </a:r>
                      <a:r>
                        <a:rPr lang="en-US" altLang="zh-CN" sz="2000" b="1" i="1" dirty="0">
                          <a:latin typeface="+mn-lt"/>
                        </a:rPr>
                        <a:t>Pan, Ph.D</a:t>
                      </a:r>
                      <a:r>
                        <a:rPr lang="en-US" altLang="zh-CN" sz="2000" b="1" i="1" dirty="0" smtClean="0">
                          <a:latin typeface="+mn-lt"/>
                        </a:rPr>
                        <a:t>. </a:t>
                      </a:r>
                      <a:r>
                        <a:rPr lang="en-US" altLang="zh-CN" sz="2000" b="1" i="1" dirty="0" smtClean="0">
                          <a:solidFill>
                            <a:srgbClr val="00B0F0"/>
                          </a:solidFill>
                          <a:latin typeface="+mn-lt"/>
                        </a:rPr>
                        <a:t>yp2266@tc.columbia.edu</a:t>
                      </a:r>
                      <a:endParaRPr lang="en-US" altLang="zh-CN" sz="2000" b="1" i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  <a:p>
                      <a:r>
                        <a:rPr lang="en-US" sz="2000" dirty="0">
                          <a:latin typeface="+mn-lt"/>
                        </a:rPr>
                        <a:t>Post-doctoral</a:t>
                      </a:r>
                      <a:r>
                        <a:rPr lang="en-US" sz="2000" baseline="0" dirty="0">
                          <a:latin typeface="+mn-lt"/>
                        </a:rPr>
                        <a:t> Researcher, CBCSE</a:t>
                      </a:r>
                      <a:endParaRPr lang="en-US" sz="2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Measurement</a:t>
                      </a:r>
                      <a:r>
                        <a:rPr lang="zh-CN" altLang="en-US" sz="2000" b="1" dirty="0">
                          <a:latin typeface="+mn-lt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lt"/>
                        </a:rPr>
                        <a:t>Expert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latin typeface="+mn-lt"/>
                        </a:rPr>
                        <a:t>James</a:t>
                      </a:r>
                      <a:r>
                        <a:rPr lang="zh-CN" altLang="en-US" sz="2000" b="1" i="1" dirty="0">
                          <a:latin typeface="+mn-lt"/>
                        </a:rPr>
                        <a:t> </a:t>
                      </a:r>
                      <a:r>
                        <a:rPr lang="en-US" altLang="zh-CN" sz="2000" b="1" i="1" dirty="0" err="1">
                          <a:latin typeface="+mn-lt"/>
                        </a:rPr>
                        <a:t>Corter</a:t>
                      </a:r>
                      <a:r>
                        <a:rPr lang="en-US" altLang="zh-CN" sz="2000" b="1" i="1" dirty="0">
                          <a:latin typeface="+mn-lt"/>
                        </a:rPr>
                        <a:t>, Ph.D.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Professor of Statistics and Education 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25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Research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Assistants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Maya </a:t>
                      </a:r>
                      <a:r>
                        <a:rPr lang="en-US" altLang="zh-CN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Escueta</a:t>
                      </a:r>
                      <a:r>
                        <a:rPr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M.P.P. </a:t>
                      </a:r>
                      <a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me17@tc.columbia.edu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Atsuko </a:t>
                      </a:r>
                      <a:r>
                        <a:rPr lang="en-US" altLang="zh-CN" sz="20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Muroga</a:t>
                      </a:r>
                      <a:r>
                        <a:rPr lang="en-US" altLang="zh-CN" sz="20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altLang="zh-CN" sz="20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M.A. </a:t>
                      </a:r>
                      <a:r>
                        <a:rPr lang="en-US" altLang="zh-CN" sz="2000" b="0" i="1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am3994@tc.columbia.edu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857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Program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coordinator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Aasiya</a:t>
                      </a:r>
                      <a:r>
                        <a:rPr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Kazi</a:t>
                      </a:r>
                      <a:r>
                        <a:rPr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M.A. </a:t>
                      </a:r>
                      <a:endPara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20621" y="6455391"/>
            <a:ext cx="3099179" cy="26608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3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  <a:solidFill>
            <a:srgbClr val="DCE6F2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Current Evidence-based Evaluation Methods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1054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500" b="1" dirty="0" smtClean="0"/>
              <a:t>Effectiveness studies</a:t>
            </a:r>
            <a:r>
              <a:rPr lang="en-US" sz="2500" dirty="0" smtClean="0"/>
              <a:t>: Detect whether a program produces better outcomes than business-as-usual. 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Center for Benefit-Cost Studies of Education (CBCSE) adds </a:t>
            </a:r>
            <a:endParaRPr lang="en-US" sz="2500" dirty="0"/>
          </a:p>
          <a:p>
            <a:pPr lvl="1">
              <a:spcAft>
                <a:spcPts val="600"/>
              </a:spcAft>
            </a:pPr>
            <a:r>
              <a:rPr lang="en-US" sz="2500" b="1" dirty="0" smtClean="0"/>
              <a:t>Cost analysis</a:t>
            </a:r>
            <a:r>
              <a:rPr lang="en-US" sz="2500" dirty="0" smtClean="0"/>
              <a:t>: Identify all resources required to implement a program/intervention, whether or not a budget item. </a:t>
            </a:r>
            <a:endParaRPr lang="en-US" sz="2500" dirty="0"/>
          </a:p>
          <a:p>
            <a:pPr lvl="1">
              <a:spcAft>
                <a:spcPts val="600"/>
              </a:spcAft>
            </a:pPr>
            <a:r>
              <a:rPr lang="en-US" sz="2500" b="1" dirty="0" smtClean="0"/>
              <a:t>Cost-effectiveness analysis</a:t>
            </a:r>
            <a:r>
              <a:rPr lang="en-US" sz="2500" dirty="0" smtClean="0"/>
              <a:t>: Looks at both costs and effects (e.g., costs of improving learning outcomes). </a:t>
            </a:r>
            <a:endParaRPr lang="en-US" sz="2500" dirty="0"/>
          </a:p>
          <a:p>
            <a:pPr lvl="1">
              <a:spcAft>
                <a:spcPts val="600"/>
              </a:spcAft>
            </a:pPr>
            <a:r>
              <a:rPr lang="en-US" sz="2500" b="1" dirty="0" smtClean="0"/>
              <a:t>Cost-benefit analysis</a:t>
            </a:r>
            <a:r>
              <a:rPr lang="en-US" sz="2500" dirty="0" smtClean="0"/>
              <a:t>: Assess </a:t>
            </a:r>
            <a:r>
              <a:rPr lang="en-US" sz="2500" dirty="0"/>
              <a:t>whether the program benefits </a:t>
            </a:r>
            <a:r>
              <a:rPr lang="en-US" sz="2500" dirty="0" smtClean="0"/>
              <a:t>(translated into $ amounts) </a:t>
            </a:r>
            <a:r>
              <a:rPr lang="en-US" sz="2500" dirty="0"/>
              <a:t>outweigh the </a:t>
            </a:r>
            <a:r>
              <a:rPr lang="en-US" sz="2500" dirty="0" smtClean="0"/>
              <a:t>investment. 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5720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The framework and online </a:t>
            </a:r>
            <a:r>
              <a:rPr lang="en-US" sz="2800" dirty="0"/>
              <a:t>t</a:t>
            </a:r>
            <a:r>
              <a:rPr lang="en-US" sz="2800" dirty="0" smtClean="0"/>
              <a:t>ool will be developed in collaboration with 7 educational </a:t>
            </a:r>
            <a:r>
              <a:rPr lang="en-US" sz="2800" dirty="0"/>
              <a:t>i</a:t>
            </a:r>
            <a:r>
              <a:rPr lang="en-US" sz="2800" dirty="0" smtClean="0"/>
              <a:t>nstitutions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46728"/>
              </p:ext>
            </p:extLst>
          </p:nvPr>
        </p:nvGraphicFramePr>
        <p:xfrm>
          <a:off x="-477520" y="1178560"/>
          <a:ext cx="10099040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878-BF51-A44E-ACF9-408ADCE8366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069" y="6356350"/>
            <a:ext cx="3821373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CBCSE, Teachers College, Columbia University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Autofit/>
          </a:bodyPr>
          <a:lstStyle/>
          <a:p>
            <a:r>
              <a:rPr lang="en-US" sz="3600" dirty="0"/>
              <a:t>SPA participants’ experiences applying cost-utility framework to school decisions</a:t>
            </a:r>
            <a:r>
              <a:rPr lang="en-US" sz="3600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Facilitator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Escueta</a:t>
            </a:r>
            <a:endParaRPr lang="en-US" altLang="zh-CN" dirty="0" smtClean="0"/>
          </a:p>
          <a:p>
            <a:r>
              <a:rPr lang="en-US" dirty="0" smtClean="0"/>
              <a:t>Panelists</a:t>
            </a:r>
          </a:p>
          <a:p>
            <a:pPr marL="57150" indent="0" algn="ctr">
              <a:buNone/>
            </a:pPr>
            <a:r>
              <a:rPr lang="en-US" sz="3000" b="1" dirty="0" smtClean="0"/>
              <a:t>Jason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Koch</a:t>
            </a:r>
            <a:endParaRPr lang="en-US" altLang="zh-CN" sz="3000" b="1" dirty="0"/>
          </a:p>
          <a:p>
            <a:pPr marL="57150" indent="0" algn="ctr">
              <a:buNone/>
            </a:pPr>
            <a:r>
              <a:rPr lang="en-US" altLang="zh-CN" sz="3000" dirty="0" smtClean="0"/>
              <a:t>NYC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Lab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School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for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Collaborative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Studies,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NY,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NY</a:t>
            </a:r>
          </a:p>
          <a:p>
            <a:pPr marL="57150" indent="0" algn="ctr">
              <a:buNone/>
            </a:pPr>
            <a:endParaRPr lang="en-US" altLang="zh-CN" sz="3000" dirty="0" smtClean="0"/>
          </a:p>
          <a:p>
            <a:pPr marL="57150" indent="0" algn="ctr">
              <a:buNone/>
            </a:pPr>
            <a:r>
              <a:rPr lang="en-US" sz="3000" b="1" dirty="0" smtClean="0"/>
              <a:t>Kate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Starke</a:t>
            </a:r>
          </a:p>
          <a:p>
            <a:pPr marL="57150" indent="0" algn="ctr">
              <a:buNone/>
            </a:pPr>
            <a:r>
              <a:rPr lang="en-US" altLang="zh-CN" sz="3000" dirty="0" smtClean="0"/>
              <a:t>North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Star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Academy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Washington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Park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High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School,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Newark,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NJ</a:t>
            </a:r>
          </a:p>
          <a:p>
            <a:pPr marL="57150" indent="0" algn="ctr">
              <a:buNone/>
            </a:pPr>
            <a:endParaRPr lang="en-US" altLang="zh-CN" sz="3000" dirty="0" smtClean="0"/>
          </a:p>
          <a:p>
            <a:pPr marL="57150" indent="0" algn="ctr">
              <a:buNone/>
            </a:pPr>
            <a:r>
              <a:rPr lang="zh-CN" altLang="en-US" sz="3000" dirty="0" smtClean="0"/>
              <a:t> </a:t>
            </a:r>
            <a:r>
              <a:rPr lang="en-US" altLang="zh-CN" sz="3000" b="1" dirty="0" smtClean="0"/>
              <a:t>Daniel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Velasco</a:t>
            </a:r>
          </a:p>
          <a:p>
            <a:pPr marL="57150" indent="0" algn="ctr">
              <a:buNone/>
            </a:pPr>
            <a:r>
              <a:rPr lang="zh-CN" altLang="zh-CN" sz="3000" dirty="0" smtClean="0"/>
              <a:t>2</a:t>
            </a:r>
            <a:r>
              <a:rPr lang="en-US" altLang="zh-CN" sz="3000" dirty="0" smtClean="0"/>
              <a:t>1</a:t>
            </a:r>
            <a:r>
              <a:rPr lang="en-US" altLang="zh-CN" sz="3000" baseline="30000" dirty="0" smtClean="0"/>
              <a:t>st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Century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Charter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School,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Gary,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IN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Agree decision-problem and 2-3 options</a:t>
            </a:r>
          </a:p>
          <a:p>
            <a:r>
              <a:rPr lang="en-US" sz="3500" dirty="0" smtClean="0"/>
              <a:t>Report out</a:t>
            </a:r>
          </a:p>
          <a:p>
            <a:r>
              <a:rPr lang="en-US" sz="3500" dirty="0" smtClean="0"/>
              <a:t>As a group, come to consensus on</a:t>
            </a:r>
          </a:p>
          <a:p>
            <a:pPr lvl="1"/>
            <a:r>
              <a:rPr lang="en-US" sz="3300" dirty="0" smtClean="0">
                <a:solidFill>
                  <a:srgbClr val="7030A0"/>
                </a:solidFill>
              </a:rPr>
              <a:t>stakeholders</a:t>
            </a:r>
          </a:p>
          <a:p>
            <a:pPr lvl="1"/>
            <a:r>
              <a:rPr lang="en-US" sz="3300" dirty="0" smtClean="0">
                <a:solidFill>
                  <a:srgbClr val="7030A0"/>
                </a:solidFill>
              </a:rPr>
              <a:t>decision criteria</a:t>
            </a:r>
          </a:p>
          <a:p>
            <a:pPr lvl="1"/>
            <a:r>
              <a:rPr lang="en-US" sz="3300" dirty="0" smtClean="0">
                <a:solidFill>
                  <a:srgbClr val="7030A0"/>
                </a:solidFill>
              </a:rPr>
              <a:t>importance weight for each criterion</a:t>
            </a:r>
          </a:p>
          <a:p>
            <a:pPr lvl="1"/>
            <a:r>
              <a:rPr lang="en-US" sz="3300" dirty="0" smtClean="0">
                <a:solidFill>
                  <a:srgbClr val="7030A0"/>
                </a:solidFill>
              </a:rPr>
              <a:t>ways to measure </a:t>
            </a:r>
            <a:r>
              <a:rPr lang="en-US" sz="3300" dirty="0">
                <a:solidFill>
                  <a:srgbClr val="7030A0"/>
                </a:solidFill>
              </a:rPr>
              <a:t>how each of your options fulfils each </a:t>
            </a:r>
            <a:r>
              <a:rPr lang="en-US" sz="3300" dirty="0" smtClean="0">
                <a:solidFill>
                  <a:srgbClr val="7030A0"/>
                </a:solidFill>
              </a:rPr>
              <a:t>criterion</a:t>
            </a:r>
            <a:endParaRPr lang="en-US" sz="33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3500" dirty="0"/>
          </a:p>
          <a:p>
            <a:pPr marL="457200" lvl="1" indent="0">
              <a:buNone/>
            </a:pPr>
            <a:r>
              <a:rPr lang="en-US" sz="3500" dirty="0" smtClean="0"/>
              <a:t>Fill </a:t>
            </a:r>
            <a:r>
              <a:rPr lang="en-US" sz="3500" dirty="0"/>
              <a:t>out </a:t>
            </a:r>
            <a:r>
              <a:rPr lang="en-US" sz="3500" dirty="0" err="1"/>
              <a:t>Qualtrics</a:t>
            </a:r>
            <a:r>
              <a:rPr lang="en-US" sz="3500" dirty="0"/>
              <a:t> Survey </a:t>
            </a:r>
            <a:endParaRPr lang="en-US" sz="35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Questions and comments?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Fiona </a:t>
            </a:r>
            <a:r>
              <a:rPr lang="en-US" dirty="0" smtClean="0">
                <a:hlinkClick r:id="rId2"/>
              </a:rPr>
              <a:t>Hollandsfmh7</a:t>
            </a:r>
            <a:r>
              <a:rPr lang="en-US" dirty="0">
                <a:hlinkClick r:id="rId2"/>
              </a:rPr>
              <a:t>@tc.columbia.edu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Yilin Pan: yp2266@tc.columbia.edu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Maya </a:t>
            </a:r>
            <a:r>
              <a:rPr lang="en-US" dirty="0" err="1"/>
              <a:t>Escueta</a:t>
            </a:r>
            <a:r>
              <a:rPr lang="en-US" dirty="0"/>
              <a:t>: mme17@tc.columbia.edu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C:\Users\hollands\AppData\Local\Microsoft\Windows\Temporary Internet Files\Content.IE5\GO2N6IAL\question-mark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38487"/>
            <a:ext cx="4419600" cy="33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Hypothetical Costs and Effects of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Online Math Programs for 6</a:t>
            </a:r>
            <a:r>
              <a:rPr lang="en-US" sz="3200" baseline="30000" dirty="0" smtClean="0">
                <a:latin typeface="+mn-lt"/>
              </a:rPr>
              <a:t>th</a:t>
            </a:r>
            <a:r>
              <a:rPr lang="en-US" sz="3200" dirty="0" smtClean="0">
                <a:latin typeface="+mn-lt"/>
              </a:rPr>
              <a:t> graders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33665"/>
              </p:ext>
            </p:extLst>
          </p:nvPr>
        </p:nvGraphicFramePr>
        <p:xfrm>
          <a:off x="609600" y="1600200"/>
          <a:ext cx="7848601" cy="441141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38401"/>
                <a:gridCol w="1295400"/>
                <a:gridCol w="2209800"/>
                <a:gridCol w="1905000"/>
              </a:tblGrid>
              <a:tr h="1225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Program</a:t>
                      </a:r>
                      <a:endParaRPr lang="en-US" sz="1800" b="1" i="0" u="none" strike="noStrike" dirty="0"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effectLst/>
                          <a:latin typeface="+mj-lt"/>
                        </a:rPr>
                        <a:t>STAR gain for 6</a:t>
                      </a:r>
                      <a:r>
                        <a:rPr lang="en-US" sz="1800" b="1" i="0" u="none" strike="noStrike" baseline="30000" dirty="0" smtClean="0">
                          <a:effectLst/>
                          <a:latin typeface="+mj-lt"/>
                        </a:rPr>
                        <a:t>th</a:t>
                      </a:r>
                      <a:r>
                        <a:rPr lang="en-US" sz="1800" b="1" i="0" u="none" strike="noStrike" dirty="0" smtClean="0">
                          <a:effectLst/>
                          <a:latin typeface="+mj-lt"/>
                        </a:rPr>
                        <a:t> graders</a:t>
                      </a:r>
                      <a:endParaRPr lang="en-US" sz="1800" b="1" i="0" u="none" strike="noStrike" dirty="0"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Difference in STAR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gain 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compared with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face-to-face instruction: </a:t>
                      </a:r>
                      <a:r>
                        <a:rPr lang="en-US" sz="1800" b="1" i="0" u="none" strike="noStrike" baseline="0" dirty="0" smtClean="0">
                          <a:effectLst/>
                          <a:latin typeface="+mj-lt"/>
                        </a:rPr>
                        <a:t>“Effectiveness”</a:t>
                      </a:r>
                      <a:endParaRPr lang="en-US" sz="1800" b="1" i="0" u="none" strike="noStrike" dirty="0"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Differential cost </a:t>
                      </a:r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per participant</a:t>
                      </a:r>
                      <a:endParaRPr lang="en-US" sz="1800" b="1" i="0" u="none" strike="noStrike" dirty="0"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  <a:cs typeface="Arial"/>
                        </a:rPr>
                        <a:t>Face-to-face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  <a:cs typeface="Arial"/>
                        </a:rPr>
                        <a:t> instruction (business-as-usual)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40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0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0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60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  <a:cs typeface="Arial"/>
                        </a:rPr>
                        <a:t>March for Math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52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+12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</a:t>
                      </a:r>
                      <a:r>
                        <a:rPr lang="en-US" sz="2000" u="none" strike="noStrike" dirty="0" smtClean="0">
                          <a:effectLst/>
                        </a:rPr>
                        <a:t>2,013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60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effectLst/>
                          <a:latin typeface="Arial"/>
                          <a:cs typeface="Arial"/>
                        </a:rPr>
                        <a:t>iCount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46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+6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-$</a:t>
                      </a:r>
                      <a:r>
                        <a:rPr lang="en-US" sz="2000" u="none" strike="noStrike" dirty="0" smtClean="0">
                          <a:effectLst/>
                        </a:rPr>
                        <a:t>412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60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  <a:cs typeface="Arial"/>
                        </a:rPr>
                        <a:t>Math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  <a:cs typeface="Arial"/>
                        </a:rPr>
                        <a:t> 4 All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36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-4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$</a:t>
                      </a:r>
                      <a:r>
                        <a:rPr lang="en-US" sz="2000" u="none" strike="noStrike" dirty="0" smtClean="0">
                          <a:effectLst/>
                        </a:rPr>
                        <a:t>609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606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  <a:cs typeface="Arial"/>
                        </a:rPr>
                        <a:t>Summing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  <a:cs typeface="Arial"/>
                        </a:rPr>
                        <a:t> Up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38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-$</a:t>
                      </a:r>
                      <a:r>
                        <a:rPr lang="en-US" sz="2000" u="none" strike="noStrike" dirty="0" smtClean="0">
                          <a:effectLst/>
                        </a:rPr>
                        <a:t>1,217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6" y="1447800"/>
            <a:ext cx="77025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600" y="4324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Difference </a:t>
            </a:r>
            <a:r>
              <a:rPr lang="en-US" sz="2000" b="1" dirty="0"/>
              <a:t>in STAR </a:t>
            </a:r>
            <a:r>
              <a:rPr lang="en-US" sz="2000" b="1" dirty="0" smtClean="0"/>
              <a:t>gain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2733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Differential cost per participant ($)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45233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Math 4 All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53134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iCount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86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Summing Up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700" y="188440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March for Math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5929" y="4144833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Face-to-face instruction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 flipV="1">
            <a:off x="3000935" y="4707557"/>
            <a:ext cx="94129" cy="8360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sz="3200" dirty="0"/>
              <a:t>Costs, Effects and Cost-</a:t>
            </a:r>
            <a:r>
              <a:rPr lang="en-US" sz="3200" dirty="0" smtClean="0"/>
              <a:t>effectiveness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778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" y="877162"/>
            <a:ext cx="9345930" cy="65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15240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Differential cost per participant ($)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4102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Difference in STAR gain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4888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$175 per point increase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035" y="35930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$152 per point increase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8835" y="43550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$56 per point increase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1459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$120 per point increase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0424" y="6096000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Face-to-face instruction</a:t>
            </a:r>
            <a:endParaRPr lang="en-US" i="1" dirty="0"/>
          </a:p>
        </p:txBody>
      </p:sp>
      <p:sp>
        <p:nvSpPr>
          <p:cNvPr id="16" name="Oval 15"/>
          <p:cNvSpPr/>
          <p:nvPr/>
        </p:nvSpPr>
        <p:spPr>
          <a:xfrm flipV="1">
            <a:off x="2781300" y="5784007"/>
            <a:ext cx="76200" cy="833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5</a:t>
            </a:fld>
            <a:endParaRPr lang="en-US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sz="3200" dirty="0"/>
              <a:t>Costs, Effects and Cost-</a:t>
            </a:r>
            <a:r>
              <a:rPr lang="en-US" sz="3200" dirty="0" smtClean="0"/>
              <a:t>effectiveness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52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dirty="0" smtClean="0"/>
              <a:t>Cost-Benefit Analysis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Belfield, </a:t>
            </a:r>
            <a:r>
              <a:rPr lang="en-US" dirty="0" err="1"/>
              <a:t>Nores</a:t>
            </a:r>
            <a:r>
              <a:rPr lang="en-US" dirty="0"/>
              <a:t>, Barnett, and </a:t>
            </a:r>
            <a:r>
              <a:rPr lang="en-US" dirty="0" err="1"/>
              <a:t>Schweinhart</a:t>
            </a:r>
            <a:r>
              <a:rPr lang="en-US" dirty="0"/>
              <a:t> (</a:t>
            </a:r>
            <a:r>
              <a:rPr lang="en-US" dirty="0" smtClean="0"/>
              <a:t>2006): </a:t>
            </a:r>
            <a:r>
              <a:rPr lang="en-US" dirty="0"/>
              <a:t>Perry </a:t>
            </a:r>
            <a:r>
              <a:rPr lang="en-US" dirty="0" err="1" smtClean="0"/>
              <a:t>PreSchool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costs per participant </a:t>
            </a:r>
            <a:r>
              <a:rPr lang="en-US" b="1" dirty="0" smtClean="0">
                <a:solidFill>
                  <a:schemeClr val="accent2"/>
                </a:solidFill>
              </a:rPr>
              <a:t>$</a:t>
            </a:r>
            <a:r>
              <a:rPr lang="en-US" b="1" dirty="0">
                <a:solidFill>
                  <a:schemeClr val="accent2"/>
                </a:solidFill>
              </a:rPr>
              <a:t>15,000 </a:t>
            </a:r>
            <a:r>
              <a:rPr lang="en-US" dirty="0"/>
              <a:t>(in 2000 dollars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 smtClean="0"/>
              <a:t>Benefits </a:t>
            </a:r>
            <a:r>
              <a:rPr lang="en-US" dirty="0"/>
              <a:t>to </a:t>
            </a:r>
            <a:r>
              <a:rPr lang="en-US" dirty="0" smtClean="0"/>
              <a:t>participants: </a:t>
            </a:r>
            <a:r>
              <a:rPr lang="en-US" b="1" dirty="0" smtClean="0">
                <a:solidFill>
                  <a:srgbClr val="00B050"/>
                </a:solidFill>
              </a:rPr>
              <a:t>over </a:t>
            </a:r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smtClean="0">
                <a:solidFill>
                  <a:srgbClr val="00B050"/>
                </a:solidFill>
              </a:rPr>
              <a:t>49,000 per person</a:t>
            </a:r>
            <a:endParaRPr lang="en-US" dirty="0"/>
          </a:p>
          <a:p>
            <a:pPr lvl="1"/>
            <a:r>
              <a:rPr lang="en-US" dirty="0" smtClean="0"/>
              <a:t>Net </a:t>
            </a:r>
            <a:r>
              <a:rPr lang="en-US" dirty="0"/>
              <a:t>benefits to the general </a:t>
            </a:r>
            <a:r>
              <a:rPr lang="en-US" dirty="0" smtClean="0"/>
              <a:t>public: </a:t>
            </a:r>
            <a:r>
              <a:rPr lang="en-US" b="1" dirty="0" smtClean="0">
                <a:solidFill>
                  <a:srgbClr val="00B050"/>
                </a:solidFill>
              </a:rPr>
              <a:t>over </a:t>
            </a:r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smtClean="0">
                <a:solidFill>
                  <a:srgbClr val="00B050"/>
                </a:solidFill>
              </a:rPr>
              <a:t>180,000 per participant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CostOut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www.cbcsecosttoolkit.org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6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9EB-3B45-47E2-99BD-F1A40E583879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DCE6F2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Costs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Literacy</a:t>
            </a:r>
            <a:r>
              <a:rPr lang="zh-CN" altLang="en-US" sz="3200" dirty="0"/>
              <a:t> </a:t>
            </a:r>
            <a:r>
              <a:rPr lang="en-US" altLang="zh-CN" sz="3200" dirty="0"/>
              <a:t>Ladders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Ingredient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Categories</a:t>
            </a:r>
            <a:endParaRPr lang="en-US" sz="32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305231"/>
              </p:ext>
            </p:extLst>
          </p:nvPr>
        </p:nvGraphicFramePr>
        <p:xfrm>
          <a:off x="457200" y="1466850"/>
          <a:ext cx="83820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600" y="6019800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Average cost per participant: $13,612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110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2389</Words>
  <Application>Microsoft Macintosh PowerPoint</Application>
  <PresentationFormat>On-screen Show (4:3)</PresentationFormat>
  <Paragraphs>478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Evidence-based Decision-making for School Leaders</vt:lpstr>
      <vt:lpstr>New School Design</vt:lpstr>
      <vt:lpstr>Current Evidence-based Evaluation Methods</vt:lpstr>
      <vt:lpstr>Hypothetical Costs and Effects of  Online Math Programs for 6th graders</vt:lpstr>
      <vt:lpstr>Costs, Effects and Cost-effectiveness</vt:lpstr>
      <vt:lpstr>Costs, Effects and Cost-effectiveness</vt:lpstr>
      <vt:lpstr>Cost-Benefit Analysis</vt:lpstr>
      <vt:lpstr> CostOut  www.cbcsecosttoolkit.org </vt:lpstr>
      <vt:lpstr>Costs of Literacy Ladders by Ingredient Categories</vt:lpstr>
      <vt:lpstr>Evaluation Constraints for Schools</vt:lpstr>
      <vt:lpstr>Limitations of Current Evaluation Methods</vt:lpstr>
      <vt:lpstr>Introducing Cost-Utility Analysis (CUA) (1)</vt:lpstr>
      <vt:lpstr>Introducing Cost-Utility Analysis (2)  </vt:lpstr>
      <vt:lpstr>Advantages of cost-utility analysis</vt:lpstr>
      <vt:lpstr>What kinds of decisions can CUA be applied to?</vt:lpstr>
      <vt:lpstr>Step 1: Identify a decision to be made and potential solutions/options</vt:lpstr>
      <vt:lpstr>  Step 2: Agree stakeholders participating in decision   </vt:lpstr>
      <vt:lpstr>  Step 2: Agree stakeholders participating in decision   </vt:lpstr>
      <vt:lpstr>  Step 3: Engage stakeholders in developing a list of evaluation criteria for deciding among programs  </vt:lpstr>
      <vt:lpstr>  Step 3: Engage stakeholders in developing a list of evaluation criteria for deciding among programs  </vt:lpstr>
      <vt:lpstr> </vt:lpstr>
      <vt:lpstr> </vt:lpstr>
      <vt:lpstr> Step 5: Evaluate each program to assess how well it meets your evaluation criteria  </vt:lpstr>
      <vt:lpstr> Step 6: Estimate costs of implementing each program </vt:lpstr>
      <vt:lpstr> </vt:lpstr>
      <vt:lpstr> </vt:lpstr>
      <vt:lpstr>Applying cost-Utility analysis (CUA) to the reading program selection decision: Criteria, weights, measures and utility values </vt:lpstr>
      <vt:lpstr>Introduction to Project: “A Cost-utility Framework to Facilitate Evidence-based Decision-making in Schools”</vt:lpstr>
      <vt:lpstr>The Teachers College Research Team (funded for this project by William T. Grant Foundation)</vt:lpstr>
      <vt:lpstr>The framework and online tool will be developed in collaboration with 7 educational institutions</vt:lpstr>
      <vt:lpstr>SPA participants’ experiences applying cost-utility framework to school decisions </vt:lpstr>
      <vt:lpstr>Exercises</vt:lpstr>
      <vt:lpstr>Questions and comments?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Detectors of Learner Engagement and Affect: Progress towards Personalized Learning</dc:title>
  <dc:creator>Columbia University</dc:creator>
  <cp:lastModifiedBy>Yilin Pan</cp:lastModifiedBy>
  <cp:revision>201</cp:revision>
  <cp:lastPrinted>2017-01-06T18:12:34Z</cp:lastPrinted>
  <dcterms:created xsi:type="dcterms:W3CDTF">2016-05-20T15:37:13Z</dcterms:created>
  <dcterms:modified xsi:type="dcterms:W3CDTF">2018-01-10T18:17:27Z</dcterms:modified>
</cp:coreProperties>
</file>