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6" r:id="rId2"/>
    <p:sldId id="257" r:id="rId3"/>
    <p:sldId id="258" r:id="rId4"/>
    <p:sldId id="274" r:id="rId5"/>
    <p:sldId id="275" r:id="rId6"/>
    <p:sldId id="278" r:id="rId7"/>
    <p:sldId id="276" r:id="rId8"/>
    <p:sldId id="279" r:id="rId9"/>
    <p:sldId id="277" r:id="rId10"/>
    <p:sldId id="280" r:id="rId11"/>
    <p:sldId id="282" r:id="rId12"/>
    <p:sldId id="28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881184-A171-4A13-92D6-88924B8E384C}">
          <p14:sldIdLst>
            <p14:sldId id="266"/>
            <p14:sldId id="257"/>
            <p14:sldId id="258"/>
          </p14:sldIdLst>
        </p14:section>
        <p14:section name="Untitled Section" id="{49697D7E-57A6-4E9A-8DC5-1A82AE967A80}">
          <p14:sldIdLst>
            <p14:sldId id="274"/>
            <p14:sldId id="275"/>
            <p14:sldId id="278"/>
            <p14:sldId id="276"/>
            <p14:sldId id="279"/>
            <p14:sldId id="277"/>
            <p14:sldId id="280"/>
            <p14:sldId id="282"/>
            <p14:sldId id="281"/>
            <p14:sldId id="272"/>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8DAE8-907F-4385-BCCE-FDE8A97D5A54}"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DFAAD-35E1-4F30-89BD-E867338F4E38}" type="slidenum">
              <a:rPr lang="en-US" smtClean="0"/>
              <a:t>‹#›</a:t>
            </a:fld>
            <a:endParaRPr lang="en-US"/>
          </a:p>
        </p:txBody>
      </p:sp>
    </p:spTree>
    <p:extLst>
      <p:ext uri="{BB962C8B-B14F-4D97-AF65-F5344CB8AC3E}">
        <p14:creationId xmlns:p14="http://schemas.microsoft.com/office/powerpoint/2010/main" val="208686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784943-7DAA-44CF-A159-B3643ACCF392}" type="slidenum">
              <a:rPr lang="en-IN" smtClean="0"/>
              <a:t>1</a:t>
            </a:fld>
            <a:endParaRPr lang="en-IN"/>
          </a:p>
        </p:txBody>
      </p:sp>
    </p:spTree>
    <p:extLst>
      <p:ext uri="{BB962C8B-B14F-4D97-AF65-F5344CB8AC3E}">
        <p14:creationId xmlns:p14="http://schemas.microsoft.com/office/powerpoint/2010/main" val="74647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9C5818-063E-4862-BF5E-43F9214BBD73}"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3208919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CDC2AC-73FA-47FA-A48D-188F813979CC}"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130306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D9A7D-5E6E-401E-80C5-CC51649E89B8}"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403317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E42D11-63DB-4870-8778-45EFA7615199}"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367538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CC6F9-707D-4C2B-8C41-7E04C772C84D}"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130027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353E94-6B01-4735-A26F-4C90BF1197ED}" type="datetime1">
              <a:rPr lang="en-US" smtClean="0"/>
              <a:t>1/25/2018</a:t>
            </a:fld>
            <a:endParaRPr lang="en-US"/>
          </a:p>
        </p:txBody>
      </p:sp>
      <p:sp>
        <p:nvSpPr>
          <p:cNvPr id="6" name="Footer Placeholder 5"/>
          <p:cNvSpPr>
            <a:spLocks noGrp="1"/>
          </p:cNvSpPr>
          <p:nvPr>
            <p:ph type="ftr" sz="quarter" idx="11"/>
          </p:nvPr>
        </p:nvSpPr>
        <p:spPr/>
        <p:txBody>
          <a:bodyPr/>
          <a:lstStyle/>
          <a:p>
            <a:r>
              <a:rPr lang="en-IN"/>
              <a:t>POTENTIAL FISHING AREA RECOGNITION AND GUIDANCE SYSTEM</a:t>
            </a:r>
            <a:endParaRPr lang="en-US"/>
          </a:p>
        </p:txBody>
      </p:sp>
      <p:sp>
        <p:nvSpPr>
          <p:cNvPr id="7" name="Slide Number Placeholder 6"/>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375056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CAE73C-EFAD-4D67-BDEE-9527201AD6A0}" type="datetime1">
              <a:rPr lang="en-US" smtClean="0"/>
              <a:t>1/25/2018</a:t>
            </a:fld>
            <a:endParaRPr lang="en-US"/>
          </a:p>
        </p:txBody>
      </p:sp>
      <p:sp>
        <p:nvSpPr>
          <p:cNvPr id="8" name="Footer Placeholder 7"/>
          <p:cNvSpPr>
            <a:spLocks noGrp="1"/>
          </p:cNvSpPr>
          <p:nvPr>
            <p:ph type="ftr" sz="quarter" idx="11"/>
          </p:nvPr>
        </p:nvSpPr>
        <p:spPr/>
        <p:txBody>
          <a:bodyPr/>
          <a:lstStyle/>
          <a:p>
            <a:r>
              <a:rPr lang="en-IN"/>
              <a:t>POTENTIAL FISHING AREA RECOGNITION AND GUIDANCE SYSTEM</a:t>
            </a:r>
            <a:endParaRPr lang="en-US"/>
          </a:p>
        </p:txBody>
      </p:sp>
      <p:sp>
        <p:nvSpPr>
          <p:cNvPr id="9" name="Slide Number Placeholder 8"/>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279600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47E46C-3FE7-4E43-978F-6FC552854F9D}" type="datetime1">
              <a:rPr lang="en-US" smtClean="0"/>
              <a:t>1/25/2018</a:t>
            </a:fld>
            <a:endParaRPr lang="en-US"/>
          </a:p>
        </p:txBody>
      </p:sp>
      <p:sp>
        <p:nvSpPr>
          <p:cNvPr id="4" name="Footer Placeholder 3"/>
          <p:cNvSpPr>
            <a:spLocks noGrp="1"/>
          </p:cNvSpPr>
          <p:nvPr>
            <p:ph type="ftr" sz="quarter" idx="11"/>
          </p:nvPr>
        </p:nvSpPr>
        <p:spPr/>
        <p:txBody>
          <a:bodyPr/>
          <a:lstStyle/>
          <a:p>
            <a:r>
              <a:rPr lang="en-IN"/>
              <a:t>POTENTIAL FISHING AREA RECOGNITION AND GUIDANCE SYSTEM</a:t>
            </a:r>
            <a:endParaRPr lang="en-US"/>
          </a:p>
        </p:txBody>
      </p:sp>
      <p:sp>
        <p:nvSpPr>
          <p:cNvPr id="5" name="Slide Number Placeholder 4"/>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329804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7A2BA-0E2A-4999-962A-89F4973E1FAA}" type="datetime1">
              <a:rPr lang="en-US" smtClean="0"/>
              <a:t>1/25/2018</a:t>
            </a:fld>
            <a:endParaRPr lang="en-US"/>
          </a:p>
        </p:txBody>
      </p:sp>
      <p:sp>
        <p:nvSpPr>
          <p:cNvPr id="3" name="Footer Placeholder 2"/>
          <p:cNvSpPr>
            <a:spLocks noGrp="1"/>
          </p:cNvSpPr>
          <p:nvPr>
            <p:ph type="ftr" sz="quarter" idx="11"/>
          </p:nvPr>
        </p:nvSpPr>
        <p:spPr/>
        <p:txBody>
          <a:bodyPr/>
          <a:lstStyle/>
          <a:p>
            <a:r>
              <a:rPr lang="en-IN"/>
              <a:t>POTENTIAL FISHING AREA RECOGNITION AND GUIDANCE SYSTEM</a:t>
            </a:r>
            <a:endParaRPr lang="en-US"/>
          </a:p>
        </p:txBody>
      </p:sp>
      <p:sp>
        <p:nvSpPr>
          <p:cNvPr id="4" name="Slide Number Placeholder 3"/>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15903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7111A-3F0A-448E-B214-3305B8FBE5B6}" type="datetime1">
              <a:rPr lang="en-US" smtClean="0"/>
              <a:t>1/25/2018</a:t>
            </a:fld>
            <a:endParaRPr lang="en-US"/>
          </a:p>
        </p:txBody>
      </p:sp>
      <p:sp>
        <p:nvSpPr>
          <p:cNvPr id="6" name="Footer Placeholder 5"/>
          <p:cNvSpPr>
            <a:spLocks noGrp="1"/>
          </p:cNvSpPr>
          <p:nvPr>
            <p:ph type="ftr" sz="quarter" idx="11"/>
          </p:nvPr>
        </p:nvSpPr>
        <p:spPr/>
        <p:txBody>
          <a:bodyPr/>
          <a:lstStyle/>
          <a:p>
            <a:r>
              <a:rPr lang="en-IN"/>
              <a:t>POTENTIAL FISHING AREA RECOGNITION AND GUIDANCE SYSTEM</a:t>
            </a:r>
            <a:endParaRPr lang="en-US"/>
          </a:p>
        </p:txBody>
      </p:sp>
      <p:sp>
        <p:nvSpPr>
          <p:cNvPr id="7" name="Slide Number Placeholder 6"/>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330288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7D2898-A795-45E0-81F5-4A892771A476}" type="datetime1">
              <a:rPr lang="en-US" smtClean="0"/>
              <a:t>1/25/2018</a:t>
            </a:fld>
            <a:endParaRPr lang="en-US"/>
          </a:p>
        </p:txBody>
      </p:sp>
      <p:sp>
        <p:nvSpPr>
          <p:cNvPr id="6" name="Footer Placeholder 5"/>
          <p:cNvSpPr>
            <a:spLocks noGrp="1"/>
          </p:cNvSpPr>
          <p:nvPr>
            <p:ph type="ftr" sz="quarter" idx="11"/>
          </p:nvPr>
        </p:nvSpPr>
        <p:spPr/>
        <p:txBody>
          <a:bodyPr/>
          <a:lstStyle/>
          <a:p>
            <a:r>
              <a:rPr lang="en-IN"/>
              <a:t>POTENTIAL FISHING AREA RECOGNITION AND GUIDANCE SYSTEM</a:t>
            </a:r>
            <a:endParaRPr lang="en-US"/>
          </a:p>
        </p:txBody>
      </p:sp>
      <p:sp>
        <p:nvSpPr>
          <p:cNvPr id="7" name="Slide Number Placeholder 6"/>
          <p:cNvSpPr>
            <a:spLocks noGrp="1"/>
          </p:cNvSpPr>
          <p:nvPr>
            <p:ph type="sldNum" sz="quarter" idx="12"/>
          </p:nvPr>
        </p:nvSpPr>
        <p:spPr/>
        <p:txBody>
          <a:bodyPr/>
          <a:lstStyle/>
          <a:p>
            <a:fld id="{7957938A-EFF8-4D36-93F4-1E5F1306A6E4}" type="slidenum">
              <a:rPr lang="en-US" smtClean="0"/>
              <a:t>‹#›</a:t>
            </a:fld>
            <a:endParaRPr lang="en-US"/>
          </a:p>
        </p:txBody>
      </p:sp>
    </p:spTree>
    <p:extLst>
      <p:ext uri="{BB962C8B-B14F-4D97-AF65-F5344CB8AC3E}">
        <p14:creationId xmlns:p14="http://schemas.microsoft.com/office/powerpoint/2010/main" val="104058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0ED3-EB4B-44B6-86AF-23B3B19B659D}" type="datetime1">
              <a:rPr lang="en-US" smtClean="0"/>
              <a:t>1/25/2018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POTENTIAL FISHING AREA RECOGNITION AND GUIDANCE SYSTEM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7938A-EFF8-4D36-93F4-1E5F1306A6E4}" type="slidenum">
              <a:rPr lang="en-US" smtClean="0"/>
              <a:t>‹#›</a:t>
            </a:fld>
            <a:endParaRPr lang="en-US"/>
          </a:p>
        </p:txBody>
      </p:sp>
    </p:spTree>
    <p:extLst>
      <p:ext uri="{BB962C8B-B14F-4D97-AF65-F5344CB8AC3E}">
        <p14:creationId xmlns:p14="http://schemas.microsoft.com/office/powerpoint/2010/main" val="615011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ndianexpress.com/article/opinion/web-edits/fishermen-killing-a-thorny-issue-between-india-and-sri-lanka-4558809/" TargetMode="External"/><Relationship Id="rId2" Type="http://schemas.openxmlformats.org/officeDocument/2006/relationships/hyperlink" Target="http://ijarcet.org/wp-content/uploads/IJARCET-VOL-5-ISSUE-3-656-662.pdf" TargetMode="External"/><Relationship Id="rId1" Type="http://schemas.openxmlformats.org/officeDocument/2006/relationships/slideLayout" Target="../slideLayouts/slideLayout2.xml"/><Relationship Id="rId5" Type="http://schemas.openxmlformats.org/officeDocument/2006/relationships/hyperlink" Target="http://ccari.res.in/Technical%20Bulletin%20No.%2040.pdf" TargetMode="External"/><Relationship Id="rId4" Type="http://schemas.openxmlformats.org/officeDocument/2006/relationships/hyperlink" Target="http://www.incois.gov.in/MarineFisheries/PfzAdviso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4044" y="464922"/>
            <a:ext cx="10832091" cy="1454031"/>
          </a:xfrm>
          <a:prstGeom prst="rect">
            <a:avLst/>
          </a:prstGeom>
        </p:spPr>
        <p:txBody>
          <a:bodyPr anchor="b">
            <a:noAutofit/>
          </a:bodyPr>
          <a:lstStyle/>
          <a:p>
            <a:pPr algn="ctr">
              <a:lnSpc>
                <a:spcPct val="120000"/>
              </a:lnSpc>
              <a:defRPr/>
            </a:pPr>
            <a:r>
              <a:rPr lang="en-US" sz="2000" b="1" dirty="0">
                <a:latin typeface="Times New Roman" panose="02020603050405020304" pitchFamily="18" charset="0"/>
                <a:cs typeface="Times New Roman" panose="02020603050405020304" pitchFamily="18" charset="0"/>
              </a:rPr>
              <a:t>SRI RAMAKRISHNA ENGINEERING COLLEGE</a:t>
            </a:r>
          </a:p>
          <a:p>
            <a:pPr algn="ctr">
              <a:lnSpc>
                <a:spcPct val="120000"/>
              </a:lnSpc>
              <a:defRPr/>
            </a:pPr>
            <a:r>
              <a:rPr lang="en-US" sz="1100" dirty="0">
                <a:latin typeface="Times New Roman" panose="02020603050405020304" pitchFamily="18" charset="0"/>
                <a:cs typeface="Times New Roman" panose="02020603050405020304" pitchFamily="18" charset="0"/>
              </a:rPr>
              <a:t>[VATTAMALAIPALAYAM, N.G.G.O. COLONY POST, COIMBATORE – 641 022.</a:t>
            </a:r>
          </a:p>
          <a:p>
            <a:pPr algn="ctr">
              <a:lnSpc>
                <a:spcPct val="120000"/>
              </a:lnSpc>
              <a:defRPr/>
            </a:pPr>
            <a:r>
              <a:rPr lang="en-US" sz="1400" dirty="0">
                <a:latin typeface="Times New Roman" panose="02020603050405020304" pitchFamily="18" charset="0"/>
                <a:cs typeface="Times New Roman" panose="02020603050405020304" pitchFamily="18" charset="0"/>
              </a:rPr>
              <a:t>[Autonomous Institution, Accredited by </a:t>
            </a:r>
            <a:r>
              <a:rPr lang="en-US" sz="1400" b="1" dirty="0">
                <a:latin typeface="Times New Roman" panose="02020603050405020304" pitchFamily="18" charset="0"/>
                <a:cs typeface="Times New Roman" panose="02020603050405020304" pitchFamily="18" charset="0"/>
              </a:rPr>
              <a:t>NAAC</a:t>
            </a:r>
            <a:r>
              <a:rPr lang="en-US" sz="1400" dirty="0">
                <a:latin typeface="Times New Roman" panose="02020603050405020304" pitchFamily="18" charset="0"/>
                <a:cs typeface="Times New Roman" panose="02020603050405020304" pitchFamily="18" charset="0"/>
              </a:rPr>
              <a:t> with ‘</a:t>
            </a:r>
            <a:r>
              <a:rPr lang="en-US" sz="1400" b="1" dirty="0">
                <a:latin typeface="Times New Roman" panose="02020603050405020304" pitchFamily="18" charset="0"/>
                <a:cs typeface="Times New Roman" panose="02020603050405020304" pitchFamily="18" charset="0"/>
              </a:rPr>
              <a:t>A</a:t>
            </a:r>
            <a:r>
              <a:rPr lang="en-US" sz="1400" dirty="0">
                <a:latin typeface="Times New Roman" panose="02020603050405020304" pitchFamily="18" charset="0"/>
                <a:cs typeface="Times New Roman" panose="02020603050405020304" pitchFamily="18" charset="0"/>
              </a:rPr>
              <a:t>’ Grade]</a:t>
            </a:r>
          </a:p>
          <a:p>
            <a:pPr algn="ctr">
              <a:lnSpc>
                <a:spcPct val="120000"/>
              </a:lnSpc>
            </a:pPr>
            <a:r>
              <a:rPr lang="en-US" sz="1600" dirty="0">
                <a:latin typeface="Times New Roman" panose="02020603050405020304" pitchFamily="18" charset="0"/>
                <a:cs typeface="Times New Roman" panose="02020603050405020304" pitchFamily="18" charset="0"/>
              </a:rPr>
              <a:t>[Approved by </a:t>
            </a:r>
            <a:r>
              <a:rPr lang="en-US" sz="1600" b="1" dirty="0">
                <a:latin typeface="Times New Roman" panose="02020603050405020304" pitchFamily="18" charset="0"/>
                <a:cs typeface="Times New Roman" panose="02020603050405020304" pitchFamily="18" charset="0"/>
              </a:rPr>
              <a:t>AICTE</a:t>
            </a:r>
            <a:r>
              <a:rPr lang="en-US" sz="1600" dirty="0">
                <a:latin typeface="Times New Roman" panose="02020603050405020304" pitchFamily="18" charset="0"/>
                <a:cs typeface="Times New Roman" panose="02020603050405020304" pitchFamily="18" charset="0"/>
              </a:rPr>
              <a:t> and Affiliated to Anna University, Chennai]</a:t>
            </a:r>
          </a:p>
          <a:p>
            <a:pPr algn="ctr">
              <a:lnSpc>
                <a:spcPct val="120000"/>
              </a:lnSpc>
            </a:pPr>
            <a:r>
              <a:rPr lang="en-US" sz="1600" dirty="0">
                <a:latin typeface="Times New Roman" panose="02020603050405020304" pitchFamily="18" charset="0"/>
                <a:cs typeface="Times New Roman" panose="02020603050405020304" pitchFamily="18" charset="0"/>
              </a:rPr>
              <a:t>[ISO 9001-2008 Certified and all eligible programmes Accredited by </a:t>
            </a:r>
            <a:r>
              <a:rPr lang="en-US" sz="1600" b="1" dirty="0">
                <a:latin typeface="Times New Roman" panose="02020603050405020304" pitchFamily="18" charset="0"/>
                <a:cs typeface="Times New Roman" panose="02020603050405020304" pitchFamily="18" charset="0"/>
              </a:rPr>
              <a:t>NBA</a:t>
            </a:r>
            <a:r>
              <a:rPr lang="en-US" sz="1600" dirty="0">
                <a:latin typeface="Times New Roman" panose="02020603050405020304" pitchFamily="18" charset="0"/>
                <a:cs typeface="Times New Roman" panose="02020603050405020304" pitchFamily="18" charset="0"/>
              </a:rPr>
              <a:t>]</a:t>
            </a:r>
            <a:endParaRPr lang="en-US" sz="2000" b="1" i="1" dirty="0">
              <a:solidFill>
                <a:schemeClr val="accent2">
                  <a:lumMod val="50000"/>
                </a:schemeClr>
              </a:solidFill>
              <a:latin typeface="Times New Roman" panose="02020603050405020304" pitchFamily="18" charset="0"/>
              <a:ea typeface="+mj-ea"/>
              <a:cs typeface="Times New Roman" panose="02020603050405020304" pitchFamily="18" charset="0"/>
            </a:endParaRPr>
          </a:p>
        </p:txBody>
      </p:sp>
      <p:pic>
        <p:nvPicPr>
          <p:cNvPr id="6" name="Picture 5"/>
          <p:cNvPicPr/>
          <p:nvPr/>
        </p:nvPicPr>
        <p:blipFill>
          <a:blip r:embed="rId3"/>
          <a:srcRect/>
          <a:stretch>
            <a:fillRect/>
          </a:stretch>
        </p:blipFill>
        <p:spPr bwMode="auto">
          <a:xfrm>
            <a:off x="10688524" y="464922"/>
            <a:ext cx="1318139" cy="1217938"/>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214709" y="464922"/>
            <a:ext cx="1156332" cy="1221862"/>
          </a:xfrm>
          <a:prstGeom prst="rect">
            <a:avLst/>
          </a:prstGeom>
          <a:noFill/>
          <a:ln w="9525">
            <a:noFill/>
            <a:miter lim="800000"/>
            <a:headEnd/>
            <a:tailEnd/>
          </a:ln>
        </p:spPr>
      </p:pic>
      <p:sp>
        <p:nvSpPr>
          <p:cNvPr id="2" name="TextBox 1"/>
          <p:cNvSpPr txBox="1"/>
          <p:nvPr/>
        </p:nvSpPr>
        <p:spPr>
          <a:xfrm>
            <a:off x="831994" y="2351048"/>
            <a:ext cx="10515599" cy="4678204"/>
          </a:xfrm>
          <a:prstGeom prst="rect">
            <a:avLst/>
          </a:prstGeom>
          <a:noFill/>
        </p:spPr>
        <p:txBody>
          <a:bodyPr wrap="square" rtlCol="0">
            <a:spAutoFit/>
          </a:bodyPr>
          <a:lstStyle/>
          <a:p>
            <a:pPr algn="ctr"/>
            <a:r>
              <a:rPr lang="en-IN" sz="3600" b="1" dirty="0">
                <a:solidFill>
                  <a:srgbClr val="002060"/>
                </a:solidFill>
                <a:latin typeface="Times New Roman" pitchFamily="18" charset="0"/>
                <a:cs typeface="Times New Roman" pitchFamily="18" charset="0"/>
              </a:rPr>
              <a:t>POTENTIAL FISHING AREA RECOGNITION AND GUIDANCE SYSTEM </a:t>
            </a:r>
            <a:endParaRPr lang="en-US" sz="2400" b="1" u="sng" dirty="0">
              <a:solidFill>
                <a:srgbClr val="002060"/>
              </a:solidFill>
              <a:latin typeface="Times New Roman" panose="02020603050405020304" pitchFamily="18" charset="0"/>
              <a:cs typeface="Times New Roman" panose="02020603050405020304" pitchFamily="18" charset="0"/>
            </a:endParaRPr>
          </a:p>
          <a:p>
            <a:pPr algn="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Submitted By</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Rakul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Kannan.K</a:t>
            </a:r>
            <a:r>
              <a:rPr lang="en-US" sz="2000" dirty="0">
                <a:latin typeface="Times New Roman" panose="02020603050405020304" pitchFamily="18" charset="0"/>
                <a:cs typeface="Times New Roman" panose="02020603050405020304" pitchFamily="18" charset="0"/>
              </a:rPr>
              <a:t> 	  (II – EIE)</a:t>
            </a:r>
          </a:p>
          <a:p>
            <a:r>
              <a:rPr lang="en-US" sz="2000" dirty="0">
                <a:latin typeface="Times New Roman" panose="02020603050405020304" pitchFamily="18" charset="0"/>
                <a:cs typeface="Times New Roman" panose="02020603050405020304" pitchFamily="18" charset="0"/>
              </a:rPr>
              <a:t>							Aditya </a:t>
            </a:r>
            <a:r>
              <a:rPr lang="en-US" sz="2000" dirty="0" err="1">
                <a:latin typeface="Times New Roman" panose="02020603050405020304" pitchFamily="18" charset="0"/>
                <a:cs typeface="Times New Roman" panose="02020603050405020304" pitchFamily="18" charset="0"/>
              </a:rPr>
              <a:t>Venkatesan</a:t>
            </a:r>
            <a:r>
              <a:rPr lang="en-US" sz="2000" dirty="0">
                <a:latin typeface="Times New Roman" panose="02020603050405020304" pitchFamily="18" charset="0"/>
                <a:cs typeface="Times New Roman" panose="02020603050405020304" pitchFamily="18" charset="0"/>
              </a:rPr>
              <a:t> (II – EIE)</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Jeevaraam.K</a:t>
            </a:r>
            <a:r>
              <a:rPr lang="en-US" sz="2000" dirty="0">
                <a:latin typeface="Times New Roman" panose="02020603050405020304" pitchFamily="18" charset="0"/>
                <a:cs typeface="Times New Roman" panose="02020603050405020304" pitchFamily="18" charset="0"/>
              </a:rPr>
              <a:t>	  (II – EIE)</a:t>
            </a:r>
          </a:p>
          <a:p>
            <a:pPr algn="r">
              <a:lnSpc>
                <a:spcPct val="100000"/>
              </a:lnSpc>
              <a:spcBef>
                <a:spcPct val="0"/>
              </a:spcBef>
              <a:buFontTx/>
              <a:buNone/>
            </a:pPr>
            <a:r>
              <a:rPr lang="en-US" sz="2400" b="1" dirty="0">
                <a:latin typeface="Times New Roman" panose="02020603050405020304" pitchFamily="18" charset="0"/>
                <a:cs typeface="Times New Roman" panose="02020603050405020304" pitchFamily="18" charset="0"/>
              </a:rPr>
              <a:t> </a:t>
            </a:r>
          </a:p>
          <a:p>
            <a:pPr algn="ctr">
              <a:lnSpc>
                <a:spcPct val="100000"/>
              </a:lnSpc>
              <a:spcBef>
                <a:spcPct val="0"/>
              </a:spcBef>
              <a:buFontTx/>
              <a:buNone/>
            </a:pPr>
            <a:r>
              <a:rPr lang="en-US" b="1" dirty="0">
                <a:latin typeface="Times New Roman" panose="02020603050405020304" pitchFamily="18" charset="0"/>
                <a:cs typeface="Times New Roman" panose="02020603050405020304" pitchFamily="18" charset="0"/>
              </a:rPr>
              <a:t>UNDER THE GUIDANCE OF</a:t>
            </a:r>
          </a:p>
          <a:p>
            <a:pPr algn="ctr">
              <a:lnSpc>
                <a:spcPct val="100000"/>
              </a:lnSpc>
              <a:spcBef>
                <a:spcPct val="0"/>
              </a:spcBef>
              <a:buFontTx/>
              <a:buNone/>
            </a:pPr>
            <a:r>
              <a:rPr lang="en-US" b="1" dirty="0">
                <a:latin typeface="Times New Roman" panose="02020603050405020304" pitchFamily="18" charset="0"/>
                <a:cs typeface="Times New Roman" panose="02020603050405020304" pitchFamily="18" charset="0"/>
              </a:rPr>
              <a:t>Mr. M. </a:t>
            </a:r>
            <a:r>
              <a:rPr lang="en-US" b="1" dirty="0" err="1">
                <a:latin typeface="Times New Roman" panose="02020603050405020304" pitchFamily="18" charset="0"/>
                <a:cs typeface="Times New Roman" panose="02020603050405020304" pitchFamily="18" charset="0"/>
              </a:rPr>
              <a:t>Prabhakaran</a:t>
            </a:r>
            <a:r>
              <a:rPr lang="en-US" b="1" dirty="0">
                <a:latin typeface="Times New Roman" panose="02020603050405020304" pitchFamily="18" charset="0"/>
                <a:cs typeface="Times New Roman" panose="02020603050405020304" pitchFamily="18" charset="0"/>
              </a:rPr>
              <a:t> M.E., (</a:t>
            </a:r>
            <a:r>
              <a:rPr lang="en-US" b="1" dirty="0" err="1">
                <a:latin typeface="Times New Roman" panose="02020603050405020304" pitchFamily="18" charset="0"/>
                <a:cs typeface="Times New Roman" panose="02020603050405020304" pitchFamily="18" charset="0"/>
              </a:rPr>
              <a:t>Ph.D</a:t>
            </a:r>
            <a:r>
              <a:rPr lang="en-US" b="1" dirty="0">
                <a:latin typeface="Times New Roman" panose="02020603050405020304" pitchFamily="18" charset="0"/>
                <a:cs typeface="Times New Roman" panose="02020603050405020304" pitchFamily="18" charset="0"/>
              </a:rPr>
              <a:t>)</a:t>
            </a:r>
          </a:p>
          <a:p>
            <a:pPr algn="ctr">
              <a:lnSpc>
                <a:spcPct val="100000"/>
              </a:lnSpc>
              <a:spcBef>
                <a:spcPct val="0"/>
              </a:spcBef>
              <a:buFontTx/>
              <a:buNone/>
            </a:pPr>
            <a:r>
              <a:rPr lang="en-US" b="1" dirty="0">
                <a:latin typeface="Times New Roman" panose="02020603050405020304" pitchFamily="18" charset="0"/>
                <a:cs typeface="Times New Roman" panose="02020603050405020304" pitchFamily="18" charset="0"/>
              </a:rPr>
              <a:t>Assistant Professor/EIE </a:t>
            </a:r>
          </a:p>
          <a:p>
            <a:pPr>
              <a:lnSpc>
                <a:spcPct val="100000"/>
              </a:lnSpc>
              <a:spcBef>
                <a:spcPct val="0"/>
              </a:spcBef>
              <a:buFontTx/>
              <a:buNone/>
            </a:pPr>
            <a:endParaRPr lang="en-IN" sz="2400" dirty="0"/>
          </a:p>
          <a:p>
            <a:pPr algn="ctr"/>
            <a:endParaRPr lang="en-IN"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FC9F48B2-EFAB-4B42-9E8B-9A2715535158}" type="datetime1">
              <a:rPr lang="en-US" smtClean="0"/>
              <a:t>1/25/2018</a:t>
            </a:fld>
            <a:endParaRPr lang="en-IN"/>
          </a:p>
        </p:txBody>
      </p:sp>
      <p:sp>
        <p:nvSpPr>
          <p:cNvPr id="5" name="Footer Placeholder 4"/>
          <p:cNvSpPr>
            <a:spLocks noGrp="1"/>
          </p:cNvSpPr>
          <p:nvPr>
            <p:ph type="ftr" sz="quarter" idx="11"/>
          </p:nvPr>
        </p:nvSpPr>
        <p:spPr/>
        <p:txBody>
          <a:bodyPr/>
          <a:lstStyle/>
          <a:p>
            <a:r>
              <a:rPr lang="en-IN" dirty="0"/>
              <a:t>POTENTIAL FISHING AREA RECOGNITION AND GUIDANCE SYSTEM</a:t>
            </a:r>
          </a:p>
        </p:txBody>
      </p:sp>
      <p:sp>
        <p:nvSpPr>
          <p:cNvPr id="8" name="Slide Number Placeholder 7"/>
          <p:cNvSpPr>
            <a:spLocks noGrp="1"/>
          </p:cNvSpPr>
          <p:nvPr>
            <p:ph type="sldNum" sz="quarter" idx="12"/>
          </p:nvPr>
        </p:nvSpPr>
        <p:spPr/>
        <p:txBody>
          <a:bodyPr/>
          <a:lstStyle/>
          <a:p>
            <a:fld id="{B280D80F-534A-4675-ACF3-5C8BF41A8A07}" type="slidenum">
              <a:rPr lang="en-IN" smtClean="0"/>
              <a:t>1</a:t>
            </a:fld>
            <a:endParaRPr lang="en-IN" dirty="0"/>
          </a:p>
        </p:txBody>
      </p:sp>
    </p:spTree>
    <p:extLst>
      <p:ext uri="{BB962C8B-B14F-4D97-AF65-F5344CB8AC3E}">
        <p14:creationId xmlns:p14="http://schemas.microsoft.com/office/powerpoint/2010/main" val="18671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BC5093-B9D5-42C3-9E06-A29637D80DBA}"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10</a:t>
            </a:fld>
            <a:endParaRPr lang="en-US"/>
          </a:p>
        </p:txBody>
      </p:sp>
      <p:pic>
        <p:nvPicPr>
          <p:cNvPr id="3075"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99" t="1837" r="1266" b="2439"/>
          <a:stretch/>
        </p:blipFill>
        <p:spPr bwMode="auto">
          <a:xfrm>
            <a:off x="2331076" y="811362"/>
            <a:ext cx="6529589" cy="500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12236" y="5719468"/>
            <a:ext cx="4305666" cy="369332"/>
          </a:xfrm>
          <a:prstGeom prst="rect">
            <a:avLst/>
          </a:prstGeom>
          <a:noFill/>
        </p:spPr>
        <p:txBody>
          <a:bodyPr wrap="none" rtlCol="0">
            <a:spAutoFit/>
          </a:bodyPr>
          <a:lstStyle/>
          <a:p>
            <a:r>
              <a:rPr lang="en-IN" b="1" dirty="0">
                <a:latin typeface="Times New Roman" pitchFamily="18" charset="0"/>
                <a:cs typeface="Times New Roman" pitchFamily="18" charset="0"/>
              </a:rPr>
              <a:t>Figure 3. Mobile system – Flow of Process</a:t>
            </a:r>
          </a:p>
        </p:txBody>
      </p:sp>
    </p:spTree>
    <p:extLst>
      <p:ext uri="{BB962C8B-B14F-4D97-AF65-F5344CB8AC3E}">
        <p14:creationId xmlns:p14="http://schemas.microsoft.com/office/powerpoint/2010/main" val="139790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Contd..</a:t>
            </a:r>
          </a:p>
        </p:txBody>
      </p:sp>
      <p:sp>
        <p:nvSpPr>
          <p:cNvPr id="4" name="Date Placeholder 3"/>
          <p:cNvSpPr>
            <a:spLocks noGrp="1"/>
          </p:cNvSpPr>
          <p:nvPr>
            <p:ph type="dt" sz="half" idx="10"/>
          </p:nvPr>
        </p:nvSpPr>
        <p:spPr/>
        <p:txBody>
          <a:bodyPr/>
          <a:lstStyle/>
          <a:p>
            <a:fld id="{43BC5093-B9D5-42C3-9E06-A29637D80DBA}"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11</a:t>
            </a:fld>
            <a:endParaRPr lang="en-US"/>
          </a:p>
        </p:txBody>
      </p:sp>
      <p:sp>
        <p:nvSpPr>
          <p:cNvPr id="8" name="Content Placeholder 7"/>
          <p:cNvSpPr>
            <a:spLocks noGrp="1"/>
          </p:cNvSpPr>
          <p:nvPr>
            <p:ph idx="1"/>
          </p:nvPr>
        </p:nvSpPr>
        <p:spPr>
          <a:xfrm>
            <a:off x="825321" y="1490773"/>
            <a:ext cx="10515600" cy="4858511"/>
          </a:xfrm>
        </p:spPr>
        <p:txBody>
          <a:bodyPr>
            <a:normAutofit/>
          </a:bodyPr>
          <a:lstStyle/>
          <a:p>
            <a:pPr algn="just"/>
            <a:r>
              <a:rPr lang="en-IN" dirty="0">
                <a:latin typeface="Times New Roman" pitchFamily="18" charset="0"/>
                <a:cs typeface="Times New Roman" pitchFamily="18" charset="0"/>
              </a:rPr>
              <a:t>The Controller compares the present location with the user defined location and indicates its absolute bearing and distance to location. </a:t>
            </a:r>
          </a:p>
          <a:p>
            <a:pPr algn="just"/>
            <a:r>
              <a:rPr lang="en-IN" dirty="0">
                <a:latin typeface="Times New Roman" pitchFamily="18" charset="0"/>
                <a:cs typeface="Times New Roman" pitchFamily="18" charset="0"/>
              </a:rPr>
              <a:t>If the location is reached, a signal indicating the same is displayed. </a:t>
            </a:r>
          </a:p>
          <a:p>
            <a:pPr algn="just"/>
            <a:r>
              <a:rPr lang="en-IN" dirty="0">
                <a:latin typeface="Times New Roman" pitchFamily="18" charset="0"/>
                <a:cs typeface="Times New Roman" pitchFamily="18" charset="0"/>
              </a:rPr>
              <a:t>A Caution is taken to see that international water boundaries are not crossed by referencing the co-ordinates present on the SD card and the Internationally agreed boundaries. </a:t>
            </a:r>
          </a:p>
          <a:p>
            <a:pPr algn="just"/>
            <a:r>
              <a:rPr lang="en-IN" dirty="0">
                <a:latin typeface="Times New Roman" pitchFamily="18" charset="0"/>
                <a:cs typeface="Times New Roman" pitchFamily="18" charset="0"/>
              </a:rPr>
              <a:t>The Mobile System also logs the present GPS Data to the attached SD Card every five minutes </a:t>
            </a:r>
          </a:p>
        </p:txBody>
      </p:sp>
    </p:spTree>
    <p:extLst>
      <p:ext uri="{BB962C8B-B14F-4D97-AF65-F5344CB8AC3E}">
        <p14:creationId xmlns:p14="http://schemas.microsoft.com/office/powerpoint/2010/main" val="420622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CAUSE FOR THIS PROJECT</a:t>
            </a:r>
          </a:p>
        </p:txBody>
      </p:sp>
      <p:sp>
        <p:nvSpPr>
          <p:cNvPr id="4" name="Date Placeholder 3"/>
          <p:cNvSpPr>
            <a:spLocks noGrp="1"/>
          </p:cNvSpPr>
          <p:nvPr>
            <p:ph type="dt" sz="half" idx="10"/>
          </p:nvPr>
        </p:nvSpPr>
        <p:spPr/>
        <p:txBody>
          <a:bodyPr/>
          <a:lstStyle/>
          <a:p>
            <a:fld id="{43BC5093-B9D5-42C3-9E06-A29637D80DBA}"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12</a:t>
            </a:fld>
            <a:endParaRPr lang="en-US"/>
          </a:p>
        </p:txBody>
      </p:sp>
      <p:sp>
        <p:nvSpPr>
          <p:cNvPr id="8" name="Content Placeholder 7"/>
          <p:cNvSpPr>
            <a:spLocks noGrp="1"/>
          </p:cNvSpPr>
          <p:nvPr>
            <p:ph idx="1"/>
          </p:nvPr>
        </p:nvSpPr>
        <p:spPr>
          <a:xfrm>
            <a:off x="825321" y="1490773"/>
            <a:ext cx="10515600" cy="4858511"/>
          </a:xfrm>
        </p:spPr>
        <p:txBody>
          <a:bodyPr>
            <a:normAutofit/>
          </a:bodyPr>
          <a:lstStyle/>
          <a:p>
            <a:pPr algn="just"/>
            <a:r>
              <a:rPr lang="en-IN" sz="2600" dirty="0">
                <a:latin typeface="Times New Roman" pitchFamily="18" charset="0"/>
                <a:cs typeface="Times New Roman" pitchFamily="18" charset="0"/>
              </a:rPr>
              <a:t>At present, there is a ongoing conflict that Sri Lankan Navy arrests fishermen due to potential threat of terrorists. </a:t>
            </a:r>
          </a:p>
          <a:p>
            <a:pPr algn="just"/>
            <a:r>
              <a:rPr lang="en-IN" sz="2600" dirty="0">
                <a:latin typeface="Times New Roman" pitchFamily="18" charset="0"/>
                <a:cs typeface="Times New Roman" pitchFamily="18" charset="0"/>
              </a:rPr>
              <a:t>In such case the log of the system can be used as a proof that they have no wrong intentions. </a:t>
            </a:r>
          </a:p>
          <a:p>
            <a:pPr algn="just"/>
            <a:r>
              <a:rPr lang="en-IN" sz="2600" dirty="0">
                <a:latin typeface="Times New Roman" pitchFamily="18" charset="0"/>
                <a:cs typeface="Times New Roman" pitchFamily="18" charset="0"/>
              </a:rPr>
              <a:t>This log can also be used by NGOs and other Government agencies to monitor and guide the efficient route to the destination and enable such organizations to provide knowledge about route planning efficiency. </a:t>
            </a:r>
          </a:p>
          <a:p>
            <a:pPr algn="just"/>
            <a:r>
              <a:rPr lang="en-IN" sz="2600" dirty="0">
                <a:latin typeface="Times New Roman" pitchFamily="18" charset="0"/>
                <a:cs typeface="Times New Roman" pitchFamily="18" charset="0"/>
              </a:rPr>
              <a:t>In Extreme Cases, if the fishermen are taken hostages by Pirates or any other anti-socialists, this GPS Log could be used as a proof for detecting and identifying the base of operations of such anti-socialistic groups. </a:t>
            </a:r>
          </a:p>
        </p:txBody>
      </p:sp>
    </p:spTree>
    <p:extLst>
      <p:ext uri="{BB962C8B-B14F-4D97-AF65-F5344CB8AC3E}">
        <p14:creationId xmlns:p14="http://schemas.microsoft.com/office/powerpoint/2010/main" val="320927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pPr algn="just"/>
            <a:r>
              <a:rPr lang="en-IN" dirty="0">
                <a:latin typeface="Times New Roman" pitchFamily="18" charset="0"/>
                <a:cs typeface="Times New Roman" pitchFamily="18" charset="0"/>
              </a:rPr>
              <a:t>This Project not only aims to make the Potential Fishing Zone more realistically available to fishermen but also to make the data available to lower-class fishermen too. </a:t>
            </a:r>
          </a:p>
          <a:p>
            <a:pPr algn="just"/>
            <a:r>
              <a:rPr lang="en-IN" dirty="0">
                <a:latin typeface="Times New Roman" pitchFamily="18" charset="0"/>
                <a:cs typeface="Times New Roman" pitchFamily="18" charset="0"/>
              </a:rPr>
              <a:t>The cost would be very minimal when compared to conventional one which makes this system a more-efficient one. </a:t>
            </a:r>
          </a:p>
          <a:p>
            <a:pPr algn="just"/>
            <a:r>
              <a:rPr lang="en-IN" dirty="0">
                <a:latin typeface="Times New Roman" pitchFamily="18" charset="0"/>
                <a:cs typeface="Times New Roman" pitchFamily="18" charset="0"/>
              </a:rPr>
              <a:t>The Tertiary merits of this system include that the ratio between energy used and income from fishing could increase as this system guides the fishermen directly to a more reliable area than the fishermen using their long-acquired instinctual knowledge. </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3DF4F22-5B57-4C25-92C7-2CDEEF2E2152}"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13</a:t>
            </a:fld>
            <a:endParaRPr lang="en-US"/>
          </a:p>
        </p:txBody>
      </p:sp>
    </p:spTree>
    <p:extLst>
      <p:ext uri="{BB962C8B-B14F-4D97-AF65-F5344CB8AC3E}">
        <p14:creationId xmlns:p14="http://schemas.microsoft.com/office/powerpoint/2010/main" val="17099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30" y="0"/>
            <a:ext cx="12029969" cy="4451684"/>
          </a:xfrm>
        </p:spPr>
      </p:pic>
      <p:sp>
        <p:nvSpPr>
          <p:cNvPr id="4" name="Date Placeholder 3"/>
          <p:cNvSpPr>
            <a:spLocks noGrp="1"/>
          </p:cNvSpPr>
          <p:nvPr>
            <p:ph type="dt" sz="half" idx="10"/>
          </p:nvPr>
        </p:nvSpPr>
        <p:spPr/>
        <p:txBody>
          <a:bodyPr/>
          <a:lstStyle/>
          <a:p>
            <a:fld id="{556466C2-0BE9-4F7A-AE0D-F43409E130EE}"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14</a:t>
            </a:fld>
            <a:endParaRPr lang="en-US"/>
          </a:p>
        </p:txBody>
      </p:sp>
    </p:spTree>
    <p:extLst>
      <p:ext uri="{BB962C8B-B14F-4D97-AF65-F5344CB8AC3E}">
        <p14:creationId xmlns:p14="http://schemas.microsoft.com/office/powerpoint/2010/main" val="257840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00206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WHAT IS POTENTIAL FISHING AREA</a:t>
            </a:r>
          </a:p>
          <a:p>
            <a:r>
              <a:rPr lang="en-US" dirty="0">
                <a:latin typeface="Times New Roman" panose="02020603050405020304" pitchFamily="18" charset="0"/>
                <a:cs typeface="Times New Roman" panose="02020603050405020304" pitchFamily="18" charset="0"/>
              </a:rPr>
              <a:t>POTENTIAL FISHING AREA RECOGNITION</a:t>
            </a:r>
          </a:p>
          <a:p>
            <a:r>
              <a:rPr lang="en-US" dirty="0">
                <a:latin typeface="Times New Roman" panose="02020603050405020304" pitchFamily="18" charset="0"/>
                <a:cs typeface="Times New Roman" panose="02020603050405020304" pitchFamily="18" charset="0"/>
              </a:rPr>
              <a:t>SHORE SYSTEM</a:t>
            </a:r>
          </a:p>
          <a:p>
            <a:r>
              <a:rPr lang="en-US" dirty="0">
                <a:latin typeface="Times New Roman" panose="02020603050405020304" pitchFamily="18" charset="0"/>
                <a:cs typeface="Times New Roman" panose="02020603050405020304" pitchFamily="18" charset="0"/>
              </a:rPr>
              <a:t>MOBILE SYSTEM</a:t>
            </a:r>
          </a:p>
          <a:p>
            <a:r>
              <a:rPr lang="en-US" dirty="0">
                <a:latin typeface="Times New Roman" panose="02020603050405020304" pitchFamily="18" charset="0"/>
                <a:cs typeface="Times New Roman" panose="02020603050405020304" pitchFamily="18" charset="0"/>
              </a:rPr>
              <a:t>CAUSE FOR THIS PROJECT</a:t>
            </a:r>
          </a:p>
          <a:p>
            <a:r>
              <a:rPr lang="en-US" dirty="0">
                <a:latin typeface="Times New Roman" panose="02020603050405020304" pitchFamily="18" charset="0"/>
                <a:cs typeface="Times New Roman" panose="02020603050405020304" pitchFamily="18" charset="0"/>
              </a:rPr>
              <a:t>CONCLUSION</a:t>
            </a:r>
          </a:p>
        </p:txBody>
      </p:sp>
      <p:sp>
        <p:nvSpPr>
          <p:cNvPr id="4" name="Date Placeholder 3"/>
          <p:cNvSpPr>
            <a:spLocks noGrp="1"/>
          </p:cNvSpPr>
          <p:nvPr>
            <p:ph type="dt" sz="half" idx="10"/>
          </p:nvPr>
        </p:nvSpPr>
        <p:spPr/>
        <p:txBody>
          <a:bodyPr/>
          <a:lstStyle/>
          <a:p>
            <a:fld id="{8B3F25F2-28BB-46C0-80C3-24BD308A7A15}"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2</a:t>
            </a:fld>
            <a:endParaRPr lang="en-US"/>
          </a:p>
        </p:txBody>
      </p:sp>
    </p:spTree>
    <p:extLst>
      <p:ext uri="{BB962C8B-B14F-4D97-AF65-F5344CB8AC3E}">
        <p14:creationId xmlns:p14="http://schemas.microsoft.com/office/powerpoint/2010/main" val="293533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608"/>
            <a:ext cx="10515600" cy="1033865"/>
          </a:xfrm>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542290"/>
            <a:ext cx="10515600" cy="4351338"/>
          </a:xfrm>
        </p:spPr>
        <p:txBody>
          <a:bodyPr>
            <a:normAutofit/>
          </a:bodyPr>
          <a:lstStyle/>
          <a:p>
            <a:pPr algn="just"/>
            <a:r>
              <a:rPr lang="en-IN" sz="2400" dirty="0">
                <a:latin typeface="Times New Roman" pitchFamily="18" charset="0"/>
                <a:cs typeface="Times New Roman" pitchFamily="18" charset="0"/>
              </a:rPr>
              <a:t>In Today’s Scenario, the location of potential availability of fish remains as a system without hands. </a:t>
            </a:r>
          </a:p>
          <a:p>
            <a:pPr algn="just"/>
            <a:r>
              <a:rPr lang="en-IN" sz="2400" dirty="0">
                <a:latin typeface="Times New Roman" pitchFamily="18" charset="0"/>
                <a:cs typeface="Times New Roman" pitchFamily="18" charset="0"/>
              </a:rPr>
              <a:t>The location is present as data in the website or server and on the Coasts as a display on LCD Screen. </a:t>
            </a:r>
          </a:p>
          <a:p>
            <a:pPr algn="just"/>
            <a:r>
              <a:rPr lang="en-IN" sz="2400" dirty="0">
                <a:latin typeface="Times New Roman" pitchFamily="18" charset="0"/>
                <a:cs typeface="Times New Roman" pitchFamily="18" charset="0"/>
              </a:rPr>
              <a:t>This project aims to acquire this data for the use of even small-scale fishermen and guide them to reach the potential fishing spots near their location. </a:t>
            </a:r>
          </a:p>
          <a:p>
            <a:pPr algn="just"/>
            <a:r>
              <a:rPr lang="en-IN" sz="2400" dirty="0">
                <a:latin typeface="Times New Roman" pitchFamily="18" charset="0"/>
                <a:cs typeface="Times New Roman" pitchFamily="18" charset="0"/>
              </a:rPr>
              <a:t>This system makes it possible for the fishermen to reach these potential spots easily. </a:t>
            </a:r>
          </a:p>
          <a:p>
            <a:pPr algn="just"/>
            <a:r>
              <a:rPr lang="en-IN" sz="2400" dirty="0">
                <a:latin typeface="Times New Roman" pitchFamily="18" charset="0"/>
                <a:cs typeface="Times New Roman" pitchFamily="18" charset="0"/>
              </a:rPr>
              <a:t>This system will be in continuous contact with the fishermen and will be with them all the time. </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6AFB1B2-627D-46C6-BC8F-0477886FC12F}"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3</a:t>
            </a:fld>
            <a:endParaRPr lang="en-US"/>
          </a:p>
        </p:txBody>
      </p:sp>
    </p:spTree>
    <p:extLst>
      <p:ext uri="{BB962C8B-B14F-4D97-AF65-F5344CB8AC3E}">
        <p14:creationId xmlns:p14="http://schemas.microsoft.com/office/powerpoint/2010/main" val="427854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487"/>
            <a:ext cx="10515600" cy="1033865"/>
          </a:xfrm>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542290"/>
            <a:ext cx="10515600" cy="4351338"/>
          </a:xfrm>
        </p:spPr>
        <p:txBody>
          <a:bodyPr>
            <a:normAutofit/>
          </a:bodyPr>
          <a:lstStyle/>
          <a:p>
            <a:pPr algn="just"/>
            <a:r>
              <a:rPr lang="en-US" sz="1800" dirty="0">
                <a:latin typeface="Times New Roman" panose="02020603050405020304" pitchFamily="18" charset="0"/>
                <a:cs typeface="Times New Roman" panose="02020603050405020304" pitchFamily="18" charset="0"/>
                <a:hlinkClick r:id="rId2"/>
              </a:rPr>
              <a:t>http://ijarcet.org/wp-content/uploads/IJARCET-VOL-5-ISSUE-3-656-662.pdf</a:t>
            </a:r>
            <a:endParaRPr lang="en-US" sz="1800" dirty="0">
              <a:latin typeface="Times New Roman" panose="02020603050405020304" pitchFamily="18" charset="0"/>
              <a:cs typeface="Times New Roman" panose="02020603050405020304" pitchFamily="18" charset="0"/>
            </a:endParaRPr>
          </a:p>
          <a:p>
            <a:pPr marL="179388" indent="0" algn="just">
              <a:spcBef>
                <a:spcPts val="0"/>
              </a:spcBef>
              <a:buNone/>
            </a:pPr>
            <a:r>
              <a:rPr lang="en-US" sz="1800" b="1" dirty="0">
                <a:latin typeface="Times New Roman" panose="02020603050405020304" pitchFamily="18" charset="0"/>
                <a:cs typeface="Times New Roman" panose="02020603050405020304" pitchFamily="18" charset="0"/>
              </a:rPr>
              <a:t>“Fishermen nautical border alert system”</a:t>
            </a:r>
            <a:r>
              <a:rPr lang="en-US"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International Journal of Advanced Research in Computer Engineering &amp; Technology (IJARCET) Volume 5 Issue 3, March 2016</a:t>
            </a: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hlinkClick r:id="rId3"/>
              </a:rPr>
              <a:t>http://indianexpress.com/article/opinion/web-edits/fishermen-killing-a-thorny-issue-between-india-and-sri </a:t>
            </a:r>
            <a:r>
              <a:rPr lang="en-IN" sz="1800" dirty="0" err="1">
                <a:latin typeface="Times New Roman" panose="02020603050405020304" pitchFamily="18" charset="0"/>
                <a:cs typeface="Times New Roman" panose="02020603050405020304" pitchFamily="18" charset="0"/>
                <a:hlinkClick r:id="rId3"/>
              </a:rPr>
              <a:t>lanka</a:t>
            </a:r>
            <a:r>
              <a:rPr lang="en-IN" sz="1800" dirty="0">
                <a:latin typeface="Times New Roman" panose="02020603050405020304" pitchFamily="18" charset="0"/>
                <a:cs typeface="Times New Roman" panose="02020603050405020304" pitchFamily="18" charset="0"/>
                <a:hlinkClick r:id="rId3"/>
              </a:rPr>
              <a:t> - 4558809/</a:t>
            </a:r>
            <a:endParaRPr lang="en-IN" sz="1800" dirty="0">
              <a:latin typeface="Times New Roman" panose="02020603050405020304" pitchFamily="18" charset="0"/>
              <a:cs typeface="Times New Roman" panose="02020603050405020304" pitchFamily="18" charset="0"/>
            </a:endParaRPr>
          </a:p>
          <a:p>
            <a:pPr marL="179388" indent="0" algn="just">
              <a:spcBef>
                <a:spcPts val="0"/>
              </a:spcBef>
              <a:buNone/>
            </a:pPr>
            <a:r>
              <a:rPr lang="en-IN" sz="1800" b="1" dirty="0">
                <a:latin typeface="Times New Roman" panose="02020603050405020304" pitchFamily="18" charset="0"/>
                <a:cs typeface="Times New Roman" panose="02020603050405020304" pitchFamily="18" charset="0"/>
              </a:rPr>
              <a:t>“Fishermen killing a thorny issue between India and Sri Lanka”</a:t>
            </a:r>
          </a:p>
          <a:p>
            <a:pPr marL="179388" indent="0" algn="just">
              <a:spcBef>
                <a:spcPts val="0"/>
              </a:spcBef>
              <a:buNone/>
            </a:pPr>
            <a:endParaRPr lang="en-IN" sz="1800" dirty="0">
              <a:latin typeface="Times New Roman" panose="02020603050405020304" pitchFamily="18" charset="0"/>
              <a:cs typeface="Times New Roman" panose="02020603050405020304" pitchFamily="18" charset="0"/>
            </a:endParaRPr>
          </a:p>
          <a:p>
            <a:pPr algn="just">
              <a:spcBef>
                <a:spcPts val="0"/>
              </a:spcBef>
            </a:pPr>
            <a:r>
              <a:rPr lang="en-IN" sz="1800" dirty="0">
                <a:latin typeface="Times New Roman" panose="02020603050405020304" pitchFamily="18" charset="0"/>
                <a:cs typeface="Times New Roman" panose="02020603050405020304" pitchFamily="18" charset="0"/>
                <a:hlinkClick r:id="rId4"/>
              </a:rPr>
              <a:t>http://www.incois.gov.in/MarineFisheries/PfzAdvisory</a:t>
            </a:r>
            <a:endParaRPr lang="en-IN" sz="1800" dirty="0">
              <a:latin typeface="Times New Roman" panose="02020603050405020304" pitchFamily="18" charset="0"/>
              <a:cs typeface="Times New Roman" panose="02020603050405020304" pitchFamily="18" charset="0"/>
            </a:endParaRPr>
          </a:p>
          <a:p>
            <a:pPr marL="0" indent="0" algn="just">
              <a:spcBef>
                <a:spcPts val="0"/>
              </a:spcBef>
              <a:buNone/>
            </a:pPr>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Potential Fishing Zone (PFZ) Advisory”</a:t>
            </a:r>
          </a:p>
          <a:p>
            <a:pPr marL="0" indent="0" algn="just">
              <a:spcBef>
                <a:spcPts val="0"/>
              </a:spcBef>
              <a:buNone/>
            </a:pPr>
            <a:endParaRPr lang="en-IN" sz="1600" dirty="0">
              <a:latin typeface="Times New Roman" panose="02020603050405020304" pitchFamily="18" charset="0"/>
              <a:cs typeface="Times New Roman" panose="02020603050405020304" pitchFamily="18" charset="0"/>
            </a:endParaRPr>
          </a:p>
          <a:p>
            <a:pPr algn="just">
              <a:spcBef>
                <a:spcPts val="0"/>
              </a:spcBef>
            </a:pPr>
            <a:r>
              <a:rPr lang="en-IN" sz="1800" dirty="0">
                <a:latin typeface="Times New Roman" panose="02020603050405020304" pitchFamily="18" charset="0"/>
                <a:cs typeface="Times New Roman" panose="02020603050405020304" pitchFamily="18" charset="0"/>
                <a:hlinkClick r:id="rId5"/>
              </a:rPr>
              <a:t>http://ccari.res.in/Technical%20Bulletin%20No.%2040.pdf</a:t>
            </a:r>
            <a:endParaRPr lang="en-IN" sz="1800" dirty="0">
              <a:latin typeface="Times New Roman" panose="02020603050405020304" pitchFamily="18" charset="0"/>
              <a:cs typeface="Times New Roman" panose="02020603050405020304" pitchFamily="18" charset="0"/>
            </a:endParaRPr>
          </a:p>
          <a:p>
            <a:pPr marL="179388" indent="0" algn="just">
              <a:spcBef>
                <a:spcPts val="0"/>
              </a:spcBef>
              <a:buNone/>
            </a:pPr>
            <a:r>
              <a:rPr lang="en-IN" sz="1600" b="1" dirty="0">
                <a:latin typeface="Times New Roman" panose="02020603050405020304" pitchFamily="18" charset="0"/>
                <a:cs typeface="Times New Roman" panose="02020603050405020304" pitchFamily="18" charset="0"/>
              </a:rPr>
              <a:t>“A Manual on the use of Potential Fishing Zone (PFZ) Forecast”</a:t>
            </a:r>
          </a:p>
          <a:p>
            <a:pPr marL="0" indent="0" algn="just">
              <a:spcBef>
                <a:spcPts val="0"/>
              </a:spcBef>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CCFEDB6-7F2F-457F-A6BA-BB49E40668F5}"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4</a:t>
            </a:fld>
            <a:endParaRPr lang="en-US"/>
          </a:p>
        </p:txBody>
      </p:sp>
    </p:spTree>
    <p:extLst>
      <p:ext uri="{BB962C8B-B14F-4D97-AF65-F5344CB8AC3E}">
        <p14:creationId xmlns:p14="http://schemas.microsoft.com/office/powerpoint/2010/main" val="176892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WHAT IS POTENTIAL FISHING AREA</a:t>
            </a:r>
          </a:p>
        </p:txBody>
      </p:sp>
      <p:sp>
        <p:nvSpPr>
          <p:cNvPr id="3" name="Content Placeholder 2"/>
          <p:cNvSpPr>
            <a:spLocks noGrp="1"/>
          </p:cNvSpPr>
          <p:nvPr>
            <p:ph idx="1"/>
          </p:nvPr>
        </p:nvSpPr>
        <p:spPr>
          <a:xfrm>
            <a:off x="838200" y="1542290"/>
            <a:ext cx="10515600" cy="4351338"/>
          </a:xfrm>
        </p:spPr>
        <p:txBody>
          <a:bodyPr>
            <a:normAutofit/>
          </a:bodyPr>
          <a:lstStyle/>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 The potential fishing area is a surrounding in which the availability of the fishes is abundant.</a:t>
            </a:r>
          </a:p>
          <a:p>
            <a:pPr algn="just"/>
            <a:r>
              <a:rPr lang="en-IN" sz="2400" dirty="0">
                <a:latin typeface="Times New Roman" pitchFamily="18" charset="0"/>
                <a:cs typeface="Times New Roman" pitchFamily="18" charset="0"/>
              </a:rPr>
              <a:t> These areas are recognized by thermal imaging from by the satellites and been recorded.  </a:t>
            </a:r>
          </a:p>
          <a:p>
            <a:pPr algn="just"/>
            <a:r>
              <a:rPr lang="en-IN" sz="2400" dirty="0"/>
              <a:t> </a:t>
            </a:r>
            <a:r>
              <a:rPr lang="en-IN" sz="2400" dirty="0">
                <a:latin typeface="Times New Roman" pitchFamily="18" charset="0"/>
                <a:cs typeface="Times New Roman" pitchFamily="18" charset="0"/>
              </a:rPr>
              <a:t>The Potential Fishing Zones are divided into 14 coastal regions throughout the country.</a:t>
            </a:r>
            <a:r>
              <a:rPr lang="en-IN" sz="2400" dirty="0"/>
              <a:t> </a:t>
            </a:r>
          </a:p>
          <a:p>
            <a:pPr algn="just"/>
            <a:r>
              <a:rPr lang="en-IN" sz="2400" dirty="0">
                <a:latin typeface="Times New Roman" panose="02020603050405020304" pitchFamily="18" charset="0"/>
                <a:cs typeface="Times New Roman" panose="02020603050405020304" pitchFamily="18" charset="0"/>
              </a:rPr>
              <a:t> This data is provided by the Indian Government via </a:t>
            </a:r>
            <a:r>
              <a:rPr lang="fr-FR" sz="2400" dirty="0">
                <a:latin typeface="Times New Roman" pitchFamily="18" charset="0"/>
                <a:cs typeface="Times New Roman" pitchFamily="18" charset="0"/>
              </a:rPr>
              <a:t>INCOIS (</a:t>
            </a:r>
            <a:r>
              <a:rPr lang="fr-FR" sz="2400" dirty="0" err="1">
                <a:latin typeface="Times New Roman" pitchFamily="18" charset="0"/>
                <a:cs typeface="Times New Roman" pitchFamily="18" charset="0"/>
              </a:rPr>
              <a:t>Indian</a:t>
            </a:r>
            <a:r>
              <a:rPr lang="fr-FR" sz="2400" dirty="0">
                <a:latin typeface="Times New Roman" pitchFamily="18" charset="0"/>
                <a:cs typeface="Times New Roman" pitchFamily="18" charset="0"/>
              </a:rPr>
              <a:t> National Centre for </a:t>
            </a:r>
            <a:r>
              <a:rPr lang="fr-FR" sz="2400" dirty="0" err="1">
                <a:latin typeface="Times New Roman" pitchFamily="18" charset="0"/>
                <a:cs typeface="Times New Roman" pitchFamily="18" charset="0"/>
              </a:rPr>
              <a:t>Ocean</a:t>
            </a:r>
            <a:r>
              <a:rPr lang="fr-FR" sz="2400" dirty="0">
                <a:latin typeface="Times New Roman" pitchFamily="18" charset="0"/>
                <a:cs typeface="Times New Roman" pitchFamily="18" charset="0"/>
              </a:rPr>
              <a:t> Information Service).</a:t>
            </a:r>
          </a:p>
          <a:p>
            <a:pPr algn="just"/>
            <a:r>
              <a:rPr lang="fr-FR" sz="2400" dirty="0">
                <a:latin typeface="Times New Roman" pitchFamily="18" charset="0"/>
                <a:cs typeface="Times New Roman" pitchFamily="18" charset="0"/>
              </a:rPr>
              <a:t>This data </a:t>
            </a:r>
            <a:r>
              <a:rPr lang="fr-FR" sz="2400">
                <a:latin typeface="Times New Roman" pitchFamily="18" charset="0"/>
                <a:cs typeface="Times New Roman" pitchFamily="18" charset="0"/>
              </a:rPr>
              <a:t>is </a:t>
            </a:r>
            <a:r>
              <a:rPr lang="fr-FR" sz="2400" dirty="0">
                <a:latin typeface="Times New Roman" pitchFamily="18" charset="0"/>
                <a:cs typeface="Times New Roman" pitchFamily="18" charset="0"/>
              </a:rPr>
              <a:t>regularly </a:t>
            </a:r>
            <a:r>
              <a:rPr lang="fr-FR" sz="2400" dirty="0" err="1">
                <a:latin typeface="Times New Roman" pitchFamily="18" charset="0"/>
                <a:cs typeface="Times New Roman" pitchFamily="18" charset="0"/>
              </a:rPr>
              <a:t>refreshed</a:t>
            </a:r>
            <a:r>
              <a:rPr lang="fr-FR" sz="2400" dirty="0">
                <a:latin typeface="Times New Roman" pitchFamily="18" charset="0"/>
                <a:cs typeface="Times New Roman" pitchFamily="18" charset="0"/>
              </a:rPr>
              <a:t> on </a:t>
            </a:r>
            <a:r>
              <a:rPr lang="fr-FR" sz="2400" dirty="0" err="1">
                <a:latin typeface="Times New Roman" pitchFamily="18" charset="0"/>
                <a:cs typeface="Times New Roman" pitchFamily="18" charset="0"/>
              </a:rPr>
              <a:t>every</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Monday</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Wednesday</a:t>
            </a:r>
            <a:r>
              <a:rPr lang="fr-FR" sz="2400" dirty="0">
                <a:latin typeface="Times New Roman" pitchFamily="18" charset="0"/>
                <a:cs typeface="Times New Roman" pitchFamily="18" charset="0"/>
              </a:rPr>
              <a:t> and Friday. </a:t>
            </a:r>
          </a:p>
          <a:p>
            <a:pPr marL="0" indent="0"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F3046F0-1EDF-4E74-813A-C9B46082221C}"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5</a:t>
            </a:fld>
            <a:endParaRPr lang="en-US"/>
          </a:p>
        </p:txBody>
      </p:sp>
    </p:spTree>
    <p:extLst>
      <p:ext uri="{BB962C8B-B14F-4D97-AF65-F5344CB8AC3E}">
        <p14:creationId xmlns:p14="http://schemas.microsoft.com/office/powerpoint/2010/main" val="270698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49" y="339367"/>
            <a:ext cx="11353801" cy="1325563"/>
          </a:xfrm>
        </p:spPr>
        <p:txBody>
          <a:bodyPr/>
          <a:lstStyle/>
          <a:p>
            <a:pPr algn="just"/>
            <a:r>
              <a:rPr lang="en-US" dirty="0">
                <a:solidFill>
                  <a:srgbClr val="002060"/>
                </a:solidFill>
                <a:latin typeface="Times New Roman" panose="02020603050405020304" pitchFamily="18" charset="0"/>
                <a:cs typeface="Times New Roman" panose="02020603050405020304" pitchFamily="18" charset="0"/>
              </a:rPr>
              <a:t>POTENTIAL FISHING AREA RECOGNITION</a:t>
            </a:r>
          </a:p>
        </p:txBody>
      </p:sp>
      <p:sp>
        <p:nvSpPr>
          <p:cNvPr id="4" name="Date Placeholder 3"/>
          <p:cNvSpPr>
            <a:spLocks noGrp="1"/>
          </p:cNvSpPr>
          <p:nvPr>
            <p:ph type="dt" sz="half" idx="10"/>
          </p:nvPr>
        </p:nvSpPr>
        <p:spPr/>
        <p:txBody>
          <a:bodyPr/>
          <a:lstStyle/>
          <a:p>
            <a:fld id="{3F3046F0-1EDF-4E74-813A-C9B46082221C}"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6</a:t>
            </a:fld>
            <a:endParaRPr lang="en-US"/>
          </a:p>
        </p:txBody>
      </p:sp>
      <p:sp>
        <p:nvSpPr>
          <p:cNvPr id="8" name="TextBox 7"/>
          <p:cNvSpPr txBox="1"/>
          <p:nvPr/>
        </p:nvSpPr>
        <p:spPr>
          <a:xfrm>
            <a:off x="4500884" y="5615189"/>
            <a:ext cx="4000454" cy="369332"/>
          </a:xfrm>
          <a:prstGeom prst="rect">
            <a:avLst/>
          </a:prstGeom>
          <a:noFill/>
        </p:spPr>
        <p:txBody>
          <a:bodyPr wrap="none" rtlCol="0">
            <a:spAutoFit/>
          </a:bodyPr>
          <a:lstStyle/>
          <a:p>
            <a:r>
              <a:rPr lang="en-IN" b="1" dirty="0">
                <a:latin typeface="Times New Roman" pitchFamily="18" charset="0"/>
                <a:cs typeface="Times New Roman" pitchFamily="18" charset="0"/>
              </a:rPr>
              <a:t>Figure 1. A COMPLETE OVERVIEW</a:t>
            </a:r>
          </a:p>
        </p:txBody>
      </p:sp>
      <p:grpSp>
        <p:nvGrpSpPr>
          <p:cNvPr id="32" name="Group 31">
            <a:extLst>
              <a:ext uri="{FF2B5EF4-FFF2-40B4-BE49-F238E27FC236}">
                <a16:creationId xmlns:a16="http://schemas.microsoft.com/office/drawing/2014/main" id="{7767AA9C-DB92-4FC6-8588-CB115BDDE056}"/>
              </a:ext>
            </a:extLst>
          </p:cNvPr>
          <p:cNvGrpSpPr/>
          <p:nvPr/>
        </p:nvGrpSpPr>
        <p:grpSpPr>
          <a:xfrm>
            <a:off x="1407553" y="1280153"/>
            <a:ext cx="9697791" cy="4297694"/>
            <a:chOff x="1365161" y="1317495"/>
            <a:chExt cx="9697791" cy="4297694"/>
          </a:xfrm>
        </p:grpSpPr>
        <p:sp>
          <p:nvSpPr>
            <p:cNvPr id="3" name="Oval 2">
              <a:extLst>
                <a:ext uri="{FF2B5EF4-FFF2-40B4-BE49-F238E27FC236}">
                  <a16:creationId xmlns:a16="http://schemas.microsoft.com/office/drawing/2014/main" id="{B066A637-7F19-4151-9EF3-05BB6F9093E7}"/>
                </a:ext>
              </a:extLst>
            </p:cNvPr>
            <p:cNvSpPr/>
            <p:nvPr/>
          </p:nvSpPr>
          <p:spPr>
            <a:xfrm>
              <a:off x="1603716" y="1317495"/>
              <a:ext cx="1575582" cy="10642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From INCOIS</a:t>
              </a:r>
            </a:p>
          </p:txBody>
        </p:sp>
        <p:sp>
          <p:nvSpPr>
            <p:cNvPr id="9" name="Oval 8">
              <a:extLst>
                <a:ext uri="{FF2B5EF4-FFF2-40B4-BE49-F238E27FC236}">
                  <a16:creationId xmlns:a16="http://schemas.microsoft.com/office/drawing/2014/main" id="{1B9C8EED-0E97-4B8E-A4C7-099C48EA3931}"/>
                </a:ext>
              </a:extLst>
            </p:cNvPr>
            <p:cNvSpPr/>
            <p:nvPr/>
          </p:nvSpPr>
          <p:spPr>
            <a:xfrm>
              <a:off x="1603716" y="3107958"/>
              <a:ext cx="1575582" cy="10642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Shore System</a:t>
              </a:r>
            </a:p>
          </p:txBody>
        </p:sp>
        <p:sp>
          <p:nvSpPr>
            <p:cNvPr id="10" name="Rectangle 9">
              <a:extLst>
                <a:ext uri="{FF2B5EF4-FFF2-40B4-BE49-F238E27FC236}">
                  <a16:creationId xmlns:a16="http://schemas.microsoft.com/office/drawing/2014/main" id="{089EC38D-32CB-4BF0-93FC-52937BB7DFAD}"/>
                </a:ext>
              </a:extLst>
            </p:cNvPr>
            <p:cNvSpPr/>
            <p:nvPr/>
          </p:nvSpPr>
          <p:spPr>
            <a:xfrm>
              <a:off x="1365161" y="4652025"/>
              <a:ext cx="2307102" cy="9631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Intimation to Users on Data Refresh</a:t>
              </a:r>
            </a:p>
          </p:txBody>
        </p:sp>
        <p:cxnSp>
          <p:nvCxnSpPr>
            <p:cNvPr id="14" name="Straight Arrow Connector 13">
              <a:extLst>
                <a:ext uri="{FF2B5EF4-FFF2-40B4-BE49-F238E27FC236}">
                  <a16:creationId xmlns:a16="http://schemas.microsoft.com/office/drawing/2014/main" id="{DBB14AAA-1B20-4F57-8210-48592D166742}"/>
                </a:ext>
              </a:extLst>
            </p:cNvPr>
            <p:cNvCxnSpPr>
              <a:stCxn id="3" idx="4"/>
            </p:cNvCxnSpPr>
            <p:nvPr/>
          </p:nvCxnSpPr>
          <p:spPr>
            <a:xfrm>
              <a:off x="2391507" y="2381697"/>
              <a:ext cx="0" cy="72626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814B14F-C128-4D9B-B2EB-F3FEAE3CA56F}"/>
                </a:ext>
              </a:extLst>
            </p:cNvPr>
            <p:cNvCxnSpPr>
              <a:cxnSpLocks/>
            </p:cNvCxnSpPr>
            <p:nvPr/>
          </p:nvCxnSpPr>
          <p:spPr>
            <a:xfrm>
              <a:off x="2391507" y="4172160"/>
              <a:ext cx="0" cy="479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2A6AED7-253B-4ABC-ADB2-993917C8B563}"/>
                </a:ext>
              </a:extLst>
            </p:cNvPr>
            <p:cNvSpPr txBox="1"/>
            <p:nvPr/>
          </p:nvSpPr>
          <p:spPr>
            <a:xfrm>
              <a:off x="1700896" y="4282693"/>
              <a:ext cx="593432" cy="369332"/>
            </a:xfrm>
            <a:prstGeom prst="rect">
              <a:avLst/>
            </a:prstGeom>
            <a:noFill/>
          </p:spPr>
          <p:txBody>
            <a:bodyPr wrap="none" rtlCol="0">
              <a:spAutoFit/>
            </a:bodyPr>
            <a:lstStyle/>
            <a:p>
              <a:r>
                <a:rPr lang="en-IN" dirty="0"/>
                <a:t>SMS</a:t>
              </a:r>
            </a:p>
          </p:txBody>
        </p:sp>
        <p:sp>
          <p:nvSpPr>
            <p:cNvPr id="18" name="Oval 17">
              <a:extLst>
                <a:ext uri="{FF2B5EF4-FFF2-40B4-BE49-F238E27FC236}">
                  <a16:creationId xmlns:a16="http://schemas.microsoft.com/office/drawing/2014/main" id="{25E0D9B9-7E73-4AC4-B7ED-3D46F2D31D11}"/>
                </a:ext>
              </a:extLst>
            </p:cNvPr>
            <p:cNvSpPr/>
            <p:nvPr/>
          </p:nvSpPr>
          <p:spPr>
            <a:xfrm>
              <a:off x="5308209" y="3101697"/>
              <a:ext cx="1575582" cy="10642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Mobile System</a:t>
              </a:r>
            </a:p>
          </p:txBody>
        </p:sp>
        <p:sp>
          <p:nvSpPr>
            <p:cNvPr id="19" name="Oval 18">
              <a:extLst>
                <a:ext uri="{FF2B5EF4-FFF2-40B4-BE49-F238E27FC236}">
                  <a16:creationId xmlns:a16="http://schemas.microsoft.com/office/drawing/2014/main" id="{A44FE83E-4678-498F-ADE4-35E1D901BBEB}"/>
                </a:ext>
              </a:extLst>
            </p:cNvPr>
            <p:cNvSpPr/>
            <p:nvPr/>
          </p:nvSpPr>
          <p:spPr>
            <a:xfrm>
              <a:off x="9487370" y="3101697"/>
              <a:ext cx="1575582" cy="10642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User Interface</a:t>
              </a:r>
            </a:p>
          </p:txBody>
        </p:sp>
        <p:sp>
          <p:nvSpPr>
            <p:cNvPr id="20" name="Rectangle 19">
              <a:extLst>
                <a:ext uri="{FF2B5EF4-FFF2-40B4-BE49-F238E27FC236}">
                  <a16:creationId xmlns:a16="http://schemas.microsoft.com/office/drawing/2014/main" id="{E12203D9-594C-4886-A824-D73B9538FEFB}"/>
                </a:ext>
              </a:extLst>
            </p:cNvPr>
            <p:cNvSpPr/>
            <p:nvPr/>
          </p:nvSpPr>
          <p:spPr>
            <a:xfrm>
              <a:off x="5289452" y="1849596"/>
              <a:ext cx="1676423" cy="7262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GPS Data</a:t>
              </a:r>
            </a:p>
          </p:txBody>
        </p:sp>
        <p:cxnSp>
          <p:nvCxnSpPr>
            <p:cNvPr id="24" name="Straight Arrow Connector 23">
              <a:extLst>
                <a:ext uri="{FF2B5EF4-FFF2-40B4-BE49-F238E27FC236}">
                  <a16:creationId xmlns:a16="http://schemas.microsoft.com/office/drawing/2014/main" id="{D4E06959-97DE-4CD5-B3C7-35FCF4A06CDC}"/>
                </a:ext>
              </a:extLst>
            </p:cNvPr>
            <p:cNvCxnSpPr>
              <a:stCxn id="20" idx="2"/>
            </p:cNvCxnSpPr>
            <p:nvPr/>
          </p:nvCxnSpPr>
          <p:spPr>
            <a:xfrm flipH="1">
              <a:off x="6127663" y="2575857"/>
              <a:ext cx="1" cy="5258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F0AC215-31AB-4D17-BCD7-AC9933EFB92D}"/>
                </a:ext>
              </a:extLst>
            </p:cNvPr>
            <p:cNvCxnSpPr>
              <a:stCxn id="9" idx="6"/>
              <a:endCxn id="18" idx="2"/>
            </p:cNvCxnSpPr>
            <p:nvPr/>
          </p:nvCxnSpPr>
          <p:spPr>
            <a:xfrm flipV="1">
              <a:off x="3179298" y="3633798"/>
              <a:ext cx="2128911" cy="626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46F4EF5-17A3-4956-ABA9-2DAE96EE7AD9}"/>
                </a:ext>
              </a:extLst>
            </p:cNvPr>
            <p:cNvCxnSpPr>
              <a:stCxn id="18" idx="6"/>
            </p:cNvCxnSpPr>
            <p:nvPr/>
          </p:nvCxnSpPr>
          <p:spPr>
            <a:xfrm>
              <a:off x="6883791" y="3633798"/>
              <a:ext cx="2603579"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90014DA1-B976-4092-92BE-95C39D0BF388}"/>
                </a:ext>
              </a:extLst>
            </p:cNvPr>
            <p:cNvSpPr txBox="1"/>
            <p:nvPr/>
          </p:nvSpPr>
          <p:spPr>
            <a:xfrm>
              <a:off x="3750670" y="3270727"/>
              <a:ext cx="98616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SD Card</a:t>
              </a:r>
            </a:p>
          </p:txBody>
        </p:sp>
      </p:grpSp>
    </p:spTree>
    <p:extLst>
      <p:ext uri="{BB962C8B-B14F-4D97-AF65-F5344CB8AC3E}">
        <p14:creationId xmlns:p14="http://schemas.microsoft.com/office/powerpoint/2010/main" val="305678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SHORE SYSTEM</a:t>
            </a:r>
          </a:p>
        </p:txBody>
      </p:sp>
      <p:sp>
        <p:nvSpPr>
          <p:cNvPr id="3" name="Content Placeholder 2"/>
          <p:cNvSpPr>
            <a:spLocks noGrp="1"/>
          </p:cNvSpPr>
          <p:nvPr>
            <p:ph idx="1"/>
          </p:nvPr>
        </p:nvSpPr>
        <p:spPr>
          <a:xfrm>
            <a:off x="799563" y="1310470"/>
            <a:ext cx="10515600" cy="4948662"/>
          </a:xfrm>
        </p:spPr>
        <p:txBody>
          <a:bodyPr>
            <a:normAutofit lnSpcReduction="10000"/>
          </a:bodyPr>
          <a:lstStyle/>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The data from </a:t>
            </a:r>
            <a:r>
              <a:rPr lang="fr-FR" sz="2400" dirty="0">
                <a:latin typeface="Times New Roman" pitchFamily="18" charset="0"/>
                <a:cs typeface="Times New Roman" pitchFamily="18" charset="0"/>
              </a:rPr>
              <a:t>INCOIS </a:t>
            </a:r>
            <a:r>
              <a:rPr lang="fr-FR" sz="2400" dirty="0" err="1">
                <a:latin typeface="Times New Roman" pitchFamily="18" charset="0"/>
                <a:cs typeface="Times New Roman" pitchFamily="18" charset="0"/>
              </a:rPr>
              <a:t>is</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acquired</a:t>
            </a:r>
            <a:r>
              <a:rPr lang="fr-FR" sz="2400" dirty="0">
                <a:latin typeface="Times New Roman" pitchFamily="18" charset="0"/>
                <a:cs typeface="Times New Roman" pitchFamily="18" charset="0"/>
              </a:rPr>
              <a:t> as a latitude and longitude information and </a:t>
            </a:r>
            <a:r>
              <a:rPr lang="fr-FR" sz="2400" dirty="0" err="1">
                <a:latin typeface="Times New Roman" pitchFamily="18" charset="0"/>
                <a:cs typeface="Times New Roman" pitchFamily="18" charset="0"/>
              </a:rPr>
              <a:t>is</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stored</a:t>
            </a:r>
            <a:r>
              <a:rPr lang="fr-FR" sz="2400" dirty="0">
                <a:latin typeface="Times New Roman" pitchFamily="18" charset="0"/>
                <a:cs typeface="Times New Roman" pitchFamily="18" charset="0"/>
              </a:rPr>
              <a:t> in a Shore System. </a:t>
            </a:r>
          </a:p>
          <a:p>
            <a:pPr algn="just"/>
            <a:r>
              <a:rPr lang="fr-FR" sz="2400" dirty="0">
                <a:latin typeface="Times New Roman" pitchFamily="18" charset="0"/>
                <a:cs typeface="Times New Roman" pitchFamily="18" charset="0"/>
              </a:rPr>
              <a:t>The Shore System stores the data </a:t>
            </a:r>
            <a:r>
              <a:rPr lang="fr-FR" sz="2400" dirty="0" err="1">
                <a:latin typeface="Times New Roman" pitchFamily="18" charset="0"/>
                <a:cs typeface="Times New Roman" pitchFamily="18" charset="0"/>
              </a:rPr>
              <a:t>again</a:t>
            </a:r>
            <a:r>
              <a:rPr lang="fr-FR" sz="2400" dirty="0">
                <a:latin typeface="Times New Roman" pitchFamily="18" charset="0"/>
                <a:cs typeface="Times New Roman" pitchFamily="18" charset="0"/>
              </a:rPr>
              <a:t> in the SD-</a:t>
            </a:r>
            <a:r>
              <a:rPr lang="fr-FR" sz="2400" dirty="0" err="1">
                <a:latin typeface="Times New Roman" pitchFamily="18" charset="0"/>
                <a:cs typeface="Times New Roman" pitchFamily="18" charset="0"/>
              </a:rPr>
              <a:t>Card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which</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is</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then</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inserted</a:t>
            </a:r>
            <a:r>
              <a:rPr lang="fr-FR" sz="2400" dirty="0">
                <a:latin typeface="Times New Roman" pitchFamily="18" charset="0"/>
                <a:cs typeface="Times New Roman" pitchFamily="18" charset="0"/>
              </a:rPr>
              <a:t> in a setup and </a:t>
            </a:r>
            <a:r>
              <a:rPr lang="fr-FR" sz="2400" dirty="0" err="1">
                <a:latin typeface="Times New Roman" pitchFamily="18" charset="0"/>
                <a:cs typeface="Times New Roman" pitchFamily="18" charset="0"/>
              </a:rPr>
              <a:t>given</a:t>
            </a:r>
            <a:r>
              <a:rPr lang="fr-FR" sz="2400" dirty="0">
                <a:latin typeface="Times New Roman" pitchFamily="18" charset="0"/>
                <a:cs typeface="Times New Roman" pitchFamily="18" charset="0"/>
              </a:rPr>
              <a:t> to the </a:t>
            </a:r>
            <a:r>
              <a:rPr lang="fr-FR" sz="2400" dirty="0" err="1">
                <a:latin typeface="Times New Roman" pitchFamily="18" charset="0"/>
                <a:cs typeface="Times New Roman" pitchFamily="18" charset="0"/>
              </a:rPr>
              <a:t>fisherman</a:t>
            </a:r>
            <a:r>
              <a:rPr lang="fr-FR" sz="2400" dirty="0">
                <a:latin typeface="Times New Roman" pitchFamily="18" charset="0"/>
                <a:cs typeface="Times New Roman" pitchFamily="18" charset="0"/>
              </a:rPr>
              <a:t> for navigation.</a:t>
            </a:r>
          </a:p>
          <a:p>
            <a:pPr algn="just"/>
            <a:r>
              <a:rPr lang="fr-FR" sz="2400" dirty="0">
                <a:latin typeface="Times New Roman" pitchFamily="18" charset="0"/>
                <a:cs typeface="Times New Roman" pitchFamily="18" charset="0"/>
              </a:rPr>
              <a:t>More over the data has to </a:t>
            </a:r>
            <a:r>
              <a:rPr lang="fr-FR" sz="2400" dirty="0" err="1">
                <a:latin typeface="Times New Roman" pitchFamily="18" charset="0"/>
                <a:cs typeface="Times New Roman" pitchFamily="18" charset="0"/>
              </a:rPr>
              <a:t>be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changed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periodically</a:t>
            </a:r>
            <a:r>
              <a:rPr lang="fr-FR" sz="2400" dirty="0">
                <a:latin typeface="Times New Roman" pitchFamily="18" charset="0"/>
                <a:cs typeface="Times New Roman" pitchFamily="18" charset="0"/>
              </a:rPr>
              <a:t> for </a:t>
            </a:r>
            <a:r>
              <a:rPr lang="fr-FR" sz="2400" dirty="0" err="1">
                <a:latin typeface="Times New Roman" pitchFamily="18" charset="0"/>
                <a:cs typeface="Times New Roman" pitchFamily="18" charset="0"/>
              </a:rPr>
              <a:t>every</a:t>
            </a:r>
            <a:r>
              <a:rPr lang="fr-FR" sz="2400" dirty="0">
                <a:latin typeface="Times New Roman" pitchFamily="18" charset="0"/>
                <a:cs typeface="Times New Roman" pitchFamily="18" charset="0"/>
              </a:rPr>
              <a:t> 48 </a:t>
            </a:r>
            <a:r>
              <a:rPr lang="fr-FR" sz="2400" dirty="0" err="1">
                <a:latin typeface="Times New Roman" pitchFamily="18" charset="0"/>
                <a:cs typeface="Times New Roman" pitchFamily="18" charset="0"/>
              </a:rPr>
              <a:t>hours</a:t>
            </a:r>
            <a:r>
              <a:rPr lang="fr-FR" sz="2400" dirty="0">
                <a:latin typeface="Times New Roman" pitchFamily="18" charset="0"/>
                <a:cs typeface="Times New Roman" pitchFamily="18" charset="0"/>
              </a:rPr>
              <a:t>, to update the information the </a:t>
            </a:r>
            <a:r>
              <a:rPr lang="en-IN" sz="2400" dirty="0">
                <a:latin typeface="Times New Roman" pitchFamily="18" charset="0"/>
                <a:cs typeface="Times New Roman" pitchFamily="18" charset="0"/>
              </a:rPr>
              <a:t>user it is mandatory to registers himself for the first time in the Shore System through his mobile contact number which makes him easy received and stored data. </a:t>
            </a:r>
          </a:p>
          <a:p>
            <a:pPr algn="just"/>
            <a:r>
              <a:rPr lang="en-IN" sz="2400" dirty="0">
                <a:latin typeface="Times New Roman" pitchFamily="18" charset="0"/>
                <a:cs typeface="Times New Roman" pitchFamily="18" charset="0"/>
              </a:rPr>
              <a:t>Whenever the INCOIS data is refreshed and the Shore System completes updating the same, an intimation will be sent to the registered contact numbers so that the Potential Fishing Zones are not out-dated. </a:t>
            </a:r>
          </a:p>
          <a:p>
            <a:pPr algn="just"/>
            <a:r>
              <a:rPr lang="en-IN" sz="2400" dirty="0">
                <a:latin typeface="Times New Roman" pitchFamily="18" charset="0"/>
                <a:cs typeface="Times New Roman" pitchFamily="18" charset="0"/>
              </a:rPr>
              <a:t>The International Border Co-ordinates are stored in such a way that these data cannot be tampered with.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3BC5093-B9D5-42C3-9E06-A29637D80DBA}"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7</a:t>
            </a:fld>
            <a:endParaRPr lang="en-US"/>
          </a:p>
        </p:txBody>
      </p:sp>
    </p:spTree>
    <p:extLst>
      <p:ext uri="{BB962C8B-B14F-4D97-AF65-F5344CB8AC3E}">
        <p14:creationId xmlns:p14="http://schemas.microsoft.com/office/powerpoint/2010/main" val="265711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SHORE SYSTEM BLOCK DIAGRAM</a:t>
            </a:r>
          </a:p>
        </p:txBody>
      </p:sp>
      <p:sp>
        <p:nvSpPr>
          <p:cNvPr id="4" name="Date Placeholder 3"/>
          <p:cNvSpPr>
            <a:spLocks noGrp="1"/>
          </p:cNvSpPr>
          <p:nvPr>
            <p:ph type="dt" sz="half" idx="10"/>
          </p:nvPr>
        </p:nvSpPr>
        <p:spPr/>
        <p:txBody>
          <a:bodyPr/>
          <a:lstStyle/>
          <a:p>
            <a:fld id="{43BC5093-B9D5-42C3-9E06-A29637D80DBA}"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8</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866" y="1401335"/>
            <a:ext cx="11626782" cy="428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72005" y="5674659"/>
            <a:ext cx="4224554" cy="369332"/>
          </a:xfrm>
          <a:prstGeom prst="rect">
            <a:avLst/>
          </a:prstGeom>
          <a:noFill/>
        </p:spPr>
        <p:txBody>
          <a:bodyPr wrap="none" rtlCol="0">
            <a:spAutoFit/>
          </a:bodyPr>
          <a:lstStyle/>
          <a:p>
            <a:r>
              <a:rPr lang="en-IN" b="1" dirty="0">
                <a:latin typeface="Times New Roman" pitchFamily="18" charset="0"/>
                <a:cs typeface="Times New Roman" pitchFamily="18" charset="0"/>
              </a:rPr>
              <a:t>Figure 2. Shore System – Flow of Process</a:t>
            </a:r>
          </a:p>
        </p:txBody>
      </p:sp>
    </p:spTree>
    <p:extLst>
      <p:ext uri="{BB962C8B-B14F-4D97-AF65-F5344CB8AC3E}">
        <p14:creationId xmlns:p14="http://schemas.microsoft.com/office/powerpoint/2010/main" val="252672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MOBILE SYSTEM</a:t>
            </a:r>
          </a:p>
        </p:txBody>
      </p:sp>
      <p:sp>
        <p:nvSpPr>
          <p:cNvPr id="4" name="Date Placeholder 3"/>
          <p:cNvSpPr>
            <a:spLocks noGrp="1"/>
          </p:cNvSpPr>
          <p:nvPr>
            <p:ph type="dt" sz="half" idx="10"/>
          </p:nvPr>
        </p:nvSpPr>
        <p:spPr/>
        <p:txBody>
          <a:bodyPr/>
          <a:lstStyle/>
          <a:p>
            <a:fld id="{43BC5093-B9D5-42C3-9E06-A29637D80DBA}" type="datetime1">
              <a:rPr lang="en-US" smtClean="0"/>
              <a:t>1/25/2018</a:t>
            </a:fld>
            <a:endParaRPr lang="en-US"/>
          </a:p>
        </p:txBody>
      </p:sp>
      <p:sp>
        <p:nvSpPr>
          <p:cNvPr id="5" name="Footer Placeholder 4"/>
          <p:cNvSpPr>
            <a:spLocks noGrp="1"/>
          </p:cNvSpPr>
          <p:nvPr>
            <p:ph type="ftr" sz="quarter" idx="11"/>
          </p:nvPr>
        </p:nvSpPr>
        <p:spPr/>
        <p:txBody>
          <a:bodyPr/>
          <a:lstStyle/>
          <a:p>
            <a:r>
              <a:rPr lang="en-IN"/>
              <a:t>POTENTIAL FISHING AREA RECOGNITION AND GUIDANCE SYSTEM</a:t>
            </a:r>
            <a:endParaRPr lang="en-US"/>
          </a:p>
        </p:txBody>
      </p:sp>
      <p:sp>
        <p:nvSpPr>
          <p:cNvPr id="6" name="Slide Number Placeholder 5"/>
          <p:cNvSpPr>
            <a:spLocks noGrp="1"/>
          </p:cNvSpPr>
          <p:nvPr>
            <p:ph type="sldNum" sz="quarter" idx="12"/>
          </p:nvPr>
        </p:nvSpPr>
        <p:spPr/>
        <p:txBody>
          <a:bodyPr/>
          <a:lstStyle/>
          <a:p>
            <a:fld id="{7957938A-EFF8-4D36-93F4-1E5F1306A6E4}" type="slidenum">
              <a:rPr lang="en-US" smtClean="0"/>
              <a:t>9</a:t>
            </a:fld>
            <a:endParaRPr lang="en-US"/>
          </a:p>
        </p:txBody>
      </p:sp>
      <p:sp>
        <p:nvSpPr>
          <p:cNvPr id="8" name="Content Placeholder 7"/>
          <p:cNvSpPr>
            <a:spLocks noGrp="1"/>
          </p:cNvSpPr>
          <p:nvPr>
            <p:ph idx="1"/>
          </p:nvPr>
        </p:nvSpPr>
        <p:spPr>
          <a:xfrm>
            <a:off x="825321" y="1490773"/>
            <a:ext cx="10515600" cy="4858511"/>
          </a:xfrm>
        </p:spPr>
        <p:txBody>
          <a:bodyPr>
            <a:normAutofit/>
          </a:bodyPr>
          <a:lstStyle/>
          <a:p>
            <a:pPr algn="just"/>
            <a:r>
              <a:rPr lang="en-IN" dirty="0">
                <a:latin typeface="Times New Roman" pitchFamily="18" charset="0"/>
                <a:cs typeface="Times New Roman" pitchFamily="18" charset="0"/>
              </a:rPr>
              <a:t>The Mobile System consists of GPS Receiver, Central Control unit, SD Card Reader and LCD Display. </a:t>
            </a:r>
          </a:p>
          <a:p>
            <a:pPr algn="just"/>
            <a:r>
              <a:rPr lang="en-IN" dirty="0">
                <a:latin typeface="Times New Roman" pitchFamily="18" charset="0"/>
                <a:cs typeface="Times New Roman" pitchFamily="18" charset="0"/>
              </a:rPr>
              <a:t>The Central Controller consists of </a:t>
            </a:r>
            <a:r>
              <a:rPr lang="en-IN" dirty="0" err="1">
                <a:latin typeface="Times New Roman" pitchFamily="18" charset="0"/>
                <a:cs typeface="Times New Roman" pitchFamily="18" charset="0"/>
              </a:rPr>
              <a:t>Arduino</a:t>
            </a:r>
            <a:r>
              <a:rPr lang="en-IN" dirty="0">
                <a:latin typeface="Times New Roman" pitchFamily="18" charset="0"/>
                <a:cs typeface="Times New Roman" pitchFamily="18" charset="0"/>
              </a:rPr>
              <a:t> unit and Four Input buttons. The Mobile System first checks for the stored Location Data in the SD Card. </a:t>
            </a:r>
          </a:p>
          <a:p>
            <a:pPr algn="just"/>
            <a:r>
              <a:rPr lang="en-IN" dirty="0">
                <a:latin typeface="Times New Roman" pitchFamily="18" charset="0"/>
                <a:cs typeface="Times New Roman" pitchFamily="18" charset="0"/>
              </a:rPr>
              <a:t>If data is found, the location will be displayed to the user from which the user can select his preferred destination region. </a:t>
            </a:r>
          </a:p>
          <a:p>
            <a:pPr algn="just"/>
            <a:r>
              <a:rPr lang="en-IN" dirty="0">
                <a:latin typeface="Times New Roman" pitchFamily="18" charset="0"/>
                <a:cs typeface="Times New Roman" pitchFamily="18" charset="0"/>
              </a:rPr>
              <a:t>Then, the system starts to receive the present location through GPS Module. </a:t>
            </a:r>
          </a:p>
        </p:txBody>
      </p:sp>
    </p:spTree>
    <p:extLst>
      <p:ext uri="{BB962C8B-B14F-4D97-AF65-F5344CB8AC3E}">
        <p14:creationId xmlns:p14="http://schemas.microsoft.com/office/powerpoint/2010/main" val="1165100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1049</Words>
  <Application>Microsoft Office PowerPoint</Application>
  <PresentationFormat>Widescreen</PresentationFormat>
  <Paragraphs>130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CONTENTS</vt:lpstr>
      <vt:lpstr>INTRODUCTION</vt:lpstr>
      <vt:lpstr>LITERATURE REVIEW</vt:lpstr>
      <vt:lpstr>WHAT IS POTENTIAL FISHING AREA</vt:lpstr>
      <vt:lpstr>POTENTIAL FISHING AREA RECOGNITION</vt:lpstr>
      <vt:lpstr>SHORE SYSTEM</vt:lpstr>
      <vt:lpstr>SHORE SYSTEM BLOCK DIAGRAM</vt:lpstr>
      <vt:lpstr>MOBILE SYSTEM</vt:lpstr>
      <vt:lpstr>PowerPoint Presentation</vt:lpstr>
      <vt:lpstr>Contd..</vt:lpstr>
      <vt:lpstr>CAUSE FOR THIS PROJECT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CURE FOR DIABETES USING NANO ROBOTS</dc:title>
  <dc:creator>Mukesh Kumar C</dc:creator>
  <cp:lastModifiedBy>Jeevaraam Kumar</cp:lastModifiedBy>
  <cp:revision>61</cp:revision>
  <cp:lastPrinted>2017-08-29T19:09:48Z</cp:lastPrinted>
  <dcterms:created xsi:type="dcterms:W3CDTF">2017-02-28T05:42:00Z</dcterms:created>
  <dcterms:modified xsi:type="dcterms:W3CDTF">2018-01-25T05:49:18Z</dcterms:modified>
</cp:coreProperties>
</file>