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0" r:id="rId2"/>
  </p:sldMasterIdLst>
  <p:notesMasterIdLst>
    <p:notesMasterId r:id="rId18"/>
  </p:notesMasterIdLst>
  <p:sldIdLst>
    <p:sldId id="256" r:id="rId3"/>
    <p:sldId id="257" r:id="rId4"/>
    <p:sldId id="258" r:id="rId5"/>
    <p:sldId id="273" r:id="rId6"/>
    <p:sldId id="259" r:id="rId7"/>
    <p:sldId id="261" r:id="rId8"/>
    <p:sldId id="262" r:id="rId9"/>
    <p:sldId id="263" r:id="rId10"/>
    <p:sldId id="264" r:id="rId11"/>
    <p:sldId id="265" r:id="rId12"/>
    <p:sldId id="266" r:id="rId13"/>
    <p:sldId id="272" r:id="rId14"/>
    <p:sldId id="267" r:id="rId15"/>
    <p:sldId id="268"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B0036F-DDA5-41AF-896C-CA7797B7189D}" type="datetimeFigureOut">
              <a:rPr lang="en-US" smtClean="0"/>
              <a:pPr/>
              <a:t>6/9/2021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D23A3A-F644-4FCE-963F-D1FFCF5036D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1DA36B2-0737-416A-AFB4-1B307F35040C}" type="slidenum">
              <a:rPr lang="en-IN" smtClean="0"/>
              <a:pPr/>
              <a:t>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6" name="TextBox 15"/>
          <p:cNvSpPr txBox="1"/>
          <p:nvPr userDrawn="1"/>
        </p:nvSpPr>
        <p:spPr>
          <a:xfrm>
            <a:off x="152400" y="5666601"/>
            <a:ext cx="1905000" cy="276999"/>
          </a:xfrm>
          <a:prstGeom prst="rect">
            <a:avLst/>
          </a:prstGeom>
          <a:noFill/>
        </p:spPr>
        <p:txBody>
          <a:bodyPr wrap="square" rtlCol="0">
            <a:spAutoFit/>
          </a:bodyPr>
          <a:lstStyle/>
          <a:p>
            <a:pPr algn="l"/>
            <a:r>
              <a:rPr lang="en-US" sz="1200" spc="0" dirty="0">
                <a:solidFill>
                  <a:srgbClr val="FFFFFF"/>
                </a:solidFill>
                <a:latin typeface="Arial"/>
                <a:cs typeface="Arial"/>
              </a:rPr>
              <a:t>Hyderabad </a:t>
            </a:r>
            <a:r>
              <a:rPr lang="en-US" sz="1200" spc="0" baseline="0" dirty="0">
                <a:solidFill>
                  <a:srgbClr val="FFFFFF"/>
                </a:solidFill>
                <a:latin typeface="Arial"/>
                <a:cs typeface="Arial"/>
              </a:rPr>
              <a:t>Campus</a:t>
            </a:r>
            <a:endParaRPr lang="en-US" sz="1200" spc="0" dirty="0">
              <a:solidFill>
                <a:srgbClr val="FFFFFF"/>
              </a:solidFill>
              <a:latin typeface="Arial"/>
              <a:cs typeface="Arial"/>
            </a:endParaRPr>
          </a:p>
        </p:txBody>
      </p:sp>
    </p:spTree>
    <p:extLst>
      <p:ext uri="{BB962C8B-B14F-4D97-AF65-F5344CB8AC3E}">
        <p14:creationId xmlns:p14="http://schemas.microsoft.com/office/powerpoint/2010/main" val="113624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20" name="TextBox 19"/>
          <p:cNvSpPr txBox="1"/>
          <p:nvPr userDrawn="1"/>
        </p:nvSpPr>
        <p:spPr>
          <a:xfrm>
            <a:off x="7086600" y="1170801"/>
            <a:ext cx="1905000" cy="276999"/>
          </a:xfrm>
          <a:prstGeom prst="rect">
            <a:avLst/>
          </a:prstGeom>
          <a:noFill/>
        </p:spPr>
        <p:txBody>
          <a:bodyPr wrap="square" rtlCol="0">
            <a:spAutoFit/>
          </a:bodyPr>
          <a:lstStyle/>
          <a:p>
            <a:pPr algn="l"/>
            <a:r>
              <a:rPr lang="en-US" sz="1200" spc="0" dirty="0">
                <a:solidFill>
                  <a:srgbClr val="FFFFFF"/>
                </a:solidFill>
                <a:latin typeface="Arial"/>
                <a:cs typeface="Arial"/>
              </a:rPr>
              <a:t>Hyderabad </a:t>
            </a:r>
            <a:r>
              <a:rPr lang="en-US" sz="1200" spc="0" baseline="0" dirty="0">
                <a:solidFill>
                  <a:srgbClr val="FFFFFF"/>
                </a:solidFill>
                <a:latin typeface="Arial"/>
                <a:cs typeface="Arial"/>
              </a:rPr>
              <a:t>Campus</a:t>
            </a:r>
            <a:endParaRPr lang="en-US" sz="1200" spc="0" dirty="0">
              <a:solidFill>
                <a:srgbClr val="FFFFFF"/>
              </a:solidFill>
              <a:latin typeface="Arial"/>
              <a:cs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Hyderabad Campus</a:t>
            </a:r>
          </a:p>
        </p:txBody>
      </p:sp>
      <p:grpSp>
        <p:nvGrpSpPr>
          <p:cNvPr id="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4"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22"/>
          <p:cNvGrpSpPr/>
          <p:nvPr userDrawn="1"/>
        </p:nvGrpSpPr>
        <p:grpSpPr>
          <a:xfrm>
            <a:off x="0" y="716281"/>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Hyderabad Campus</a:t>
            </a:r>
          </a:p>
        </p:txBody>
      </p:sp>
      <p:grpSp>
        <p:nvGrpSpPr>
          <p:cNvPr id="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4"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22"/>
          <p:cNvGrpSpPr/>
          <p:nvPr userDrawn="1"/>
        </p:nvGrpSpPr>
        <p:grpSpPr>
          <a:xfrm>
            <a:off x="0" y="716281"/>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Hyderabad Campus</a:t>
            </a:r>
          </a:p>
        </p:txBody>
      </p:sp>
      <p:grpSp>
        <p:nvGrpSpPr>
          <p:cNvPr id="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4"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22"/>
          <p:cNvGrpSpPr/>
          <p:nvPr userDrawn="1"/>
        </p:nvGrpSpPr>
        <p:grpSpPr>
          <a:xfrm>
            <a:off x="0" y="716281"/>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Hyderabad Campus</a:t>
            </a:r>
          </a:p>
        </p:txBody>
      </p:sp>
      <p:grpSp>
        <p:nvGrpSpPr>
          <p:cNvPr id="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4"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22"/>
          <p:cNvGrpSpPr/>
          <p:nvPr userDrawn="1"/>
        </p:nvGrpSpPr>
        <p:grpSpPr>
          <a:xfrm>
            <a:off x="0" y="716281"/>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Hyderabad Campus</a:t>
            </a:r>
          </a:p>
        </p:txBody>
      </p:sp>
      <p:grpSp>
        <p:nvGrpSpPr>
          <p:cNvPr id="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4"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22"/>
          <p:cNvGrpSpPr/>
          <p:nvPr userDrawn="1"/>
        </p:nvGrpSpPr>
        <p:grpSpPr>
          <a:xfrm>
            <a:off x="0" y="716281"/>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Hyderabad Campus</a:t>
            </a:r>
          </a:p>
        </p:txBody>
      </p:sp>
      <p:grpSp>
        <p:nvGrpSpPr>
          <p:cNvPr id="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4"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22"/>
          <p:cNvGrpSpPr/>
          <p:nvPr userDrawn="1"/>
        </p:nvGrpSpPr>
        <p:grpSpPr>
          <a:xfrm>
            <a:off x="0" y="716281"/>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Hyderabad Campus</a:t>
            </a:r>
          </a:p>
        </p:txBody>
      </p:sp>
      <p:grpSp>
        <p:nvGrpSpPr>
          <p:cNvPr id="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4"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22"/>
          <p:cNvGrpSpPr/>
          <p:nvPr userDrawn="1"/>
        </p:nvGrpSpPr>
        <p:grpSpPr>
          <a:xfrm>
            <a:off x="0" y="716281"/>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05686DF-D0F6-4A5D-BA4A-1D151FF8FA3D}"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D975B-0304-4209-99D4-0745015B7F98}"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5686DF-D0F6-4A5D-BA4A-1D151FF8FA3D}"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D975B-0304-4209-99D4-0745015B7F98}"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686DF-D0F6-4A5D-BA4A-1D151FF8FA3D}"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D975B-0304-4209-99D4-0745015B7F98}"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05686DF-D0F6-4A5D-BA4A-1D151FF8FA3D}" type="datetimeFigureOut">
              <a:rPr lang="en-US" smtClean="0"/>
              <a:pPr/>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D975B-0304-4209-99D4-0745015B7F98}"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05686DF-D0F6-4A5D-BA4A-1D151FF8FA3D}" type="datetimeFigureOut">
              <a:rPr lang="en-US" smtClean="0"/>
              <a:pPr/>
              <a:t>6/9/2021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6D975B-0304-4209-99D4-0745015B7F98}"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05686DF-D0F6-4A5D-BA4A-1D151FF8FA3D}" type="datetimeFigureOut">
              <a:rPr lang="en-US" smtClean="0"/>
              <a:pPr/>
              <a:t>6/9/2021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6D975B-0304-4209-99D4-0745015B7F98}"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5686DF-D0F6-4A5D-BA4A-1D151FF8FA3D}" type="datetimeFigureOut">
              <a:rPr lang="en-US" smtClean="0"/>
              <a:pPr/>
              <a:t>6/9/2021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6D975B-0304-4209-99D4-0745015B7F98}"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5686DF-D0F6-4A5D-BA4A-1D151FF8FA3D}" type="datetimeFigureOut">
              <a:rPr lang="en-US" smtClean="0"/>
              <a:pPr/>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D975B-0304-4209-99D4-0745015B7F98}"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5686DF-D0F6-4A5D-BA4A-1D151FF8FA3D}" type="datetimeFigureOut">
              <a:rPr lang="en-US" smtClean="0"/>
              <a:pPr/>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D975B-0304-4209-99D4-0745015B7F9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5686DF-D0F6-4A5D-BA4A-1D151FF8FA3D}"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D975B-0304-4209-99D4-0745015B7F98}"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5686DF-D0F6-4A5D-BA4A-1D151FF8FA3D}"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D975B-0304-4209-99D4-0745015B7F9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5" r:id="rId16"/>
    <p:sldLayoutId id="2147483666" r:id="rId17"/>
    <p:sldLayoutId id="2147483667" r:id="rId18"/>
    <p:sldLayoutId id="2147483668" r:id="rId19"/>
    <p:sldLayoutId id="2147483669" r:id="rId20"/>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52400" y="6400800"/>
            <a:ext cx="4648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dirty="0"/>
              <a:t>POTENTIAL FISHING AREA RECOGNITION AND GUIDANCE SYSTEM</a:t>
            </a:r>
          </a:p>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6D975B-0304-4209-99D4-0745015B7F9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a:xfrm>
            <a:off x="2133600" y="4724400"/>
            <a:ext cx="6400800" cy="1219200"/>
          </a:xfrm>
        </p:spPr>
        <p:txBody>
          <a:bodyPr/>
          <a:lstStyle/>
          <a:p>
            <a:endParaRPr lang="en-IN" dirty="0"/>
          </a:p>
          <a:p>
            <a:endParaRPr lang="en-IN" dirty="0"/>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JEEVARAAM K-2020H1400216H</a:t>
            </a:r>
          </a:p>
          <a:p>
            <a:r>
              <a:rPr lang="en-IN" dirty="0">
                <a:latin typeface="Times New Roman" panose="02020603050405020304" pitchFamily="18" charset="0"/>
                <a:cs typeface="Times New Roman" panose="02020603050405020304" pitchFamily="18" charset="0"/>
              </a:rPr>
              <a:t>RISHI SUDHIR PHAYE-2020H1400230H</a:t>
            </a:r>
          </a:p>
          <a:p>
            <a:r>
              <a:rPr lang="en-IN" dirty="0">
                <a:latin typeface="Times New Roman" panose="02020603050405020304" pitchFamily="18" charset="0"/>
                <a:cs typeface="Times New Roman" panose="02020603050405020304" pitchFamily="18" charset="0"/>
              </a:rPr>
              <a:t>SIDDHARTH SUKRTUH-2020H1400236H</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M.E Embedded System</a:t>
            </a:r>
          </a:p>
        </p:txBody>
      </p:sp>
      <p:sp>
        <p:nvSpPr>
          <p:cNvPr id="5" name="Title 4"/>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BITS </a:t>
            </a:r>
            <a:r>
              <a:rPr lang="en-US" dirty="0" err="1">
                <a:latin typeface="Times New Roman" panose="02020603050405020304" pitchFamily="18" charset="0"/>
                <a:cs typeface="Times New Roman" panose="02020603050405020304" pitchFamily="18" charset="0"/>
              </a:rPr>
              <a:t>Pilani</a:t>
            </a:r>
            <a:r>
              <a:rPr lang="en-US" dirty="0">
                <a:latin typeface="Times New Roman" panose="02020603050405020304" pitchFamily="18" charset="0"/>
                <a:cs typeface="Times New Roman" panose="02020603050405020304" pitchFamily="18" charset="0"/>
              </a:rPr>
              <a:t> Presentation</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0" y="0"/>
            <a:ext cx="6172200" cy="914400"/>
          </a:xfrm>
        </p:spPr>
        <p:txBody>
          <a:bodyPr>
            <a:normAutofit fontScale="92500"/>
          </a:bodyPr>
          <a:lstStyle/>
          <a:p>
            <a:r>
              <a:rPr lang="en-IN" sz="2800" dirty="0">
                <a:latin typeface="Times New Roman" pitchFamily="18" charset="0"/>
                <a:cs typeface="Times New Roman" pitchFamily="18" charset="0"/>
              </a:rPr>
              <a:t> Flow Chart: Shore System – Flow of Process</a:t>
            </a:r>
            <a:endParaRPr lang="en-US" sz="2800" dirty="0">
              <a:latin typeface="Times New Roman" pitchFamily="18" charset="0"/>
              <a:cs typeface="Times New Roman" pitchFamily="18" charset="0"/>
            </a:endParaRPr>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05399" y="1388457"/>
            <a:ext cx="8720087" cy="4288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0" y="152400"/>
            <a:ext cx="6324600" cy="1143000"/>
          </a:xfrm>
        </p:spPr>
        <p:txBody>
          <a:bodyPr/>
          <a:lstStyle/>
          <a:p>
            <a:r>
              <a:rPr lang="en-IN" sz="2800" dirty="0">
                <a:latin typeface="Times New Roman" pitchFamily="18" charset="0"/>
                <a:cs typeface="Times New Roman" pitchFamily="18" charset="0"/>
              </a:rPr>
              <a:t> Flow chart: Mobile system – Flow of Process</a:t>
            </a:r>
          </a:p>
          <a:p>
            <a:endParaRPr lang="en-US" dirty="0"/>
          </a:p>
        </p:txBody>
      </p:sp>
      <p:pic>
        <p:nvPicPr>
          <p:cNvPr id="4" name="Content Placeholder 3"/>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1899" t="1837" r="1266" b="2439"/>
          <a:stretch/>
        </p:blipFill>
        <p:spPr bwMode="auto">
          <a:xfrm>
            <a:off x="1219200" y="1219200"/>
            <a:ext cx="6328893" cy="500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76200"/>
            <a:ext cx="6324600" cy="1143000"/>
          </a:xfrm>
        </p:spPr>
        <p:txBody>
          <a:bodyPr/>
          <a:lstStyle/>
          <a:p>
            <a:r>
              <a:rPr lang="en-IN" dirty="0">
                <a:latin typeface="Times New Roman" panose="02020603050405020304" pitchFamily="18" charset="0"/>
                <a:cs typeface="Times New Roman" panose="02020603050405020304" pitchFamily="18" charset="0"/>
              </a:rPr>
              <a:t>UML</a:t>
            </a:r>
            <a:r>
              <a:rPr lang="en-IN" dirty="0"/>
              <a:t> </a:t>
            </a:r>
            <a:endParaRPr lang="en-US" dirty="0"/>
          </a:p>
        </p:txBody>
      </p:sp>
      <p:pic>
        <p:nvPicPr>
          <p:cNvPr id="4" name="Picture 3" descr="ses uml.png"/>
          <p:cNvPicPr>
            <a:picLocks noChangeAspect="1"/>
          </p:cNvPicPr>
          <p:nvPr/>
        </p:nvPicPr>
        <p:blipFill>
          <a:blip r:embed="rId2" cstate="print"/>
          <a:stretch>
            <a:fillRect/>
          </a:stretch>
        </p:blipFill>
        <p:spPr>
          <a:xfrm>
            <a:off x="0" y="846734"/>
            <a:ext cx="9144000" cy="516453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95401"/>
            <a:ext cx="8229600" cy="5029200"/>
          </a:xfrm>
        </p:spPr>
        <p:txBody>
          <a:bodyPr>
            <a:normAutofit/>
          </a:bodyPr>
          <a:lstStyle/>
          <a:p>
            <a:pPr algn="just">
              <a:buFont typeface="Arial" pitchFamily="34" charset="0"/>
              <a:buChar char="•"/>
            </a:pPr>
            <a:r>
              <a:rPr lang="en-IN" dirty="0">
                <a:latin typeface="Times New Roman" pitchFamily="18" charset="0"/>
                <a:cs typeface="Times New Roman" pitchFamily="18" charset="0"/>
              </a:rPr>
              <a:t>The Controller compares the present location with the user defined location and indicates its absolute bearing and distance to location. </a:t>
            </a:r>
          </a:p>
          <a:p>
            <a:pPr algn="just">
              <a:buFont typeface="Arial" pitchFamily="34" charset="0"/>
              <a:buChar char="•"/>
            </a:pPr>
            <a:r>
              <a:rPr lang="en-IN" dirty="0">
                <a:latin typeface="Times New Roman" pitchFamily="18" charset="0"/>
                <a:cs typeface="Times New Roman" pitchFamily="18" charset="0"/>
              </a:rPr>
              <a:t>If the location is reached, a signal indicating the same is displayed. </a:t>
            </a:r>
          </a:p>
          <a:p>
            <a:pPr algn="just">
              <a:buFont typeface="Arial" pitchFamily="34" charset="0"/>
              <a:buChar char="•"/>
            </a:pPr>
            <a:r>
              <a:rPr lang="en-IN" dirty="0">
                <a:latin typeface="Times New Roman" pitchFamily="18" charset="0"/>
                <a:cs typeface="Times New Roman" pitchFamily="18" charset="0"/>
              </a:rPr>
              <a:t>Caution is taken to see that international water boundaries are not crossed by referencing the co-ordinates present on the SD card and the Internationally agreed boundaries. </a:t>
            </a:r>
          </a:p>
          <a:p>
            <a:pPr algn="just">
              <a:buFont typeface="Arial" pitchFamily="34" charset="0"/>
              <a:buChar char="•"/>
            </a:pPr>
            <a:r>
              <a:rPr lang="en-IN" dirty="0">
                <a:latin typeface="Times New Roman" pitchFamily="18" charset="0"/>
                <a:cs typeface="Times New Roman" pitchFamily="18" charset="0"/>
              </a:rPr>
              <a:t>The Mobile System also logs the present GPS Data to the attached SD Card every five minutes </a:t>
            </a:r>
          </a:p>
        </p:txBody>
      </p:sp>
      <p:sp>
        <p:nvSpPr>
          <p:cNvPr id="3" name="Content Placeholder 2"/>
          <p:cNvSpPr>
            <a:spLocks noGrp="1"/>
          </p:cNvSpPr>
          <p:nvPr>
            <p:ph sz="quarter" idx="10"/>
          </p:nvPr>
        </p:nvSpPr>
        <p:spPr>
          <a:xfrm>
            <a:off x="304800" y="0"/>
            <a:ext cx="6324600" cy="990600"/>
          </a:xfrm>
        </p:spPr>
        <p:txBody>
          <a:bodyPr/>
          <a:lstStyle/>
          <a:p>
            <a:r>
              <a:rPr lang="en-IN" dirty="0">
                <a:latin typeface="Times New Roman" panose="02020603050405020304" pitchFamily="18" charset="0"/>
                <a:cs typeface="Times New Roman" panose="02020603050405020304" pitchFamily="18" charset="0"/>
              </a:rPr>
              <a:t>Description</a:t>
            </a:r>
          </a:p>
        </p:txBody>
      </p:sp>
    </p:spTree>
    <p:extLst>
      <p:ext uri="{BB962C8B-B14F-4D97-AF65-F5344CB8AC3E}">
        <p14:creationId xmlns:p14="http://schemas.microsoft.com/office/powerpoint/2010/main" val="373339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14400"/>
            <a:ext cx="8229600" cy="5562600"/>
          </a:xfrm>
        </p:spPr>
        <p:txBody>
          <a:bodyPr>
            <a:normAutofit/>
          </a:bodyPr>
          <a:lstStyle/>
          <a:p>
            <a:pPr algn="just">
              <a:buFont typeface="Arial" pitchFamily="34" charset="0"/>
              <a:buChar char="•"/>
            </a:pPr>
            <a:r>
              <a:rPr lang="en-IN" dirty="0">
                <a:latin typeface="Times New Roman" pitchFamily="18" charset="0"/>
                <a:cs typeface="Times New Roman" pitchFamily="18" charset="0"/>
              </a:rPr>
              <a:t>This Project not only aims to make the Potential Fishing Zone more realistically available to fishermen but also to make the data available to lower-class fishermen too. </a:t>
            </a:r>
          </a:p>
          <a:p>
            <a:pPr algn="just">
              <a:buFont typeface="Arial" pitchFamily="34" charset="0"/>
              <a:buChar char="•"/>
            </a:pPr>
            <a:r>
              <a:rPr lang="en-IN" dirty="0">
                <a:latin typeface="Times New Roman" pitchFamily="18" charset="0"/>
                <a:cs typeface="Times New Roman" pitchFamily="18" charset="0"/>
              </a:rPr>
              <a:t>The cost would be very minimal when compared to conventional one which makes this system a more-efficient one. </a:t>
            </a:r>
          </a:p>
          <a:p>
            <a:pPr algn="just">
              <a:buFont typeface="Arial" pitchFamily="34" charset="0"/>
              <a:buChar char="•"/>
            </a:pPr>
            <a:r>
              <a:rPr lang="en-IN" dirty="0">
                <a:latin typeface="Times New Roman" pitchFamily="18" charset="0"/>
                <a:cs typeface="Times New Roman" pitchFamily="18" charset="0"/>
              </a:rPr>
              <a:t>The Tertiary merits of this system include that the ratio between energy used and income from fishing could increase as this system guides the fishermen directly to a more reliable area than the fishermen using their long-acquired instinctual knowledge. </a:t>
            </a:r>
            <a:endParaRPr lang="en-US" dirty="0">
              <a:latin typeface="Times New Roman" panose="02020603050405020304" pitchFamily="18" charset="0"/>
              <a:cs typeface="Times New Roman" panose="02020603050405020304" pitchFamily="18" charset="0"/>
            </a:endParaRPr>
          </a:p>
          <a:p>
            <a:pPr algn="just">
              <a:buFont typeface="Arial" pitchFamily="34" charset="0"/>
              <a:buChar char="•"/>
            </a:pPr>
            <a:endParaRPr lang="en-IN" dirty="0"/>
          </a:p>
        </p:txBody>
      </p:sp>
      <p:sp>
        <p:nvSpPr>
          <p:cNvPr id="3" name="Content Placeholder 2"/>
          <p:cNvSpPr>
            <a:spLocks noGrp="1"/>
          </p:cNvSpPr>
          <p:nvPr>
            <p:ph sz="quarter" idx="10"/>
          </p:nvPr>
        </p:nvSpPr>
        <p:spPr>
          <a:xfrm>
            <a:off x="304800" y="0"/>
            <a:ext cx="6324600" cy="914400"/>
          </a:xfrm>
        </p:spPr>
        <p:txBody>
          <a:bodyPr/>
          <a:lstStyle/>
          <a:p>
            <a:r>
              <a:rPr lang="en-IN"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255354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1BC0822-79EA-4F6E-9DD3-A50CDCB21FF0}"/>
              </a:ext>
            </a:extLst>
          </p:cNvPr>
          <p:cNvSpPr txBox="1"/>
          <p:nvPr/>
        </p:nvSpPr>
        <p:spPr>
          <a:xfrm>
            <a:off x="2819400" y="2921168"/>
            <a:ext cx="4419600" cy="1015663"/>
          </a:xfrm>
          <a:prstGeom prst="rect">
            <a:avLst/>
          </a:prstGeom>
          <a:noFill/>
        </p:spPr>
        <p:txBody>
          <a:bodyPr wrap="square" rtlCol="0">
            <a:spAutoFit/>
          </a:bodyPr>
          <a:lstStyle/>
          <a:p>
            <a:r>
              <a:rPr lang="en-US" sz="6000" dirty="0"/>
              <a:t>THANK YOU</a:t>
            </a:r>
            <a:endParaRPr lang="en-IN"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noGrp="1"/>
          </p:cNvSpPr>
          <p:nvPr>
            <p:ph sz="quarter" idx="10"/>
          </p:nvPr>
        </p:nvSpPr>
        <p:spPr>
          <a:prstGeom prst="rect">
            <a:avLst/>
          </a:prstGeom>
          <a:noFill/>
        </p:spPr>
        <p:txBody>
          <a:bodyPr wrap="square" rtlCol="0">
            <a:spAutoFit/>
          </a:bodyPr>
          <a:lstStyle/>
          <a:p>
            <a:pPr algn="ctr"/>
            <a:r>
              <a:rPr lang="en-IN" sz="3600" b="1" dirty="0">
                <a:solidFill>
                  <a:schemeClr val="accent6"/>
                </a:solidFill>
                <a:latin typeface="Times New Roman" pitchFamily="18" charset="0"/>
                <a:cs typeface="Times New Roman" pitchFamily="18" charset="0"/>
              </a:rPr>
              <a:t>POTENTIAL FISHING AREA RECOGNITION AND GUIDANCE SYSTEM</a:t>
            </a:r>
            <a:r>
              <a:rPr lang="en-IN" sz="3600" b="1" dirty="0">
                <a:solidFill>
                  <a:srgbClr val="92D050"/>
                </a:solidFill>
                <a:latin typeface="Times New Roman" pitchFamily="18" charset="0"/>
                <a:cs typeface="Times New Roman" pitchFamily="18" charset="0"/>
              </a:rPr>
              <a:t> </a:t>
            </a:r>
            <a:endParaRPr lang="en-US" sz="2400" b="1" u="sng" dirty="0">
              <a:solidFill>
                <a:srgbClr val="92D050"/>
              </a:solidFill>
              <a:latin typeface="Times New Roman" panose="02020603050405020304" pitchFamily="18" charset="0"/>
              <a:cs typeface="Times New Roman" panose="02020603050405020304" pitchFamily="18" charset="0"/>
            </a:endParaRPr>
          </a:p>
          <a:p>
            <a:pPr algn="ctr"/>
            <a:endParaRPr lang="en-US" sz="2400" b="1" u="sng" dirty="0">
              <a:solidFill>
                <a:schemeClr val="accent6"/>
              </a:solidFill>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itchFamily="34" charset="0"/>
              <a:buChar char="•"/>
            </a:pPr>
            <a:r>
              <a:rPr lang="en-US" dirty="0">
                <a:latin typeface="Times New Roman" panose="02020603050405020304" pitchFamily="18" charset="0"/>
                <a:cs typeface="Times New Roman" panose="02020603050405020304" pitchFamily="18" charset="0"/>
              </a:rPr>
              <a:t>CAUSE FOR THIS PROJECT</a:t>
            </a:r>
          </a:p>
          <a:p>
            <a:pPr>
              <a:buFont typeface="Arial" pitchFamily="34" charset="0"/>
              <a:buChar char="•"/>
            </a:pPr>
            <a:r>
              <a:rPr lang="en-US" dirty="0">
                <a:latin typeface="Times New Roman" panose="02020603050405020304" pitchFamily="18" charset="0"/>
                <a:cs typeface="Times New Roman" panose="02020603050405020304" pitchFamily="18" charset="0"/>
              </a:rPr>
              <a:t>INTRODUCTION</a:t>
            </a:r>
          </a:p>
          <a:p>
            <a:pPr>
              <a:buFont typeface="Arial" pitchFamily="34" charset="0"/>
              <a:buChar char="•"/>
            </a:pPr>
            <a:r>
              <a:rPr lang="en-US" dirty="0">
                <a:latin typeface="Times New Roman" panose="02020603050405020304" pitchFamily="18" charset="0"/>
                <a:cs typeface="Times New Roman" panose="02020603050405020304" pitchFamily="18" charset="0"/>
              </a:rPr>
              <a:t>WHAT IS POTENTIAL FISHING AREA</a:t>
            </a:r>
          </a:p>
          <a:p>
            <a:pPr>
              <a:buFont typeface="Arial" pitchFamily="34" charset="0"/>
              <a:buChar char="•"/>
            </a:pPr>
            <a:r>
              <a:rPr lang="en-US" dirty="0">
                <a:latin typeface="Times New Roman" panose="02020603050405020304" pitchFamily="18" charset="0"/>
                <a:cs typeface="Times New Roman" panose="02020603050405020304" pitchFamily="18" charset="0"/>
              </a:rPr>
              <a:t>SHORE SYSTEM</a:t>
            </a:r>
          </a:p>
          <a:p>
            <a:pPr>
              <a:buFont typeface="Arial" pitchFamily="34" charset="0"/>
              <a:buChar char="•"/>
            </a:pPr>
            <a:r>
              <a:rPr lang="en-US" dirty="0">
                <a:latin typeface="Times New Roman" panose="02020603050405020304" pitchFamily="18" charset="0"/>
                <a:cs typeface="Times New Roman" panose="02020603050405020304" pitchFamily="18" charset="0"/>
              </a:rPr>
              <a:t>MOBILE SYSTEM</a:t>
            </a:r>
          </a:p>
          <a:p>
            <a:pPr>
              <a:buFont typeface="Arial" pitchFamily="34" charset="0"/>
              <a:buChar char="•"/>
            </a:pPr>
            <a:r>
              <a:rPr lang="en-IN" dirty="0">
                <a:latin typeface="Times New Roman" panose="02020603050405020304" pitchFamily="18" charset="0"/>
                <a:cs typeface="Times New Roman" panose="02020603050405020304" pitchFamily="18" charset="0"/>
              </a:rPr>
              <a:t>FLOW CHARTS</a:t>
            </a:r>
          </a:p>
          <a:p>
            <a:pPr>
              <a:buFont typeface="Arial" pitchFamily="34" charset="0"/>
              <a:buChar char="•"/>
            </a:pPr>
            <a:r>
              <a:rPr lang="en-IN" dirty="0">
                <a:latin typeface="Times New Roman" panose="02020603050405020304" pitchFamily="18" charset="0"/>
                <a:cs typeface="Times New Roman" panose="02020603050405020304" pitchFamily="18" charset="0"/>
              </a:rPr>
              <a:t>UML</a:t>
            </a:r>
          </a:p>
          <a:p>
            <a:pPr>
              <a:buFont typeface="Arial" pitchFamily="34" charset="0"/>
              <a:buChar char="•"/>
            </a:pPr>
            <a:r>
              <a:rPr lang="en-IN" dirty="0">
                <a:latin typeface="Times New Roman" panose="02020603050405020304" pitchFamily="18" charset="0"/>
                <a:cs typeface="Times New Roman" panose="02020603050405020304" pitchFamily="18" charset="0"/>
              </a:rPr>
              <a:t>DESCRIPTION</a:t>
            </a:r>
            <a:endParaRPr lang="en-US" dirty="0">
              <a:latin typeface="Times New Roman" panose="02020603050405020304" pitchFamily="18" charset="0"/>
              <a:cs typeface="Times New Roman" panose="02020603050405020304" pitchFamily="18" charset="0"/>
            </a:endParaRPr>
          </a:p>
          <a:p>
            <a:pPr>
              <a:buFont typeface="Arial" pitchFamily="34" charset="0"/>
              <a:buChar char="•"/>
            </a:pPr>
            <a:r>
              <a:rPr lang="en-US" dirty="0">
                <a:latin typeface="Times New Roman" panose="02020603050405020304" pitchFamily="18" charset="0"/>
                <a:cs typeface="Times New Roman" panose="02020603050405020304" pitchFamily="18" charset="0"/>
              </a:rPr>
              <a:t>CONCLUSION</a:t>
            </a:r>
          </a:p>
        </p:txBody>
      </p:sp>
      <p:sp>
        <p:nvSpPr>
          <p:cNvPr id="4" name="Content Placeholder 3"/>
          <p:cNvSpPr>
            <a:spLocks noGrp="1"/>
          </p:cNvSpPr>
          <p:nvPr>
            <p:ph sz="quarter" idx="10"/>
          </p:nvPr>
        </p:nvSpPr>
        <p:spPr>
          <a:xfrm>
            <a:off x="304800" y="-17206"/>
            <a:ext cx="6324600" cy="1007806"/>
          </a:xfrm>
        </p:spPr>
        <p:txBody>
          <a:bodyPr/>
          <a:lstStyle/>
          <a:p>
            <a:r>
              <a:rPr lang="en-US" dirty="0">
                <a:latin typeface="Times New Roman" panose="02020603050405020304" pitchFamily="18" charset="0"/>
                <a:cs typeface="Times New Roman" panose="02020603050405020304" pitchFamily="18" charset="0"/>
              </a:rPr>
              <a:t>Contents</a:t>
            </a:r>
          </a:p>
        </p:txBody>
      </p:sp>
    </p:spTree>
    <p:extLst>
      <p:ext uri="{BB962C8B-B14F-4D97-AF65-F5344CB8AC3E}">
        <p14:creationId xmlns:p14="http://schemas.microsoft.com/office/powerpoint/2010/main" val="198764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Font typeface="Arial" panose="020B0604020202020204" pitchFamily="34" charset="0"/>
              <a:buChar char="•"/>
            </a:pPr>
            <a:r>
              <a:rPr lang="en-US" dirty="0"/>
              <a:t>For Low and Medium scale fishermen, the fishing sites are selected based on historical knowledge and knowledge that is passed on through generations.</a:t>
            </a:r>
          </a:p>
          <a:p>
            <a:pPr algn="just">
              <a:buFont typeface="Arial" panose="020B0604020202020204" pitchFamily="34" charset="0"/>
              <a:buChar char="•"/>
            </a:pPr>
            <a:r>
              <a:rPr lang="en-US" dirty="0"/>
              <a:t>This might not return a better results in the current competitive fishing routines</a:t>
            </a:r>
          </a:p>
          <a:p>
            <a:pPr algn="just">
              <a:buFont typeface="Arial" panose="020B0604020202020204" pitchFamily="34" charset="0"/>
              <a:buChar char="•"/>
            </a:pPr>
            <a:r>
              <a:rPr lang="en-US" dirty="0"/>
              <a:t>To help the fishermen in such scenario, a guidance system that can guide them to potential fishing zones can increase the overall fishing output thus helping fishermen in terms of revenue and also increases the overall fishing output as a nation.</a:t>
            </a:r>
          </a:p>
        </p:txBody>
      </p:sp>
      <p:sp>
        <p:nvSpPr>
          <p:cNvPr id="3" name="Content Placeholder 2"/>
          <p:cNvSpPr>
            <a:spLocks noGrp="1"/>
          </p:cNvSpPr>
          <p:nvPr>
            <p:ph sz="quarter" idx="10"/>
          </p:nvPr>
        </p:nvSpPr>
        <p:spPr>
          <a:xfrm>
            <a:off x="304800" y="0"/>
            <a:ext cx="6324600" cy="1066800"/>
          </a:xfrm>
        </p:spPr>
        <p:txBody>
          <a:bodyPr/>
          <a:lstStyle/>
          <a:p>
            <a:r>
              <a:rPr lang="en-US" dirty="0">
                <a:latin typeface="Times New Roman" panose="02020603050405020304" pitchFamily="18" charset="0"/>
                <a:cs typeface="Times New Roman" panose="02020603050405020304" pitchFamily="18" charset="0"/>
              </a:rPr>
              <a:t>Cause For This Project</a:t>
            </a:r>
          </a:p>
        </p:txBody>
      </p:sp>
    </p:spTree>
    <p:extLst>
      <p:ext uri="{BB962C8B-B14F-4D97-AF65-F5344CB8AC3E}">
        <p14:creationId xmlns:p14="http://schemas.microsoft.com/office/powerpoint/2010/main" val="1700733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95401"/>
            <a:ext cx="8229600" cy="5029200"/>
          </a:xfrm>
        </p:spPr>
        <p:txBody>
          <a:bodyPr>
            <a:normAutofit/>
          </a:bodyPr>
          <a:lstStyle/>
          <a:p>
            <a:pPr algn="just">
              <a:buFont typeface="Arial" pitchFamily="34" charset="0"/>
              <a:buChar char="•"/>
            </a:pPr>
            <a:r>
              <a:rPr lang="en-IN" dirty="0">
                <a:latin typeface="Times New Roman" pitchFamily="18" charset="0"/>
                <a:cs typeface="Times New Roman" pitchFamily="18" charset="0"/>
              </a:rPr>
              <a:t>In Today’s Scenario, the location of potential availability of fish remains as a system without hands. </a:t>
            </a:r>
          </a:p>
          <a:p>
            <a:pPr algn="just">
              <a:buFont typeface="Arial" pitchFamily="34" charset="0"/>
              <a:buChar char="•"/>
            </a:pPr>
            <a:r>
              <a:rPr lang="en-IN" dirty="0">
                <a:latin typeface="Times New Roman" pitchFamily="18" charset="0"/>
                <a:cs typeface="Times New Roman" pitchFamily="18" charset="0"/>
              </a:rPr>
              <a:t>The location is present as data in the website or server and on the Coasts as a display on LCD Screen. </a:t>
            </a:r>
          </a:p>
          <a:p>
            <a:pPr algn="just">
              <a:buFont typeface="Arial" pitchFamily="34" charset="0"/>
              <a:buChar char="•"/>
            </a:pPr>
            <a:r>
              <a:rPr lang="en-IN" dirty="0">
                <a:latin typeface="Times New Roman" pitchFamily="18" charset="0"/>
                <a:cs typeface="Times New Roman" pitchFamily="18" charset="0"/>
              </a:rPr>
              <a:t>This project aims to acquire this data for the use of even small-scale fishermen and guide them to reach the potential fishing spots near their location. </a:t>
            </a:r>
          </a:p>
          <a:p>
            <a:pPr algn="just">
              <a:buFont typeface="Arial" pitchFamily="34" charset="0"/>
              <a:buChar char="•"/>
            </a:pPr>
            <a:r>
              <a:rPr lang="en-IN" dirty="0">
                <a:latin typeface="Times New Roman" pitchFamily="18" charset="0"/>
                <a:cs typeface="Times New Roman" pitchFamily="18" charset="0"/>
              </a:rPr>
              <a:t>This system makes it possible for the fishermen to reach these potential spots with ease. </a:t>
            </a:r>
          </a:p>
          <a:p>
            <a:pPr algn="just">
              <a:buFont typeface="Arial" pitchFamily="34" charset="0"/>
              <a:buChar char="•"/>
            </a:pPr>
            <a:r>
              <a:rPr lang="en-IN" dirty="0">
                <a:latin typeface="Times New Roman" pitchFamily="18" charset="0"/>
                <a:cs typeface="Times New Roman" pitchFamily="18" charset="0"/>
              </a:rPr>
              <a:t>This system will be in continuous contact with the fishermen and will be with them all the time.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0"/>
          </p:nvPr>
        </p:nvSpPr>
        <p:spPr>
          <a:xfrm>
            <a:off x="304800" y="0"/>
            <a:ext cx="6324600" cy="990600"/>
          </a:xfrm>
        </p:spPr>
        <p:txBody>
          <a:bodyPr/>
          <a:lstStyle/>
          <a:p>
            <a:r>
              <a:rPr lang="en-IN"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833361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95401"/>
            <a:ext cx="8229600" cy="5029200"/>
          </a:xfrm>
        </p:spPr>
        <p:txBody>
          <a:bodyPr>
            <a:normAutofit lnSpcReduction="10000"/>
          </a:bodyPr>
          <a:lstStyle/>
          <a:p>
            <a:pPr algn="just">
              <a:buFont typeface="Arial" pitchFamily="34" charset="0"/>
              <a:buChar char="•"/>
            </a:pPr>
            <a:r>
              <a:rPr lang="en-IN" sz="2800" dirty="0">
                <a:latin typeface="Times New Roman" pitchFamily="18" charset="0"/>
                <a:cs typeface="Times New Roman" pitchFamily="18" charset="0"/>
              </a:rPr>
              <a:t>The potential fishing area is a surrounding in which the availability of the fishes is abundant.</a:t>
            </a:r>
          </a:p>
          <a:p>
            <a:pPr algn="just">
              <a:buFont typeface="Arial" pitchFamily="34" charset="0"/>
              <a:buChar char="•"/>
            </a:pPr>
            <a:r>
              <a:rPr lang="en-IN" sz="2800" dirty="0">
                <a:latin typeface="Times New Roman" pitchFamily="18" charset="0"/>
                <a:cs typeface="Times New Roman" pitchFamily="18" charset="0"/>
              </a:rPr>
              <a:t>These areas are recognized by thermal imaging from by the satellites and been recorded.  </a:t>
            </a:r>
          </a:p>
          <a:p>
            <a:pPr algn="just">
              <a:buFont typeface="Arial" pitchFamily="34" charset="0"/>
              <a:buChar char="•"/>
            </a:pPr>
            <a:r>
              <a:rPr lang="en-IN" sz="2800" dirty="0">
                <a:latin typeface="Times New Roman" pitchFamily="18" charset="0"/>
                <a:cs typeface="Times New Roman" pitchFamily="18" charset="0"/>
              </a:rPr>
              <a:t>The Potential Fishing Zones are divided into 14 coastal regions throughout the country. </a:t>
            </a:r>
          </a:p>
          <a:p>
            <a:pPr algn="just">
              <a:buFont typeface="Arial" pitchFamily="34" charset="0"/>
              <a:buChar char="•"/>
            </a:pPr>
            <a:r>
              <a:rPr lang="en-IN" sz="2800" dirty="0">
                <a:latin typeface="Times New Roman" pitchFamily="18" charset="0"/>
                <a:cs typeface="Times New Roman" pitchFamily="18" charset="0"/>
              </a:rPr>
              <a:t>This data is provided by the Indian Government via </a:t>
            </a:r>
            <a:r>
              <a:rPr lang="fr-FR" sz="2800" dirty="0">
                <a:latin typeface="Times New Roman" panose="02020603050405020304" pitchFamily="18" charset="0"/>
                <a:cs typeface="Times New Roman" pitchFamily="18" charset="0"/>
              </a:rPr>
              <a:t>INCOIS (</a:t>
            </a:r>
            <a:r>
              <a:rPr lang="fr-FR" sz="2800" dirty="0" err="1">
                <a:latin typeface="Times New Roman" panose="02020603050405020304" pitchFamily="18" charset="0"/>
                <a:cs typeface="Times New Roman" pitchFamily="18" charset="0"/>
              </a:rPr>
              <a:t>Indian</a:t>
            </a:r>
            <a:r>
              <a:rPr lang="fr-FR" sz="2800" dirty="0">
                <a:latin typeface="Times New Roman" panose="02020603050405020304" pitchFamily="18" charset="0"/>
                <a:cs typeface="Times New Roman" pitchFamily="18" charset="0"/>
              </a:rPr>
              <a:t> National Centre for </a:t>
            </a:r>
            <a:r>
              <a:rPr lang="fr-FR" sz="2800" dirty="0" err="1">
                <a:latin typeface="Times New Roman" panose="02020603050405020304" pitchFamily="18" charset="0"/>
                <a:cs typeface="Times New Roman" pitchFamily="18" charset="0"/>
              </a:rPr>
              <a:t>Ocean</a:t>
            </a:r>
            <a:r>
              <a:rPr lang="fr-FR" sz="2800" dirty="0">
                <a:latin typeface="Times New Roman" pitchFamily="18" charset="0"/>
                <a:cs typeface="Times New Roman" pitchFamily="18" charset="0"/>
              </a:rPr>
              <a:t> Information Service).</a:t>
            </a:r>
          </a:p>
          <a:p>
            <a:pPr algn="just">
              <a:buFont typeface="Arial" pitchFamily="34" charset="0"/>
              <a:buChar char="•"/>
            </a:pPr>
            <a:r>
              <a:rPr lang="fr-FR" sz="2800" dirty="0">
                <a:latin typeface="Times New Roman" pitchFamily="18" charset="0"/>
                <a:cs typeface="Times New Roman" pitchFamily="18" charset="0"/>
              </a:rPr>
              <a:t>This data </a:t>
            </a:r>
            <a:r>
              <a:rPr lang="fr-FR" sz="2800" dirty="0" err="1">
                <a:latin typeface="Times New Roman" panose="02020603050405020304" pitchFamily="18" charset="0"/>
                <a:cs typeface="Times New Roman" pitchFamily="18" charset="0"/>
              </a:rPr>
              <a:t>is</a:t>
            </a:r>
            <a:r>
              <a:rPr lang="fr-FR" sz="2800" dirty="0">
                <a:latin typeface="Times New Roman" panose="02020603050405020304" pitchFamily="18" charset="0"/>
                <a:cs typeface="Times New Roman" pitchFamily="18" charset="0"/>
              </a:rPr>
              <a:t> </a:t>
            </a:r>
            <a:r>
              <a:rPr lang="fr-FR" sz="2800" dirty="0" err="1">
                <a:latin typeface="Times New Roman" panose="02020603050405020304" pitchFamily="18" charset="0"/>
                <a:cs typeface="Times New Roman" pitchFamily="18" charset="0"/>
              </a:rPr>
              <a:t>regularly</a:t>
            </a:r>
            <a:r>
              <a:rPr lang="fr-FR" sz="2800" dirty="0">
                <a:latin typeface="Times New Roman" panose="02020603050405020304" pitchFamily="18" charset="0"/>
                <a:cs typeface="Times New Roman" pitchFamily="18" charset="0"/>
              </a:rPr>
              <a:t> </a:t>
            </a:r>
            <a:r>
              <a:rPr lang="fr-FR" sz="2800" dirty="0" err="1">
                <a:latin typeface="Times New Roman" panose="02020603050405020304" pitchFamily="18" charset="0"/>
                <a:cs typeface="Times New Roman" pitchFamily="18" charset="0"/>
              </a:rPr>
              <a:t>refreshed</a:t>
            </a:r>
            <a:r>
              <a:rPr lang="fr-FR" sz="2800" dirty="0">
                <a:latin typeface="Times New Roman" panose="02020603050405020304" pitchFamily="18" charset="0"/>
                <a:cs typeface="Times New Roman" pitchFamily="18" charset="0"/>
              </a:rPr>
              <a:t> on </a:t>
            </a:r>
            <a:r>
              <a:rPr lang="fr-FR" sz="2800" dirty="0" err="1">
                <a:latin typeface="Times New Roman" panose="02020603050405020304" pitchFamily="18" charset="0"/>
                <a:cs typeface="Times New Roman" pitchFamily="18" charset="0"/>
              </a:rPr>
              <a:t>every</a:t>
            </a:r>
            <a:r>
              <a:rPr lang="fr-FR" sz="2800" dirty="0">
                <a:latin typeface="Times New Roman" panose="02020603050405020304" pitchFamily="18" charset="0"/>
                <a:cs typeface="Times New Roman" pitchFamily="18" charset="0"/>
              </a:rPr>
              <a:t> </a:t>
            </a:r>
            <a:r>
              <a:rPr lang="fr-FR" sz="2800" dirty="0" err="1">
                <a:latin typeface="Times New Roman" panose="02020603050405020304" pitchFamily="18" charset="0"/>
                <a:cs typeface="Times New Roman" pitchFamily="18" charset="0"/>
              </a:rPr>
              <a:t>Monday</a:t>
            </a:r>
            <a:r>
              <a:rPr lang="fr-FR" sz="2800" dirty="0">
                <a:latin typeface="Times New Roman" panose="02020603050405020304" pitchFamily="18" charset="0"/>
                <a:cs typeface="Times New Roman" pitchFamily="18" charset="0"/>
              </a:rPr>
              <a:t>, </a:t>
            </a:r>
            <a:r>
              <a:rPr lang="fr-FR" sz="2800" dirty="0" err="1">
                <a:latin typeface="Times New Roman" panose="02020603050405020304" pitchFamily="18" charset="0"/>
                <a:cs typeface="Times New Roman" pitchFamily="18" charset="0"/>
              </a:rPr>
              <a:t>Wednesday</a:t>
            </a:r>
            <a:r>
              <a:rPr lang="fr-FR" sz="2800" dirty="0">
                <a:latin typeface="Times New Roman" panose="02020603050405020304" pitchFamily="18" charset="0"/>
                <a:cs typeface="Times New Roman" pitchFamily="18" charset="0"/>
              </a:rPr>
              <a:t> and Friday. </a:t>
            </a:r>
          </a:p>
          <a:p>
            <a:pPr algn="just">
              <a:buFont typeface="Arial" pitchFamily="34" charset="0"/>
              <a:buChar char="•"/>
            </a:pPr>
            <a:endParaRPr lang="en-IN" dirty="0"/>
          </a:p>
          <a:p>
            <a:pPr algn="just">
              <a:buFont typeface="Arial" pitchFamily="34" charset="0"/>
              <a:buChar char="•"/>
            </a:pPr>
            <a:endParaRPr lang="en-IN" dirty="0"/>
          </a:p>
        </p:txBody>
      </p:sp>
      <p:sp>
        <p:nvSpPr>
          <p:cNvPr id="3" name="Content Placeholder 2"/>
          <p:cNvSpPr>
            <a:spLocks noGrp="1"/>
          </p:cNvSpPr>
          <p:nvPr>
            <p:ph sz="quarter" idx="10"/>
          </p:nvPr>
        </p:nvSpPr>
        <p:spPr>
          <a:xfrm>
            <a:off x="0" y="0"/>
            <a:ext cx="8229600" cy="990600"/>
          </a:xfrm>
        </p:spPr>
        <p:txBody>
          <a:bodyPr>
            <a:normAutofit/>
          </a:bodyPr>
          <a:lstStyle/>
          <a:p>
            <a:r>
              <a:rPr lang="en-US" sz="2800" dirty="0">
                <a:latin typeface="Times New Roman" panose="02020603050405020304" pitchFamily="18" charset="0"/>
                <a:cs typeface="Times New Roman" panose="02020603050405020304" pitchFamily="18" charset="0"/>
              </a:rPr>
              <a:t>What Is Potential Fishing Area ?</a:t>
            </a:r>
            <a:endParaRPr lang="en-IN" sz="2800" dirty="0"/>
          </a:p>
        </p:txBody>
      </p:sp>
    </p:spTree>
    <p:extLst>
      <p:ext uri="{BB962C8B-B14F-4D97-AF65-F5344CB8AC3E}">
        <p14:creationId xmlns:p14="http://schemas.microsoft.com/office/powerpoint/2010/main" val="1707311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95401"/>
            <a:ext cx="8229600" cy="5029200"/>
          </a:xfrm>
        </p:spPr>
        <p:txBody>
          <a:bodyPr>
            <a:normAutofit fontScale="92500"/>
          </a:bodyPr>
          <a:lstStyle/>
          <a:p>
            <a:pPr algn="just">
              <a:buFont typeface="Arial" pitchFamily="34" charset="0"/>
              <a:buChar char="•"/>
            </a:pPr>
            <a:r>
              <a:rPr lang="en-IN" dirty="0">
                <a:latin typeface="Times New Roman" pitchFamily="18" charset="0"/>
                <a:cs typeface="Times New Roman" pitchFamily="18" charset="0"/>
              </a:rPr>
              <a:t>The data from </a:t>
            </a:r>
            <a:r>
              <a:rPr lang="fr-FR" dirty="0">
                <a:latin typeface="Times New Roman" pitchFamily="18" charset="0"/>
                <a:cs typeface="Times New Roman" pitchFamily="18" charset="0"/>
              </a:rPr>
              <a:t>INCOIS </a:t>
            </a:r>
            <a:r>
              <a:rPr lang="fr-FR" dirty="0" err="1">
                <a:latin typeface="Times New Roman" pitchFamily="18" charset="0"/>
                <a:cs typeface="Times New Roman" pitchFamily="18" charset="0"/>
              </a:rPr>
              <a:t>is</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acquired</a:t>
            </a:r>
            <a:r>
              <a:rPr lang="fr-FR" dirty="0">
                <a:latin typeface="Times New Roman" pitchFamily="18" charset="0"/>
                <a:cs typeface="Times New Roman" pitchFamily="18" charset="0"/>
              </a:rPr>
              <a:t> as latitude and longitude information and </a:t>
            </a:r>
            <a:r>
              <a:rPr lang="fr-FR" dirty="0" err="1">
                <a:latin typeface="Times New Roman" pitchFamily="18" charset="0"/>
                <a:cs typeface="Times New Roman" pitchFamily="18" charset="0"/>
              </a:rPr>
              <a:t>stored</a:t>
            </a:r>
            <a:r>
              <a:rPr lang="fr-FR" dirty="0">
                <a:latin typeface="Times New Roman" pitchFamily="18" charset="0"/>
                <a:cs typeface="Times New Roman" pitchFamily="18" charset="0"/>
              </a:rPr>
              <a:t> in a SD-</a:t>
            </a:r>
            <a:r>
              <a:rPr lang="fr-FR" dirty="0" err="1">
                <a:latin typeface="Times New Roman" pitchFamily="18" charset="0"/>
                <a:cs typeface="Times New Roman" pitchFamily="18" charset="0"/>
              </a:rPr>
              <a:t>Card</a:t>
            </a:r>
            <a:r>
              <a:rPr lang="fr-FR" dirty="0">
                <a:latin typeface="Times New Roman" pitchFamily="18" charset="0"/>
                <a:cs typeface="Times New Roman" pitchFamily="18" charset="0"/>
              </a:rPr>
              <a:t>. </a:t>
            </a:r>
          </a:p>
          <a:p>
            <a:pPr algn="just">
              <a:buFont typeface="Arial" pitchFamily="34" charset="0"/>
              <a:buChar char="•"/>
            </a:pPr>
            <a:r>
              <a:rPr lang="fr-FR" dirty="0">
                <a:latin typeface="Times New Roman" pitchFamily="18" charset="0"/>
                <a:cs typeface="Times New Roman" pitchFamily="18" charset="0"/>
              </a:rPr>
              <a:t>This data </a:t>
            </a:r>
            <a:r>
              <a:rPr lang="fr-FR" dirty="0" err="1">
                <a:latin typeface="Times New Roman" pitchFamily="18" charset="0"/>
                <a:cs typeface="Times New Roman" pitchFamily="18" charset="0"/>
              </a:rPr>
              <a:t>stored</a:t>
            </a:r>
            <a:r>
              <a:rPr lang="fr-FR" dirty="0">
                <a:latin typeface="Times New Roman" pitchFamily="18" charset="0"/>
                <a:cs typeface="Times New Roman" pitchFamily="18" charset="0"/>
              </a:rPr>
              <a:t> SD-</a:t>
            </a:r>
            <a:r>
              <a:rPr lang="fr-FR" dirty="0" err="1">
                <a:latin typeface="Times New Roman" pitchFamily="18" charset="0"/>
                <a:cs typeface="Times New Roman" pitchFamily="18" charset="0"/>
              </a:rPr>
              <a:t>Card</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is</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used</a:t>
            </a:r>
            <a:r>
              <a:rPr lang="fr-FR" dirty="0">
                <a:latin typeface="Times New Roman" pitchFamily="18" charset="0"/>
                <a:cs typeface="Times New Roman" pitchFamily="18" charset="0"/>
              </a:rPr>
              <a:t> in the Shore System of the setup.</a:t>
            </a:r>
          </a:p>
          <a:p>
            <a:pPr algn="just">
              <a:buFont typeface="Arial" pitchFamily="34" charset="0"/>
              <a:buChar char="•"/>
            </a:pPr>
            <a:r>
              <a:rPr lang="fr-FR" dirty="0" err="1">
                <a:latin typeface="Times New Roman" pitchFamily="18" charset="0"/>
                <a:cs typeface="Times New Roman" pitchFamily="18" charset="0"/>
              </a:rPr>
              <a:t>Moreover</a:t>
            </a:r>
            <a:r>
              <a:rPr lang="fr-FR" dirty="0">
                <a:latin typeface="Times New Roman" pitchFamily="18" charset="0"/>
                <a:cs typeface="Times New Roman" pitchFamily="18" charset="0"/>
              </a:rPr>
              <a:t> the data has to </a:t>
            </a:r>
            <a:r>
              <a:rPr lang="fr-FR" dirty="0" err="1">
                <a:latin typeface="Times New Roman" pitchFamily="18" charset="0"/>
                <a:cs typeface="Times New Roman" pitchFamily="18" charset="0"/>
              </a:rPr>
              <a:t>be</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changed</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periodically</a:t>
            </a:r>
            <a:r>
              <a:rPr lang="fr-FR" dirty="0">
                <a:latin typeface="Times New Roman" pitchFamily="18" charset="0"/>
                <a:cs typeface="Times New Roman" pitchFamily="18" charset="0"/>
              </a:rPr>
              <a:t> for </a:t>
            </a:r>
            <a:r>
              <a:rPr lang="fr-FR" dirty="0" err="1">
                <a:latin typeface="Times New Roman" pitchFamily="18" charset="0"/>
                <a:cs typeface="Times New Roman" pitchFamily="18" charset="0"/>
              </a:rPr>
              <a:t>every</a:t>
            </a:r>
            <a:r>
              <a:rPr lang="fr-FR" dirty="0">
                <a:latin typeface="Times New Roman" pitchFamily="18" charset="0"/>
                <a:cs typeface="Times New Roman" pitchFamily="18" charset="0"/>
              </a:rPr>
              <a:t> 48 </a:t>
            </a:r>
            <a:r>
              <a:rPr lang="fr-FR" dirty="0" err="1">
                <a:latin typeface="Times New Roman" pitchFamily="18" charset="0"/>
                <a:cs typeface="Times New Roman" pitchFamily="18" charset="0"/>
              </a:rPr>
              <a:t>hours</a:t>
            </a:r>
            <a:r>
              <a:rPr lang="fr-FR" dirty="0">
                <a:latin typeface="Times New Roman" pitchFamily="18" charset="0"/>
                <a:cs typeface="Times New Roman" pitchFamily="18" charset="0"/>
              </a:rPr>
              <a:t>.</a:t>
            </a:r>
          </a:p>
          <a:p>
            <a:pPr algn="just">
              <a:buFont typeface="Arial" pitchFamily="34" charset="0"/>
              <a:buChar char="•"/>
            </a:pPr>
            <a:r>
              <a:rPr lang="en-IN" dirty="0">
                <a:latin typeface="Times New Roman" pitchFamily="18" charset="0"/>
                <a:cs typeface="Times New Roman" pitchFamily="18" charset="0"/>
              </a:rPr>
              <a:t>While the user registers himself for the first time in the Shore System, his contact number is also received and stored. </a:t>
            </a:r>
          </a:p>
          <a:p>
            <a:pPr algn="just">
              <a:buFont typeface="Arial" pitchFamily="34" charset="0"/>
              <a:buChar char="•"/>
            </a:pPr>
            <a:r>
              <a:rPr lang="en-IN" dirty="0">
                <a:latin typeface="Times New Roman" pitchFamily="18" charset="0"/>
                <a:cs typeface="Times New Roman" pitchFamily="18" charset="0"/>
              </a:rPr>
              <a:t>Whenever the INCOIS data is refreshed and the Shore System completes updating the same, an intimation will be sent to the registered contact numbers so that the Potential Fishing Zones are not out-dated. </a:t>
            </a:r>
          </a:p>
          <a:p>
            <a:pPr algn="just">
              <a:buFont typeface="Arial" pitchFamily="34" charset="0"/>
              <a:buChar char="•"/>
            </a:pPr>
            <a:r>
              <a:rPr lang="en-IN" dirty="0">
                <a:latin typeface="Times New Roman" pitchFamily="18" charset="0"/>
                <a:cs typeface="Times New Roman" pitchFamily="18" charset="0"/>
              </a:rPr>
              <a:t>The International Border Co-ordinates are stored in such a way that these data cannot be tampered with. </a:t>
            </a:r>
          </a:p>
          <a:p>
            <a:pPr algn="just">
              <a:buFont typeface="Arial" pitchFamily="34" charset="0"/>
              <a:buChar char="•"/>
            </a:pPr>
            <a:endParaRPr lang="en-IN" dirty="0"/>
          </a:p>
        </p:txBody>
      </p:sp>
      <p:sp>
        <p:nvSpPr>
          <p:cNvPr id="3" name="Content Placeholder 2"/>
          <p:cNvSpPr>
            <a:spLocks noGrp="1"/>
          </p:cNvSpPr>
          <p:nvPr>
            <p:ph sz="quarter" idx="10"/>
          </p:nvPr>
        </p:nvSpPr>
        <p:spPr>
          <a:xfrm>
            <a:off x="304800" y="0"/>
            <a:ext cx="6324600" cy="990600"/>
          </a:xfrm>
        </p:spPr>
        <p:txBody>
          <a:bodyPr>
            <a:normAutofit/>
          </a:bodyPr>
          <a:lstStyle/>
          <a:p>
            <a:r>
              <a:rPr lang="en-US" sz="3200" dirty="0">
                <a:latin typeface="Times New Roman" panose="02020603050405020304" pitchFamily="18" charset="0"/>
                <a:cs typeface="Times New Roman" panose="02020603050405020304" pitchFamily="18" charset="0"/>
              </a:rPr>
              <a:t>Shore System</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5366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Font typeface="Arial" pitchFamily="34" charset="0"/>
              <a:buChar char="•"/>
            </a:pPr>
            <a:r>
              <a:rPr lang="en-IN" dirty="0">
                <a:latin typeface="Times New Roman" pitchFamily="18" charset="0"/>
                <a:cs typeface="Times New Roman" pitchFamily="18" charset="0"/>
              </a:rPr>
              <a:t>The Mobile System consists of GPS Receiver, Central Controller, LCD Display and SD Card Reader. </a:t>
            </a:r>
          </a:p>
          <a:p>
            <a:pPr algn="just">
              <a:buFont typeface="Arial" pitchFamily="34" charset="0"/>
              <a:buChar char="•"/>
            </a:pPr>
            <a:r>
              <a:rPr lang="en-IN" dirty="0">
                <a:latin typeface="Times New Roman" pitchFamily="18" charset="0"/>
                <a:cs typeface="Times New Roman" pitchFamily="18" charset="0"/>
              </a:rPr>
              <a:t>The Central Controller consists of </a:t>
            </a:r>
            <a:r>
              <a:rPr lang="en-IN" dirty="0" err="1">
                <a:latin typeface="Times New Roman" pitchFamily="18" charset="0"/>
                <a:cs typeface="Times New Roman" pitchFamily="18" charset="0"/>
              </a:rPr>
              <a:t>Arduino</a:t>
            </a:r>
            <a:r>
              <a:rPr lang="en-IN" dirty="0">
                <a:latin typeface="Times New Roman" pitchFamily="18" charset="0"/>
                <a:cs typeface="Times New Roman" pitchFamily="18" charset="0"/>
              </a:rPr>
              <a:t> unit and Four Input buttons. The Mobile System first checks for the stored Location Data in the SD Card. </a:t>
            </a:r>
          </a:p>
          <a:p>
            <a:pPr algn="just">
              <a:buFont typeface="Arial" pitchFamily="34" charset="0"/>
              <a:buChar char="•"/>
            </a:pPr>
            <a:r>
              <a:rPr lang="en-IN" dirty="0">
                <a:latin typeface="Times New Roman" pitchFamily="18" charset="0"/>
                <a:cs typeface="Times New Roman" pitchFamily="18" charset="0"/>
              </a:rPr>
              <a:t>If data is found, the location will be displayed to the user from which the user can select his preferred destination region. </a:t>
            </a:r>
          </a:p>
          <a:p>
            <a:pPr algn="just">
              <a:buFont typeface="Arial" pitchFamily="34" charset="0"/>
              <a:buChar char="•"/>
            </a:pPr>
            <a:r>
              <a:rPr lang="en-IN" dirty="0">
                <a:latin typeface="Times New Roman" pitchFamily="18" charset="0"/>
                <a:cs typeface="Times New Roman" pitchFamily="18" charset="0"/>
              </a:rPr>
              <a:t>Then, the system starts to receive the present location data from the attached GPS Module. </a:t>
            </a:r>
          </a:p>
          <a:p>
            <a:pPr algn="just"/>
            <a:endParaRPr lang="en-US" dirty="0"/>
          </a:p>
        </p:txBody>
      </p:sp>
      <p:sp>
        <p:nvSpPr>
          <p:cNvPr id="3" name="Content Placeholder 2"/>
          <p:cNvSpPr>
            <a:spLocks noGrp="1"/>
          </p:cNvSpPr>
          <p:nvPr>
            <p:ph sz="quarter" idx="10"/>
          </p:nvPr>
        </p:nvSpPr>
        <p:spPr>
          <a:xfrm>
            <a:off x="0" y="-76200"/>
            <a:ext cx="6324600" cy="1143000"/>
          </a:xfrm>
        </p:spPr>
        <p:txBody>
          <a:bodyPr>
            <a:normAutofit/>
          </a:bodyPr>
          <a:lstStyle/>
          <a:p>
            <a:r>
              <a:rPr lang="en-US" sz="2800" dirty="0">
                <a:latin typeface="Times New Roman" panose="02020603050405020304" pitchFamily="18" charset="0"/>
                <a:cs typeface="Times New Roman" panose="02020603050405020304" pitchFamily="18" charset="0"/>
              </a:rPr>
              <a:t>   Mobile System</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 y="152400"/>
            <a:ext cx="7620000" cy="954107"/>
          </a:xfrm>
          <a:prstGeom prst="rect">
            <a:avLst/>
          </a:prstGeom>
          <a:noFill/>
        </p:spPr>
        <p:txBody>
          <a:bodyPr wrap="square" rtlCol="0">
            <a:spAutoFit/>
          </a:bodyPr>
          <a:lstStyle/>
          <a:p>
            <a:r>
              <a:rPr lang="en-IN" sz="2800" b="1" dirty="0">
                <a:latin typeface="Times New Roman" pitchFamily="18" charset="0"/>
                <a:cs typeface="Times New Roman" pitchFamily="18" charset="0"/>
              </a:rPr>
              <a:t>  Flow Chart: Complete Overview</a:t>
            </a:r>
          </a:p>
          <a:p>
            <a:endParaRPr lang="en-US" sz="2800" b="1" dirty="0">
              <a:latin typeface="Arial" pitchFamily="34" charset="0"/>
              <a:cs typeface="Arial" pitchFamily="34" charset="0"/>
            </a:endParaRPr>
          </a:p>
        </p:txBody>
      </p:sp>
      <p:pic>
        <p:nvPicPr>
          <p:cNvPr id="4" name="Picture 2"/>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2334" t="2127" b="1681"/>
          <a:stretch/>
        </p:blipFill>
        <p:spPr bwMode="auto">
          <a:xfrm>
            <a:off x="914400" y="1066800"/>
            <a:ext cx="7273343" cy="418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429000" y="5715000"/>
            <a:ext cx="3074816" cy="369332"/>
          </a:xfrm>
          <a:prstGeom prst="rect">
            <a:avLst/>
          </a:prstGeom>
        </p:spPr>
        <p:txBody>
          <a:bodyPr wrap="none">
            <a:spAutoFit/>
          </a:bodyPr>
          <a:lstStyle/>
          <a:p>
            <a:r>
              <a:rPr lang="en-IN" b="1" dirty="0">
                <a:latin typeface="Times New Roman" pitchFamily="18" charset="0"/>
                <a:cs typeface="Times New Roman" pitchFamily="18" charset="0"/>
              </a:rPr>
              <a:t>A COMPLETE OVERVIEW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761</TotalTime>
  <Words>726</Words>
  <Application>Microsoft Office PowerPoint</Application>
  <PresentationFormat>On-screen Show (4:3)</PresentationFormat>
  <Paragraphs>63</Paragraphs>
  <Slides>15</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Arial</vt:lpstr>
      <vt:lpstr>Calibri</vt:lpstr>
      <vt:lpstr>Times New Roman</vt:lpstr>
      <vt:lpstr>Office Theme</vt:lpstr>
      <vt:lpstr>Custom Design</vt:lpstr>
      <vt:lpstr>BITS Pilani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BITS Pilani Presentation</dc:title>
  <dc:creator>RISHI</dc:creator>
  <cp:lastModifiedBy>Jeevaraam Kumar</cp:lastModifiedBy>
  <cp:revision>15</cp:revision>
  <dcterms:created xsi:type="dcterms:W3CDTF">2006-08-16T00:00:00Z</dcterms:created>
  <dcterms:modified xsi:type="dcterms:W3CDTF">2021-06-09T05:14:44Z</dcterms:modified>
</cp:coreProperties>
</file>