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76" r:id="rId25"/>
    <p:sldId id="277" r:id="rId26"/>
    <p:sldId id="278" r:id="rId27"/>
    <p:sldId id="279" r:id="rId28"/>
    <p:sldId id="281" r:id="rId29"/>
    <p:sldId id="282" r:id="rId30"/>
    <p:sldId id="290" r:id="rId31"/>
    <p:sldId id="287" r:id="rId32"/>
    <p:sldId id="288" r:id="rId33"/>
    <p:sldId id="289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5-4866-AD0B-B616AAFFB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5-4866-AD0B-B616AAFFBF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5-4866-AD0B-B616AAFFB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28-45BC-B80E-820429C855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28-45BC-B80E-820429C855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28-45BC-B80E-820429C85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028424"/>
        <c:axId val="610028784"/>
      </c:lineChart>
      <c:catAx>
        <c:axId val="610028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0028784"/>
        <c:crosses val="autoZero"/>
        <c:auto val="1"/>
        <c:lblAlgn val="ctr"/>
        <c:lblOffset val="100"/>
        <c:noMultiLvlLbl val="0"/>
      </c:catAx>
      <c:valAx>
        <c:axId val="610028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0028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2-43D9-8979-5623DE3E1C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2-43D9-8979-5623DE3E1C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22-43D9-8979-5623DE3E1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770184"/>
        <c:axId val="471770544"/>
      </c:lineChart>
      <c:catAx>
        <c:axId val="471770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770544"/>
        <c:crosses val="autoZero"/>
        <c:auto val="1"/>
        <c:lblAlgn val="ctr"/>
        <c:lblOffset val="100"/>
        <c:noMultiLvlLbl val="0"/>
      </c:catAx>
      <c:valAx>
        <c:axId val="471770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1770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E-4E04-9E82-65F931BB65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9E-4E04-9E82-65F931BB65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9E-4E04-9E82-65F931BB6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556392"/>
        <c:axId val="462556752"/>
      </c:lineChart>
      <c:catAx>
        <c:axId val="462556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556752"/>
        <c:crosses val="autoZero"/>
        <c:auto val="1"/>
        <c:lblAlgn val="ctr"/>
        <c:lblOffset val="100"/>
        <c:noMultiLvlLbl val="0"/>
      </c:catAx>
      <c:valAx>
        <c:axId val="462556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255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7F-456D-A718-FC7B23D36F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7F-456D-A718-FC7B23D36F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7F-456D-A718-FC7B23D36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692512"/>
        <c:axId val="609693952"/>
      </c:lineChart>
      <c:catAx>
        <c:axId val="609692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9693952"/>
        <c:crosses val="autoZero"/>
        <c:auto val="1"/>
        <c:lblAlgn val="ctr"/>
        <c:lblOffset val="100"/>
        <c:noMultiLvlLbl val="0"/>
      </c:catAx>
      <c:valAx>
        <c:axId val="609693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969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D8-4E6C-8445-17AAC2797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D8-4E6C-8445-17AAC27970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D8-4E6C-8445-17AAC2797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945864"/>
        <c:axId val="607945504"/>
      </c:lineChart>
      <c:catAx>
        <c:axId val="607945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7945504"/>
        <c:crosses val="autoZero"/>
        <c:auto val="1"/>
        <c:lblAlgn val="ctr"/>
        <c:lblOffset val="100"/>
        <c:noMultiLvlLbl val="0"/>
      </c:catAx>
      <c:valAx>
        <c:axId val="607945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7945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21-4168-94D9-4B3D1078F7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21-4168-94D9-4B3D1078F7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21-4168-94D9-4B3D1078F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6E-4F81-A733-7D1CEEFE20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6E-4F81-A733-7D1CEEFE20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6E-4F81-A733-7D1CEEFE2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4-431B-A80E-EA3368A65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4-431B-A80E-EA3368A65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74-431B-A80E-EA3368A65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78520"/>
        <c:axId val="479280680"/>
      </c:lineChart>
      <c:catAx>
        <c:axId val="479278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9280680"/>
        <c:crosses val="autoZero"/>
        <c:auto val="1"/>
        <c:lblAlgn val="ctr"/>
        <c:lblOffset val="100"/>
        <c:noMultiLvlLbl val="0"/>
      </c:catAx>
      <c:valAx>
        <c:axId val="479280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278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24-44B9-A3C6-767504C78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24-44B9-A3C6-767504C78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24-44B9-A3C6-767504C78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720248"/>
        <c:axId val="370725288"/>
      </c:lineChart>
      <c:catAx>
        <c:axId val="370720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0725288"/>
        <c:crosses val="autoZero"/>
        <c:auto val="1"/>
        <c:lblAlgn val="ctr"/>
        <c:lblOffset val="100"/>
        <c:noMultiLvlLbl val="0"/>
      </c:catAx>
      <c:valAx>
        <c:axId val="370725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0720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15-477D-83B0-38C5553FDE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15-477D-83B0-38C5553FDE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15-477D-83B0-38C5553FD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616648"/>
        <c:axId val="576617008"/>
      </c:lineChart>
      <c:catAx>
        <c:axId val="576616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6617008"/>
        <c:crosses val="autoZero"/>
        <c:auto val="1"/>
        <c:lblAlgn val="ctr"/>
        <c:lblOffset val="100"/>
        <c:noMultiLvlLbl val="0"/>
      </c:catAx>
      <c:valAx>
        <c:axId val="576617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661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3-48A3-9CFE-22579D3D66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3-48A3-9CFE-22579D3D66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C3-48A3-9CFE-22579D3D6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1-419A-AD6F-670FCD355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01-419A-AD6F-670FCD355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01-419A-AD6F-670FCD355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54760"/>
        <c:axId val="479261600"/>
      </c:lineChart>
      <c:catAx>
        <c:axId val="479254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9261600"/>
        <c:crosses val="autoZero"/>
        <c:auto val="1"/>
        <c:lblAlgn val="ctr"/>
        <c:lblOffset val="100"/>
        <c:noMultiLvlLbl val="0"/>
      </c:catAx>
      <c:valAx>
        <c:axId val="479261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25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69-4C7D-B2D1-42F0DBC530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9-4C7D-B2D1-42F0DBC530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9-4C7D-B2D1-42F0DBC53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EB-46B3-9D41-3029A5EB5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EB-46B3-9D41-3029A5EB5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EB-46B3-9D41-3029A5EB5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458352"/>
        <c:axId val="578459072"/>
      </c:lineChart>
      <c:catAx>
        <c:axId val="578458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459072"/>
        <c:crosses val="autoZero"/>
        <c:auto val="1"/>
        <c:lblAlgn val="ctr"/>
        <c:lblOffset val="100"/>
        <c:noMultiLvlLbl val="0"/>
      </c:catAx>
      <c:valAx>
        <c:axId val="57845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45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B3-41CA-A807-8384C32D7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B3-41CA-A807-8384C32D7E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B3-41CA-A807-8384C32D7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285094263755321E-3"/>
          <c:y val="0"/>
          <c:w val="0.99777149057362446"/>
          <c:h val="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714848"/>
        <c:axId val="370715208"/>
      </c:barChart>
      <c:catAx>
        <c:axId val="37071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0715208"/>
        <c:crosses val="autoZero"/>
        <c:auto val="1"/>
        <c:lblAlgn val="ctr"/>
        <c:lblOffset val="100"/>
        <c:noMultiLvlLbl val="0"/>
      </c:catAx>
      <c:valAx>
        <c:axId val="370715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07148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3-4507-8678-DFB50CF59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3-4507-8678-DFB50CF59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C3-4507-8678-DFB50CF59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73480"/>
        <c:axId val="479267360"/>
      </c:lineChart>
      <c:catAx>
        <c:axId val="47927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9267360"/>
        <c:crosses val="autoZero"/>
        <c:auto val="1"/>
        <c:lblAlgn val="ctr"/>
        <c:lblOffset val="100"/>
        <c:noMultiLvlLbl val="0"/>
      </c:catAx>
      <c:valAx>
        <c:axId val="479267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27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96-4D79-9284-9CFBBF0DA2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96-4D79-9284-9CFBBF0DA2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96-4D79-9284-9CFBBF0DA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2-4B87-8478-2522699BDE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92-4B87-8478-2522699BD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92-4B87-8478-2522699BD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227320"/>
        <c:axId val="576230920"/>
      </c:lineChart>
      <c:catAx>
        <c:axId val="576227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6230920"/>
        <c:crosses val="autoZero"/>
        <c:auto val="1"/>
        <c:lblAlgn val="ctr"/>
        <c:lblOffset val="100"/>
        <c:noMultiLvlLbl val="0"/>
      </c:catAx>
      <c:valAx>
        <c:axId val="576230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622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04-49B4-B0A9-0CA8063AB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04-49B4-B0A9-0CA8063ABA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04-49B4-B0A9-0CA8063AB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50270943175161"/>
          <c:w val="1"/>
          <c:h val="0.88949712490819444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197680"/>
        <c:axId val="540194800"/>
      </c:lineChart>
      <c:catAx>
        <c:axId val="54019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4800"/>
        <c:crosses val="autoZero"/>
        <c:auto val="1"/>
        <c:lblAlgn val="ctr"/>
        <c:lblOffset val="100"/>
        <c:noMultiLvlLbl val="0"/>
      </c:catAx>
      <c:valAx>
        <c:axId val="540194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76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529704"/>
        <c:axId val="578530064"/>
      </c:lineChart>
      <c:catAx>
        <c:axId val="578529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530064"/>
        <c:crosses val="autoZero"/>
        <c:auto val="1"/>
        <c:lblAlgn val="ctr"/>
        <c:lblOffset val="100"/>
        <c:noMultiLvlLbl val="0"/>
      </c:catAx>
      <c:valAx>
        <c:axId val="57853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529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0-47CF-85D5-5E90FA8FD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0-47CF-85D5-5E90FA8FD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20-47CF-85D5-5E90FA8FD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330224"/>
        <c:axId val="482330944"/>
      </c:lineChart>
      <c:catAx>
        <c:axId val="48233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2330944"/>
        <c:crosses val="autoZero"/>
        <c:auto val="1"/>
        <c:lblAlgn val="ctr"/>
        <c:lblOffset val="100"/>
        <c:noMultiLvlLbl val="0"/>
      </c:catAx>
      <c:valAx>
        <c:axId val="482330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233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9C-45C3-8EE3-F843EA137F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9C-45C3-8EE3-F843EA137F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9C-45C3-8EE3-F843EA137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1-44D9-90DA-84FF5417EC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C1-44D9-90DA-84FF5417E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C1-44D9-90DA-84FF5417E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0706016"/>
        <c:axId val="580705656"/>
      </c:lineChart>
      <c:catAx>
        <c:axId val="58070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0705656"/>
        <c:crosses val="autoZero"/>
        <c:auto val="1"/>
        <c:lblAlgn val="ctr"/>
        <c:lblOffset val="100"/>
        <c:noMultiLvlLbl val="0"/>
      </c:catAx>
      <c:valAx>
        <c:axId val="580705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070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8-48C0-A231-54BDC39177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8-48C0-A231-54BDC39177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A8-48C0-A231-54BDC3917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0706016"/>
        <c:axId val="580705656"/>
      </c:lineChart>
      <c:catAx>
        <c:axId val="58070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0705656"/>
        <c:crosses val="autoZero"/>
        <c:auto val="1"/>
        <c:lblAlgn val="ctr"/>
        <c:lblOffset val="100"/>
        <c:noMultiLvlLbl val="0"/>
      </c:catAx>
      <c:valAx>
        <c:axId val="580705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070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6-47B0-8A0C-68A3D13740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D6-47B0-8A0C-68A3D13740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D6-47B0-8A0C-68A3D1374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E-4900-BAF8-50F54E9E0E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DE-4900-BAF8-50F54E9E0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DE-4900-BAF8-50F54E9E0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98-4A37-A116-FCAB5E4F74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98-4A37-A116-FCAB5E4F74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98-4A37-A116-FCAB5E4F7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4-4943-B6B2-9F42DBC593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4-4943-B6B2-9F42DBC593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C4-4943-B6B2-9F42DBC59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5A-4F71-A4FA-7999C72B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5A-4F71-A4FA-7999C72B35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5A-4F71-A4FA-7999C72B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3-432C-AEB5-0F5306A364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73-432C-AEB5-0F5306A364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73-432C-AEB5-0F5306A36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76554632446625E-3"/>
          <c:y val="0"/>
          <c:w val="0.97509789495215438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1-4212-B5A7-5365F6709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1-4212-B5A7-5365F6709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96240"/>
        <c:axId val="540191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A1-4212-B5A7-5365F6709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86856"/>
        <c:axId val="540896216"/>
      </c:lineChart>
      <c:catAx>
        <c:axId val="54019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191560"/>
        <c:crosses val="autoZero"/>
        <c:auto val="1"/>
        <c:lblAlgn val="ctr"/>
        <c:lblOffset val="100"/>
        <c:noMultiLvlLbl val="0"/>
      </c:catAx>
      <c:valAx>
        <c:axId val="540191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196240"/>
        <c:crosses val="autoZero"/>
        <c:crossBetween val="between"/>
      </c:valAx>
      <c:valAx>
        <c:axId val="54089621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0886856"/>
        <c:crosses val="max"/>
        <c:crossBetween val="between"/>
      </c:valAx>
      <c:catAx>
        <c:axId val="540886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8962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912776"/>
        <c:axId val="540909536"/>
      </c:lineChart>
      <c:catAx>
        <c:axId val="540912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909536"/>
        <c:crosses val="autoZero"/>
        <c:auto val="1"/>
        <c:lblAlgn val="ctr"/>
        <c:lblOffset val="100"/>
        <c:noMultiLvlLbl val="0"/>
      </c:catAx>
      <c:valAx>
        <c:axId val="540909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912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7A-4195-A21C-8726632C4D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7A-4195-A21C-8726632C4D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7A-4195-A21C-8726632C4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7064032"/>
        <c:axId val="567065112"/>
      </c:lineChart>
      <c:catAx>
        <c:axId val="56706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065112"/>
        <c:crosses val="autoZero"/>
        <c:auto val="1"/>
        <c:lblAlgn val="ctr"/>
        <c:lblOffset val="100"/>
        <c:noMultiLvlLbl val="0"/>
      </c:catAx>
      <c:valAx>
        <c:axId val="567065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0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907736"/>
        <c:axId val="540897296"/>
      </c:lineChart>
      <c:catAx>
        <c:axId val="540907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0897296"/>
        <c:crosses val="autoZero"/>
        <c:auto val="1"/>
        <c:lblAlgn val="ctr"/>
        <c:lblOffset val="100"/>
        <c:noMultiLvlLbl val="0"/>
      </c:catAx>
      <c:valAx>
        <c:axId val="54089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90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0F00-9AA0-D31B-A436-83E98C80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927-BDF7-C9F9-5628-45250F73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5CEB-328F-49E8-ADAF-39A4ADA9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4077-7C95-AB5C-98A3-65FD002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2CEB-7B2B-060E-C734-C35D715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8DD6-1418-A5F7-D1C9-26BF5434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A7E4-DDC6-ED2D-D1A9-7E2B11C8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8134-4A99-72CC-C26E-FE79592C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AA46-FA64-6AD0-2212-58C49BB8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8B07-9606-400A-6606-46982D8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803CA-F4AE-C026-BC21-768D32718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27BA8-C6D9-D67D-B99A-7A0809C95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9D88-9759-C104-35B2-41D7D463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9125-69BE-CD1D-C440-41F672D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B164-5D3B-63D6-0467-60D2629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8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0E35-C9D3-6E55-2A21-90FA79AF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F2FE-43E2-42E8-FDC8-3DAFDBB5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3DB-C50D-8276-66A9-3B223F22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EC3E-A9E1-DF03-3B16-114E0D4F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B0F6-AC10-EFF3-353E-7F513E99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1A4A-0347-F3D1-D342-B140224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FCD6-E385-B935-4B77-2FB03FFE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E632-555D-1232-8595-BFF23ACB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776A-887F-EF94-6C2E-A41EB631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9418-99C5-F9E2-7B0B-1DDDC96F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B549-BA5B-8E4C-E21C-2BC1CED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C2F3-E84C-5343-1191-CA2BF0D13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E46A-FF0F-A0E0-88E9-0123D712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99DE-CBD6-F441-B395-6165F4CC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57D60-2B43-F1E0-CBC2-79E28FD9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E0F6-F07E-829E-FDDC-DBC8FB33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C8B6-F660-9A0B-DCD1-7EDD8885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7109-18BC-DE60-4025-CCEF4935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F71D-7AEC-2F94-59CB-DD62A710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B65DA-FF02-9A87-F190-2B08B09B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AB2EE-6B20-C2D6-37F3-4EB5BAF7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877FD-2A14-BF35-8043-FF93579B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62168-3C20-9BEF-94F6-869051A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3955C-374C-D478-7A6A-4187B5D1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686B-A790-6F47-987A-5E6C073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00DB2-9BA3-73F6-536B-2DE5D071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25052-F6CB-9CFC-7B2F-080B791F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F2164-4971-9A70-F51A-A264413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1297-DB56-E87D-EC07-1B4E5B5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BA08D-F353-2E58-02EF-2A38313E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46BC-9149-D3F8-253C-20D4C3F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8A38-E0AC-B918-2BC8-F4CCF647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D147-14F3-9EED-0DBD-509107DB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3ECA9-09CB-E8BD-3536-48E07578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D030-0482-ABB9-4554-5F369ACF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7DAF-5D6B-4DAB-C68D-D401D4E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932E6-9B43-6D53-270F-EAD5004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C386-DD26-FCA3-7DF4-FE9748E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F6330-57F8-DA8D-0A79-C280A1150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C25-3871-9691-E17F-6D38FEFA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2FE96-3590-9EC5-278B-6E6C1B0D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88A9-4E9E-B41C-5E49-86F3B99F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CACD-12EA-DAEC-9158-C1BB284C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8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5A97D-0406-5511-9B9B-49C68D97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CD96-F5BA-BA58-F3A5-DCE6F062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D297-BB99-D846-CC6B-5328EA25E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2E15-027A-48AC-9B3B-DA2F74AB7AFC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859-4862-8A2A-B2C7-801102992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AFA3-7A89-8925-475C-B711D48F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FF7C-6947-4A8E-926F-7FC0A12B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6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2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6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E1A5D3-0781-D19B-41F4-B0EF88C5B091}"/>
              </a:ext>
            </a:extLst>
          </p:cNvPr>
          <p:cNvSpPr/>
          <p:nvPr/>
        </p:nvSpPr>
        <p:spPr>
          <a:xfrm>
            <a:off x="2447676" y="1260481"/>
            <a:ext cx="9621078" cy="2178658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prstDash val="sysDot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◘   ECOMMERCE SALES ANALYSIS</a:t>
            </a:r>
            <a:endParaRPr lang="en-IN" sz="5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D878EE7-54ED-E137-8FDD-5E4B02143369}"/>
              </a:ext>
            </a:extLst>
          </p:cNvPr>
          <p:cNvSpPr/>
          <p:nvPr/>
        </p:nvSpPr>
        <p:spPr>
          <a:xfrm>
            <a:off x="249141" y="341906"/>
            <a:ext cx="3681453" cy="372916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ot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4E4B7-7EEB-AB00-D722-1C629FB1395E}"/>
              </a:ext>
            </a:extLst>
          </p:cNvPr>
          <p:cNvSpPr txBox="1"/>
          <p:nvPr/>
        </p:nvSpPr>
        <p:spPr>
          <a:xfrm>
            <a:off x="1034993" y="4250625"/>
            <a:ext cx="110337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Submitted towards the partial fulfillment of the criteria for award</a:t>
            </a:r>
          </a:p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     Of </a:t>
            </a:r>
          </a:p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Post Graduation Analytics</a:t>
            </a:r>
          </a:p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Batch 32</a:t>
            </a:r>
          </a:p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AMRIT KUMAR</a:t>
            </a:r>
            <a:endParaRPr lang="en-IN" sz="2200" b="1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een and white logo with a bird and a bird on it">
            <a:extLst>
              <a:ext uri="{FF2B5EF4-FFF2-40B4-BE49-F238E27FC236}">
                <a16:creationId xmlns:a16="http://schemas.microsoft.com/office/drawing/2014/main" id="{E24394D4-6930-14E2-E540-D598D007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4639055"/>
            <a:ext cx="2965836" cy="2123659"/>
          </a:xfrm>
          <a:prstGeom prst="rect">
            <a:avLst/>
          </a:prstGeom>
        </p:spPr>
      </p:pic>
      <p:pic>
        <p:nvPicPr>
          <p:cNvPr id="12" name="Picture 11" descr="A circle of icons with text">
            <a:extLst>
              <a:ext uri="{FF2B5EF4-FFF2-40B4-BE49-F238E27FC236}">
                <a16:creationId xmlns:a16="http://schemas.microsoft.com/office/drawing/2014/main" id="{DBABA43E-693F-EF2E-F6DF-C21322EB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1006725"/>
            <a:ext cx="2639832" cy="23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9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FA3839-6C54-B6FD-D018-287D0B0D260D}"/>
              </a:ext>
            </a:extLst>
          </p:cNvPr>
          <p:cNvSpPr/>
          <p:nvPr/>
        </p:nvSpPr>
        <p:spPr>
          <a:xfrm>
            <a:off x="2266122" y="667910"/>
            <a:ext cx="8348869" cy="508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70529-3A9E-92CC-1606-F6D9C667A291}"/>
              </a:ext>
            </a:extLst>
          </p:cNvPr>
          <p:cNvSpPr txBox="1"/>
          <p:nvPr/>
        </p:nvSpPr>
        <p:spPr>
          <a:xfrm>
            <a:off x="970059" y="675861"/>
            <a:ext cx="10527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IS DATA VISUALIZATION IMPORTANT?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Technological advances have made data visualization more prevalent and powerful than ever before.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Business’s purpose.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C91EC5-6A3D-DB73-76DB-150710181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484327"/>
              </p:ext>
            </p:extLst>
          </p:nvPr>
        </p:nvGraphicFramePr>
        <p:xfrm>
          <a:off x="0" y="3581988"/>
          <a:ext cx="12192000" cy="327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78462C-1CE8-9D1A-B489-F52260DC4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258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B5750-465E-4A5D-8719-BF9A0A263EBD}"/>
              </a:ext>
            </a:extLst>
          </p:cNvPr>
          <p:cNvSpPr/>
          <p:nvPr/>
        </p:nvSpPr>
        <p:spPr>
          <a:xfrm>
            <a:off x="3919993" y="866692"/>
            <a:ext cx="4063117" cy="3896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9AA1F-B7F4-E327-659F-5B426BDD6F4D}"/>
              </a:ext>
            </a:extLst>
          </p:cNvPr>
          <p:cNvSpPr txBox="1"/>
          <p:nvPr/>
        </p:nvSpPr>
        <p:spPr>
          <a:xfrm>
            <a:off x="310101" y="405517"/>
            <a:ext cx="117043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                          </a:t>
            </a:r>
          </a:p>
          <a:p>
            <a:r>
              <a:rPr lang="en-US" sz="2600" b="1" dirty="0">
                <a:latin typeface="Arial Black" panose="020B0A04020102020204" pitchFamily="34" charset="0"/>
              </a:rPr>
              <a:t>            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IS TABLEAU?</a:t>
            </a:r>
          </a:p>
          <a:p>
            <a:endParaRPr lang="en-US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Tableau is groundbreaking data visualization software created by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Tableau Software.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Tableau connects easily to nearly any data source.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Tableau allows for instantaneous insight by transforming 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into interactive visualization called dashboards.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62B09B-80CA-AC48-1561-F27B7F559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862220"/>
              </p:ext>
            </p:extLst>
          </p:nvPr>
        </p:nvGraphicFramePr>
        <p:xfrm>
          <a:off x="0" y="4129612"/>
          <a:ext cx="12192000" cy="2728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3D8FBC-91EE-7227-CAD1-EE18CCFCD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898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DEBBEBB2-67A6-E224-18AA-727C080D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7" y="1221519"/>
            <a:ext cx="4858413" cy="3525410"/>
          </a:xfrm>
          <a:prstGeom prst="rect">
            <a:avLst/>
          </a:prstGeom>
        </p:spPr>
      </p:pic>
      <p:pic>
        <p:nvPicPr>
          <p:cNvPr id="5" name="Picture 4" descr="A graph with different colored lines">
            <a:extLst>
              <a:ext uri="{FF2B5EF4-FFF2-40B4-BE49-F238E27FC236}">
                <a16:creationId xmlns:a16="http://schemas.microsoft.com/office/drawing/2014/main" id="{FA066E72-CA60-F7A2-4693-2AAF7D653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8" y="849406"/>
            <a:ext cx="5799151" cy="3897523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766604C-DBA8-355A-F6B6-340EEB0A038B}"/>
              </a:ext>
            </a:extLst>
          </p:cNvPr>
          <p:cNvSpPr/>
          <p:nvPr/>
        </p:nvSpPr>
        <p:spPr>
          <a:xfrm>
            <a:off x="5001370" y="2608028"/>
            <a:ext cx="1240404" cy="5088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A75FCB-DB83-846B-FCC2-AD59F4782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47076"/>
              </p:ext>
            </p:extLst>
          </p:nvPr>
        </p:nvGraphicFramePr>
        <p:xfrm>
          <a:off x="0" y="4261898"/>
          <a:ext cx="12192000" cy="259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CB78889-61DC-4B29-8073-20DB8A755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5563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26087C-B783-BDAE-EFD5-CA19DA3306DD}"/>
              </a:ext>
            </a:extLst>
          </p:cNvPr>
          <p:cNvSpPr/>
          <p:nvPr/>
        </p:nvSpPr>
        <p:spPr>
          <a:xfrm>
            <a:off x="3474720" y="166977"/>
            <a:ext cx="4102873" cy="500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AA9CE-2AE4-7120-2474-6AC639DE63E7}"/>
              </a:ext>
            </a:extLst>
          </p:cNvPr>
          <p:cNvSpPr txBox="1"/>
          <p:nvPr/>
        </p:nvSpPr>
        <p:spPr>
          <a:xfrm>
            <a:off x="63610" y="159026"/>
            <a:ext cx="12030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TABLEAU FEATURES</a:t>
            </a:r>
          </a:p>
          <a:p>
            <a:endParaRPr lang="en-US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</a:t>
            </a:r>
            <a:r>
              <a:rPr lang="en-US" sz="1650" dirty="0">
                <a:solidFill>
                  <a:schemeClr val="bg1"/>
                </a:solidFill>
                <a:latin typeface="Arial Black" panose="020B0A04020102020204" pitchFamily="34" charset="0"/>
              </a:rPr>
              <a:t>SPEED TO MARKET                    TABLEAU IS EASY TO USE                      TABLEAU DOES BIG DATA</a:t>
            </a:r>
            <a:endParaRPr lang="en-IN" sz="16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clock with a orange hand">
            <a:extLst>
              <a:ext uri="{FF2B5EF4-FFF2-40B4-BE49-F238E27FC236}">
                <a16:creationId xmlns:a16="http://schemas.microsoft.com/office/drawing/2014/main" id="{D66CF299-F222-856D-F3B9-06C21C528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" y="1524410"/>
            <a:ext cx="1860606" cy="1211685"/>
          </a:xfrm>
          <a:prstGeom prst="rect">
            <a:avLst/>
          </a:prstGeom>
        </p:spPr>
      </p:pic>
      <p:pic>
        <p:nvPicPr>
          <p:cNvPr id="6" name="Picture 5" descr="A green figure with glasses and a green background&#10;&#10;Description automatically generated">
            <a:extLst>
              <a:ext uri="{FF2B5EF4-FFF2-40B4-BE49-F238E27FC236}">
                <a16:creationId xmlns:a16="http://schemas.microsoft.com/office/drawing/2014/main" id="{912ED1CE-3442-2A82-610D-D63B91D00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5" y="1524410"/>
            <a:ext cx="2011680" cy="1211685"/>
          </a:xfrm>
          <a:prstGeom prst="rect">
            <a:avLst/>
          </a:prstGeom>
        </p:spPr>
      </p:pic>
      <p:pic>
        <p:nvPicPr>
          <p:cNvPr id="8" name="Picture 7" descr="A person lifting a barbell&#10;&#10;Description automatically generated">
            <a:extLst>
              <a:ext uri="{FF2B5EF4-FFF2-40B4-BE49-F238E27FC236}">
                <a16:creationId xmlns:a16="http://schemas.microsoft.com/office/drawing/2014/main" id="{5B80B4D6-1214-2B22-581F-1903A742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611" y="1520322"/>
            <a:ext cx="1538470" cy="1211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4717AC-0AFC-BF54-FAB7-E4E322FDD25E}"/>
              </a:ext>
            </a:extLst>
          </p:cNvPr>
          <p:cNvSpPr txBox="1"/>
          <p:nvPr/>
        </p:nvSpPr>
        <p:spPr>
          <a:xfrm>
            <a:off x="182880" y="3107279"/>
            <a:ext cx="117917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1"/>
                </a:solidFill>
                <a:latin typeface="Arial Black" panose="020B0A04020102020204" pitchFamily="34" charset="0"/>
              </a:rPr>
              <a:t>TABLEAU DOES ANY DATA   STUNNING &amp; INTERACTIVE PLOTS   TABLEAU IS AN INDUSTRY LEADER</a:t>
            </a:r>
            <a:endParaRPr lang="en-IN" sz="16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 descr="A group of colorful circles with arrows&#10;&#10;Description automatically generated">
            <a:extLst>
              <a:ext uri="{FF2B5EF4-FFF2-40B4-BE49-F238E27FC236}">
                <a16:creationId xmlns:a16="http://schemas.microsoft.com/office/drawing/2014/main" id="{9E8C71FF-4B99-6D59-AEE4-B43EEC189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2" y="3630137"/>
            <a:ext cx="1823564" cy="1295512"/>
          </a:xfrm>
          <a:prstGeom prst="rect">
            <a:avLst/>
          </a:prstGeom>
        </p:spPr>
      </p:pic>
      <p:pic>
        <p:nvPicPr>
          <p:cNvPr id="13" name="Picture 12" descr="A colorful graph on a white background&#10;&#10;Description automatically generated">
            <a:extLst>
              <a:ext uri="{FF2B5EF4-FFF2-40B4-BE49-F238E27FC236}">
                <a16:creationId xmlns:a16="http://schemas.microsoft.com/office/drawing/2014/main" id="{95C309BD-0FB8-3FE8-D01C-921327135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5" y="3626326"/>
            <a:ext cx="2011680" cy="1303133"/>
          </a:xfrm>
          <a:prstGeom prst="rect">
            <a:avLst/>
          </a:prstGeom>
        </p:spPr>
      </p:pic>
      <p:pic>
        <p:nvPicPr>
          <p:cNvPr id="15" name="Picture 14" descr="A blue trophy with a star and ribbon&#10;&#10;Description automatically generated">
            <a:extLst>
              <a:ext uri="{FF2B5EF4-FFF2-40B4-BE49-F238E27FC236}">
                <a16:creationId xmlns:a16="http://schemas.microsoft.com/office/drawing/2014/main" id="{A9E4174B-2155-9137-6641-8A4A6120B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611" y="3621087"/>
            <a:ext cx="1538469" cy="1303132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82CE10F-8AA8-F841-965D-A3029B0AA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347998"/>
              </p:ext>
            </p:extLst>
          </p:nvPr>
        </p:nvGraphicFramePr>
        <p:xfrm>
          <a:off x="0" y="4552806"/>
          <a:ext cx="12192000" cy="2305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0670A1-2053-6264-8823-438A9664F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93197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85BD34-CF86-F6CD-2CEC-55BE9DEF9C8E}"/>
              </a:ext>
            </a:extLst>
          </p:cNvPr>
          <p:cNvSpPr/>
          <p:nvPr/>
        </p:nvSpPr>
        <p:spPr>
          <a:xfrm>
            <a:off x="4675368" y="5423474"/>
            <a:ext cx="5680381" cy="1160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953D8-7F25-B0B7-58AF-F850C916A3A4}"/>
              </a:ext>
            </a:extLst>
          </p:cNvPr>
          <p:cNvSpPr txBox="1"/>
          <p:nvPr/>
        </p:nvSpPr>
        <p:spPr>
          <a:xfrm>
            <a:off x="4921858" y="5457616"/>
            <a:ext cx="55659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Connecting to Data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Arial Black" panose="020B0A04020102020204" pitchFamily="34" charset="0"/>
              </a:rPr>
              <a:t>Let’s connect Tableau to the Data!</a:t>
            </a:r>
            <a:endParaRPr lang="en-IN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10602E-BF77-9EB9-EA73-844DE3BBD501}"/>
              </a:ext>
            </a:extLst>
          </p:cNvPr>
          <p:cNvSpPr/>
          <p:nvPr/>
        </p:nvSpPr>
        <p:spPr>
          <a:xfrm>
            <a:off x="10500522" y="5247503"/>
            <a:ext cx="1164041" cy="14713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FED4C-1F8F-7EA7-2B11-CB1065F5ECDF}"/>
              </a:ext>
            </a:extLst>
          </p:cNvPr>
          <p:cNvSpPr txBox="1"/>
          <p:nvPr/>
        </p:nvSpPr>
        <p:spPr>
          <a:xfrm>
            <a:off x="10487770" y="5149840"/>
            <a:ext cx="12960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lang="en-IN" sz="105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B9AB27-86D6-2C10-06C9-4662A812D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237947"/>
              </p:ext>
            </p:extLst>
          </p:nvPr>
        </p:nvGraphicFramePr>
        <p:xfrm>
          <a:off x="262393" y="453083"/>
          <a:ext cx="11534191" cy="479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58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196CCB-0698-5FD4-B6CF-C82008E26CD1}"/>
              </a:ext>
            </a:extLst>
          </p:cNvPr>
          <p:cNvSpPr/>
          <p:nvPr/>
        </p:nvSpPr>
        <p:spPr>
          <a:xfrm>
            <a:off x="3339548" y="683812"/>
            <a:ext cx="4611751" cy="612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7F55-EE3A-3053-C2B5-296D1962C843}"/>
              </a:ext>
            </a:extLst>
          </p:cNvPr>
          <p:cNvSpPr txBox="1"/>
          <p:nvPr/>
        </p:nvSpPr>
        <p:spPr>
          <a:xfrm>
            <a:off x="1073426" y="747423"/>
            <a:ext cx="95733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CONNECTING TO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EXCEL                                DATABASE                                     CLOUD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9E9207-5814-5BF2-FB70-A55A06BAE07D}"/>
              </a:ext>
            </a:extLst>
          </p:cNvPr>
          <p:cNvCxnSpPr>
            <a:cxnSpLocks/>
          </p:cNvCxnSpPr>
          <p:nvPr/>
        </p:nvCxnSpPr>
        <p:spPr>
          <a:xfrm flipH="1">
            <a:off x="1725433" y="1478943"/>
            <a:ext cx="3881562" cy="24330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58617D-4F84-2E19-88B3-DAB7A0B07810}"/>
              </a:ext>
            </a:extLst>
          </p:cNvPr>
          <p:cNvCxnSpPr>
            <a:cxnSpLocks/>
          </p:cNvCxnSpPr>
          <p:nvPr/>
        </p:nvCxnSpPr>
        <p:spPr>
          <a:xfrm>
            <a:off x="5606995" y="1478943"/>
            <a:ext cx="0" cy="2488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6A4DC-5F8C-54B7-E3B3-048C94901A97}"/>
              </a:ext>
            </a:extLst>
          </p:cNvPr>
          <p:cNvCxnSpPr>
            <a:cxnSpLocks/>
          </p:cNvCxnSpPr>
          <p:nvPr/>
        </p:nvCxnSpPr>
        <p:spPr>
          <a:xfrm>
            <a:off x="5606995" y="1478943"/>
            <a:ext cx="4109499" cy="2488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EE50C3B-EB5B-2F8F-5482-CAC74C357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474495"/>
              </p:ext>
            </p:extLst>
          </p:nvPr>
        </p:nvGraphicFramePr>
        <p:xfrm>
          <a:off x="0" y="3832529"/>
          <a:ext cx="12192000" cy="301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678F768-959B-AB95-D452-DB5C335F4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979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FF0880-46A8-A24F-CF67-7453643AD91F}"/>
              </a:ext>
            </a:extLst>
          </p:cNvPr>
          <p:cNvSpPr/>
          <p:nvPr/>
        </p:nvSpPr>
        <p:spPr>
          <a:xfrm>
            <a:off x="2751151" y="461176"/>
            <a:ext cx="6384898" cy="620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D496-E997-89C9-40AF-566E55026BF3}"/>
              </a:ext>
            </a:extLst>
          </p:cNvPr>
          <p:cNvSpPr txBox="1"/>
          <p:nvPr/>
        </p:nvSpPr>
        <p:spPr>
          <a:xfrm>
            <a:off x="811033" y="532737"/>
            <a:ext cx="102492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ADDING ANOTHER DATA SOURCE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 workbook can have multiple data source. We can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Connect to a locally saved extract or to a data source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Which is published to Tableau Online or Tableau Server.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</a:t>
            </a:r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LIVE Vs EXTRACT</a:t>
            </a:r>
            <a:endParaRPr lang="en-IN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50CB097-7541-4146-00C8-10DCEADC4D15}"/>
              </a:ext>
            </a:extLst>
          </p:cNvPr>
          <p:cNvSpPr/>
          <p:nvPr/>
        </p:nvSpPr>
        <p:spPr>
          <a:xfrm>
            <a:off x="4933784" y="2570390"/>
            <a:ext cx="1001864" cy="14630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486C23-B9D5-71F4-2505-CD4BBC58E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097681"/>
              </p:ext>
            </p:extLst>
          </p:nvPr>
        </p:nvGraphicFramePr>
        <p:xfrm>
          <a:off x="0" y="4287610"/>
          <a:ext cx="12192000" cy="2570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CE5BEF-BFEC-EC29-81E7-43319D1F5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400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D855DD-3E8A-864E-D8D3-BBE19E7F7514}"/>
              </a:ext>
            </a:extLst>
          </p:cNvPr>
          <p:cNvSpPr/>
          <p:nvPr/>
        </p:nvSpPr>
        <p:spPr>
          <a:xfrm>
            <a:off x="1399430" y="357809"/>
            <a:ext cx="9040633" cy="596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43288-EC11-A85B-A9F6-7C6389444019}"/>
              </a:ext>
            </a:extLst>
          </p:cNvPr>
          <p:cNvSpPr txBox="1"/>
          <p:nvPr/>
        </p:nvSpPr>
        <p:spPr>
          <a:xfrm>
            <a:off x="1502796" y="381664"/>
            <a:ext cx="90088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DATA PREPARATION WITH TEXT &amp; EXCEL FILES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23229-6AF3-008C-05C9-7B11CA272D98}"/>
              </a:ext>
            </a:extLst>
          </p:cNvPr>
          <p:cNvSpPr txBox="1"/>
          <p:nvPr/>
        </p:nvSpPr>
        <p:spPr>
          <a:xfrm>
            <a:off x="1025718" y="1180977"/>
            <a:ext cx="948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DATA INTERPRETER                                      PIVOT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A black and white symbol of a person's head with a piece of paper inside&#10;&#10;Description automatically generated">
            <a:extLst>
              <a:ext uri="{FF2B5EF4-FFF2-40B4-BE49-F238E27FC236}">
                <a16:creationId xmlns:a16="http://schemas.microsoft.com/office/drawing/2014/main" id="{5521F8C0-73B1-0863-EFE0-D9E52147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29" y="1686497"/>
            <a:ext cx="1570052" cy="1134492"/>
          </a:xfrm>
          <a:prstGeom prst="rect">
            <a:avLst/>
          </a:prstGeom>
        </p:spPr>
      </p:pic>
      <p:pic>
        <p:nvPicPr>
          <p:cNvPr id="7" name="Picture 6" descr="A green and white logo">
            <a:extLst>
              <a:ext uri="{FF2B5EF4-FFF2-40B4-BE49-F238E27FC236}">
                <a16:creationId xmlns:a16="http://schemas.microsoft.com/office/drawing/2014/main" id="{07611004-AFFB-9AEA-AFB8-F99A1A91C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94" y="1655498"/>
            <a:ext cx="1633453" cy="1134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B53F5-03C7-FECA-4E5C-5CA49B72067C}"/>
              </a:ext>
            </a:extLst>
          </p:cNvPr>
          <p:cNvSpPr txBox="1"/>
          <p:nvPr/>
        </p:nvSpPr>
        <p:spPr>
          <a:xfrm>
            <a:off x="1630017" y="3188483"/>
            <a:ext cx="756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     </a:t>
            </a: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METADATA GRID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SPLIT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ue and black arrows pointing to a circle&#10;&#10;Description automatically generated">
            <a:extLst>
              <a:ext uri="{FF2B5EF4-FFF2-40B4-BE49-F238E27FC236}">
                <a16:creationId xmlns:a16="http://schemas.microsoft.com/office/drawing/2014/main" id="{45A821B1-2C19-228A-46C2-12EE00802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40" y="3784966"/>
            <a:ext cx="1633453" cy="1224793"/>
          </a:xfrm>
          <a:prstGeom prst="rect">
            <a:avLst/>
          </a:prstGeom>
        </p:spPr>
      </p:pic>
      <p:pic>
        <p:nvPicPr>
          <p:cNvPr id="13" name="Picture 12" descr="A computer with a magnifying glass&#10;&#10;Description automatically generated">
            <a:extLst>
              <a:ext uri="{FF2B5EF4-FFF2-40B4-BE49-F238E27FC236}">
                <a16:creationId xmlns:a16="http://schemas.microsoft.com/office/drawing/2014/main" id="{2E03E72D-F465-BB6A-69E6-8F351BC08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18" y="3784966"/>
            <a:ext cx="1570052" cy="122479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2AFAF66-67FF-CC96-AD56-F5A859E16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662606"/>
              </p:ext>
            </p:extLst>
          </p:nvPr>
        </p:nvGraphicFramePr>
        <p:xfrm>
          <a:off x="0" y="4705532"/>
          <a:ext cx="12192000" cy="215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EF3FE92-FAC9-5B39-BB15-21CDE0F82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3151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481C8B-5FC5-EF3D-B394-63C7134BAC9D}"/>
              </a:ext>
            </a:extLst>
          </p:cNvPr>
          <p:cNvSpPr/>
          <p:nvPr/>
        </p:nvSpPr>
        <p:spPr>
          <a:xfrm>
            <a:off x="3283889" y="87464"/>
            <a:ext cx="5311471" cy="619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28EAC-932A-D4C9-E712-3C18F489E060}"/>
              </a:ext>
            </a:extLst>
          </p:cNvPr>
          <p:cNvSpPr txBox="1"/>
          <p:nvPr/>
        </p:nvSpPr>
        <p:spPr>
          <a:xfrm>
            <a:off x="2170707" y="214954"/>
            <a:ext cx="6742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USING DATA INTERPRETER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FA51465-2B48-15B0-4CBB-C5C10689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6" y="1397014"/>
            <a:ext cx="2704211" cy="3353889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746CF6E9-C2B8-4020-9AEC-7A00A9D4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70" y="771277"/>
            <a:ext cx="6893781" cy="46692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D86A93-5D4A-0E6F-B423-DF3F1743E1C3}"/>
              </a:ext>
            </a:extLst>
          </p:cNvPr>
          <p:cNvSpPr/>
          <p:nvPr/>
        </p:nvSpPr>
        <p:spPr>
          <a:xfrm>
            <a:off x="3450866" y="2456953"/>
            <a:ext cx="1399430" cy="691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355FDF-1F43-D52C-30D3-3F286ABC9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68207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556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E41563-6668-0340-6583-E82E2EAE6408}"/>
              </a:ext>
            </a:extLst>
          </p:cNvPr>
          <p:cNvSpPr/>
          <p:nvPr/>
        </p:nvSpPr>
        <p:spPr>
          <a:xfrm>
            <a:off x="2194560" y="238539"/>
            <a:ext cx="7482177" cy="556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FA877-FA0C-58DB-751D-065F39BCB5BA}"/>
              </a:ext>
            </a:extLst>
          </p:cNvPr>
          <p:cNvSpPr txBox="1"/>
          <p:nvPr/>
        </p:nvSpPr>
        <p:spPr>
          <a:xfrm>
            <a:off x="1280160" y="302150"/>
            <a:ext cx="9438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SAVING &amp; PUBLISHING DATA SOURCES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24FC4B9-1C10-37E9-E1A6-E7988C620A43}"/>
              </a:ext>
            </a:extLst>
          </p:cNvPr>
          <p:cNvSpPr/>
          <p:nvPr/>
        </p:nvSpPr>
        <p:spPr>
          <a:xfrm>
            <a:off x="795132" y="1216548"/>
            <a:ext cx="4675365" cy="232178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Saving a data source makes it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Easily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Available in your copy of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Tableau Desktop……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246AA1A-855C-12DE-373C-68C0C29A5B49}"/>
              </a:ext>
            </a:extLst>
          </p:cNvPr>
          <p:cNvSpPr/>
          <p:nvPr/>
        </p:nvSpPr>
        <p:spPr>
          <a:xfrm>
            <a:off x="6480313" y="1478942"/>
            <a:ext cx="4350688" cy="205938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….Or it can be published to Tableau Online or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Tableau Server.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11C9-6367-0FC0-C16A-BB1B036062E1}"/>
              </a:ext>
            </a:extLst>
          </p:cNvPr>
          <p:cNvSpPr txBox="1"/>
          <p:nvPr/>
        </p:nvSpPr>
        <p:spPr>
          <a:xfrm>
            <a:off x="675861" y="3880237"/>
            <a:ext cx="102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Saving data source as a .tds                               this is not the data itself! </a:t>
            </a:r>
            <a:endParaRPr lang="en-IN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BE0FA1-CE67-D55A-F0FF-F70E1C9AC864}"/>
              </a:ext>
            </a:extLst>
          </p:cNvPr>
          <p:cNvSpPr/>
          <p:nvPr/>
        </p:nvSpPr>
        <p:spPr>
          <a:xfrm>
            <a:off x="5451944" y="3880237"/>
            <a:ext cx="106547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384094-4271-20FC-7DA6-AA9A83EB2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319376"/>
              </p:ext>
            </p:extLst>
          </p:nvPr>
        </p:nvGraphicFramePr>
        <p:xfrm>
          <a:off x="0" y="4349362"/>
          <a:ext cx="12192000" cy="250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62E4E20-1435-E211-9C5A-31ADCFF6A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38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18AF9F-C814-C6D9-B672-AF73C86FD8F5}"/>
              </a:ext>
            </a:extLst>
          </p:cNvPr>
          <p:cNvSpPr/>
          <p:nvPr/>
        </p:nvSpPr>
        <p:spPr>
          <a:xfrm>
            <a:off x="5041127" y="636104"/>
            <a:ext cx="2345635" cy="485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244BC-7C73-6F54-318B-7C5D8BBF33A2}"/>
              </a:ext>
            </a:extLst>
          </p:cNvPr>
          <p:cNvSpPr txBox="1"/>
          <p:nvPr/>
        </p:nvSpPr>
        <p:spPr>
          <a:xfrm>
            <a:off x="461176" y="262393"/>
            <a:ext cx="1152939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ABSTRACT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This dataset comprises a rich collection of e-commerce sales data,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encompassing various aspects of customer information, product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details, and order statistics. The dataset represents a comprehensive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snapshot of e-commerce operations, offering valuable insights for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businesses seeking to optimize their online sales strategies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BF35CA-74B8-0438-6D38-2338F80BC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50579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333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96C2D7-DA8D-C1BC-1B56-B789B600DAE5}"/>
              </a:ext>
            </a:extLst>
          </p:cNvPr>
          <p:cNvSpPr/>
          <p:nvPr/>
        </p:nvSpPr>
        <p:spPr>
          <a:xfrm>
            <a:off x="3490624" y="302150"/>
            <a:ext cx="4635609" cy="49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5F989-5D32-702E-3CE9-1D1E552AE035}"/>
              </a:ext>
            </a:extLst>
          </p:cNvPr>
          <p:cNvSpPr txBox="1"/>
          <p:nvPr/>
        </p:nvSpPr>
        <p:spPr>
          <a:xfrm>
            <a:off x="636104" y="302150"/>
            <a:ext cx="1105231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A NOTE ON FILE TYPES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Workbook(.twb): Workbooks hold worksheets, dashboards and stories.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Bookmark(.tbm): Bookmarks contains a single sheet.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Packaged workbook(.twbx): Archive containing a workbook along with all data sources and files.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Data Extract(.tde): Local copy of a subset or entire data source to share and improve the performance.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Black" panose="020B0A04020102020204" pitchFamily="34" charset="0"/>
              </a:rPr>
              <a:t>Data source(.tds): Shortcut to oftenly used data sources, containing information and modifications.</a:t>
            </a:r>
          </a:p>
          <a:p>
            <a:endParaRPr lang="en-IN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Black" panose="020B0A04020102020204" pitchFamily="34" charset="0"/>
              </a:rPr>
              <a:t>Packaged data source(.tdsx): Archive containing a data source file along with any related files.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228474-A7D5-5D3E-7751-062196248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534716"/>
              </p:ext>
            </p:extLst>
          </p:nvPr>
        </p:nvGraphicFramePr>
        <p:xfrm>
          <a:off x="0" y="4518688"/>
          <a:ext cx="12192000" cy="233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A32796-29EE-C45A-D72D-144CEB33F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0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B31D12-908E-CD18-C560-E9D6AB91A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261829"/>
              </p:ext>
            </p:extLst>
          </p:nvPr>
        </p:nvGraphicFramePr>
        <p:xfrm>
          <a:off x="179345" y="127222"/>
          <a:ext cx="11397753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C82949-CE5E-EC7F-79B5-D91DD4642042}"/>
              </a:ext>
            </a:extLst>
          </p:cNvPr>
          <p:cNvSpPr/>
          <p:nvPr/>
        </p:nvSpPr>
        <p:spPr>
          <a:xfrm>
            <a:off x="4134678" y="5302445"/>
            <a:ext cx="6160800" cy="1265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72B4-4935-068B-E880-A2781D093EF8}"/>
              </a:ext>
            </a:extLst>
          </p:cNvPr>
          <p:cNvSpPr/>
          <p:nvPr/>
        </p:nvSpPr>
        <p:spPr>
          <a:xfrm>
            <a:off x="10397134" y="5161118"/>
            <a:ext cx="949377" cy="1569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4B8DC-CE83-38CA-4100-532A81D13585}"/>
              </a:ext>
            </a:extLst>
          </p:cNvPr>
          <p:cNvSpPr txBox="1"/>
          <p:nvPr/>
        </p:nvSpPr>
        <p:spPr>
          <a:xfrm>
            <a:off x="4302460" y="5302445"/>
            <a:ext cx="609467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</a:t>
            </a:r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Visual Analytics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Arial Black" panose="020B0A04020102020204" pitchFamily="34" charset="0"/>
              </a:rPr>
              <a:t>Let’s give some meaning to that data!</a:t>
            </a:r>
            <a:endParaRPr lang="en-IN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DEE81-8179-CA93-2C09-F6AC0F1647CC}"/>
              </a:ext>
            </a:extLst>
          </p:cNvPr>
          <p:cNvSpPr txBox="1"/>
          <p:nvPr/>
        </p:nvSpPr>
        <p:spPr>
          <a:xfrm>
            <a:off x="10295478" y="5161118"/>
            <a:ext cx="12816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0" b="1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lang="en-IN" sz="105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E6BD711-B861-3341-E9AF-51B744D62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193988"/>
              </p:ext>
            </p:extLst>
          </p:nvPr>
        </p:nvGraphicFramePr>
        <p:xfrm>
          <a:off x="111125" y="138072"/>
          <a:ext cx="11534191" cy="488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3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A69A6E-2DAB-9A77-B72C-4F7A1BC7C80F}"/>
              </a:ext>
            </a:extLst>
          </p:cNvPr>
          <p:cNvSpPr/>
          <p:nvPr/>
        </p:nvSpPr>
        <p:spPr>
          <a:xfrm>
            <a:off x="3252083" y="230588"/>
            <a:ext cx="5621573" cy="723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32F2F-C764-ABF3-D652-5B38F31E4D95}"/>
              </a:ext>
            </a:extLst>
          </p:cNvPr>
          <p:cNvSpPr txBox="1"/>
          <p:nvPr/>
        </p:nvSpPr>
        <p:spPr>
          <a:xfrm>
            <a:off x="1113183" y="381663"/>
            <a:ext cx="1045596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IS VISUAL ANALTICS?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Is a field in information visualization that focuses on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analytical reasoning facilitated and supported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by interactive visual interfaces.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7DC550-071D-3DE0-5CE3-8F6A350C0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333284"/>
              </p:ext>
            </p:extLst>
          </p:nvPr>
        </p:nvGraphicFramePr>
        <p:xfrm>
          <a:off x="0" y="4506568"/>
          <a:ext cx="12192000" cy="244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9D19B1-4A9B-69A5-F1CA-73ED54122DB4}"/>
              </a:ext>
            </a:extLst>
          </p:cNvPr>
          <p:cNvSpPr txBox="1"/>
          <p:nvPr/>
        </p:nvSpPr>
        <p:spPr>
          <a:xfrm>
            <a:off x="2425147" y="2659909"/>
            <a:ext cx="9279174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Powerful to select &amp; aggregate the data to consider.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Hierarchies</a:t>
            </a:r>
            <a:r>
              <a:rPr lang="en-IN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 Groups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 Filters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CEA03A-C84E-5771-12A0-02139587D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25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76E8BA-019C-7556-4B13-5F52F3E32F12}"/>
              </a:ext>
            </a:extLst>
          </p:cNvPr>
          <p:cNvSpPr/>
          <p:nvPr/>
        </p:nvSpPr>
        <p:spPr>
          <a:xfrm>
            <a:off x="7100515" y="5247503"/>
            <a:ext cx="3387255" cy="15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40A52-936A-3053-17E5-C3A39F001BD9}"/>
              </a:ext>
            </a:extLst>
          </p:cNvPr>
          <p:cNvSpPr txBox="1"/>
          <p:nvPr/>
        </p:nvSpPr>
        <p:spPr>
          <a:xfrm>
            <a:off x="4929809" y="5457616"/>
            <a:ext cx="55659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</a:t>
            </a:r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WorkSheets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Arial Black" panose="020B0A04020102020204" pitchFamily="34" charset="0"/>
              </a:rPr>
              <a:t>                        Let’s make it visual!</a:t>
            </a:r>
            <a:endParaRPr lang="en-IN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650CE4-3173-7893-C4EC-A8967750A73F}"/>
              </a:ext>
            </a:extLst>
          </p:cNvPr>
          <p:cNvSpPr/>
          <p:nvPr/>
        </p:nvSpPr>
        <p:spPr>
          <a:xfrm>
            <a:off x="10559332" y="5149840"/>
            <a:ext cx="1033670" cy="1632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ED46-972B-D1CC-D6F1-142183B6BA10}"/>
              </a:ext>
            </a:extLst>
          </p:cNvPr>
          <p:cNvSpPr txBox="1"/>
          <p:nvPr/>
        </p:nvSpPr>
        <p:spPr>
          <a:xfrm>
            <a:off x="10487770" y="5149840"/>
            <a:ext cx="12960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>
                <a:solidFill>
                  <a:srgbClr val="FF0000"/>
                </a:solidFill>
                <a:latin typeface="Arial Black" panose="020B0A04020102020204" pitchFamily="34" charset="0"/>
              </a:rPr>
              <a:t>4</a:t>
            </a:r>
            <a:endParaRPr lang="en-IN" sz="105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7E799-2498-5E12-7975-0677C8D86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155094"/>
              </p:ext>
            </p:extLst>
          </p:nvPr>
        </p:nvGraphicFramePr>
        <p:xfrm>
          <a:off x="262393" y="453083"/>
          <a:ext cx="11534191" cy="479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061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">
            <a:extLst>
              <a:ext uri="{FF2B5EF4-FFF2-40B4-BE49-F238E27FC236}">
                <a16:creationId xmlns:a16="http://schemas.microsoft.com/office/drawing/2014/main" id="{842730EE-2407-5734-D37F-3E609D8D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" y="548506"/>
            <a:ext cx="11010738" cy="514462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22919A-69B7-81CE-98E5-90F834A75174}"/>
              </a:ext>
            </a:extLst>
          </p:cNvPr>
          <p:cNvSpPr/>
          <p:nvPr/>
        </p:nvSpPr>
        <p:spPr>
          <a:xfrm>
            <a:off x="3148717" y="56062"/>
            <a:ext cx="5200153" cy="428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FDF29-EBEB-6690-E890-DF72A39756F2}"/>
              </a:ext>
            </a:extLst>
          </p:cNvPr>
          <p:cNvSpPr txBox="1"/>
          <p:nvPr/>
        </p:nvSpPr>
        <p:spPr>
          <a:xfrm>
            <a:off x="3260035" y="56063"/>
            <a:ext cx="7895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HOW DOES IT LOOK LIKE?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F9D4D9-D357-9622-66A6-6ADEBD071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184764"/>
              </p:ext>
            </p:extLst>
          </p:nvPr>
        </p:nvGraphicFramePr>
        <p:xfrm>
          <a:off x="0" y="5041127"/>
          <a:ext cx="12192000" cy="181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6E5D62-153A-5DF7-E84A-B9BA2FA93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66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ustomer equation">
            <a:extLst>
              <a:ext uri="{FF2B5EF4-FFF2-40B4-BE49-F238E27FC236}">
                <a16:creationId xmlns:a16="http://schemas.microsoft.com/office/drawing/2014/main" id="{0A955991-AB39-F8EA-E666-8D54205F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" y="492443"/>
            <a:ext cx="11349162" cy="52086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62983E-0795-3B4F-4527-6B06D1D16B71}"/>
              </a:ext>
            </a:extLst>
          </p:cNvPr>
          <p:cNvSpPr/>
          <p:nvPr/>
        </p:nvSpPr>
        <p:spPr>
          <a:xfrm>
            <a:off x="3206364" y="0"/>
            <a:ext cx="4959626" cy="4208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20B4A-8B1D-E019-8991-220A2A03A337}"/>
              </a:ext>
            </a:extLst>
          </p:cNvPr>
          <p:cNvSpPr txBox="1"/>
          <p:nvPr/>
        </p:nvSpPr>
        <p:spPr>
          <a:xfrm>
            <a:off x="3206364" y="0"/>
            <a:ext cx="60946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HOW DOES IT LOOK LIKE?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A34E99-4734-4FF3-AD6D-869865374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591097"/>
              </p:ext>
            </p:extLst>
          </p:nvPr>
        </p:nvGraphicFramePr>
        <p:xfrm>
          <a:off x="0" y="4754880"/>
          <a:ext cx="121920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3F6383-F2FF-DBF8-7976-FAD1D12B2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128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C74FA1-2625-12B7-0D5F-2BA818FE0479}"/>
              </a:ext>
            </a:extLst>
          </p:cNvPr>
          <p:cNvSpPr/>
          <p:nvPr/>
        </p:nvSpPr>
        <p:spPr>
          <a:xfrm>
            <a:off x="3048663" y="0"/>
            <a:ext cx="4982154" cy="492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B0AF9-6A1A-869D-411E-3EDA6BD7D2D9}"/>
              </a:ext>
            </a:extLst>
          </p:cNvPr>
          <p:cNvSpPr txBox="1"/>
          <p:nvPr/>
        </p:nvSpPr>
        <p:spPr>
          <a:xfrm>
            <a:off x="3048663" y="0"/>
            <a:ext cx="60946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HOW DOES IT LOOK LIKE?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A colorful circle with numbers and text">
            <a:extLst>
              <a:ext uri="{FF2B5EF4-FFF2-40B4-BE49-F238E27FC236}">
                <a16:creationId xmlns:a16="http://schemas.microsoft.com/office/drawing/2014/main" id="{4CCEF924-BA59-DFA2-86BF-F5BEF367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" y="492443"/>
            <a:ext cx="10845579" cy="522454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CCE2E9-A989-D020-7F97-476EB2698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851954"/>
              </p:ext>
            </p:extLst>
          </p:nvPr>
        </p:nvGraphicFramePr>
        <p:xfrm>
          <a:off x="0" y="4579950"/>
          <a:ext cx="12192000" cy="227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42C19C-53E5-30A4-BE4A-E4308976A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1105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B0F706-174A-ED1F-1DB3-C84D2A8A669E}"/>
              </a:ext>
            </a:extLst>
          </p:cNvPr>
          <p:cNvSpPr/>
          <p:nvPr/>
        </p:nvSpPr>
        <p:spPr>
          <a:xfrm>
            <a:off x="6718852" y="5335325"/>
            <a:ext cx="3776869" cy="138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6F23C-FDDC-2FAB-7209-9FB3E5F24F72}"/>
              </a:ext>
            </a:extLst>
          </p:cNvPr>
          <p:cNvSpPr txBox="1"/>
          <p:nvPr/>
        </p:nvSpPr>
        <p:spPr>
          <a:xfrm>
            <a:off x="4929809" y="5457616"/>
            <a:ext cx="55659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</a:t>
            </a:r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Dashboard &amp; Story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Arial Black" panose="020B0A04020102020204" pitchFamily="34" charset="0"/>
              </a:rPr>
              <a:t>                        Let’s make it visual!</a:t>
            </a:r>
            <a:endParaRPr lang="en-IN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FE11AB-A6D6-E4FE-F5AA-A5875F0D0DA0}"/>
              </a:ext>
            </a:extLst>
          </p:cNvPr>
          <p:cNvSpPr/>
          <p:nvPr/>
        </p:nvSpPr>
        <p:spPr>
          <a:xfrm>
            <a:off x="10570596" y="5268245"/>
            <a:ext cx="963432" cy="1471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135F0-D0C0-F816-66ED-A7A76CF24370}"/>
              </a:ext>
            </a:extLst>
          </p:cNvPr>
          <p:cNvSpPr txBox="1"/>
          <p:nvPr/>
        </p:nvSpPr>
        <p:spPr>
          <a:xfrm>
            <a:off x="10487770" y="5149840"/>
            <a:ext cx="12960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>
                <a:solidFill>
                  <a:srgbClr val="FF0000"/>
                </a:solidFill>
                <a:latin typeface="Arial Black" panose="020B0A04020102020204" pitchFamily="34" charset="0"/>
              </a:rPr>
              <a:t>5</a:t>
            </a:r>
            <a:endParaRPr lang="en-IN" sz="105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530E4D-E27A-5030-F0EC-303BF30DB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14124"/>
              </p:ext>
            </p:extLst>
          </p:nvPr>
        </p:nvGraphicFramePr>
        <p:xfrm>
          <a:off x="249641" y="473825"/>
          <a:ext cx="11534191" cy="479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41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D6ACA-48A8-7145-96F1-2ED318F08FF5}"/>
              </a:ext>
            </a:extLst>
          </p:cNvPr>
          <p:cNvSpPr/>
          <p:nvPr/>
        </p:nvSpPr>
        <p:spPr>
          <a:xfrm>
            <a:off x="4802588" y="0"/>
            <a:ext cx="2639833" cy="412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43E10-FAF4-FBC5-D816-74E1D272F5BB}"/>
              </a:ext>
            </a:extLst>
          </p:cNvPr>
          <p:cNvSpPr txBox="1"/>
          <p:nvPr/>
        </p:nvSpPr>
        <p:spPr>
          <a:xfrm>
            <a:off x="4907942" y="-15903"/>
            <a:ext cx="60946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DASHBOARD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E9EB94D-C1F0-9E6D-2994-64D415EB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92443"/>
            <a:ext cx="11163631" cy="519274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78D5C9-ADDF-84F8-C5D6-D086D4130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799886"/>
              </p:ext>
            </p:extLst>
          </p:nvPr>
        </p:nvGraphicFramePr>
        <p:xfrm>
          <a:off x="0" y="4993420"/>
          <a:ext cx="12192000" cy="186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EE9BF8-6287-577B-0894-AA880A809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451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46601C-89C5-8D16-FBB5-6FD9702EF665}"/>
              </a:ext>
            </a:extLst>
          </p:cNvPr>
          <p:cNvSpPr/>
          <p:nvPr/>
        </p:nvSpPr>
        <p:spPr>
          <a:xfrm>
            <a:off x="4794638" y="-15903"/>
            <a:ext cx="1637968" cy="43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4DEB1-5FEA-A3ED-1B51-03333A37ED77}"/>
              </a:ext>
            </a:extLst>
          </p:cNvPr>
          <p:cNvSpPr txBox="1"/>
          <p:nvPr/>
        </p:nvSpPr>
        <p:spPr>
          <a:xfrm>
            <a:off x="4907942" y="-15903"/>
            <a:ext cx="60946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STORY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A606-DEEE-95F7-488E-53A4797D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30" y="476540"/>
            <a:ext cx="10662700" cy="519273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864809-2DA9-BE04-2E4C-508B9CEE5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153539"/>
              </p:ext>
            </p:extLst>
          </p:nvPr>
        </p:nvGraphicFramePr>
        <p:xfrm>
          <a:off x="0" y="4993420"/>
          <a:ext cx="12192000" cy="186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923D9E-D770-9DAD-19DB-B0A97F624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08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CF6E1-1105-3EDA-6DB1-1EFE1CD5E4AE}"/>
              </a:ext>
            </a:extLst>
          </p:cNvPr>
          <p:cNvSpPr/>
          <p:nvPr/>
        </p:nvSpPr>
        <p:spPr>
          <a:xfrm>
            <a:off x="4174436" y="119270"/>
            <a:ext cx="4047214" cy="49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F0051-F2BC-B8F1-2F47-A67D9EC20A96}"/>
              </a:ext>
            </a:extLst>
          </p:cNvPr>
          <p:cNvSpPr txBox="1"/>
          <p:nvPr/>
        </p:nvSpPr>
        <p:spPr>
          <a:xfrm>
            <a:off x="477078" y="119270"/>
            <a:ext cx="113862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Acknowledgements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I am using this opportunity to express my gratitude to everyone who supported us throughout the course of this project. I thankful for their aspiring guidance,invaluably constructive criticism and friendly advice during the project work. I am sincerely grateful to them for sharing their truthful and illuminating views on a number of issues related to the project.</a:t>
            </a:r>
          </a:p>
          <a:p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Further, I am fortunate to have Vikas Atray as our mentor. He has readily shared his immense knowledge in data analytics and guide us in a manner that the outcome resulted in enhancing our data skills. I wish to thank, all the faculties, as this project utilized knowledge gained from every course that formed the PGA program.</a:t>
            </a:r>
          </a:p>
          <a:p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We certify that the work done by us for conceptualizing and completing this project is original and authentic.</a:t>
            </a:r>
          </a:p>
          <a:p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Date: October 04</a:t>
            </a:r>
            <a:r>
              <a:rPr lang="en-US" b="1" baseline="30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2023 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Amrit Kumar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Place: New Delhi</a:t>
            </a: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95F522-30C8-5701-DF06-C015D30C8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00415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43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35FC9-9EF1-3F21-6060-42319E78D155}"/>
              </a:ext>
            </a:extLst>
          </p:cNvPr>
          <p:cNvSpPr/>
          <p:nvPr/>
        </p:nvSpPr>
        <p:spPr>
          <a:xfrm>
            <a:off x="4572000" y="5538398"/>
            <a:ext cx="5923721" cy="822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A5A10-D687-203E-330F-747E7BF58E03}"/>
              </a:ext>
            </a:extLst>
          </p:cNvPr>
          <p:cNvSpPr txBox="1"/>
          <p:nvPr/>
        </p:nvSpPr>
        <p:spPr>
          <a:xfrm>
            <a:off x="4659464" y="5709037"/>
            <a:ext cx="583625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Conclusion &amp; Recommendations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FF00"/>
                </a:solidFill>
                <a:latin typeface="Arial Black" panose="020B0A04020102020204" pitchFamily="34" charset="0"/>
              </a:rPr>
              <a:t>                        </a:t>
            </a:r>
            <a:endParaRPr lang="en-IN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2C89DA-1E37-3F38-5DD1-28D40803D3D7}"/>
              </a:ext>
            </a:extLst>
          </p:cNvPr>
          <p:cNvSpPr/>
          <p:nvPr/>
        </p:nvSpPr>
        <p:spPr>
          <a:xfrm>
            <a:off x="10570596" y="5268245"/>
            <a:ext cx="963432" cy="1471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EBBA5-F809-09ED-29F3-7B02A27ABC16}"/>
              </a:ext>
            </a:extLst>
          </p:cNvPr>
          <p:cNvSpPr txBox="1"/>
          <p:nvPr/>
        </p:nvSpPr>
        <p:spPr>
          <a:xfrm>
            <a:off x="10487770" y="5149840"/>
            <a:ext cx="12960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>
                <a:solidFill>
                  <a:srgbClr val="FF0000"/>
                </a:solidFill>
                <a:latin typeface="Arial Black" panose="020B0A04020102020204" pitchFamily="34" charset="0"/>
              </a:rPr>
              <a:t>6</a:t>
            </a:r>
            <a:endParaRPr lang="en-IN" sz="105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9A1567-7594-C11F-895B-335B1B52A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981708"/>
              </p:ext>
            </p:extLst>
          </p:nvPr>
        </p:nvGraphicFramePr>
        <p:xfrm>
          <a:off x="249641" y="454453"/>
          <a:ext cx="11534191" cy="479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98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69678-F046-7CEA-E5D6-500A762A7F46}"/>
              </a:ext>
            </a:extLst>
          </p:cNvPr>
          <p:cNvSpPr/>
          <p:nvPr/>
        </p:nvSpPr>
        <p:spPr>
          <a:xfrm>
            <a:off x="4754880" y="421419"/>
            <a:ext cx="2504661" cy="612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79F41-3D5A-F3BF-B8F5-59A2BAEE6A68}"/>
              </a:ext>
            </a:extLst>
          </p:cNvPr>
          <p:cNvSpPr txBox="1"/>
          <p:nvPr/>
        </p:nvSpPr>
        <p:spPr>
          <a:xfrm>
            <a:off x="140473" y="55660"/>
            <a:ext cx="117308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Shows ecommerce sales analytics for different categories and markets. The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overall conclusion is that the market is growing, with sales increasing by 5.04%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year-on-year. However, there is some variation in growth across categories and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markets.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The camping and Hiking category saw the highest increase of 12.55%. This is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probably due to the increasing popularity of outdoor activities and the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increasing demand for camping and Hiking gear. The water sports category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also saw a strong growth of 21.10%. This is likely due to the combination of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warmer weather and the increasing popularity of water sports such as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kayaking, surfing and paddleboarding.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78ACA0-E06B-2871-0B0D-5B3FBF345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694491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13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5C0893-B5D9-126F-251C-82789794C3AE}"/>
              </a:ext>
            </a:extLst>
          </p:cNvPr>
          <p:cNvSpPr txBox="1"/>
          <p:nvPr/>
        </p:nvSpPr>
        <p:spPr>
          <a:xfrm>
            <a:off x="302150" y="246490"/>
            <a:ext cx="11441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On the other hand, some categories saw a decline in sales. The women’s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apparel category saw a decline of 24.51%, and the men's footwear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category saw a decline of 25.18%. This may be due to a  number of factors,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such as changes in fashion trends, increased competition from other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retailers, or economic factors.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In terms of markets, the Pacific Asia market saw the highest growth of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8.32%. This is likely due to the growing middle class and increased adoption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of e-commerce in countries like China and India. The European market also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saw a strong growth of 43.37%. This is likely due to the continued recovery 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of the European economy and the growing popularity of e-commerce in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countries such as Germany and the United Kingdom.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Overall, ecommerce sales analysis shows that the market is growing and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there are opportunities for businesses in different categories and markets.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However, businesses need to be aware of the different growth rates in 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different categories and markets, and they need to adapt their strategies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accordingly.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A812D0-4CED-102F-44F9-576CC02F3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694491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6352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92351-6142-7131-3BAC-9B5DAAB9EFF9}"/>
              </a:ext>
            </a:extLst>
          </p:cNvPr>
          <p:cNvSpPr/>
          <p:nvPr/>
        </p:nvSpPr>
        <p:spPr>
          <a:xfrm>
            <a:off x="4293704" y="360196"/>
            <a:ext cx="3888188" cy="546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FD236-4CA1-A345-8EEE-07BDB24036B1}"/>
              </a:ext>
            </a:extLst>
          </p:cNvPr>
          <p:cNvSpPr txBox="1"/>
          <p:nvPr/>
        </p:nvSpPr>
        <p:spPr>
          <a:xfrm>
            <a:off x="179109" y="360196"/>
            <a:ext cx="1201289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Recommendations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Businesses in the camping &amp; hiking and water sports categories should focus on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expanding their product offerings and marketing their products to consumers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interested in these activities.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Businesses in the women's apparel and men's footwear categories need to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identify the reasons for declining sales and take steps to address them. This may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include changing their product offering, pricing strategies or marketing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Businesses in the markets of Pacific Asia and Europe should focus on expanding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their reach and increasing brand awareness in these markets. This may include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investing in marketing and advertising campaigns, partnering with local retailers,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or opening physical stores in these markets.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824FE8-19F8-4B0A-148B-AEA286E06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694491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3543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92D516-C991-032E-9B95-76CB3916D346}"/>
              </a:ext>
            </a:extLst>
          </p:cNvPr>
          <p:cNvSpPr txBox="1"/>
          <p:nvPr/>
        </p:nvSpPr>
        <p:spPr>
          <a:xfrm>
            <a:off x="1113184" y="2091193"/>
            <a:ext cx="9557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FFFF00"/>
                </a:solidFill>
                <a:latin typeface="Arial Black" panose="020B0A04020102020204" pitchFamily="34" charset="0"/>
              </a:rPr>
              <a:t>THANK YOU !</a:t>
            </a:r>
            <a:endParaRPr lang="en-IN" sz="10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8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4C3B3A-DC0B-C6F7-664B-1BE57A331DED}"/>
              </a:ext>
            </a:extLst>
          </p:cNvPr>
          <p:cNvSpPr/>
          <p:nvPr/>
        </p:nvSpPr>
        <p:spPr>
          <a:xfrm>
            <a:off x="3919993" y="135172"/>
            <a:ext cx="5009322" cy="572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1C1BF-C363-7A7C-86FC-F8EF13B40548}"/>
              </a:ext>
            </a:extLst>
          </p:cNvPr>
          <p:cNvSpPr txBox="1"/>
          <p:nvPr/>
        </p:nvSpPr>
        <p:spPr>
          <a:xfrm>
            <a:off x="779227" y="199443"/>
            <a:ext cx="113147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Certificate of Completion</a:t>
            </a:r>
          </a:p>
          <a:p>
            <a:pPr algn="ctr"/>
            <a:endParaRPr lang="en-US" sz="2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 hereby certify that the project titled “E-commerce Sales Analysis”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was undertaken and completed under my supervision by Amrit Kumar from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Batch of PGA 32.</a:t>
            </a: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Mentor:- Vikas Atray </a:t>
            </a:r>
          </a:p>
          <a:p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Date:- October  04</a:t>
            </a:r>
            <a:r>
              <a:rPr lang="en-US" sz="2000" b="1" baseline="30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2023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Place:- New Delhi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7C3116-55D7-3407-07FA-CAEA175F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768628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6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3153C1-5C23-EB67-A695-FEA7FCDD55F6}"/>
              </a:ext>
            </a:extLst>
          </p:cNvPr>
          <p:cNvSpPr/>
          <p:nvPr/>
        </p:nvSpPr>
        <p:spPr>
          <a:xfrm>
            <a:off x="2417196" y="532737"/>
            <a:ext cx="7529885" cy="604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6358A-5871-7EFA-DC7A-D136BBA2D674}"/>
              </a:ext>
            </a:extLst>
          </p:cNvPr>
          <p:cNvSpPr txBox="1"/>
          <p:nvPr/>
        </p:nvSpPr>
        <p:spPr>
          <a:xfrm>
            <a:off x="1137037" y="556591"/>
            <a:ext cx="101617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ARE WE GOING TO PRESENT?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Introduction of Tableau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Connecting to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Visual Analytics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Dashboard and Stories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Calculation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Mapping, Tableau Online &amp; Competitors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23A8D7-5242-80FD-9986-04C047E33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625681"/>
              </p:ext>
            </p:extLst>
          </p:nvPr>
        </p:nvGraphicFramePr>
        <p:xfrm>
          <a:off x="0" y="5072932"/>
          <a:ext cx="12192000" cy="169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024106-6D6F-C2CE-7AB9-7FF06DD5A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70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EC6C7B-5C40-7B2B-3308-31537CF6D110}"/>
              </a:ext>
            </a:extLst>
          </p:cNvPr>
          <p:cNvSpPr/>
          <p:nvPr/>
        </p:nvSpPr>
        <p:spPr>
          <a:xfrm>
            <a:off x="3593990" y="5438692"/>
            <a:ext cx="5740841" cy="121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17141-1515-5981-ABE8-CBB766E6B6BB}"/>
              </a:ext>
            </a:extLst>
          </p:cNvPr>
          <p:cNvSpPr txBox="1"/>
          <p:nvPr/>
        </p:nvSpPr>
        <p:spPr>
          <a:xfrm>
            <a:off x="3805881" y="5670695"/>
            <a:ext cx="62689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  <a:latin typeface="Arial Black" panose="020B0A04020102020204" pitchFamily="34" charset="0"/>
              </a:rPr>
              <a:t>          Introduction of Tableau</a:t>
            </a:r>
          </a:p>
          <a:p>
            <a:r>
              <a:rPr lang="en-IN" sz="2200" dirty="0">
                <a:solidFill>
                  <a:srgbClr val="FFFF00"/>
                </a:solidFill>
                <a:latin typeface="Arial Black" panose="020B0A04020102020204" pitchFamily="34" charset="0"/>
              </a:rPr>
              <a:t>Let’s Start with the first Concept!</a:t>
            </a:r>
            <a:endParaRPr lang="en-US" sz="2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67FAEB-B0B0-3D76-B20B-94DCBF8B75DB}"/>
              </a:ext>
            </a:extLst>
          </p:cNvPr>
          <p:cNvSpPr/>
          <p:nvPr/>
        </p:nvSpPr>
        <p:spPr>
          <a:xfrm>
            <a:off x="10286766" y="5247503"/>
            <a:ext cx="821206" cy="1519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C0C8-102F-D54A-CA7A-DB86AC66E714}"/>
              </a:ext>
            </a:extLst>
          </p:cNvPr>
          <p:cNvSpPr txBox="1"/>
          <p:nvPr/>
        </p:nvSpPr>
        <p:spPr>
          <a:xfrm>
            <a:off x="10286766" y="5149840"/>
            <a:ext cx="18228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rgbClr val="FF0000"/>
                </a:solidFill>
              </a:rPr>
              <a:t>1</a:t>
            </a:r>
            <a:endParaRPr lang="en-IN" sz="105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CE5359-C276-033A-D877-046005631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379379"/>
              </p:ext>
            </p:extLst>
          </p:nvPr>
        </p:nvGraphicFramePr>
        <p:xfrm>
          <a:off x="576649" y="453083"/>
          <a:ext cx="11219935" cy="479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8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287C91-9BCA-CF22-8652-FAACCF5CFC63}"/>
              </a:ext>
            </a:extLst>
          </p:cNvPr>
          <p:cNvSpPr/>
          <p:nvPr/>
        </p:nvSpPr>
        <p:spPr>
          <a:xfrm>
            <a:off x="3943848" y="294198"/>
            <a:ext cx="4341412" cy="628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71110-6A01-1F64-C04C-7F4B0AE0BC2B}"/>
              </a:ext>
            </a:extLst>
          </p:cNvPr>
          <p:cNvSpPr txBox="1"/>
          <p:nvPr/>
        </p:nvSpPr>
        <p:spPr>
          <a:xfrm>
            <a:off x="354227" y="362465"/>
            <a:ext cx="116483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</a:t>
            </a:r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WHAT IS TABLEAU?</a:t>
            </a:r>
          </a:p>
          <a:p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000" dirty="0">
                <a:latin typeface="Arial Black" panose="020B0A04020102020204" pitchFamily="34" charset="0"/>
              </a:rPr>
              <a:t>                                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We have  to answer Two important questions: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88BD-EA6E-F1B5-AAE6-06FB52B0579B}"/>
              </a:ext>
            </a:extLst>
          </p:cNvPr>
          <p:cNvSpPr txBox="1"/>
          <p:nvPr/>
        </p:nvSpPr>
        <p:spPr>
          <a:xfrm>
            <a:off x="523103" y="4184982"/>
            <a:ext cx="1137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WHAT IS DATA VISUALIZATION?       WHY IS DATA VISUALIZATION IMPORTANT?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F85D9C1-160A-964B-1BCE-37176CE996C6}"/>
              </a:ext>
            </a:extLst>
          </p:cNvPr>
          <p:cNvSpPr/>
          <p:nvPr/>
        </p:nvSpPr>
        <p:spPr>
          <a:xfrm>
            <a:off x="6055670" y="1074785"/>
            <a:ext cx="459600" cy="913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E2AE2-8EEC-93A6-B851-9404665DBDC3}"/>
              </a:ext>
            </a:extLst>
          </p:cNvPr>
          <p:cNvCxnSpPr>
            <a:cxnSpLocks/>
          </p:cNvCxnSpPr>
          <p:nvPr/>
        </p:nvCxnSpPr>
        <p:spPr>
          <a:xfrm flipH="1">
            <a:off x="4643562" y="2319156"/>
            <a:ext cx="1567767" cy="1775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E914E0-DD6C-0AF2-06A7-F57469A137A1}"/>
              </a:ext>
            </a:extLst>
          </p:cNvPr>
          <p:cNvCxnSpPr>
            <a:cxnSpLocks/>
          </p:cNvCxnSpPr>
          <p:nvPr/>
        </p:nvCxnSpPr>
        <p:spPr>
          <a:xfrm>
            <a:off x="6285470" y="2319156"/>
            <a:ext cx="1754659" cy="1775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DB4AF8E-1C1E-D420-25D1-25BA7812B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395947"/>
              </p:ext>
            </p:extLst>
          </p:nvPr>
        </p:nvGraphicFramePr>
        <p:xfrm>
          <a:off x="0" y="4524292"/>
          <a:ext cx="12192000" cy="233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6F9143-06FE-C9AD-0588-68CB02A50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18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654F85-5FF6-076B-02D7-3313CC060C7C}"/>
              </a:ext>
            </a:extLst>
          </p:cNvPr>
          <p:cNvSpPr/>
          <p:nvPr/>
        </p:nvSpPr>
        <p:spPr>
          <a:xfrm>
            <a:off x="3030772" y="0"/>
            <a:ext cx="6130455" cy="596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668869-DEA3-BCC3-5EBE-89FF3947CD20}"/>
              </a:ext>
            </a:extLst>
          </p:cNvPr>
          <p:cNvSpPr/>
          <p:nvPr/>
        </p:nvSpPr>
        <p:spPr>
          <a:xfrm>
            <a:off x="3649649" y="1971923"/>
            <a:ext cx="3673502" cy="516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4AB14-7680-A6FB-32FC-B07955DE86BE}"/>
              </a:ext>
            </a:extLst>
          </p:cNvPr>
          <p:cNvSpPr txBox="1"/>
          <p:nvPr/>
        </p:nvSpPr>
        <p:spPr>
          <a:xfrm>
            <a:off x="1025717" y="71846"/>
            <a:ext cx="10909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IS DATA VISUALIZATION?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Data visualization is the process of describing Information through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visual rendering.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LOD EXPRESSION</a:t>
            </a:r>
          </a:p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Level of Detail expressions introduce the capability to         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Specify the exact level of aggregation within a calculation Itself.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5C9AE6-859B-F23B-B9CE-9728EB6A6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165182"/>
              </p:ext>
            </p:extLst>
          </p:nvPr>
        </p:nvGraphicFramePr>
        <p:xfrm>
          <a:off x="70236" y="5271715"/>
          <a:ext cx="12192000" cy="15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FF26B1-94BF-29CD-2066-E61CD6762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77AEEAB-43B2-3C15-4D9F-8B05DC27E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17" y="3248393"/>
            <a:ext cx="5247860" cy="25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9E4006-E42B-4009-E426-7963D5584942}"/>
              </a:ext>
            </a:extLst>
          </p:cNvPr>
          <p:cNvSpPr/>
          <p:nvPr/>
        </p:nvSpPr>
        <p:spPr>
          <a:xfrm>
            <a:off x="2989690" y="190831"/>
            <a:ext cx="6146359" cy="500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3D1A3-ED96-AD1B-1CEC-0C010A4DC246}"/>
              </a:ext>
            </a:extLst>
          </p:cNvPr>
          <p:cNvSpPr txBox="1"/>
          <p:nvPr/>
        </p:nvSpPr>
        <p:spPr>
          <a:xfrm>
            <a:off x="1113183" y="191099"/>
            <a:ext cx="9764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</a:rPr>
              <a:t>WHAT IS DATA VISUALIZATION?</a:t>
            </a:r>
            <a:endParaRPr lang="en-IN" sz="2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E6318BAE-5060-1E61-6340-CDECA1D7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53"/>
            <a:ext cx="5589767" cy="4142900"/>
          </a:xfrm>
          <a:prstGeom prst="rect">
            <a:avLst/>
          </a:prstGeom>
        </p:spPr>
      </p:pic>
      <p:pic>
        <p:nvPicPr>
          <p:cNvPr id="6" name="Picture 5" descr="A screenshot of a computer screen">
            <a:extLst>
              <a:ext uri="{FF2B5EF4-FFF2-40B4-BE49-F238E27FC236}">
                <a16:creationId xmlns:a16="http://schemas.microsoft.com/office/drawing/2014/main" id="{9487C0A8-AB86-D35E-D3C9-3EB97A6DE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76" y="1057253"/>
            <a:ext cx="5934324" cy="41429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69E7EBE-1440-0912-4883-5D64D405F7D8}"/>
              </a:ext>
            </a:extLst>
          </p:cNvPr>
          <p:cNvSpPr/>
          <p:nvPr/>
        </p:nvSpPr>
        <p:spPr>
          <a:xfrm>
            <a:off x="5605669" y="2758356"/>
            <a:ext cx="652007" cy="405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28F6D7F-2391-BF4A-B4A5-3EF78247A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726025"/>
              </p:ext>
            </p:extLst>
          </p:nvPr>
        </p:nvGraphicFramePr>
        <p:xfrm>
          <a:off x="0" y="4491266"/>
          <a:ext cx="12192000" cy="236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75DFBF-FE8D-5598-8852-335819536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1592"/>
              </p:ext>
            </p:extLst>
          </p:nvPr>
        </p:nvGraphicFramePr>
        <p:xfrm>
          <a:off x="0" y="5440521"/>
          <a:ext cx="12192000" cy="141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211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1292</Words>
  <Application>Microsoft Office PowerPoint</Application>
  <PresentationFormat>Widescreen</PresentationFormat>
  <Paragraphs>236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KUMAR</dc:creator>
  <cp:lastModifiedBy>AMRIT KUMAR</cp:lastModifiedBy>
  <cp:revision>24</cp:revision>
  <dcterms:created xsi:type="dcterms:W3CDTF">2023-10-02T07:19:12Z</dcterms:created>
  <dcterms:modified xsi:type="dcterms:W3CDTF">2023-10-05T03:33:50Z</dcterms:modified>
</cp:coreProperties>
</file>