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84" r:id="rId3"/>
    <p:sldId id="258" r:id="rId4"/>
    <p:sldId id="259" r:id="rId5"/>
    <p:sldId id="271" r:id="rId6"/>
    <p:sldId id="282" r:id="rId7"/>
    <p:sldId id="283" r:id="rId8"/>
    <p:sldId id="281" r:id="rId9"/>
    <p:sldId id="280" r:id="rId10"/>
    <p:sldId id="279" r:id="rId11"/>
    <p:sldId id="276" r:id="rId12"/>
    <p:sldId id="277" r:id="rId13"/>
    <p:sldId id="278" r:id="rId14"/>
    <p:sldId id="273" r:id="rId15"/>
    <p:sldId id="275" r:id="rId16"/>
    <p:sldId id="272" r:id="rId17"/>
    <p:sldId id="274" r:id="rId18"/>
    <p:sldId id="270" r:id="rId19"/>
    <p:sldId id="267" r:id="rId20"/>
    <p:sldId id="269" r:id="rId21"/>
    <p:sldId id="268" r:id="rId22"/>
    <p:sldId id="266" r:id="rId23"/>
    <p:sldId id="260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25207874@N04/14636542602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B6DBF4-562A-46DC-965F-DD7180DE3D98}"/>
              </a:ext>
            </a:extLst>
          </p:cNvPr>
          <p:cNvSpPr/>
          <p:nvPr/>
        </p:nvSpPr>
        <p:spPr>
          <a:xfrm>
            <a:off x="222637" y="508642"/>
            <a:ext cx="9390488" cy="2798859"/>
          </a:xfrm>
          <a:prstGeom prst="roundRect">
            <a:avLst>
              <a:gd name="adj" fmla="val 39394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500" b="1" dirty="0">
                <a:solidFill>
                  <a:srgbClr val="00B0F0"/>
                </a:solidFill>
                <a:latin typeface="Berlin Sans FB Demi" panose="020E0802020502020306" pitchFamily="34" charset="0"/>
              </a:rPr>
              <a:t>Paytm Epurchase Data Analysis Assessment </a:t>
            </a:r>
            <a:endParaRPr lang="en-IN" sz="6500" b="1" dirty="0">
              <a:solidFill>
                <a:srgbClr val="00B0F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0960F0E-6C85-49B7-94A8-5EE722919E6A}"/>
              </a:ext>
            </a:extLst>
          </p:cNvPr>
          <p:cNvSpPr/>
          <p:nvPr/>
        </p:nvSpPr>
        <p:spPr>
          <a:xfrm>
            <a:off x="2218414" y="3908067"/>
            <a:ext cx="8197794" cy="954156"/>
          </a:xfrm>
          <a:prstGeom prst="roundRect">
            <a:avLst>
              <a:gd name="adj" fmla="val 50000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Using By MySQL Workbench &amp; Microsoft Excel</a:t>
            </a:r>
            <a:endParaRPr lang="en-IN" sz="3000" b="1" dirty="0">
              <a:solidFill>
                <a:schemeClr val="bg1">
                  <a:lumMod val="95000"/>
                  <a:lumOff val="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A293FA-F441-4B0C-8768-53B9FCA335FF}"/>
              </a:ext>
            </a:extLst>
          </p:cNvPr>
          <p:cNvSpPr/>
          <p:nvPr/>
        </p:nvSpPr>
        <p:spPr>
          <a:xfrm>
            <a:off x="7171413" y="5462789"/>
            <a:ext cx="3213651" cy="804406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Berlin Sans FB Demi" panose="020E0802020502020306" pitchFamily="34" charset="0"/>
              </a:rPr>
              <a:t>Presentation By: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  <a:latin typeface="Berlin Sans FB Demi" panose="020E0802020502020306" pitchFamily="34" charset="0"/>
              </a:rPr>
              <a:t>AMRIT KUMAR</a:t>
            </a:r>
            <a:endParaRPr lang="en-IN" sz="2400" b="1" dirty="0">
              <a:solidFill>
                <a:srgbClr val="FFFF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9A3D24-9BAC-49AC-9903-D5F8233E9DEE}"/>
              </a:ext>
            </a:extLst>
          </p:cNvPr>
          <p:cNvSpPr/>
          <p:nvPr/>
        </p:nvSpPr>
        <p:spPr>
          <a:xfrm>
            <a:off x="71562" y="63609"/>
            <a:ext cx="12054177" cy="6710901"/>
          </a:xfrm>
          <a:prstGeom prst="rect">
            <a:avLst/>
          </a:prstGeom>
          <a:noFill/>
          <a:ln w="762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BAD833-2734-4B0F-8140-5725E1614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29799" y="554604"/>
            <a:ext cx="2079266" cy="95415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08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A2F4E4-BC39-4025-B51F-6F07CD87D08A}"/>
              </a:ext>
            </a:extLst>
          </p:cNvPr>
          <p:cNvSpPr/>
          <p:nvPr/>
        </p:nvSpPr>
        <p:spPr>
          <a:xfrm>
            <a:off x="71562" y="63609"/>
            <a:ext cx="12054177" cy="6710901"/>
          </a:xfrm>
          <a:prstGeom prst="rect">
            <a:avLst/>
          </a:prstGeom>
          <a:noFill/>
          <a:ln w="762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4556D7-8791-44E5-B590-CF47F854345F}"/>
              </a:ext>
            </a:extLst>
          </p:cNvPr>
          <p:cNvSpPr/>
          <p:nvPr/>
        </p:nvSpPr>
        <p:spPr>
          <a:xfrm>
            <a:off x="166977" y="337930"/>
            <a:ext cx="9422296" cy="846814"/>
          </a:xfrm>
          <a:prstGeom prst="roundRect">
            <a:avLst>
              <a:gd name="adj" fmla="val 50000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8. Create a bar chart to visualize the total sales for each category.</a:t>
            </a:r>
            <a:endParaRPr lang="en-IN" sz="2300" b="1" dirty="0">
              <a:solidFill>
                <a:schemeClr val="bg1">
                  <a:lumMod val="95000"/>
                  <a:lumOff val="5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D5727D-53D2-4C50-9F9B-8D5F011F4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04" y="1459065"/>
            <a:ext cx="8535591" cy="4344006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915601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8D2BD9-B00B-46C9-B736-3D313F7187DD}"/>
              </a:ext>
            </a:extLst>
          </p:cNvPr>
          <p:cNvSpPr/>
          <p:nvPr/>
        </p:nvSpPr>
        <p:spPr>
          <a:xfrm>
            <a:off x="71562" y="63609"/>
            <a:ext cx="12054177" cy="6710901"/>
          </a:xfrm>
          <a:prstGeom prst="rect">
            <a:avLst/>
          </a:prstGeom>
          <a:noFill/>
          <a:ln w="762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246605C-1B36-465A-B670-DDF40B95A2F5}"/>
              </a:ext>
            </a:extLst>
          </p:cNvPr>
          <p:cNvSpPr/>
          <p:nvPr/>
        </p:nvSpPr>
        <p:spPr>
          <a:xfrm>
            <a:off x="166977" y="337930"/>
            <a:ext cx="9422296" cy="846814"/>
          </a:xfrm>
          <a:prstGeom prst="roundRect">
            <a:avLst>
              <a:gd name="adj" fmla="val 50000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9. Calculate the average "Quantity" sold for products in the "Clothing" category, grouped by "Product_Gender."</a:t>
            </a:r>
            <a:endParaRPr lang="en-IN" sz="2300" b="1" dirty="0">
              <a:solidFill>
                <a:schemeClr val="bg1">
                  <a:lumMod val="95000"/>
                  <a:lumOff val="5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E4E2BB-6B80-464E-9445-009E71BDE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81" y="2083240"/>
            <a:ext cx="9159903" cy="3490623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0166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FBD6A9-5BAF-4E38-93A8-790F562A1E1A}"/>
              </a:ext>
            </a:extLst>
          </p:cNvPr>
          <p:cNvSpPr/>
          <p:nvPr/>
        </p:nvSpPr>
        <p:spPr>
          <a:xfrm>
            <a:off x="71562" y="63609"/>
            <a:ext cx="12054177" cy="6710901"/>
          </a:xfrm>
          <a:prstGeom prst="rect">
            <a:avLst/>
          </a:prstGeom>
          <a:noFill/>
          <a:ln w="762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ABAA91-F0E9-4CB3-89D6-0C92A7419DD1}"/>
              </a:ext>
            </a:extLst>
          </p:cNvPr>
          <p:cNvSpPr/>
          <p:nvPr/>
        </p:nvSpPr>
        <p:spPr>
          <a:xfrm>
            <a:off x="166977" y="337930"/>
            <a:ext cx="9422296" cy="846814"/>
          </a:xfrm>
          <a:prstGeom prst="roundRect">
            <a:avLst>
              <a:gd name="adj" fmla="val 50000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10. Find the top 5 products with the highest "Value_CM1" and "Value_CM2" ratios. Create a chart to visualize this data.</a:t>
            </a:r>
            <a:endParaRPr lang="en-IN" sz="2300" b="1" dirty="0">
              <a:solidFill>
                <a:schemeClr val="bg1">
                  <a:lumMod val="95000"/>
                  <a:lumOff val="5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FCF8E8-4F59-42C2-8A0C-2602E89E5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7" y="1899302"/>
            <a:ext cx="10249232" cy="3682514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24016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65A285-5F75-4B48-BD18-B49EC8EFEF11}"/>
              </a:ext>
            </a:extLst>
          </p:cNvPr>
          <p:cNvSpPr/>
          <p:nvPr/>
        </p:nvSpPr>
        <p:spPr>
          <a:xfrm>
            <a:off x="71562" y="63609"/>
            <a:ext cx="12054177" cy="6710901"/>
          </a:xfrm>
          <a:prstGeom prst="rect">
            <a:avLst/>
          </a:prstGeom>
          <a:noFill/>
          <a:ln w="762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30C83-7A53-41C1-ADFA-7BBDD6384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752" y="1161962"/>
            <a:ext cx="8183117" cy="4820323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9107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D9047C-28E7-4E34-97F6-7522EDDA4BDF}"/>
              </a:ext>
            </a:extLst>
          </p:cNvPr>
          <p:cNvSpPr/>
          <p:nvPr/>
        </p:nvSpPr>
        <p:spPr>
          <a:xfrm>
            <a:off x="71562" y="63609"/>
            <a:ext cx="12054177" cy="6710901"/>
          </a:xfrm>
          <a:prstGeom prst="rect">
            <a:avLst/>
          </a:prstGeom>
          <a:noFill/>
          <a:ln w="762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75EE59-D2DF-4025-B36D-83F075FCEEB4}"/>
              </a:ext>
            </a:extLst>
          </p:cNvPr>
          <p:cNvSpPr/>
          <p:nvPr/>
        </p:nvSpPr>
        <p:spPr>
          <a:xfrm>
            <a:off x="166977" y="337930"/>
            <a:ext cx="9422296" cy="846814"/>
          </a:xfrm>
          <a:prstGeom prst="roundRect">
            <a:avLst>
              <a:gd name="adj" fmla="val 50000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11. Identify the top 3 "Class" categories with the highest total sales. Create a stacked bar chart to represent this data.</a:t>
            </a:r>
            <a:endParaRPr lang="en-IN" sz="2300" b="1" dirty="0">
              <a:solidFill>
                <a:schemeClr val="bg1">
                  <a:lumMod val="95000"/>
                  <a:lumOff val="5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3865C-D92A-4D81-BE87-A6A215FC8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51" y="2298972"/>
            <a:ext cx="9175804" cy="4039263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5675EA-5BFF-4AB7-81EC-DEDC6F136A95}"/>
              </a:ext>
            </a:extLst>
          </p:cNvPr>
          <p:cNvSpPr/>
          <p:nvPr/>
        </p:nvSpPr>
        <p:spPr>
          <a:xfrm>
            <a:off x="3962733" y="1498401"/>
            <a:ext cx="2689523" cy="486914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latin typeface="Berlin Sans FB Demi" panose="020E0802020502020306" pitchFamily="34" charset="0"/>
              </a:rPr>
              <a:t>Using By MySQL</a:t>
            </a:r>
            <a:endParaRPr lang="en-IN" dirty="0">
              <a:solidFill>
                <a:srgbClr val="FFC0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794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80B810-FF80-45E6-86D9-7793D2520209}"/>
              </a:ext>
            </a:extLst>
          </p:cNvPr>
          <p:cNvSpPr/>
          <p:nvPr/>
        </p:nvSpPr>
        <p:spPr>
          <a:xfrm>
            <a:off x="71562" y="63609"/>
            <a:ext cx="12054177" cy="6710901"/>
          </a:xfrm>
          <a:prstGeom prst="rect">
            <a:avLst/>
          </a:prstGeom>
          <a:noFill/>
          <a:ln w="762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36658-3877-4BF9-AAAE-BA186F616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78" y="1001864"/>
            <a:ext cx="7561690" cy="5540812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FF9DD1-9251-495F-9DD1-3A8A9B0044A4}"/>
              </a:ext>
            </a:extLst>
          </p:cNvPr>
          <p:cNvSpPr/>
          <p:nvPr/>
        </p:nvSpPr>
        <p:spPr>
          <a:xfrm>
            <a:off x="3974938" y="315324"/>
            <a:ext cx="2689523" cy="512860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latin typeface="Berlin Sans FB Demi" panose="020E0802020502020306" pitchFamily="34" charset="0"/>
              </a:rPr>
              <a:t>Using By Microsoft Excel</a:t>
            </a:r>
            <a:endParaRPr lang="en-IN" dirty="0">
              <a:solidFill>
                <a:srgbClr val="FFC0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673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4AA32F-71B2-42B1-849A-093FB3DB0AE9}"/>
              </a:ext>
            </a:extLst>
          </p:cNvPr>
          <p:cNvSpPr/>
          <p:nvPr/>
        </p:nvSpPr>
        <p:spPr>
          <a:xfrm>
            <a:off x="71562" y="63609"/>
            <a:ext cx="12054177" cy="6710901"/>
          </a:xfrm>
          <a:prstGeom prst="rect">
            <a:avLst/>
          </a:prstGeom>
          <a:noFill/>
          <a:ln w="762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4704A41-85A3-4233-8922-A6F27E208FBE}"/>
              </a:ext>
            </a:extLst>
          </p:cNvPr>
          <p:cNvSpPr/>
          <p:nvPr/>
        </p:nvSpPr>
        <p:spPr>
          <a:xfrm>
            <a:off x="166977" y="337930"/>
            <a:ext cx="9422296" cy="846814"/>
          </a:xfrm>
          <a:prstGeom prst="roundRect">
            <a:avLst>
              <a:gd name="adj" fmla="val 50000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12. Find the total sales for each "Brand" and display the top 3 brands in terms of sales.</a:t>
            </a:r>
            <a:endParaRPr lang="en-IN" sz="2300" b="1" dirty="0">
              <a:solidFill>
                <a:schemeClr val="bg1">
                  <a:lumMod val="95000"/>
                  <a:lumOff val="5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CEB9A-BF06-4892-B2EE-47ACB3BCE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21" y="1348500"/>
            <a:ext cx="6856018" cy="3429479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49E512-5CF5-4877-9A97-AAC5B5C46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632" y="5024436"/>
            <a:ext cx="4477375" cy="1495634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C672C6-5506-42E5-BB8E-968AB00946BF}"/>
              </a:ext>
            </a:extLst>
          </p:cNvPr>
          <p:cNvSpPr/>
          <p:nvPr/>
        </p:nvSpPr>
        <p:spPr>
          <a:xfrm>
            <a:off x="8950517" y="2591730"/>
            <a:ext cx="2689523" cy="512860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latin typeface="Berlin Sans FB Demi" panose="020E0802020502020306" pitchFamily="34" charset="0"/>
              </a:rPr>
              <a:t>Using By MySQL</a:t>
            </a:r>
            <a:endParaRPr lang="en-IN" dirty="0">
              <a:solidFill>
                <a:srgbClr val="FFC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7D03F5-DA14-4D56-A869-E29459F22225}"/>
              </a:ext>
            </a:extLst>
          </p:cNvPr>
          <p:cNvSpPr/>
          <p:nvPr/>
        </p:nvSpPr>
        <p:spPr>
          <a:xfrm>
            <a:off x="1826819" y="5534963"/>
            <a:ext cx="2689523" cy="512860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latin typeface="Berlin Sans FB Demi" panose="020E0802020502020306" pitchFamily="34" charset="0"/>
              </a:rPr>
              <a:t>Using By Microsoft Excel</a:t>
            </a:r>
            <a:endParaRPr lang="en-IN" dirty="0">
              <a:solidFill>
                <a:srgbClr val="FFC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6855448B-9C84-4314-8DCB-B0F83D15B43A}"/>
              </a:ext>
            </a:extLst>
          </p:cNvPr>
          <p:cNvSpPr/>
          <p:nvPr/>
        </p:nvSpPr>
        <p:spPr>
          <a:xfrm>
            <a:off x="7307249" y="2591730"/>
            <a:ext cx="1574359" cy="512860"/>
          </a:xfrm>
          <a:prstGeom prst="leftArrow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C14D2359-D84C-4B48-9F6F-CF6FB056C1D0}"/>
              </a:ext>
            </a:extLst>
          </p:cNvPr>
          <p:cNvSpPr/>
          <p:nvPr/>
        </p:nvSpPr>
        <p:spPr>
          <a:xfrm flipH="1">
            <a:off x="4587902" y="5534963"/>
            <a:ext cx="1829729" cy="512860"/>
          </a:xfrm>
          <a:prstGeom prst="leftArrow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919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E6CA5F-93C2-475E-B6ED-8E2AB8D7FCCD}"/>
              </a:ext>
            </a:extLst>
          </p:cNvPr>
          <p:cNvSpPr/>
          <p:nvPr/>
        </p:nvSpPr>
        <p:spPr>
          <a:xfrm>
            <a:off x="71562" y="63609"/>
            <a:ext cx="12054177" cy="6710901"/>
          </a:xfrm>
          <a:prstGeom prst="rect">
            <a:avLst/>
          </a:prstGeom>
          <a:noFill/>
          <a:ln w="762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70B58F-53F7-4F1B-B833-35C1772DEB03}"/>
              </a:ext>
            </a:extLst>
          </p:cNvPr>
          <p:cNvSpPr/>
          <p:nvPr/>
        </p:nvSpPr>
        <p:spPr>
          <a:xfrm>
            <a:off x="166977" y="337930"/>
            <a:ext cx="9422296" cy="846814"/>
          </a:xfrm>
          <a:prstGeom prst="roundRect">
            <a:avLst>
              <a:gd name="adj" fmla="val 50000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13. Calculate the total revenue generated from "Electronics" category products with a "Sale_Flag" of 'Yes'.</a:t>
            </a:r>
            <a:endParaRPr lang="en-IN" sz="2300" b="1" dirty="0">
              <a:solidFill>
                <a:schemeClr val="bg1">
                  <a:lumMod val="95000"/>
                  <a:lumOff val="5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A7DF5-B874-426A-A9AF-3035FD54B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88" y="1988968"/>
            <a:ext cx="9708543" cy="3433821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66160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214525-347A-4D36-9DEC-7B822F300A29}"/>
              </a:ext>
            </a:extLst>
          </p:cNvPr>
          <p:cNvSpPr/>
          <p:nvPr/>
        </p:nvSpPr>
        <p:spPr>
          <a:xfrm>
            <a:off x="71562" y="63609"/>
            <a:ext cx="12054177" cy="6710901"/>
          </a:xfrm>
          <a:prstGeom prst="rect">
            <a:avLst/>
          </a:prstGeom>
          <a:noFill/>
          <a:ln w="762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8D5C63-239A-4A02-9082-837E9407887A}"/>
              </a:ext>
            </a:extLst>
          </p:cNvPr>
          <p:cNvSpPr/>
          <p:nvPr/>
        </p:nvSpPr>
        <p:spPr>
          <a:xfrm>
            <a:off x="166977" y="337929"/>
            <a:ext cx="9422296" cy="1180769"/>
          </a:xfrm>
          <a:prstGeom prst="roundRect">
            <a:avLst>
              <a:gd name="adj" fmla="val 50000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14. Identify the top 5 shipping cities based on the average order value (total sales amount divided by the number of orders) and display their average order values.</a:t>
            </a:r>
            <a:endParaRPr lang="en-IN" sz="2300" b="1" dirty="0">
              <a:solidFill>
                <a:schemeClr val="bg1">
                  <a:lumMod val="95000"/>
                  <a:lumOff val="5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0E592-F156-4D21-AC7D-7CC8F4107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70" y="1793018"/>
            <a:ext cx="9994791" cy="4186363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92078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545BC3-9521-442D-AB10-4556B5D88660}"/>
              </a:ext>
            </a:extLst>
          </p:cNvPr>
          <p:cNvSpPr/>
          <p:nvPr/>
        </p:nvSpPr>
        <p:spPr>
          <a:xfrm>
            <a:off x="71562" y="63609"/>
            <a:ext cx="12054177" cy="6710901"/>
          </a:xfrm>
          <a:prstGeom prst="rect">
            <a:avLst/>
          </a:prstGeom>
          <a:noFill/>
          <a:ln w="762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AD21AFB-8BBC-4981-A458-0B6EE0F654E2}"/>
              </a:ext>
            </a:extLst>
          </p:cNvPr>
          <p:cNvSpPr/>
          <p:nvPr/>
        </p:nvSpPr>
        <p:spPr>
          <a:xfrm>
            <a:off x="166977" y="337930"/>
            <a:ext cx="9422296" cy="846814"/>
          </a:xfrm>
          <a:prstGeom prst="roundRect">
            <a:avLst>
              <a:gd name="adj" fmla="val 50000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15. Determine the total number of orders and the total sales amount for each "Product_Gender" within the "Clothing" category.</a:t>
            </a:r>
            <a:endParaRPr lang="en-IN" sz="2300" b="1" dirty="0">
              <a:solidFill>
                <a:schemeClr val="bg1">
                  <a:lumMod val="95000"/>
                  <a:lumOff val="5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31199-B535-4DEE-B805-E07B03FE2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77" y="1777965"/>
            <a:ext cx="10376452" cy="3628921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5866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9D81331-5F5E-4AE3-9F5F-EAC97D79C8F4}"/>
              </a:ext>
            </a:extLst>
          </p:cNvPr>
          <p:cNvSpPr/>
          <p:nvPr/>
        </p:nvSpPr>
        <p:spPr>
          <a:xfrm>
            <a:off x="803083" y="667910"/>
            <a:ext cx="8825947" cy="5406888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D19627-571C-4855-8E54-89644F60F548}"/>
              </a:ext>
            </a:extLst>
          </p:cNvPr>
          <p:cNvSpPr/>
          <p:nvPr/>
        </p:nvSpPr>
        <p:spPr>
          <a:xfrm>
            <a:off x="954157" y="675861"/>
            <a:ext cx="858740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                                 </a:t>
            </a:r>
            <a:r>
              <a:rPr lang="en-US" sz="6000" dirty="0">
                <a:solidFill>
                  <a:srgbClr val="00B0F0"/>
                </a:solidFill>
                <a:latin typeface="Berlin Sans FB Demi" panose="020E0802020502020306" pitchFamily="34" charset="0"/>
              </a:rPr>
              <a:t>Introduction</a:t>
            </a:r>
            <a:endParaRPr lang="en-IN" sz="6000" dirty="0">
              <a:solidFill>
                <a:srgbClr val="00B0F0"/>
              </a:solidFill>
              <a:latin typeface="Berlin Sans FB Demi" panose="020E0802020502020306" pitchFamily="34" charset="0"/>
            </a:endParaRP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Berlin Sans FB Demi" panose="020E0802020502020306" pitchFamily="34" charset="0"/>
              </a:rPr>
              <a:t>Paytm is a leading Indian digital payments and financial services platform. It offers a wide range of services, including mobile recharges, bill payments, online shopping, travel bookings, movie tickets, and financial services like bank transfers and investments.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Berlin Sans FB Demi" panose="020E08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>
              <a:latin typeface="Berlin Sans FB Demi" panose="020E08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Berlin Sans FB Demi" panose="020E0802020502020306" pitchFamily="34" charset="0"/>
              </a:rPr>
              <a:t>A comprehensive data analysis of Paytm transactions can provide valuable insights into consumer </a:t>
            </a:r>
            <a:r>
              <a:rPr lang="en-IN" sz="2200" dirty="0" err="1">
                <a:latin typeface="Berlin Sans FB Demi" panose="020E0802020502020306" pitchFamily="34" charset="0"/>
              </a:rPr>
              <a:t>behavior</a:t>
            </a:r>
            <a:r>
              <a:rPr lang="en-IN" sz="2200" dirty="0">
                <a:latin typeface="Berlin Sans FB Demi" panose="020E0802020502020306" pitchFamily="34" charset="0"/>
              </a:rPr>
              <a:t>, spending patterns, and market trends. This information can be used by various stakeholders for different purposes.</a:t>
            </a:r>
          </a:p>
        </p:txBody>
      </p:sp>
    </p:spTree>
    <p:extLst>
      <p:ext uri="{BB962C8B-B14F-4D97-AF65-F5344CB8AC3E}">
        <p14:creationId xmlns:p14="http://schemas.microsoft.com/office/powerpoint/2010/main" val="3351357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AB1F63-5114-47F4-A1CF-F1A12B36CF31}"/>
              </a:ext>
            </a:extLst>
          </p:cNvPr>
          <p:cNvSpPr/>
          <p:nvPr/>
        </p:nvSpPr>
        <p:spPr>
          <a:xfrm>
            <a:off x="71562" y="63609"/>
            <a:ext cx="12054177" cy="6710901"/>
          </a:xfrm>
          <a:prstGeom prst="rect">
            <a:avLst/>
          </a:prstGeom>
          <a:noFill/>
          <a:ln w="762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F269D9-CBBD-42EE-9B93-3D711E8AB0A5}"/>
              </a:ext>
            </a:extLst>
          </p:cNvPr>
          <p:cNvSpPr/>
          <p:nvPr/>
        </p:nvSpPr>
        <p:spPr>
          <a:xfrm>
            <a:off x="166977" y="337930"/>
            <a:ext cx="9422296" cy="846814"/>
          </a:xfrm>
          <a:prstGeom prst="roundRect">
            <a:avLst>
              <a:gd name="adj" fmla="val 50000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16. Calculate the percentage contribution of each "Category" to the overall total sales.</a:t>
            </a:r>
            <a:endParaRPr lang="en-IN" sz="2300" b="1" dirty="0">
              <a:solidFill>
                <a:schemeClr val="bg1">
                  <a:lumMod val="95000"/>
                  <a:lumOff val="5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C0B00-7B02-4C80-B050-6975D1BC9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82" y="1562432"/>
            <a:ext cx="9422296" cy="4719098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80314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970C95-1E0B-4ABF-934D-B239F797512D}"/>
              </a:ext>
            </a:extLst>
          </p:cNvPr>
          <p:cNvSpPr/>
          <p:nvPr/>
        </p:nvSpPr>
        <p:spPr>
          <a:xfrm>
            <a:off x="71562" y="63609"/>
            <a:ext cx="12054177" cy="6710901"/>
          </a:xfrm>
          <a:prstGeom prst="rect">
            <a:avLst/>
          </a:prstGeom>
          <a:noFill/>
          <a:ln w="762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FAC0179-6137-4D67-9253-55F8DF80A7AE}"/>
              </a:ext>
            </a:extLst>
          </p:cNvPr>
          <p:cNvSpPr/>
          <p:nvPr/>
        </p:nvSpPr>
        <p:spPr>
          <a:xfrm>
            <a:off x="166977" y="337930"/>
            <a:ext cx="9422296" cy="846814"/>
          </a:xfrm>
          <a:prstGeom prst="roundRect">
            <a:avLst>
              <a:gd name="adj" fmla="val 50000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17. Identify the "Category" with the highest average "Item_Price" and its corresponding average price.</a:t>
            </a:r>
            <a:endParaRPr lang="en-IN" sz="2300" b="1" dirty="0">
              <a:solidFill>
                <a:schemeClr val="bg1">
                  <a:lumMod val="95000"/>
                  <a:lumOff val="5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66374-BA50-4B22-A562-1383805B1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70" y="1713956"/>
            <a:ext cx="9741276" cy="3899666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18488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A7A6F9-185A-4E9F-9369-7CC62822085B}"/>
              </a:ext>
            </a:extLst>
          </p:cNvPr>
          <p:cNvSpPr/>
          <p:nvPr/>
        </p:nvSpPr>
        <p:spPr>
          <a:xfrm>
            <a:off x="71562" y="63609"/>
            <a:ext cx="12054177" cy="6710901"/>
          </a:xfrm>
          <a:prstGeom prst="rect">
            <a:avLst/>
          </a:prstGeom>
          <a:noFill/>
          <a:ln w="762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2D6E2A9-BC07-4A23-B7F0-B980A0824198}"/>
              </a:ext>
            </a:extLst>
          </p:cNvPr>
          <p:cNvSpPr/>
          <p:nvPr/>
        </p:nvSpPr>
        <p:spPr>
          <a:xfrm>
            <a:off x="166977" y="337930"/>
            <a:ext cx="9422296" cy="846814"/>
          </a:xfrm>
          <a:prstGeom prst="roundRect">
            <a:avLst>
              <a:gd name="adj" fmla="val 50000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18. Find the month with the highest total sales revenue.</a:t>
            </a:r>
            <a:endParaRPr lang="en-IN" sz="2300" b="1" dirty="0">
              <a:solidFill>
                <a:schemeClr val="bg1">
                  <a:lumMod val="95000"/>
                  <a:lumOff val="5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86DC0-82CC-4579-8798-804927E74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60" y="1612326"/>
            <a:ext cx="9215241" cy="4734602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69962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F15208-AF3A-4395-ABC1-D60D6A530853}"/>
              </a:ext>
            </a:extLst>
          </p:cNvPr>
          <p:cNvSpPr/>
          <p:nvPr/>
        </p:nvSpPr>
        <p:spPr>
          <a:xfrm>
            <a:off x="71562" y="63609"/>
            <a:ext cx="12054177" cy="6710901"/>
          </a:xfrm>
          <a:prstGeom prst="rect">
            <a:avLst/>
          </a:prstGeom>
          <a:noFill/>
          <a:ln w="762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C71BA29-64CA-40EB-A399-05E9B4EE4269}"/>
              </a:ext>
            </a:extLst>
          </p:cNvPr>
          <p:cNvSpPr/>
          <p:nvPr/>
        </p:nvSpPr>
        <p:spPr>
          <a:xfrm>
            <a:off x="166977" y="337930"/>
            <a:ext cx="9422296" cy="846814"/>
          </a:xfrm>
          <a:prstGeom prst="roundRect">
            <a:avLst>
              <a:gd name="adj" fmla="val 50000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19. Calculate the total sales for each "Segment" and the average quantity sold per order for each segment.</a:t>
            </a:r>
            <a:endParaRPr lang="en-IN" sz="2300" b="1" dirty="0">
              <a:solidFill>
                <a:schemeClr val="bg1">
                  <a:lumMod val="95000"/>
                  <a:lumOff val="5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FEFD7-4C8E-4C2D-8512-A6BF8619F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36" y="1716167"/>
            <a:ext cx="10241280" cy="452692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96773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D61AE7-DE62-4F61-A6AC-2382261E87FE}"/>
              </a:ext>
            </a:extLst>
          </p:cNvPr>
          <p:cNvSpPr/>
          <p:nvPr/>
        </p:nvSpPr>
        <p:spPr>
          <a:xfrm>
            <a:off x="71562" y="63609"/>
            <a:ext cx="12054177" cy="6710901"/>
          </a:xfrm>
          <a:prstGeom prst="rect">
            <a:avLst/>
          </a:prstGeom>
          <a:noFill/>
          <a:ln w="762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A8B810-C3C8-4ABD-9BD7-1915568DAC60}"/>
              </a:ext>
            </a:extLst>
          </p:cNvPr>
          <p:cNvSpPr/>
          <p:nvPr/>
        </p:nvSpPr>
        <p:spPr>
          <a:xfrm>
            <a:off x="556592" y="898497"/>
            <a:ext cx="9891421" cy="5319423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</a:schemeClr>
          </a:solidFill>
          <a:ln w="76200">
            <a:solidFill>
              <a:srgbClr val="FFFF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ln w="13462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erlin Sans FB Demi" panose="020E0802020502020306" pitchFamily="34" charset="0"/>
              </a:rPr>
              <a:t>THANK YOU !</a:t>
            </a:r>
          </a:p>
          <a:p>
            <a:pPr algn="ctr"/>
            <a:r>
              <a:rPr lang="en-US" sz="8000" b="1" dirty="0">
                <a:ln w="13462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erlin Sans FB Demi" panose="020E0802020502020306" pitchFamily="34" charset="0"/>
              </a:rPr>
              <a:t>FOR WATCHING THIS PRESENTATION </a:t>
            </a:r>
            <a:endParaRPr lang="en-IN" sz="8000" b="1" dirty="0">
              <a:ln w="13462">
                <a:solidFill>
                  <a:schemeClr val="accent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20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6B5AC5-C07C-48ED-9669-49053E44FC41}"/>
              </a:ext>
            </a:extLst>
          </p:cNvPr>
          <p:cNvSpPr/>
          <p:nvPr/>
        </p:nvSpPr>
        <p:spPr>
          <a:xfrm>
            <a:off x="71562" y="63609"/>
            <a:ext cx="12054177" cy="6710901"/>
          </a:xfrm>
          <a:prstGeom prst="rect">
            <a:avLst/>
          </a:prstGeom>
          <a:noFill/>
          <a:ln w="762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32DB063-9363-4C11-B29B-0163D6E7D592}"/>
              </a:ext>
            </a:extLst>
          </p:cNvPr>
          <p:cNvSpPr/>
          <p:nvPr/>
        </p:nvSpPr>
        <p:spPr>
          <a:xfrm>
            <a:off x="166977" y="337930"/>
            <a:ext cx="9422296" cy="846814"/>
          </a:xfrm>
          <a:prstGeom prst="roundRect">
            <a:avLst>
              <a:gd name="adj" fmla="val 50000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1. What does the "Category_Grouped" column represent, and how many unique categories are there?</a:t>
            </a:r>
            <a:endParaRPr lang="en-IN" sz="2300" b="1" dirty="0">
              <a:solidFill>
                <a:schemeClr val="bg1">
                  <a:lumMod val="95000"/>
                  <a:lumOff val="5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F0375F-EF83-4C37-8379-61EE8CD68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92" y="1878165"/>
            <a:ext cx="9072438" cy="3783165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8284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8B2206-A29C-4C27-A3F4-BC89C4B30D2F}"/>
              </a:ext>
            </a:extLst>
          </p:cNvPr>
          <p:cNvSpPr/>
          <p:nvPr/>
        </p:nvSpPr>
        <p:spPr>
          <a:xfrm>
            <a:off x="71562" y="63609"/>
            <a:ext cx="12054177" cy="6710901"/>
          </a:xfrm>
          <a:prstGeom prst="rect">
            <a:avLst/>
          </a:prstGeom>
          <a:noFill/>
          <a:ln w="762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7B2C3B-0F26-4C04-A4BF-57BAA16A01B6}"/>
              </a:ext>
            </a:extLst>
          </p:cNvPr>
          <p:cNvSpPr/>
          <p:nvPr/>
        </p:nvSpPr>
        <p:spPr>
          <a:xfrm>
            <a:off x="166977" y="337930"/>
            <a:ext cx="9422296" cy="846814"/>
          </a:xfrm>
          <a:prstGeom prst="roundRect">
            <a:avLst>
              <a:gd name="adj" fmla="val 50000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2. List the top 5 shipping cities in terms of the number of orders.</a:t>
            </a:r>
            <a:endParaRPr lang="en-IN" sz="2300" b="1" dirty="0">
              <a:solidFill>
                <a:schemeClr val="bg1">
                  <a:lumMod val="95000"/>
                  <a:lumOff val="5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E3A92-DB23-48B4-A709-F9371578E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92" y="1867176"/>
            <a:ext cx="8619213" cy="390547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8817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EF79CD-8D74-4813-8496-F29A1C763019}"/>
              </a:ext>
            </a:extLst>
          </p:cNvPr>
          <p:cNvSpPr/>
          <p:nvPr/>
        </p:nvSpPr>
        <p:spPr>
          <a:xfrm>
            <a:off x="71562" y="63609"/>
            <a:ext cx="12054177" cy="6710901"/>
          </a:xfrm>
          <a:prstGeom prst="rect">
            <a:avLst/>
          </a:prstGeom>
          <a:noFill/>
          <a:ln w="762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FC37DA-F171-4FE5-8B11-B42DC3E551D6}"/>
              </a:ext>
            </a:extLst>
          </p:cNvPr>
          <p:cNvSpPr/>
          <p:nvPr/>
        </p:nvSpPr>
        <p:spPr>
          <a:xfrm>
            <a:off x="166977" y="337930"/>
            <a:ext cx="9422296" cy="846814"/>
          </a:xfrm>
          <a:prstGeom prst="roundRect">
            <a:avLst>
              <a:gd name="adj" fmla="val 50000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3. Show me a table with all the data for products that belong to the "Electronics“ category.</a:t>
            </a:r>
            <a:endParaRPr lang="en-IN" sz="2300" b="1" dirty="0">
              <a:solidFill>
                <a:schemeClr val="bg1">
                  <a:lumMod val="95000"/>
                  <a:lumOff val="5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20056-B5D9-44CC-9B04-E7D7727DC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1" y="2019632"/>
            <a:ext cx="8857752" cy="3324986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8488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4DDBBF-6736-4332-ABFF-DE2848D32442}"/>
              </a:ext>
            </a:extLst>
          </p:cNvPr>
          <p:cNvSpPr/>
          <p:nvPr/>
        </p:nvSpPr>
        <p:spPr>
          <a:xfrm>
            <a:off x="71562" y="63609"/>
            <a:ext cx="12054177" cy="6710901"/>
          </a:xfrm>
          <a:prstGeom prst="rect">
            <a:avLst/>
          </a:prstGeom>
          <a:noFill/>
          <a:ln w="762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21BCEC9-15DB-4689-B69D-74518E9F86BE}"/>
              </a:ext>
            </a:extLst>
          </p:cNvPr>
          <p:cNvSpPr/>
          <p:nvPr/>
        </p:nvSpPr>
        <p:spPr>
          <a:xfrm>
            <a:off x="166977" y="337930"/>
            <a:ext cx="9422296" cy="846814"/>
          </a:xfrm>
          <a:prstGeom prst="roundRect">
            <a:avLst>
              <a:gd name="adj" fmla="val 50000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4. Filter the data to show only rows with a "Sale_Flag" of 'Yes'.</a:t>
            </a:r>
            <a:endParaRPr lang="en-IN" sz="2300" b="1" dirty="0">
              <a:solidFill>
                <a:schemeClr val="bg1">
                  <a:lumMod val="95000"/>
                  <a:lumOff val="5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6B55C-B793-4370-8A9E-08E1151EB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7" y="1323891"/>
            <a:ext cx="6076777" cy="4114801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30F17A-7644-4341-91B9-6DFD20174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429" y="2484781"/>
            <a:ext cx="5058697" cy="4114801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9A2D781-1CBE-4380-9B87-CC55AC483365}"/>
              </a:ext>
            </a:extLst>
          </p:cNvPr>
          <p:cNvSpPr/>
          <p:nvPr/>
        </p:nvSpPr>
        <p:spPr>
          <a:xfrm>
            <a:off x="10821724" y="2484780"/>
            <a:ext cx="699401" cy="4114801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DF0F7B-0A33-4D16-BEA9-FC9E1E9CAE16}"/>
              </a:ext>
            </a:extLst>
          </p:cNvPr>
          <p:cNvSpPr/>
          <p:nvPr/>
        </p:nvSpPr>
        <p:spPr>
          <a:xfrm>
            <a:off x="4941736" y="2600077"/>
            <a:ext cx="528762" cy="2838615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92A507-E472-49B3-BE9C-9F9B6F7498B0}"/>
              </a:ext>
            </a:extLst>
          </p:cNvPr>
          <p:cNvSpPr/>
          <p:nvPr/>
        </p:nvSpPr>
        <p:spPr>
          <a:xfrm>
            <a:off x="6804335" y="1459065"/>
            <a:ext cx="2689523" cy="512860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latin typeface="Berlin Sans FB Demi" panose="020E0802020502020306" pitchFamily="34" charset="0"/>
              </a:rPr>
              <a:t>Using By Microsoft Excel</a:t>
            </a:r>
            <a:endParaRPr lang="en-IN" dirty="0">
              <a:solidFill>
                <a:srgbClr val="FFC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B2223E-BA50-4660-9CD2-111C656ABEA8}"/>
              </a:ext>
            </a:extLst>
          </p:cNvPr>
          <p:cNvSpPr/>
          <p:nvPr/>
        </p:nvSpPr>
        <p:spPr>
          <a:xfrm>
            <a:off x="670874" y="5992631"/>
            <a:ext cx="2689523" cy="512860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latin typeface="Berlin Sans FB Demi" panose="020E0802020502020306" pitchFamily="34" charset="0"/>
              </a:rPr>
              <a:t>Using By MySQL</a:t>
            </a:r>
            <a:endParaRPr lang="en-IN" dirty="0">
              <a:solidFill>
                <a:srgbClr val="FFC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0F2AEE18-9A43-47E4-979E-A338BBFEC8A4}"/>
              </a:ext>
            </a:extLst>
          </p:cNvPr>
          <p:cNvSpPr/>
          <p:nvPr/>
        </p:nvSpPr>
        <p:spPr>
          <a:xfrm>
            <a:off x="3427012" y="5577839"/>
            <a:ext cx="2138901" cy="751399"/>
          </a:xfrm>
          <a:prstGeom prst="bentUpArrow">
            <a:avLst>
              <a:gd name="adj1" fmla="val 25000"/>
              <a:gd name="adj2" fmla="val 46666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9964F937-09F6-4E8A-A914-2D64121CD38E}"/>
              </a:ext>
            </a:extLst>
          </p:cNvPr>
          <p:cNvSpPr/>
          <p:nvPr/>
        </p:nvSpPr>
        <p:spPr>
          <a:xfrm flipV="1">
            <a:off x="9589273" y="1614113"/>
            <a:ext cx="1931853" cy="783059"/>
          </a:xfrm>
          <a:prstGeom prst="bentUpArrow">
            <a:avLst>
              <a:gd name="adj1" fmla="val 25000"/>
              <a:gd name="adj2" fmla="val 46666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22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128DCB-0C60-449D-91D1-45CE47B1F83E}"/>
              </a:ext>
            </a:extLst>
          </p:cNvPr>
          <p:cNvSpPr/>
          <p:nvPr/>
        </p:nvSpPr>
        <p:spPr>
          <a:xfrm>
            <a:off x="166977" y="337930"/>
            <a:ext cx="9422296" cy="846814"/>
          </a:xfrm>
          <a:prstGeom prst="roundRect">
            <a:avLst>
              <a:gd name="adj" fmla="val 50000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5. Sort the data by "Item_Price" in descending order. What is the most expensive item?</a:t>
            </a:r>
            <a:endParaRPr lang="en-IN" sz="2300" b="1" dirty="0">
              <a:solidFill>
                <a:schemeClr val="bg1">
                  <a:lumMod val="95000"/>
                  <a:lumOff val="5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4706C8-BBDF-4D56-B3CD-EE3EC4E4C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46" y="2059388"/>
            <a:ext cx="9422296" cy="335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56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4B27EA-E73C-4DBA-9584-4EE735D3F1C0}"/>
              </a:ext>
            </a:extLst>
          </p:cNvPr>
          <p:cNvSpPr/>
          <p:nvPr/>
        </p:nvSpPr>
        <p:spPr>
          <a:xfrm>
            <a:off x="71562" y="63609"/>
            <a:ext cx="12054177" cy="6710901"/>
          </a:xfrm>
          <a:prstGeom prst="rect">
            <a:avLst/>
          </a:prstGeom>
          <a:noFill/>
          <a:ln w="762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1F0CC7-7D00-4A54-B077-0C554F7F5F5A}"/>
              </a:ext>
            </a:extLst>
          </p:cNvPr>
          <p:cNvSpPr/>
          <p:nvPr/>
        </p:nvSpPr>
        <p:spPr>
          <a:xfrm>
            <a:off x="166977" y="337930"/>
            <a:ext cx="9422296" cy="846814"/>
          </a:xfrm>
          <a:prstGeom prst="roundRect">
            <a:avLst>
              <a:gd name="adj" fmla="val 50000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6. Apply conditional formatting to highlight all products with a</a:t>
            </a:r>
          </a:p>
          <a:p>
            <a:pPr algn="ctr"/>
            <a:r>
              <a:rPr lang="en-US" sz="23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"Special_Price_effective" value below $50 in red.</a:t>
            </a:r>
            <a:endParaRPr lang="en-IN" sz="2300" b="1" dirty="0">
              <a:solidFill>
                <a:schemeClr val="bg1">
                  <a:lumMod val="95000"/>
                  <a:lumOff val="5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A5E54-8D6B-4105-ACBA-D76C6D58F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12" y="1382257"/>
            <a:ext cx="6653563" cy="4073603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1C1FC9-A00A-4165-8C04-F4BE4D4DA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060" y="1325332"/>
            <a:ext cx="1705213" cy="5280699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C1F2C2-7B9A-4E4B-90C0-24E3C3DCEFBC}"/>
              </a:ext>
            </a:extLst>
          </p:cNvPr>
          <p:cNvSpPr/>
          <p:nvPr/>
        </p:nvSpPr>
        <p:spPr>
          <a:xfrm>
            <a:off x="812712" y="5653373"/>
            <a:ext cx="6653563" cy="512860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latin typeface="Berlin Sans FB Demi" panose="020E0802020502020306" pitchFamily="34" charset="0"/>
              </a:rPr>
              <a:t>There are no products with a Special Effective price below 50$.</a:t>
            </a:r>
            <a:endParaRPr lang="en-IN" dirty="0">
              <a:solidFill>
                <a:srgbClr val="FFC0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21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9E9B91-934E-4F0C-9037-66BEC8A52342}"/>
              </a:ext>
            </a:extLst>
          </p:cNvPr>
          <p:cNvSpPr/>
          <p:nvPr/>
        </p:nvSpPr>
        <p:spPr>
          <a:xfrm>
            <a:off x="71562" y="63609"/>
            <a:ext cx="12054177" cy="6710901"/>
          </a:xfrm>
          <a:prstGeom prst="rect">
            <a:avLst/>
          </a:prstGeom>
          <a:noFill/>
          <a:ln w="762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9BB3B3-DC21-4406-BC8A-1129C2AF1360}"/>
              </a:ext>
            </a:extLst>
          </p:cNvPr>
          <p:cNvSpPr/>
          <p:nvPr/>
        </p:nvSpPr>
        <p:spPr>
          <a:xfrm>
            <a:off x="166977" y="337930"/>
            <a:ext cx="9422296" cy="846814"/>
          </a:xfrm>
          <a:prstGeom prst="roundRect">
            <a:avLst>
              <a:gd name="adj" fmla="val 50000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7. Create a pivot table to find the total sales value for each category.</a:t>
            </a:r>
            <a:endParaRPr lang="en-IN" sz="2300" b="1" dirty="0">
              <a:solidFill>
                <a:schemeClr val="bg1">
                  <a:lumMod val="95000"/>
                  <a:lumOff val="5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BC6D8-2306-466E-974B-1D39AE3BF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490" y="1243261"/>
            <a:ext cx="4278357" cy="4168718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A7048D-2E1B-44EE-9D74-2F20174F6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38" y="1277926"/>
            <a:ext cx="6854025" cy="4168718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1A36CC-7140-43DE-AFE8-92D92597BB7E}"/>
              </a:ext>
            </a:extLst>
          </p:cNvPr>
          <p:cNvSpPr/>
          <p:nvPr/>
        </p:nvSpPr>
        <p:spPr>
          <a:xfrm>
            <a:off x="7982396" y="6007210"/>
            <a:ext cx="2689523" cy="512860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latin typeface="Berlin Sans FB Demi" panose="020E0802020502020306" pitchFamily="34" charset="0"/>
              </a:rPr>
              <a:t>Using By Microsoft Excel</a:t>
            </a:r>
            <a:endParaRPr lang="en-IN" dirty="0">
              <a:solidFill>
                <a:srgbClr val="FFC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53BC90-0C41-4A8D-8085-366E596CD7D0}"/>
              </a:ext>
            </a:extLst>
          </p:cNvPr>
          <p:cNvSpPr/>
          <p:nvPr/>
        </p:nvSpPr>
        <p:spPr>
          <a:xfrm>
            <a:off x="861705" y="6007210"/>
            <a:ext cx="2689523" cy="512860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latin typeface="Berlin Sans FB Demi" panose="020E0802020502020306" pitchFamily="34" charset="0"/>
              </a:rPr>
              <a:t>Using By MySQL</a:t>
            </a:r>
            <a:endParaRPr lang="en-IN" dirty="0">
              <a:solidFill>
                <a:srgbClr val="FFC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5B66B240-3F19-4BA4-883B-1CA9E27F44A5}"/>
              </a:ext>
            </a:extLst>
          </p:cNvPr>
          <p:cNvSpPr/>
          <p:nvPr/>
        </p:nvSpPr>
        <p:spPr>
          <a:xfrm>
            <a:off x="1892410" y="5458570"/>
            <a:ext cx="421419" cy="512860"/>
          </a:xfrm>
          <a:prstGeom prst="upArrow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A3EEC35E-E045-444D-A5BC-C6E61BD17B42}"/>
              </a:ext>
            </a:extLst>
          </p:cNvPr>
          <p:cNvSpPr/>
          <p:nvPr/>
        </p:nvSpPr>
        <p:spPr>
          <a:xfrm>
            <a:off x="8994250" y="5470497"/>
            <a:ext cx="421419" cy="500933"/>
          </a:xfrm>
          <a:prstGeom prst="upArrow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167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233</TotalTime>
  <Words>559</Words>
  <Application>Microsoft Office PowerPoint</Application>
  <PresentationFormat>Widescreen</PresentationFormat>
  <Paragraphs>42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Berlin Sans FB Demi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 KUMAR</dc:creator>
  <cp:lastModifiedBy>AMRIT KUMAR</cp:lastModifiedBy>
  <cp:revision>37</cp:revision>
  <dcterms:created xsi:type="dcterms:W3CDTF">2024-06-08T05:55:19Z</dcterms:created>
  <dcterms:modified xsi:type="dcterms:W3CDTF">2024-06-08T09:48:28Z</dcterms:modified>
</cp:coreProperties>
</file>