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76" r:id="rId3"/>
    <p:sldId id="257" r:id="rId4"/>
    <p:sldId id="261" r:id="rId5"/>
    <p:sldId id="263" r:id="rId6"/>
    <p:sldId id="262" r:id="rId7"/>
    <p:sldId id="259" r:id="rId8"/>
    <p:sldId id="260" r:id="rId9"/>
    <p:sldId id="258" r:id="rId10"/>
    <p:sldId id="264" r:id="rId11"/>
    <p:sldId id="274" r:id="rId12"/>
    <p:sldId id="273" r:id="rId13"/>
    <p:sldId id="272" r:id="rId14"/>
    <p:sldId id="271" r:id="rId15"/>
    <p:sldId id="270" r:id="rId16"/>
    <p:sldId id="266" r:id="rId17"/>
    <p:sldId id="267" r:id="rId18"/>
    <p:sldId id="269" r:id="rId19"/>
    <p:sldId id="26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208" autoAdjust="0"/>
  </p:normalViewPr>
  <p:slideViewPr>
    <p:cSldViewPr snapToGrid="0">
      <p:cViewPr varScale="1">
        <p:scale>
          <a:sx n="81" d="100"/>
          <a:sy n="81" d="100"/>
        </p:scale>
        <p:origin x="6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56A47-0CAC-4ACB-A46A-E12C7044FA3F}"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E81B4-E79D-4F98-9232-D12BDD94F1C4}" type="slidenum">
              <a:rPr lang="en-IN" smtClean="0"/>
              <a:t>‹#›</a:t>
            </a:fld>
            <a:endParaRPr lang="en-IN"/>
          </a:p>
        </p:txBody>
      </p:sp>
    </p:spTree>
    <p:extLst>
      <p:ext uri="{BB962C8B-B14F-4D97-AF65-F5344CB8AC3E}">
        <p14:creationId xmlns:p14="http://schemas.microsoft.com/office/powerpoint/2010/main" val="65664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0E81B4-E79D-4F98-9232-D12BDD94F1C4}" type="slidenum">
              <a:rPr lang="en-IN" smtClean="0"/>
              <a:t>7</a:t>
            </a:fld>
            <a:endParaRPr lang="en-IN"/>
          </a:p>
        </p:txBody>
      </p:sp>
    </p:spTree>
    <p:extLst>
      <p:ext uri="{BB962C8B-B14F-4D97-AF65-F5344CB8AC3E}">
        <p14:creationId xmlns:p14="http://schemas.microsoft.com/office/powerpoint/2010/main" val="325810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742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33028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61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48462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86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8020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268069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09917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44949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04735E-2B85-4F99-AE66-DDFA5C46993F}"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64721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4735E-2B85-4F99-AE66-DDFA5C46993F}"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36294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4735E-2B85-4F99-AE66-DDFA5C46993F}"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216927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4735E-2B85-4F99-AE66-DDFA5C46993F}"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301410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4735E-2B85-4F99-AE66-DDFA5C46993F}"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383081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04735E-2B85-4F99-AE66-DDFA5C46993F}"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162831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04735E-2B85-4F99-AE66-DDFA5C46993F}"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0AA99-411A-4C77-BF9A-F50F9B496E63}" type="slidenum">
              <a:rPr lang="en-IN" smtClean="0"/>
              <a:t>‹#›</a:t>
            </a:fld>
            <a:endParaRPr lang="en-IN"/>
          </a:p>
        </p:txBody>
      </p:sp>
    </p:spTree>
    <p:extLst>
      <p:ext uri="{BB962C8B-B14F-4D97-AF65-F5344CB8AC3E}">
        <p14:creationId xmlns:p14="http://schemas.microsoft.com/office/powerpoint/2010/main" val="99849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04735E-2B85-4F99-AE66-DDFA5C46993F}" type="datetimeFigureOut">
              <a:rPr lang="en-IN" smtClean="0"/>
              <a:t>03-06-2024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60AA99-411A-4C77-BF9A-F50F9B496E63}" type="slidenum">
              <a:rPr lang="en-IN" smtClean="0"/>
              <a:t>‹#›</a:t>
            </a:fld>
            <a:endParaRPr lang="en-IN"/>
          </a:p>
        </p:txBody>
      </p:sp>
    </p:spTree>
    <p:extLst>
      <p:ext uri="{BB962C8B-B14F-4D97-AF65-F5344CB8AC3E}">
        <p14:creationId xmlns:p14="http://schemas.microsoft.com/office/powerpoint/2010/main" val="12310846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teso.com/products/supermarket-shopping-app-and-pos-software-for-online-billing-management-systems.html"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4EED4FA-1DE1-45FD-94F1-4AA0C3D6F5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7B440B-0A89-41D4-B673-99EFE9EE7725}"/>
              </a:ext>
            </a:extLst>
          </p:cNvPr>
          <p:cNvSpPr>
            <a:spLocks noGrp="1"/>
          </p:cNvSpPr>
          <p:nvPr>
            <p:ph type="ctrTitle"/>
          </p:nvPr>
        </p:nvSpPr>
        <p:spPr>
          <a:xfrm>
            <a:off x="1518699" y="1400248"/>
            <a:ext cx="6065441" cy="826936"/>
          </a:xfrm>
        </p:spPr>
        <p:txBody>
          <a:bodyPr>
            <a:noAutofit/>
          </a:bodyPr>
          <a:lstStyle/>
          <a:p>
            <a:r>
              <a:rPr lang="en-US" sz="6500" dirty="0">
                <a:solidFill>
                  <a:srgbClr val="FF0000"/>
                </a:solidFill>
                <a:highlight>
                  <a:srgbClr val="FFFF00"/>
                </a:highlight>
                <a:latin typeface="Algerian" panose="04020705040A02060702" pitchFamily="82" charset="0"/>
              </a:rPr>
              <a:t>Supermarket</a:t>
            </a:r>
            <a:endParaRPr lang="en-IN" sz="6500" dirty="0">
              <a:solidFill>
                <a:srgbClr val="FF0000"/>
              </a:solidFill>
              <a:highlight>
                <a:srgbClr val="FFFF00"/>
              </a:highlight>
              <a:latin typeface="Algerian" panose="04020705040A02060702" pitchFamily="82" charset="0"/>
            </a:endParaRPr>
          </a:p>
        </p:txBody>
      </p:sp>
      <p:sp>
        <p:nvSpPr>
          <p:cNvPr id="3" name="Subtitle 2">
            <a:extLst>
              <a:ext uri="{FF2B5EF4-FFF2-40B4-BE49-F238E27FC236}">
                <a16:creationId xmlns:a16="http://schemas.microsoft.com/office/drawing/2014/main" id="{2569CE77-9946-40E6-A196-AA1FCF366C37}"/>
              </a:ext>
            </a:extLst>
          </p:cNvPr>
          <p:cNvSpPr>
            <a:spLocks noGrp="1"/>
          </p:cNvSpPr>
          <p:nvPr>
            <p:ph type="subTitle" idx="1"/>
          </p:nvPr>
        </p:nvSpPr>
        <p:spPr>
          <a:xfrm>
            <a:off x="2447364" y="2509026"/>
            <a:ext cx="6239435" cy="826936"/>
          </a:xfrm>
        </p:spPr>
        <p:txBody>
          <a:bodyPr>
            <a:normAutofit/>
          </a:bodyPr>
          <a:lstStyle/>
          <a:p>
            <a:r>
              <a:rPr lang="en-US" sz="3000" dirty="0"/>
              <a:t>         </a:t>
            </a:r>
            <a:r>
              <a:rPr lang="en-US" sz="4500" dirty="0">
                <a:solidFill>
                  <a:schemeClr val="tx1"/>
                </a:solidFill>
                <a:highlight>
                  <a:srgbClr val="FF0000"/>
                </a:highlight>
                <a:latin typeface="Algerian" panose="04020705040A02060702" pitchFamily="82" charset="0"/>
              </a:rPr>
              <a:t>Sales Analysis</a:t>
            </a:r>
            <a:r>
              <a:rPr lang="en-US" sz="3000" dirty="0">
                <a:highlight>
                  <a:srgbClr val="FFFF00"/>
                </a:highlight>
              </a:rPr>
              <a:t>                                                      </a:t>
            </a:r>
            <a:endParaRPr lang="en-IN" sz="2800" dirty="0">
              <a:solidFill>
                <a:schemeClr val="accent3">
                  <a:lumMod val="75000"/>
                </a:schemeClr>
              </a:solidFill>
              <a:highlight>
                <a:srgbClr val="FFFF00"/>
              </a:highlight>
              <a:latin typeface="Algerian" panose="04020705040A02060702" pitchFamily="82" charset="0"/>
            </a:endParaRPr>
          </a:p>
        </p:txBody>
      </p:sp>
      <p:sp>
        <p:nvSpPr>
          <p:cNvPr id="4" name="Rectangle 3">
            <a:extLst>
              <a:ext uri="{FF2B5EF4-FFF2-40B4-BE49-F238E27FC236}">
                <a16:creationId xmlns:a16="http://schemas.microsoft.com/office/drawing/2014/main" id="{80085D3F-8326-4BC5-9110-37C36FC49935}"/>
              </a:ext>
            </a:extLst>
          </p:cNvPr>
          <p:cNvSpPr/>
          <p:nvPr/>
        </p:nvSpPr>
        <p:spPr>
          <a:xfrm>
            <a:off x="8237299" y="5685356"/>
            <a:ext cx="3781876" cy="1013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accent5"/>
                </a:solidFill>
                <a:highlight>
                  <a:srgbClr val="FFFF00"/>
                </a:highlight>
                <a:latin typeface="Cooper Black" panose="0208090404030B020404" pitchFamily="18" charset="0"/>
              </a:rPr>
              <a:t>Presentation </a:t>
            </a:r>
            <a:r>
              <a:rPr lang="en-US" sz="2600" b="1" dirty="0">
                <a:solidFill>
                  <a:schemeClr val="accent5"/>
                </a:solidFill>
                <a:highlight>
                  <a:srgbClr val="FFFF00"/>
                </a:highlight>
                <a:latin typeface="Cooper Black" panose="0208090404030B020404" pitchFamily="18" charset="0"/>
              </a:rPr>
              <a:t>By:</a:t>
            </a:r>
            <a:endParaRPr lang="en-US" sz="2600" dirty="0">
              <a:solidFill>
                <a:schemeClr val="accent5"/>
              </a:solidFill>
              <a:highlight>
                <a:srgbClr val="FFFF00"/>
              </a:highlight>
              <a:latin typeface="Cooper Black" panose="0208090404030B020404" pitchFamily="18" charset="0"/>
            </a:endParaRPr>
          </a:p>
          <a:p>
            <a:pPr algn="ctr"/>
            <a:r>
              <a:rPr lang="en-US" sz="2600" dirty="0">
                <a:solidFill>
                  <a:schemeClr val="tx1"/>
                </a:solidFill>
                <a:highlight>
                  <a:srgbClr val="00FFFF"/>
                </a:highlight>
                <a:latin typeface="Cooper Black" panose="0208090404030B020404" pitchFamily="18" charset="0"/>
              </a:rPr>
              <a:t>Amrit Kumar</a:t>
            </a:r>
            <a:endParaRPr lang="en-IN" sz="2600" dirty="0">
              <a:solidFill>
                <a:schemeClr val="tx1"/>
              </a:solidFill>
              <a:highlight>
                <a:srgbClr val="00FFFF"/>
              </a:highlight>
              <a:latin typeface="Cooper Black" panose="0208090404030B020404" pitchFamily="18" charset="0"/>
            </a:endParaRPr>
          </a:p>
        </p:txBody>
      </p:sp>
      <p:sp>
        <p:nvSpPr>
          <p:cNvPr id="7" name="Subtitle 2">
            <a:extLst>
              <a:ext uri="{FF2B5EF4-FFF2-40B4-BE49-F238E27FC236}">
                <a16:creationId xmlns:a16="http://schemas.microsoft.com/office/drawing/2014/main" id="{066A0EA4-2AC7-4A53-9F28-9E0DC45E6A30}"/>
              </a:ext>
            </a:extLst>
          </p:cNvPr>
          <p:cNvSpPr txBox="1">
            <a:spLocks/>
          </p:cNvSpPr>
          <p:nvPr/>
        </p:nvSpPr>
        <p:spPr>
          <a:xfrm>
            <a:off x="2910628" y="3845459"/>
            <a:ext cx="6974540" cy="1029850"/>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3000" dirty="0"/>
              <a:t>           </a:t>
            </a:r>
            <a:endParaRPr lang="en-US" sz="4500" dirty="0">
              <a:solidFill>
                <a:schemeClr val="accent5">
                  <a:lumMod val="50000"/>
                </a:schemeClr>
              </a:solidFill>
              <a:latin typeface="Algerian" panose="04020705040A02060702" pitchFamily="82" charset="0"/>
            </a:endParaRPr>
          </a:p>
          <a:p>
            <a:r>
              <a:rPr lang="en-US" sz="3000" dirty="0"/>
              <a:t>                                                          </a:t>
            </a:r>
            <a:r>
              <a:rPr lang="en-US" sz="12000" dirty="0">
                <a:solidFill>
                  <a:schemeClr val="tx1"/>
                </a:solidFill>
                <a:highlight>
                  <a:srgbClr val="008000"/>
                </a:highlight>
                <a:latin typeface="Algerian" panose="04020705040A02060702" pitchFamily="82" charset="0"/>
              </a:rPr>
              <a:t>By Using Microsoft Excel</a:t>
            </a:r>
            <a:endParaRPr lang="en-IN" sz="12000" dirty="0">
              <a:solidFill>
                <a:schemeClr val="tx1"/>
              </a:solidFill>
              <a:highlight>
                <a:srgbClr val="008000"/>
              </a:highlight>
              <a:latin typeface="Algerian" panose="04020705040A02060702" pitchFamily="82" charset="0"/>
            </a:endParaRPr>
          </a:p>
        </p:txBody>
      </p:sp>
      <p:pic>
        <p:nvPicPr>
          <p:cNvPr id="9" name="Graphic 8" descr="Teacher">
            <a:extLst>
              <a:ext uri="{FF2B5EF4-FFF2-40B4-BE49-F238E27FC236}">
                <a16:creationId xmlns:a16="http://schemas.microsoft.com/office/drawing/2014/main" id="{CD097C00-3994-4D4B-9D43-6FF358CD11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9505" y="5651412"/>
            <a:ext cx="914400" cy="1080901"/>
          </a:xfrm>
          <a:prstGeom prst="rect">
            <a:avLst/>
          </a:prstGeom>
        </p:spPr>
      </p:pic>
    </p:spTree>
    <p:extLst>
      <p:ext uri="{BB962C8B-B14F-4D97-AF65-F5344CB8AC3E}">
        <p14:creationId xmlns:p14="http://schemas.microsoft.com/office/powerpoint/2010/main" val="231402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CEACE50C-19DF-4D30-9391-FED53207CCC7}"/>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8. Create a scatter plot to explore the relationship between "Loss Rate (%)" and "Unit Selling Price (RMB/kg)" for all items.</a:t>
            </a:r>
            <a:endParaRPr lang="en-IN" dirty="0">
              <a:solidFill>
                <a:srgbClr val="C00000"/>
              </a:solidFill>
              <a:latin typeface="Arial Black" panose="020B0A04020102020204" pitchFamily="34" charset="0"/>
            </a:endParaRPr>
          </a:p>
        </p:txBody>
      </p:sp>
      <p:pic>
        <p:nvPicPr>
          <p:cNvPr id="6" name="Picture 5">
            <a:extLst>
              <a:ext uri="{FF2B5EF4-FFF2-40B4-BE49-F238E27FC236}">
                <a16:creationId xmlns:a16="http://schemas.microsoft.com/office/drawing/2014/main" id="{53682F20-FDF8-49FB-8E17-1E1343BE4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3" y="1319620"/>
            <a:ext cx="7744906" cy="5279143"/>
          </a:xfrm>
          <a:prstGeom prst="rect">
            <a:avLst/>
          </a:prstGeom>
        </p:spPr>
      </p:pic>
    </p:spTree>
    <p:extLst>
      <p:ext uri="{BB962C8B-B14F-4D97-AF65-F5344CB8AC3E}">
        <p14:creationId xmlns:p14="http://schemas.microsoft.com/office/powerpoint/2010/main" val="157102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FEC2EC1-1894-4A17-9F45-D335CE934D55}"/>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9. Calculate the total quantity sold for each item that had a discount applied. Compare it with items without discounts.</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FC572EAE-ED41-4497-B8E7-450DD9862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 y="1315080"/>
            <a:ext cx="6115904" cy="2248214"/>
          </a:xfrm>
          <a:prstGeom prst="rect">
            <a:avLst/>
          </a:prstGeom>
        </p:spPr>
      </p:pic>
      <p:pic>
        <p:nvPicPr>
          <p:cNvPr id="6" name="Picture 5">
            <a:extLst>
              <a:ext uri="{FF2B5EF4-FFF2-40B4-BE49-F238E27FC236}">
                <a16:creationId xmlns:a16="http://schemas.microsoft.com/office/drawing/2014/main" id="{9195925F-E2FB-4E5E-A02A-84A7D1798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916" y="3907051"/>
            <a:ext cx="6483024" cy="2578590"/>
          </a:xfrm>
          <a:prstGeom prst="rect">
            <a:avLst/>
          </a:prstGeom>
        </p:spPr>
      </p:pic>
    </p:spTree>
    <p:extLst>
      <p:ext uri="{BB962C8B-B14F-4D97-AF65-F5344CB8AC3E}">
        <p14:creationId xmlns:p14="http://schemas.microsoft.com/office/powerpoint/2010/main" val="379052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31367CEB-1C6B-4BF0-994D-EE1F1EDE5C47}"/>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10. Use the AVERAGEIF function to find the average "Loss Rate (%)" for items in a specific category.</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F3EBFFBA-3AC8-46BB-9032-A53FEB01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21" y="1260878"/>
            <a:ext cx="7456602" cy="2990612"/>
          </a:xfrm>
          <a:prstGeom prst="rect">
            <a:avLst/>
          </a:prstGeom>
        </p:spPr>
      </p:pic>
      <p:pic>
        <p:nvPicPr>
          <p:cNvPr id="6" name="Picture 5">
            <a:extLst>
              <a:ext uri="{FF2B5EF4-FFF2-40B4-BE49-F238E27FC236}">
                <a16:creationId xmlns:a16="http://schemas.microsoft.com/office/drawing/2014/main" id="{47A61E1F-1397-46F5-BE2E-B2A5E873E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704" y="4319569"/>
            <a:ext cx="6496957" cy="2188622"/>
          </a:xfrm>
          <a:prstGeom prst="rect">
            <a:avLst/>
          </a:prstGeom>
        </p:spPr>
      </p:pic>
    </p:spTree>
    <p:extLst>
      <p:ext uri="{BB962C8B-B14F-4D97-AF65-F5344CB8AC3E}">
        <p14:creationId xmlns:p14="http://schemas.microsoft.com/office/powerpoint/2010/main" val="104831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01343EE1-9BAB-4740-A79A-F1772FED9435}"/>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11. Create a bar chart to compare the total quantity sold for the top three categories.</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BCCA0827-81F8-4659-AFE5-5791C48A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62" y="1310326"/>
            <a:ext cx="8455843" cy="5071620"/>
          </a:xfrm>
          <a:prstGeom prst="rect">
            <a:avLst/>
          </a:prstGeom>
        </p:spPr>
      </p:pic>
    </p:spTree>
    <p:extLst>
      <p:ext uri="{BB962C8B-B14F-4D97-AF65-F5344CB8AC3E}">
        <p14:creationId xmlns:p14="http://schemas.microsoft.com/office/powerpoint/2010/main" val="356975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D859DD-D62E-4A40-8E80-EAFCCE6C9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56" y="631597"/>
            <a:ext cx="8668819" cy="5759776"/>
          </a:xfrm>
          <a:prstGeom prst="rect">
            <a:avLst/>
          </a:prstGeom>
        </p:spPr>
      </p:pic>
    </p:spTree>
    <p:extLst>
      <p:ext uri="{BB962C8B-B14F-4D97-AF65-F5344CB8AC3E}">
        <p14:creationId xmlns:p14="http://schemas.microsoft.com/office/powerpoint/2010/main" val="26317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F4909981-E211-4FA1-A426-4A71CF97700E}"/>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12. Calculate the total revenue for items sold in 2022. Use the SUMIFS function to filter by date.</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7CEDC856-8B34-488D-9F20-0E09ED7A3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61" y="1970417"/>
            <a:ext cx="8738646" cy="1158873"/>
          </a:xfrm>
          <a:prstGeom prst="rect">
            <a:avLst/>
          </a:prstGeom>
        </p:spPr>
      </p:pic>
      <p:pic>
        <p:nvPicPr>
          <p:cNvPr id="6" name="Picture 5">
            <a:extLst>
              <a:ext uri="{FF2B5EF4-FFF2-40B4-BE49-F238E27FC236}">
                <a16:creationId xmlns:a16="http://schemas.microsoft.com/office/drawing/2014/main" id="{538AB566-CDD7-44AF-88BB-E3B599ED3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678" y="3728709"/>
            <a:ext cx="5901180" cy="965839"/>
          </a:xfrm>
          <a:prstGeom prst="rect">
            <a:avLst/>
          </a:prstGeom>
        </p:spPr>
      </p:pic>
    </p:spTree>
    <p:extLst>
      <p:ext uri="{BB962C8B-B14F-4D97-AF65-F5344CB8AC3E}">
        <p14:creationId xmlns:p14="http://schemas.microsoft.com/office/powerpoint/2010/main" val="352154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F3ED5CA5-0D32-4F91-86E5-BB34082BC3B4}"/>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13. Use the CONCATENATE function to combine "Item Code" and "Item Name" into a single cell.</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015DCC4D-0319-4C30-ADB0-D619B9514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6" y="1272619"/>
            <a:ext cx="8785781" cy="5081047"/>
          </a:xfrm>
          <a:prstGeom prst="rect">
            <a:avLst/>
          </a:prstGeom>
        </p:spPr>
      </p:pic>
    </p:spTree>
    <p:extLst>
      <p:ext uri="{BB962C8B-B14F-4D97-AF65-F5344CB8AC3E}">
        <p14:creationId xmlns:p14="http://schemas.microsoft.com/office/powerpoint/2010/main" val="232539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3BA21B-4F7C-4A93-831D-B4CBC23BA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0" y="624525"/>
            <a:ext cx="8700940" cy="5608949"/>
          </a:xfrm>
          <a:prstGeom prst="rect">
            <a:avLst/>
          </a:prstGeom>
        </p:spPr>
      </p:pic>
    </p:spTree>
    <p:extLst>
      <p:ext uri="{BB962C8B-B14F-4D97-AF65-F5344CB8AC3E}">
        <p14:creationId xmlns:p14="http://schemas.microsoft.com/office/powerpoint/2010/main" val="185987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AF4F083-A63D-44BB-B9BF-C8E06D8E29AC}"/>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14. Calculate the percentage of items with a "Loss Rate (%)" below 10% for a specific category.</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C7E3F27C-4C50-4F58-85F0-9FAA93665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1364599"/>
            <a:ext cx="8163613" cy="2542661"/>
          </a:xfrm>
          <a:prstGeom prst="rect">
            <a:avLst/>
          </a:prstGeom>
        </p:spPr>
      </p:pic>
      <p:pic>
        <p:nvPicPr>
          <p:cNvPr id="6" name="Picture 5">
            <a:extLst>
              <a:ext uri="{FF2B5EF4-FFF2-40B4-BE49-F238E27FC236}">
                <a16:creationId xmlns:a16="http://schemas.microsoft.com/office/drawing/2014/main" id="{CC993A1C-6488-4D9F-8281-7718E5E61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921" y="4222070"/>
            <a:ext cx="5222450" cy="2153305"/>
          </a:xfrm>
          <a:prstGeom prst="rect">
            <a:avLst/>
          </a:prstGeom>
        </p:spPr>
      </p:pic>
    </p:spTree>
    <p:extLst>
      <p:ext uri="{BB962C8B-B14F-4D97-AF65-F5344CB8AC3E}">
        <p14:creationId xmlns:p14="http://schemas.microsoft.com/office/powerpoint/2010/main" val="58244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0BE34472-5AF3-4F7E-917D-4C21C8DE4872}"/>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15. Utilize Excel's What-If Analysis tools to analyze how a change in "Unit Selling Price“ affects total revenue for a chosen item.</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A48DE90E-5D54-43BC-B93D-5033939E6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79" y="2273539"/>
            <a:ext cx="8845544" cy="3222288"/>
          </a:xfrm>
          <a:prstGeom prst="rect">
            <a:avLst/>
          </a:prstGeom>
        </p:spPr>
      </p:pic>
    </p:spTree>
    <p:extLst>
      <p:ext uri="{BB962C8B-B14F-4D97-AF65-F5344CB8AC3E}">
        <p14:creationId xmlns:p14="http://schemas.microsoft.com/office/powerpoint/2010/main" val="409259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9F9-B5FF-498B-8425-00215AB83446}"/>
              </a:ext>
            </a:extLst>
          </p:cNvPr>
          <p:cNvSpPr>
            <a:spLocks noGrp="1"/>
          </p:cNvSpPr>
          <p:nvPr>
            <p:ph type="title"/>
          </p:nvPr>
        </p:nvSpPr>
        <p:spPr>
          <a:xfrm>
            <a:off x="2912883" y="948966"/>
            <a:ext cx="4062952" cy="794994"/>
          </a:xfrm>
        </p:spPr>
        <p:txBody>
          <a:bodyPr>
            <a:noAutofit/>
          </a:bodyPr>
          <a:lstStyle/>
          <a:p>
            <a:r>
              <a:rPr lang="en-US" sz="4000" b="1" dirty="0"/>
              <a:t>INTRODUCTION:</a:t>
            </a:r>
            <a:endParaRPr lang="en-IN" sz="4000" b="1" dirty="0"/>
          </a:p>
        </p:txBody>
      </p:sp>
      <p:sp>
        <p:nvSpPr>
          <p:cNvPr id="3" name="Content Placeholder 2">
            <a:extLst>
              <a:ext uri="{FF2B5EF4-FFF2-40B4-BE49-F238E27FC236}">
                <a16:creationId xmlns:a16="http://schemas.microsoft.com/office/drawing/2014/main" id="{762583CC-3B58-447D-AD4E-1E64B94F4705}"/>
              </a:ext>
            </a:extLst>
          </p:cNvPr>
          <p:cNvSpPr>
            <a:spLocks noGrp="1"/>
          </p:cNvSpPr>
          <p:nvPr>
            <p:ph idx="1"/>
          </p:nvPr>
        </p:nvSpPr>
        <p:spPr>
          <a:xfrm>
            <a:off x="1808551" y="2465109"/>
            <a:ext cx="6826402" cy="2545238"/>
          </a:xfrm>
        </p:spPr>
        <p:txBody>
          <a:bodyPr/>
          <a:lstStyle/>
          <a:p>
            <a:r>
              <a:rPr lang="en-US" dirty="0"/>
              <a:t>Supermarket, a leading e-commerce platform, has been experiencing fluctuations in its sales performance over the past few months. To better understand the factors influencing these variations and identify potential areas of improvement, the company decided to conduct a comprehensive analysis of its sales data. The dataset includes transactional information, item codes, and product-related metrics.</a:t>
            </a:r>
            <a:endParaRPr lang="en-IN" dirty="0"/>
          </a:p>
        </p:txBody>
      </p:sp>
    </p:spTree>
    <p:extLst>
      <p:ext uri="{BB962C8B-B14F-4D97-AF65-F5344CB8AC3E}">
        <p14:creationId xmlns:p14="http://schemas.microsoft.com/office/powerpoint/2010/main" val="411623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2BE1EFF7-4C63-4E13-B504-E1D06ABFD7AB}"/>
              </a:ext>
            </a:extLst>
          </p:cNvPr>
          <p:cNvSpPr/>
          <p:nvPr/>
        </p:nvSpPr>
        <p:spPr>
          <a:xfrm>
            <a:off x="1008667" y="1762813"/>
            <a:ext cx="8333295" cy="3723587"/>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0" dirty="0">
                <a:solidFill>
                  <a:schemeClr val="bg1"/>
                </a:solidFill>
                <a:highlight>
                  <a:srgbClr val="800000"/>
                </a:highlight>
                <a:latin typeface="Bodoni MT Black" panose="02070A03080606020203" pitchFamily="18" charset="0"/>
              </a:rPr>
              <a:t>THANK YOU!</a:t>
            </a:r>
            <a:endParaRPr lang="en-IN" sz="8500" dirty="0">
              <a:solidFill>
                <a:schemeClr val="bg1"/>
              </a:solidFill>
              <a:highlight>
                <a:srgbClr val="800000"/>
              </a:highlight>
              <a:latin typeface="Bodoni MT Black" panose="02070A03080606020203" pitchFamily="18" charset="0"/>
            </a:endParaRPr>
          </a:p>
        </p:txBody>
      </p:sp>
    </p:spTree>
    <p:extLst>
      <p:ext uri="{BB962C8B-B14F-4D97-AF65-F5344CB8AC3E}">
        <p14:creationId xmlns:p14="http://schemas.microsoft.com/office/powerpoint/2010/main" val="92101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8F84CFE6-65ED-4743-8FA5-B2B4FC09A2E9}"/>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1. Calculate the average "Unit Selling Price (RMB/kg)" for each category and display the results in a separate table.</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30A74864-680D-4277-896A-2733CCDBA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2" y="1255059"/>
            <a:ext cx="8489576" cy="5325035"/>
          </a:xfrm>
          <a:prstGeom prst="rect">
            <a:avLst/>
          </a:prstGeom>
        </p:spPr>
      </p:pic>
    </p:spTree>
    <p:extLst>
      <p:ext uri="{BB962C8B-B14F-4D97-AF65-F5344CB8AC3E}">
        <p14:creationId xmlns:p14="http://schemas.microsoft.com/office/powerpoint/2010/main" val="137838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D5F15FF9-8DBD-4605-A3F1-39E0EDCBCE5D}"/>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2. Create a pivot table that shows the total quantity sold for each item in each month. Add a slicer for easy filtering by month.</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4EB30E98-5406-4072-910B-E965733D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65" y="1275153"/>
            <a:ext cx="8737899" cy="5215293"/>
          </a:xfrm>
          <a:prstGeom prst="rect">
            <a:avLst/>
          </a:prstGeom>
        </p:spPr>
      </p:pic>
    </p:spTree>
    <p:extLst>
      <p:ext uri="{BB962C8B-B14F-4D97-AF65-F5344CB8AC3E}">
        <p14:creationId xmlns:p14="http://schemas.microsoft.com/office/powerpoint/2010/main" val="369308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72CB3A7-A803-4793-9EB8-A9ED34BC2C26}"/>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3. Use Excel's conditional formatting to highlight cells with a "Loss Rate (%)" greater than 5%</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24B94883-5EA7-4173-81B2-FED8464C6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93" y="1243830"/>
            <a:ext cx="7377838" cy="5219722"/>
          </a:xfrm>
          <a:prstGeom prst="rect">
            <a:avLst/>
          </a:prstGeom>
        </p:spPr>
      </p:pic>
    </p:spTree>
    <p:extLst>
      <p:ext uri="{BB962C8B-B14F-4D97-AF65-F5344CB8AC3E}">
        <p14:creationId xmlns:p14="http://schemas.microsoft.com/office/powerpoint/2010/main" val="32716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A68658E-A3FE-49C2-9DE0-65B97D0719C4}"/>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4. Calculate the total revenue for a specific item over the past six months. Create a line chart to visualize the revenue trend.</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A6F55F03-CA7D-482D-BCB9-1EFB5FE7D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61" y="1272987"/>
            <a:ext cx="8791974" cy="726141"/>
          </a:xfrm>
          <a:prstGeom prst="rect">
            <a:avLst/>
          </a:prstGeom>
        </p:spPr>
      </p:pic>
      <p:pic>
        <p:nvPicPr>
          <p:cNvPr id="8" name="Picture 7">
            <a:extLst>
              <a:ext uri="{FF2B5EF4-FFF2-40B4-BE49-F238E27FC236}">
                <a16:creationId xmlns:a16="http://schemas.microsoft.com/office/drawing/2014/main" id="{4A3DB40D-DF8F-48D9-AE6F-D470F1A64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61" y="2106703"/>
            <a:ext cx="8457684" cy="4572102"/>
          </a:xfrm>
          <a:prstGeom prst="rect">
            <a:avLst/>
          </a:prstGeom>
        </p:spPr>
      </p:pic>
    </p:spTree>
    <p:extLst>
      <p:ext uri="{BB962C8B-B14F-4D97-AF65-F5344CB8AC3E}">
        <p14:creationId xmlns:p14="http://schemas.microsoft.com/office/powerpoint/2010/main" val="100903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FD926EDB-E613-4D6F-BA39-5EAAF967E74E}"/>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5. Use the SUMPRODUCT function to calculate the total revenue for a specific category.</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F77B84D0-7A10-431F-99DE-4A8C2FD5F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141" y="2026763"/>
            <a:ext cx="6909848" cy="561167"/>
          </a:xfrm>
          <a:prstGeom prst="rect">
            <a:avLst/>
          </a:prstGeom>
        </p:spPr>
      </p:pic>
      <p:pic>
        <p:nvPicPr>
          <p:cNvPr id="6" name="Picture 5">
            <a:extLst>
              <a:ext uri="{FF2B5EF4-FFF2-40B4-BE49-F238E27FC236}">
                <a16:creationId xmlns:a16="http://schemas.microsoft.com/office/drawing/2014/main" id="{C0C56C62-FD40-4EEA-BFAB-D0B468A68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17" y="3124946"/>
            <a:ext cx="9525094" cy="2427441"/>
          </a:xfrm>
          <a:prstGeom prst="rect">
            <a:avLst/>
          </a:prstGeom>
        </p:spPr>
      </p:pic>
    </p:spTree>
    <p:extLst>
      <p:ext uri="{BB962C8B-B14F-4D97-AF65-F5344CB8AC3E}">
        <p14:creationId xmlns:p14="http://schemas.microsoft.com/office/powerpoint/2010/main" val="382267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DE3E09C8-92B2-4636-AF0B-16E3A2D73F04}"/>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6. Calculate the profit margin for each item, considering the "Unit Selling Price" and "Wholesale Price (RMB/kg)." Display the results in a new column.</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EEAE53D0-25C1-468F-B7BD-87680EBBD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3" y="1253879"/>
            <a:ext cx="8616099" cy="5344884"/>
          </a:xfrm>
          <a:prstGeom prst="rect">
            <a:avLst/>
          </a:prstGeom>
        </p:spPr>
      </p:pic>
    </p:spTree>
    <p:extLst>
      <p:ext uri="{BB962C8B-B14F-4D97-AF65-F5344CB8AC3E}">
        <p14:creationId xmlns:p14="http://schemas.microsoft.com/office/powerpoint/2010/main" val="188671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6B200487-AEB2-4D99-8CC2-B88383A8452B}"/>
              </a:ext>
            </a:extLst>
          </p:cNvPr>
          <p:cNvSpPr/>
          <p:nvPr/>
        </p:nvSpPr>
        <p:spPr>
          <a:xfrm>
            <a:off x="62753" y="116541"/>
            <a:ext cx="9368118" cy="104887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Black" panose="020B0A04020102020204" pitchFamily="34" charset="0"/>
              </a:rPr>
              <a:t>7. Use the COUNTIFS function to count the number of transactions where both "Sale or Return" is "Yes" and "Discount" is "No."</a:t>
            </a:r>
            <a:endParaRPr lang="en-IN" dirty="0">
              <a:solidFill>
                <a:srgbClr val="C00000"/>
              </a:solidFill>
              <a:latin typeface="Arial Black" panose="020B0A04020102020204" pitchFamily="34" charset="0"/>
            </a:endParaRPr>
          </a:p>
        </p:txBody>
      </p:sp>
      <p:pic>
        <p:nvPicPr>
          <p:cNvPr id="4" name="Picture 3">
            <a:extLst>
              <a:ext uri="{FF2B5EF4-FFF2-40B4-BE49-F238E27FC236}">
                <a16:creationId xmlns:a16="http://schemas.microsoft.com/office/drawing/2014/main" id="{B331BB5E-7B2B-4B81-B5B9-2CCC97810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89" y="2564091"/>
            <a:ext cx="9036782" cy="1977272"/>
          </a:xfrm>
          <a:prstGeom prst="rect">
            <a:avLst/>
          </a:prstGeom>
        </p:spPr>
      </p:pic>
    </p:spTree>
    <p:extLst>
      <p:ext uri="{BB962C8B-B14F-4D97-AF65-F5344CB8AC3E}">
        <p14:creationId xmlns:p14="http://schemas.microsoft.com/office/powerpoint/2010/main" val="3412182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1580</TotalTime>
  <Words>444</Words>
  <Application>Microsoft Office PowerPoint</Application>
  <PresentationFormat>Widescreen</PresentationFormat>
  <Paragraphs>25</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Black</vt:lpstr>
      <vt:lpstr>Bodoni MT Black</vt:lpstr>
      <vt:lpstr>Calibri</vt:lpstr>
      <vt:lpstr>Cooper Black</vt:lpstr>
      <vt:lpstr>Trebuchet MS</vt:lpstr>
      <vt:lpstr>Wingdings 3</vt:lpstr>
      <vt:lpstr>Facet</vt:lpstr>
      <vt:lpstr>Supermarket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dc:title>
  <dc:creator>AMRIT KUMAR</dc:creator>
  <cp:lastModifiedBy>AMRIT KUMAR</cp:lastModifiedBy>
  <cp:revision>28</cp:revision>
  <dcterms:created xsi:type="dcterms:W3CDTF">2024-06-03T07:16:33Z</dcterms:created>
  <dcterms:modified xsi:type="dcterms:W3CDTF">2024-06-04T09:37:19Z</dcterms:modified>
</cp:coreProperties>
</file>