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42">
          <p15:clr>
            <a:srgbClr val="000000"/>
          </p15:clr>
        </p15:guide>
        <p15:guide id="2" pos="288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42" orient="horz"/>
        <p:guide pos="28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ce19580b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rgbClr val="000000"/>
              </a:solidFill>
              <a:latin typeface="Arial"/>
              <a:ea typeface="Arial"/>
              <a:cs typeface="Arial"/>
              <a:sym typeface="Arial"/>
            </a:endParaRPr>
          </a:p>
        </p:txBody>
      </p:sp>
      <p:sp>
        <p:nvSpPr>
          <p:cNvPr id="73" name="Google Shape;73;gace19580b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20eb3c3a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20eb3c3a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d220eb3c3a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ce19580b9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ace19580b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ce19580b9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ace19580b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be264f3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be264f3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d0be264f3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3"/>
          <p:cNvSpPr/>
          <p:nvPr/>
        </p:nvSpPr>
        <p:spPr>
          <a:xfrm>
            <a:off x="9482138" y="2987675"/>
            <a:ext cx="1865313" cy="18637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6" name="Google Shape;26;p3"/>
          <p:cNvSpPr/>
          <p:nvPr/>
        </p:nvSpPr>
        <p:spPr>
          <a:xfrm>
            <a:off x="9609138" y="-7937"/>
            <a:ext cx="2582970" cy="2918147"/>
          </a:xfrm>
          <a:custGeom>
            <a:rect b="b" l="l" r="r" t="t"/>
            <a:pathLst>
              <a:path extrusionOk="0" h="2918147" w="2582970">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7" name="Google Shape;27;p3"/>
          <p:cNvSpPr/>
          <p:nvPr/>
        </p:nvSpPr>
        <p:spPr>
          <a:xfrm>
            <a:off x="8714105" y="1676400"/>
            <a:ext cx="1078230" cy="1027430"/>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i="0" sz="4490" u="none" cap="none" strike="noStrike">
              <a:solidFill>
                <a:srgbClr val="FFFFFF"/>
              </a:solidFill>
              <a:highlight>
                <a:srgbClr val="E06666"/>
              </a:highlight>
              <a:latin typeface="Calibri"/>
              <a:ea typeface="Calibri"/>
              <a:cs typeface="Calibri"/>
              <a:sym typeface="Calibri"/>
            </a:endParaRPr>
          </a:p>
        </p:txBody>
      </p:sp>
      <p:sp>
        <p:nvSpPr>
          <p:cNvPr id="28" name="Google Shape;28;p3"/>
          <p:cNvSpPr/>
          <p:nvPr/>
        </p:nvSpPr>
        <p:spPr>
          <a:xfrm>
            <a:off x="9990138" y="5594350"/>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29" name="Google Shape;29;p3"/>
          <p:cNvSpPr/>
          <p:nvPr/>
        </p:nvSpPr>
        <p:spPr>
          <a:xfrm>
            <a:off x="11069638" y="5038725"/>
            <a:ext cx="603250"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0" name="Google Shape;30;p3"/>
          <p:cNvSpPr/>
          <p:nvPr/>
        </p:nvSpPr>
        <p:spPr>
          <a:xfrm>
            <a:off x="10621963" y="6037263"/>
            <a:ext cx="1570038" cy="820738"/>
          </a:xfrm>
          <a:custGeom>
            <a:rect b="b" l="l" r="r" t="t"/>
            <a:pathLst>
              <a:path extrusionOk="0" h="821301" w="156963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1" name="Google Shape;31;p3"/>
          <p:cNvSpPr/>
          <p:nvPr/>
        </p:nvSpPr>
        <p:spPr>
          <a:xfrm>
            <a:off x="8931275" y="255588"/>
            <a:ext cx="1033463" cy="1035050"/>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2" name="Google Shape;32;p3"/>
          <p:cNvSpPr/>
          <p:nvPr/>
        </p:nvSpPr>
        <p:spPr>
          <a:xfrm>
            <a:off x="11545888" y="3175000"/>
            <a:ext cx="482600" cy="48418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3" name="Google Shape;33;p3"/>
          <p:cNvSpPr/>
          <p:nvPr/>
        </p:nvSpPr>
        <p:spPr>
          <a:xfrm>
            <a:off x="9658350" y="5138738"/>
            <a:ext cx="322263" cy="32067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4" name="Google Shape;34;p3"/>
          <p:cNvSpPr/>
          <p:nvPr/>
        </p:nvSpPr>
        <p:spPr>
          <a:xfrm>
            <a:off x="8364538" y="4947438"/>
            <a:ext cx="785700" cy="78570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5" name="Google Shape;35;p3"/>
          <p:cNvSpPr/>
          <p:nvPr/>
        </p:nvSpPr>
        <p:spPr>
          <a:xfrm>
            <a:off x="9091613" y="4211638"/>
            <a:ext cx="398463" cy="398463"/>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grpSp>
        <p:nvGrpSpPr>
          <p:cNvPr id="36" name="Google Shape;36;p3"/>
          <p:cNvGrpSpPr/>
          <p:nvPr/>
        </p:nvGrpSpPr>
        <p:grpSpPr>
          <a:xfrm>
            <a:off x="242888" y="2327275"/>
            <a:ext cx="1331912" cy="1331913"/>
            <a:chOff x="139391" y="1379571"/>
            <a:chExt cx="1651309" cy="1651309"/>
          </a:xfrm>
        </p:grpSpPr>
        <p:sp>
          <p:nvSpPr>
            <p:cNvPr id="37" name="Google Shape;37;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8" name="Google Shape;38;p3"/>
            <p:cNvSpPr/>
            <p:nvPr/>
          </p:nvSpPr>
          <p:spPr>
            <a:xfrm>
              <a:off x="269291" y="1497662"/>
              <a:ext cx="1417094" cy="1415127"/>
            </a:xfrm>
            <a:prstGeom prst="ellipse">
              <a:avLst/>
            </a:prstGeom>
            <a:solidFill>
              <a:srgbClr val="F07474"/>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39" name="Google Shape;39;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C</a:t>
              </a:r>
              <a:endParaRPr b="0" i="0" sz="6600" u="none" cap="none" strike="noStrike">
                <a:solidFill>
                  <a:schemeClr val="lt1"/>
                </a:solidFill>
                <a:latin typeface="Calibri"/>
                <a:ea typeface="Calibri"/>
                <a:cs typeface="Calibri"/>
                <a:sym typeface="Calibri"/>
              </a:endParaRPr>
            </a:p>
          </p:txBody>
        </p:sp>
      </p:grpSp>
      <p:grpSp>
        <p:nvGrpSpPr>
          <p:cNvPr id="40" name="Google Shape;40;p3"/>
          <p:cNvGrpSpPr/>
          <p:nvPr/>
        </p:nvGrpSpPr>
        <p:grpSpPr>
          <a:xfrm>
            <a:off x="1706563" y="2327275"/>
            <a:ext cx="1331912" cy="1331913"/>
            <a:chOff x="139391" y="1379571"/>
            <a:chExt cx="1651309" cy="1651309"/>
          </a:xfrm>
        </p:grpSpPr>
        <p:sp>
          <p:nvSpPr>
            <p:cNvPr id="41" name="Google Shape;41;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2" name="Google Shape;42;p3"/>
            <p:cNvSpPr/>
            <p:nvPr/>
          </p:nvSpPr>
          <p:spPr>
            <a:xfrm>
              <a:off x="269291" y="1497662"/>
              <a:ext cx="1417094" cy="1415127"/>
            </a:xfrm>
            <a:prstGeom prst="ellipse">
              <a:avLst/>
            </a:prstGeom>
            <a:solidFill>
              <a:srgbClr val="FFBF53"/>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3" name="Google Shape;43;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S</a:t>
              </a:r>
              <a:endParaRPr b="0" i="0" sz="6600" u="none" cap="none" strike="noStrike">
                <a:solidFill>
                  <a:schemeClr val="lt1"/>
                </a:solidFill>
                <a:latin typeface="Calibri"/>
                <a:ea typeface="Calibri"/>
                <a:cs typeface="Calibri"/>
                <a:sym typeface="Calibri"/>
              </a:endParaRPr>
            </a:p>
          </p:txBody>
        </p:sp>
      </p:grpSp>
      <p:grpSp>
        <p:nvGrpSpPr>
          <p:cNvPr id="44" name="Google Shape;44;p3"/>
          <p:cNvGrpSpPr/>
          <p:nvPr/>
        </p:nvGrpSpPr>
        <p:grpSpPr>
          <a:xfrm>
            <a:off x="3152775" y="2327275"/>
            <a:ext cx="1331913" cy="1331913"/>
            <a:chOff x="139391" y="1379571"/>
            <a:chExt cx="1651309" cy="1651309"/>
          </a:xfrm>
        </p:grpSpPr>
        <p:sp>
          <p:nvSpPr>
            <p:cNvPr id="45" name="Google Shape;45;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6" name="Google Shape;46;p3"/>
            <p:cNvSpPr/>
            <p:nvPr/>
          </p:nvSpPr>
          <p:spPr>
            <a:xfrm>
              <a:off x="269291" y="1497662"/>
              <a:ext cx="1417095" cy="1415127"/>
            </a:xfrm>
            <a:prstGeom prst="ellipse">
              <a:avLst/>
            </a:prstGeom>
            <a:solidFill>
              <a:srgbClr val="02B3C5"/>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47" name="Google Shape;47;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E</a:t>
              </a:r>
              <a:endParaRPr b="0" i="0" sz="6600" u="none" cap="none" strike="noStrike">
                <a:solidFill>
                  <a:schemeClr val="lt1"/>
                </a:solidFill>
                <a:latin typeface="Calibri"/>
                <a:ea typeface="Calibri"/>
                <a:cs typeface="Calibri"/>
                <a:sym typeface="Calibri"/>
              </a:endParaRPr>
            </a:p>
          </p:txBody>
        </p:sp>
      </p:grpSp>
      <p:grpSp>
        <p:nvGrpSpPr>
          <p:cNvPr id="48" name="Google Shape;48;p3"/>
          <p:cNvGrpSpPr/>
          <p:nvPr/>
        </p:nvGrpSpPr>
        <p:grpSpPr>
          <a:xfrm>
            <a:off x="4613275" y="2361565"/>
            <a:ext cx="1331913" cy="1331913"/>
            <a:chOff x="139391" y="1379571"/>
            <a:chExt cx="1651309" cy="1651309"/>
          </a:xfrm>
        </p:grpSpPr>
        <p:sp>
          <p:nvSpPr>
            <p:cNvPr id="49" name="Google Shape;49;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0" name="Google Shape;50;p3"/>
            <p:cNvSpPr/>
            <p:nvPr/>
          </p:nvSpPr>
          <p:spPr>
            <a:xfrm>
              <a:off x="269291" y="1497662"/>
              <a:ext cx="1417095" cy="1415127"/>
            </a:xfrm>
            <a:prstGeom prst="ellipse">
              <a:avLst/>
            </a:prstGeom>
            <a:solidFill>
              <a:srgbClr val="6A3C7C"/>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1" name="Google Shape;51;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6</a:t>
              </a:r>
              <a:endParaRPr b="0" i="0" sz="6600" u="none" cap="none" strike="noStrike">
                <a:solidFill>
                  <a:schemeClr val="lt1"/>
                </a:solidFill>
                <a:latin typeface="Calibri"/>
                <a:ea typeface="Calibri"/>
                <a:cs typeface="Calibri"/>
                <a:sym typeface="Calibri"/>
              </a:endParaRPr>
            </a:p>
          </p:txBody>
        </p:sp>
      </p:grpSp>
      <p:sp>
        <p:nvSpPr>
          <p:cNvPr id="52" name="Google Shape;52;p3"/>
          <p:cNvSpPr txBox="1"/>
          <p:nvPr/>
        </p:nvSpPr>
        <p:spPr>
          <a:xfrm>
            <a:off x="314325" y="3580625"/>
            <a:ext cx="7915200" cy="166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2B3C5"/>
              </a:buClr>
              <a:buSzPts val="6600"/>
              <a:buFont typeface="Arial"/>
              <a:buNone/>
            </a:pPr>
            <a:r>
              <a:rPr lang="en-US" sz="6600">
                <a:solidFill>
                  <a:srgbClr val="02B3C5"/>
                </a:solidFill>
                <a:latin typeface="Calibri"/>
                <a:ea typeface="Calibri"/>
                <a:cs typeface="Calibri"/>
                <a:sym typeface="Calibri"/>
              </a:rPr>
              <a:t>Diversity in Hollywood</a:t>
            </a:r>
            <a:endParaRPr b="0" i="0" sz="6600" u="none" cap="none" strike="noStrike">
              <a:solidFill>
                <a:srgbClr val="02B3C5"/>
              </a:solidFill>
              <a:latin typeface="Calibri"/>
              <a:ea typeface="Calibri"/>
              <a:cs typeface="Calibri"/>
              <a:sym typeface="Calibri"/>
            </a:endParaRPr>
          </a:p>
          <a:p>
            <a:pPr indent="0" lvl="0" marL="0" marR="0" rtl="0" algn="l">
              <a:lnSpc>
                <a:spcPct val="100000"/>
              </a:lnSpc>
              <a:spcBef>
                <a:spcPts val="0"/>
              </a:spcBef>
              <a:spcAft>
                <a:spcPts val="0"/>
              </a:spcAft>
              <a:buClr>
                <a:srgbClr val="02B3C5"/>
              </a:buClr>
              <a:buSzPts val="3600"/>
              <a:buFont typeface="Arial"/>
              <a:buNone/>
            </a:pPr>
            <a:r>
              <a:rPr lang="en-US" sz="3600">
                <a:solidFill>
                  <a:srgbClr val="02B3C5"/>
                </a:solidFill>
                <a:latin typeface="Calibri"/>
                <a:ea typeface="Calibri"/>
                <a:cs typeface="Calibri"/>
                <a:sym typeface="Calibri"/>
              </a:rPr>
              <a:t>Network Science project</a:t>
            </a:r>
            <a:endParaRPr b="0" i="0" sz="3600" u="none" cap="none" strike="noStrike">
              <a:solidFill>
                <a:srgbClr val="02B3C5"/>
              </a:solidFill>
              <a:latin typeface="Calibri"/>
              <a:ea typeface="Calibri"/>
              <a:cs typeface="Calibri"/>
              <a:sym typeface="Calibri"/>
            </a:endParaRPr>
          </a:p>
        </p:txBody>
      </p:sp>
      <p:sp>
        <p:nvSpPr>
          <p:cNvPr id="53" name="Google Shape;53;p3"/>
          <p:cNvSpPr txBox="1"/>
          <p:nvPr/>
        </p:nvSpPr>
        <p:spPr>
          <a:xfrm>
            <a:off x="513725" y="5700055"/>
            <a:ext cx="4371000" cy="1158000"/>
          </a:xfrm>
          <a:prstGeom prst="rect">
            <a:avLst/>
          </a:prstGeom>
          <a:noFill/>
          <a:ln>
            <a:noFill/>
          </a:ln>
        </p:spPr>
        <p:txBody>
          <a:bodyPr anchorCtr="0" anchor="t" bIns="45700" lIns="91425" spcFirstLastPara="1" rIns="91425" wrap="square" tIns="45700">
            <a:noAutofit/>
          </a:bodyPr>
          <a:lstStyle/>
          <a:p>
            <a:pPr indent="0" lvl="1" marL="457200" rtl="0" algn="just">
              <a:spcBef>
                <a:spcPts val="0"/>
              </a:spcBef>
              <a:spcAft>
                <a:spcPts val="0"/>
              </a:spcAft>
              <a:buClr>
                <a:srgbClr val="424242"/>
              </a:buClr>
              <a:buSzPts val="1600"/>
              <a:buFont typeface="Arial"/>
              <a:buNone/>
            </a:pPr>
            <a:r>
              <a:rPr b="1" lang="en-US" sz="2000">
                <a:solidFill>
                  <a:srgbClr val="424242"/>
                </a:solidFill>
                <a:latin typeface="Times New Roman"/>
                <a:ea typeface="Times New Roman"/>
                <a:cs typeface="Times New Roman"/>
                <a:sym typeface="Times New Roman"/>
              </a:rPr>
              <a:t>AMRITPAL SINGH</a:t>
            </a:r>
            <a:r>
              <a:rPr b="1" lang="en-US" sz="2000">
                <a:solidFill>
                  <a:srgbClr val="424242"/>
                </a:solidFill>
                <a:latin typeface="Times New Roman"/>
                <a:ea typeface="Times New Roman"/>
                <a:cs typeface="Times New Roman"/>
                <a:sym typeface="Times New Roman"/>
              </a:rPr>
              <a:t> (2018379)</a:t>
            </a:r>
            <a:endParaRPr b="1" sz="2000">
              <a:solidFill>
                <a:srgbClr val="424242"/>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424242"/>
              </a:buClr>
              <a:buSzPts val="1600"/>
              <a:buFont typeface="Arial"/>
              <a:buNone/>
            </a:pPr>
            <a:r>
              <a:rPr b="1" lang="en-US" sz="2000">
                <a:solidFill>
                  <a:srgbClr val="424242"/>
                </a:solidFill>
                <a:latin typeface="Times New Roman"/>
                <a:ea typeface="Times New Roman"/>
                <a:cs typeface="Times New Roman"/>
                <a:sym typeface="Times New Roman"/>
              </a:rPr>
              <a:t>VARINEE JAIN (2017369)</a:t>
            </a:r>
            <a:endParaRPr b="1" sz="2000">
              <a:solidFill>
                <a:srgbClr val="424242"/>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424242"/>
              </a:buClr>
              <a:buSzPts val="1600"/>
              <a:buFont typeface="Arial"/>
              <a:buNone/>
            </a:pPr>
            <a:r>
              <a:rPr b="1" lang="en-US" sz="2000">
                <a:solidFill>
                  <a:srgbClr val="424242"/>
                </a:solidFill>
                <a:latin typeface="Times New Roman"/>
                <a:ea typeface="Times New Roman"/>
                <a:cs typeface="Times New Roman"/>
                <a:sym typeface="Times New Roman"/>
              </a:rPr>
              <a:t>RISHABH SOLANI (2018257)</a:t>
            </a:r>
            <a:endParaRPr b="1" sz="2000">
              <a:solidFill>
                <a:srgbClr val="424242"/>
              </a:solidFill>
              <a:latin typeface="Times New Roman"/>
              <a:ea typeface="Times New Roman"/>
              <a:cs typeface="Times New Roman"/>
              <a:sym typeface="Times New Roman"/>
            </a:endParaRPr>
          </a:p>
        </p:txBody>
      </p:sp>
      <p:grpSp>
        <p:nvGrpSpPr>
          <p:cNvPr id="54" name="Google Shape;54;p3"/>
          <p:cNvGrpSpPr/>
          <p:nvPr/>
        </p:nvGrpSpPr>
        <p:grpSpPr>
          <a:xfrm>
            <a:off x="6076633" y="2361565"/>
            <a:ext cx="1331912" cy="1331913"/>
            <a:chOff x="139391" y="1379571"/>
            <a:chExt cx="1651309" cy="1651309"/>
          </a:xfrm>
        </p:grpSpPr>
        <p:sp>
          <p:nvSpPr>
            <p:cNvPr id="55" name="Google Shape;55;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6" name="Google Shape;56;p3"/>
            <p:cNvSpPr/>
            <p:nvPr/>
          </p:nvSpPr>
          <p:spPr>
            <a:xfrm>
              <a:off x="269291" y="1497662"/>
              <a:ext cx="1417094" cy="1415127"/>
            </a:xfrm>
            <a:prstGeom prst="ellipse">
              <a:avLst/>
            </a:prstGeom>
            <a:solidFill>
              <a:srgbClr val="F07474"/>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57" name="Google Shape;57;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5</a:t>
              </a:r>
              <a:endParaRPr b="0" i="0" sz="6600" u="none" cap="none" strike="noStrike">
                <a:solidFill>
                  <a:schemeClr val="lt1"/>
                </a:solidFill>
                <a:latin typeface="Calibri"/>
                <a:ea typeface="Calibri"/>
                <a:cs typeface="Calibri"/>
                <a:sym typeface="Calibri"/>
              </a:endParaRPr>
            </a:p>
          </p:txBody>
        </p:sp>
      </p:grpSp>
      <p:grpSp>
        <p:nvGrpSpPr>
          <p:cNvPr id="58" name="Google Shape;58;p3"/>
          <p:cNvGrpSpPr/>
          <p:nvPr/>
        </p:nvGrpSpPr>
        <p:grpSpPr>
          <a:xfrm>
            <a:off x="7540308" y="2361565"/>
            <a:ext cx="1331912" cy="1331913"/>
            <a:chOff x="139391" y="1379571"/>
            <a:chExt cx="1651309" cy="1651309"/>
          </a:xfrm>
        </p:grpSpPr>
        <p:sp>
          <p:nvSpPr>
            <p:cNvPr id="59" name="Google Shape;59;p3"/>
            <p:cNvSpPr/>
            <p:nvPr/>
          </p:nvSpPr>
          <p:spPr>
            <a:xfrm>
              <a:off x="139391" y="1379571"/>
              <a:ext cx="1651309" cy="1651309"/>
            </a:xfrm>
            <a:prstGeom prst="ellipse">
              <a:avLst/>
            </a:prstGeom>
            <a:gradFill>
              <a:gsLst>
                <a:gs pos="0">
                  <a:schemeClr val="lt1"/>
                </a:gs>
                <a:gs pos="100000">
                  <a:srgbClr val="D8D8D8"/>
                </a:gs>
              </a:gsLst>
              <a:lin ang="16200000" scaled="0"/>
            </a:gradFill>
            <a:ln cap="flat" cmpd="sng" w="12700">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0" name="Google Shape;60;p3"/>
            <p:cNvSpPr/>
            <p:nvPr/>
          </p:nvSpPr>
          <p:spPr>
            <a:xfrm>
              <a:off x="269291" y="1497662"/>
              <a:ext cx="1417094" cy="1415127"/>
            </a:xfrm>
            <a:prstGeom prst="ellipse">
              <a:avLst/>
            </a:prstGeom>
            <a:solidFill>
              <a:srgbClr val="FFBF53"/>
            </a:solidFill>
            <a:ln>
              <a:noFill/>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61" name="Google Shape;61;p3"/>
            <p:cNvSpPr txBox="1"/>
            <p:nvPr/>
          </p:nvSpPr>
          <p:spPr>
            <a:xfrm>
              <a:off x="591936" y="1562368"/>
              <a:ext cx="867858" cy="1372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Arial"/>
                <a:buNone/>
              </a:pPr>
              <a:r>
                <a:rPr lang="en-US" sz="6600">
                  <a:solidFill>
                    <a:schemeClr val="lt1"/>
                  </a:solidFill>
                  <a:latin typeface="Calibri"/>
                  <a:ea typeface="Calibri"/>
                  <a:cs typeface="Calibri"/>
                  <a:sym typeface="Calibri"/>
                </a:rPr>
                <a:t>5</a:t>
              </a:r>
              <a:endParaRPr b="0" i="0" sz="6600" u="none" cap="none" strike="noStrike">
                <a:solidFill>
                  <a:schemeClr val="lt1"/>
                </a:solidFill>
                <a:latin typeface="Calibri"/>
                <a:ea typeface="Calibri"/>
                <a:cs typeface="Calibri"/>
                <a:sym typeface="Calibri"/>
              </a:endParaRPr>
            </a:p>
          </p:txBody>
        </p:sp>
      </p:grpSp>
      <p:pic>
        <p:nvPicPr>
          <p:cNvPr id="62" name="Google Shape;62;p3"/>
          <p:cNvPicPr preferRelativeResize="0"/>
          <p:nvPr/>
        </p:nvPicPr>
        <p:blipFill>
          <a:blip r:embed="rId3">
            <a:alphaModFix/>
          </a:blip>
          <a:stretch>
            <a:fillRect/>
          </a:stretch>
        </p:blipFill>
        <p:spPr>
          <a:xfrm>
            <a:off x="3980475" y="255609"/>
            <a:ext cx="2958475" cy="1479238"/>
          </a:xfrm>
          <a:prstGeom prst="rect">
            <a:avLst/>
          </a:prstGeom>
          <a:noFill/>
          <a:ln cap="flat" cmpd="sng" w="28575">
            <a:solidFill>
              <a:schemeClr val="lt1"/>
            </a:solidFill>
            <a:prstDash val="solid"/>
            <a:miter lim="8000"/>
            <a:headEnd len="sm" w="sm" type="none"/>
            <a:tailEnd len="sm" w="sm" type="none"/>
          </a:ln>
          <a:effectLst>
            <a:outerShdw blurRad="152400" rotWithShape="0" algn="tr" dir="8100000" dist="63500">
              <a:srgbClr val="000000">
                <a:alpha val="2588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400"/>
              <a:buFont typeface="Calibri"/>
              <a:buNone/>
            </a:pPr>
            <a:r>
              <a:rPr lang="en-US" sz="5000">
                <a:solidFill>
                  <a:srgbClr val="4A86E8"/>
                </a:solidFill>
                <a:latin typeface="Times New Roman"/>
                <a:ea typeface="Times New Roman"/>
                <a:cs typeface="Times New Roman"/>
                <a:sym typeface="Times New Roman"/>
              </a:rPr>
              <a:t>Introduction</a:t>
            </a:r>
            <a:endParaRPr sz="5000">
              <a:solidFill>
                <a:srgbClr val="4A86E8"/>
              </a:solidFill>
              <a:latin typeface="Times New Roman"/>
              <a:ea typeface="Times New Roman"/>
              <a:cs typeface="Times New Roman"/>
              <a:sym typeface="Times New Roman"/>
            </a:endParaRPr>
          </a:p>
        </p:txBody>
      </p:sp>
      <p:sp>
        <p:nvSpPr>
          <p:cNvPr id="68" name="Google Shape;68;p4"/>
          <p:cNvSpPr txBox="1"/>
          <p:nvPr>
            <p:ph idx="1" type="body"/>
          </p:nvPr>
        </p:nvSpPr>
        <p:spPr>
          <a:xfrm>
            <a:off x="299350" y="1318475"/>
            <a:ext cx="11659800" cy="243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900">
                <a:solidFill>
                  <a:srgbClr val="000000"/>
                </a:solidFill>
                <a:latin typeface="Times New Roman"/>
                <a:ea typeface="Times New Roman"/>
                <a:cs typeface="Times New Roman"/>
                <a:sym typeface="Times New Roman"/>
              </a:rPr>
              <a:t>The goal of this project is to understand the presence and absence of the diversity in Hollywood movies as related to directors, casts and revenue.</a:t>
            </a:r>
            <a:endParaRPr sz="1900">
              <a:solidFill>
                <a:srgbClr val="0E101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900">
                <a:solidFill>
                  <a:srgbClr val="0E101A"/>
                </a:solidFill>
                <a:latin typeface="Times New Roman"/>
                <a:ea typeface="Times New Roman"/>
                <a:cs typeface="Times New Roman"/>
                <a:sym typeface="Times New Roman"/>
              </a:rPr>
              <a:t>By </a:t>
            </a:r>
            <a:r>
              <a:rPr lang="en-US" sz="1900">
                <a:solidFill>
                  <a:srgbClr val="0E101A"/>
                </a:solidFill>
                <a:latin typeface="Times New Roman"/>
                <a:ea typeface="Times New Roman"/>
                <a:cs typeface="Times New Roman"/>
                <a:sym typeface="Times New Roman"/>
              </a:rPr>
              <a:t>examining</a:t>
            </a:r>
            <a:r>
              <a:rPr lang="en-US" sz="1900">
                <a:solidFill>
                  <a:srgbClr val="0E101A"/>
                </a:solidFill>
                <a:latin typeface="Times New Roman"/>
                <a:ea typeface="Times New Roman"/>
                <a:cs typeface="Times New Roman"/>
                <a:sym typeface="Times New Roman"/>
              </a:rPr>
              <a:t> these relationships we strive to :-</a:t>
            </a:r>
            <a:endParaRPr sz="1900">
              <a:solidFill>
                <a:srgbClr val="0E101A"/>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rgbClr val="0E101A"/>
              </a:buClr>
              <a:buSzPts val="1900"/>
              <a:buFont typeface="Times New Roman"/>
              <a:buChar char="❏"/>
            </a:pPr>
            <a:r>
              <a:rPr lang="en-US" sz="1900">
                <a:solidFill>
                  <a:srgbClr val="0E101A"/>
                </a:solidFill>
                <a:latin typeface="Times New Roman"/>
                <a:ea typeface="Times New Roman"/>
                <a:cs typeface="Times New Roman"/>
                <a:sym typeface="Times New Roman"/>
              </a:rPr>
              <a:t>Understand the presence </a:t>
            </a:r>
            <a:r>
              <a:rPr lang="en-US" sz="1900">
                <a:solidFill>
                  <a:srgbClr val="0E101A"/>
                </a:solidFill>
                <a:latin typeface="Times New Roman"/>
                <a:ea typeface="Times New Roman"/>
                <a:cs typeface="Times New Roman"/>
                <a:sym typeface="Times New Roman"/>
              </a:rPr>
              <a:t>and</a:t>
            </a:r>
            <a:r>
              <a:rPr lang="en-US" sz="1900">
                <a:solidFill>
                  <a:srgbClr val="0E101A"/>
                </a:solidFill>
                <a:latin typeface="Times New Roman"/>
                <a:ea typeface="Times New Roman"/>
                <a:cs typeface="Times New Roman"/>
                <a:sym typeface="Times New Roman"/>
              </a:rPr>
              <a:t> absence of diversity in Hollywood films as </a:t>
            </a:r>
            <a:r>
              <a:rPr lang="en-US" sz="1900">
                <a:solidFill>
                  <a:srgbClr val="0E101A"/>
                </a:solidFill>
                <a:latin typeface="Times New Roman"/>
                <a:ea typeface="Times New Roman"/>
                <a:cs typeface="Times New Roman"/>
                <a:sym typeface="Times New Roman"/>
              </a:rPr>
              <a:t>related</a:t>
            </a:r>
            <a:r>
              <a:rPr lang="en-US" sz="1900">
                <a:solidFill>
                  <a:srgbClr val="0E101A"/>
                </a:solidFill>
                <a:latin typeface="Times New Roman"/>
                <a:ea typeface="Times New Roman"/>
                <a:cs typeface="Times New Roman"/>
                <a:sym typeface="Times New Roman"/>
              </a:rPr>
              <a:t> to directors, casts and revenue over time.</a:t>
            </a:r>
            <a:endParaRPr sz="1900">
              <a:solidFill>
                <a:srgbClr val="0E101A"/>
              </a:solidFill>
              <a:latin typeface="Times New Roman"/>
              <a:ea typeface="Times New Roman"/>
              <a:cs typeface="Times New Roman"/>
              <a:sym typeface="Times New Roman"/>
            </a:endParaRPr>
          </a:p>
          <a:p>
            <a:pPr indent="-349250" lvl="1" marL="914400" rtl="0" algn="l">
              <a:lnSpc>
                <a:spcPct val="115000"/>
              </a:lnSpc>
              <a:spcBef>
                <a:spcPts val="0"/>
              </a:spcBef>
              <a:spcAft>
                <a:spcPts val="0"/>
              </a:spcAft>
              <a:buClr>
                <a:srgbClr val="0E101A"/>
              </a:buClr>
              <a:buSzPts val="1900"/>
              <a:buFont typeface="Times New Roman"/>
              <a:buChar char="❏"/>
            </a:pPr>
            <a:r>
              <a:rPr lang="en-US" sz="1900">
                <a:solidFill>
                  <a:srgbClr val="0E101A"/>
                </a:solidFill>
                <a:latin typeface="Times New Roman"/>
                <a:ea typeface="Times New Roman"/>
                <a:cs typeface="Times New Roman"/>
                <a:sym typeface="Times New Roman"/>
              </a:rPr>
              <a:t>Uncover gender and race based assortativity patterns in the actor-actor and actor-director coworking networks.</a:t>
            </a:r>
            <a:endParaRPr sz="1900">
              <a:latin typeface="Times New Roman"/>
              <a:ea typeface="Times New Roman"/>
              <a:cs typeface="Times New Roman"/>
              <a:sym typeface="Times New Roman"/>
            </a:endParaRPr>
          </a:p>
        </p:txBody>
      </p:sp>
      <p:pic>
        <p:nvPicPr>
          <p:cNvPr id="69" name="Google Shape;69;p4"/>
          <p:cNvPicPr preferRelativeResize="0"/>
          <p:nvPr/>
        </p:nvPicPr>
        <p:blipFill>
          <a:blip r:embed="rId3">
            <a:alphaModFix/>
          </a:blip>
          <a:stretch>
            <a:fillRect/>
          </a:stretch>
        </p:blipFill>
        <p:spPr>
          <a:xfrm>
            <a:off x="838200" y="3916800"/>
            <a:ext cx="4893125" cy="2514600"/>
          </a:xfrm>
          <a:prstGeom prst="rect">
            <a:avLst/>
          </a:prstGeom>
          <a:noFill/>
          <a:ln>
            <a:noFill/>
          </a:ln>
        </p:spPr>
      </p:pic>
      <p:pic>
        <p:nvPicPr>
          <p:cNvPr id="70" name="Google Shape;70;p4"/>
          <p:cNvPicPr preferRelativeResize="0"/>
          <p:nvPr/>
        </p:nvPicPr>
        <p:blipFill>
          <a:blip r:embed="rId4">
            <a:alphaModFix/>
          </a:blip>
          <a:stretch>
            <a:fillRect/>
          </a:stretch>
        </p:blipFill>
        <p:spPr>
          <a:xfrm>
            <a:off x="5883725" y="3905375"/>
            <a:ext cx="5089075" cy="251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title"/>
          </p:nvPr>
        </p:nvSpPr>
        <p:spPr>
          <a:xfrm>
            <a:off x="440650" y="95700"/>
            <a:ext cx="9769500" cy="82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400"/>
              <a:buFont typeface="Calibri"/>
              <a:buNone/>
            </a:pPr>
            <a:r>
              <a:rPr lang="en-US" sz="5000">
                <a:solidFill>
                  <a:srgbClr val="000000"/>
                </a:solidFill>
                <a:latin typeface="Times New Roman"/>
                <a:ea typeface="Times New Roman"/>
                <a:cs typeface="Times New Roman"/>
                <a:sym typeface="Times New Roman"/>
              </a:rPr>
              <a:t>Dataset Used</a:t>
            </a:r>
            <a:endParaRPr sz="5000">
              <a:solidFill>
                <a:srgbClr val="000000"/>
              </a:solidFill>
              <a:latin typeface="Times New Roman"/>
              <a:ea typeface="Times New Roman"/>
              <a:cs typeface="Times New Roman"/>
              <a:sym typeface="Times New Roman"/>
            </a:endParaRPr>
          </a:p>
        </p:txBody>
      </p:sp>
      <p:sp>
        <p:nvSpPr>
          <p:cNvPr id="76" name="Google Shape;76;p5"/>
          <p:cNvSpPr txBox="1"/>
          <p:nvPr>
            <p:ph idx="1" type="body"/>
          </p:nvPr>
        </p:nvSpPr>
        <p:spPr>
          <a:xfrm>
            <a:off x="163150" y="1033925"/>
            <a:ext cx="11597400" cy="234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700">
                <a:solidFill>
                  <a:srgbClr val="000000"/>
                </a:solidFill>
                <a:latin typeface="Times New Roman"/>
                <a:ea typeface="Times New Roman"/>
                <a:cs typeface="Times New Roman"/>
                <a:sym typeface="Times New Roman"/>
              </a:rPr>
              <a:t>Our initial dataset was from Kaggle, which contained information about 5044 movies including box office revenue, top actors, director, IMDB ratings, etc.</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US" sz="1700">
                <a:solidFill>
                  <a:srgbClr val="000000"/>
                </a:solidFill>
                <a:latin typeface="Times New Roman"/>
                <a:ea typeface="Times New Roman"/>
                <a:cs typeface="Times New Roman"/>
                <a:sym typeface="Times New Roman"/>
              </a:rPr>
              <a:t>It did not however include information such as race and gender of the given actors and directors, for that we used the Notable Names Database (NNDB) website and scraped all the required data.</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US" sz="1700">
                <a:solidFill>
                  <a:srgbClr val="000000"/>
                </a:solidFill>
                <a:latin typeface="Times New Roman"/>
                <a:ea typeface="Times New Roman"/>
                <a:cs typeface="Times New Roman"/>
                <a:sym typeface="Times New Roman"/>
              </a:rPr>
              <a:t>For getting the gender of directors and the actors we used Gender-guesser a python module available online that predicts gender based on first names.</a:t>
            </a:r>
            <a:endParaRPr sz="1700">
              <a:solidFill>
                <a:srgbClr val="000000"/>
              </a:solidFill>
              <a:latin typeface="Times New Roman"/>
              <a:ea typeface="Times New Roman"/>
              <a:cs typeface="Times New Roman"/>
              <a:sym typeface="Times New Roman"/>
            </a:endParaRPr>
          </a:p>
        </p:txBody>
      </p:sp>
      <p:pic>
        <p:nvPicPr>
          <p:cNvPr id="77" name="Google Shape;77;p5"/>
          <p:cNvPicPr preferRelativeResize="0"/>
          <p:nvPr/>
        </p:nvPicPr>
        <p:blipFill>
          <a:blip r:embed="rId3">
            <a:alphaModFix/>
          </a:blip>
          <a:stretch>
            <a:fillRect/>
          </a:stretch>
        </p:blipFill>
        <p:spPr>
          <a:xfrm>
            <a:off x="1517875" y="3559175"/>
            <a:ext cx="8914000" cy="3187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lang="en-US"/>
              <a:t>Visualisation</a:t>
            </a:r>
            <a:endParaRPr/>
          </a:p>
        </p:txBody>
      </p:sp>
      <p:pic>
        <p:nvPicPr>
          <p:cNvPr id="84" name="Google Shape;84;p6"/>
          <p:cNvPicPr preferRelativeResize="0"/>
          <p:nvPr/>
        </p:nvPicPr>
        <p:blipFill>
          <a:blip r:embed="rId3">
            <a:alphaModFix/>
          </a:blip>
          <a:stretch>
            <a:fillRect/>
          </a:stretch>
        </p:blipFill>
        <p:spPr>
          <a:xfrm>
            <a:off x="6595825" y="1984450"/>
            <a:ext cx="5233875" cy="3934200"/>
          </a:xfrm>
          <a:prstGeom prst="rect">
            <a:avLst/>
          </a:prstGeom>
          <a:noFill/>
          <a:ln>
            <a:noFill/>
          </a:ln>
        </p:spPr>
      </p:pic>
      <p:pic>
        <p:nvPicPr>
          <p:cNvPr id="85" name="Google Shape;85;p6"/>
          <p:cNvPicPr preferRelativeResize="0"/>
          <p:nvPr/>
        </p:nvPicPr>
        <p:blipFill>
          <a:blip r:embed="rId4">
            <a:alphaModFix/>
          </a:blip>
          <a:stretch>
            <a:fillRect/>
          </a:stretch>
        </p:blipFill>
        <p:spPr>
          <a:xfrm>
            <a:off x="192350" y="1984450"/>
            <a:ext cx="5561750" cy="387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400"/>
              <a:buFont typeface="Calibri"/>
              <a:buNone/>
            </a:pPr>
            <a:r>
              <a:rPr lang="en-US" sz="5000">
                <a:solidFill>
                  <a:srgbClr val="4A86E8"/>
                </a:solidFill>
                <a:latin typeface="Times New Roman"/>
                <a:ea typeface="Times New Roman"/>
                <a:cs typeface="Times New Roman"/>
                <a:sym typeface="Times New Roman"/>
              </a:rPr>
              <a:t>Methodology</a:t>
            </a:r>
            <a:endParaRPr sz="5000">
              <a:solidFill>
                <a:srgbClr val="4A86E8"/>
              </a:solidFill>
              <a:latin typeface="Times New Roman"/>
              <a:ea typeface="Times New Roman"/>
              <a:cs typeface="Times New Roman"/>
              <a:sym typeface="Times New Roman"/>
            </a:endParaRPr>
          </a:p>
        </p:txBody>
      </p:sp>
      <p:sp>
        <p:nvSpPr>
          <p:cNvPr id="91" name="Google Shape;91;p7"/>
          <p:cNvSpPr txBox="1"/>
          <p:nvPr>
            <p:ph idx="1" type="body"/>
          </p:nvPr>
        </p:nvSpPr>
        <p:spPr>
          <a:xfrm>
            <a:off x="566100" y="1325700"/>
            <a:ext cx="11079600" cy="48831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Clr>
                <a:srgbClr val="0E101A"/>
              </a:buClr>
              <a:buSzPts val="1900"/>
              <a:buFont typeface="Times New Roman"/>
              <a:buChar char="❏"/>
            </a:pPr>
            <a:r>
              <a:rPr lang="en-US" sz="1900">
                <a:solidFill>
                  <a:srgbClr val="0E101A"/>
                </a:solidFill>
                <a:latin typeface="Times New Roman"/>
                <a:ea typeface="Times New Roman"/>
                <a:cs typeface="Times New Roman"/>
                <a:sym typeface="Times New Roman"/>
              </a:rPr>
              <a:t>Diversity Scores : We consider a movie to be diverse</a:t>
            </a:r>
            <a:endParaRPr sz="1900">
              <a:solidFill>
                <a:srgbClr val="0E101A"/>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E101A"/>
              </a:buClr>
              <a:buSzPts val="1400"/>
              <a:buFont typeface="Times New Roman"/>
              <a:buChar char="❏"/>
            </a:pPr>
            <a:r>
              <a:rPr lang="en-US" sz="1900">
                <a:solidFill>
                  <a:srgbClr val="0E101A"/>
                </a:solidFill>
                <a:latin typeface="Times New Roman"/>
                <a:ea typeface="Times New Roman"/>
                <a:cs typeface="Times New Roman"/>
                <a:sym typeface="Times New Roman"/>
              </a:rPr>
              <a:t>Each movie is given a racial and a gender diversity score which is calculated as a fraction of its racial/gender diverse top billed actors vs overall cast size respectively.</a:t>
            </a:r>
            <a:endParaRPr sz="1900">
              <a:solidFill>
                <a:srgbClr val="0E101A"/>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0E101A"/>
              </a:buClr>
              <a:buSzPts val="1400"/>
              <a:buFont typeface="Times New Roman"/>
              <a:buChar char="❏"/>
            </a:pPr>
            <a:r>
              <a:rPr lang="en-US" sz="1900">
                <a:solidFill>
                  <a:srgbClr val="0E101A"/>
                </a:solidFill>
                <a:latin typeface="Times New Roman"/>
                <a:ea typeface="Times New Roman"/>
                <a:cs typeface="Times New Roman"/>
                <a:sym typeface="Times New Roman"/>
              </a:rPr>
              <a:t>Each director is also given a racial and a gender diversity score which is calculated as the average of his/her collective movies racial/gender diversity scores respectively.</a:t>
            </a:r>
            <a:endParaRPr sz="1400">
              <a:solidFill>
                <a:srgbClr val="0E101A"/>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900">
                <a:solidFill>
                  <a:srgbClr val="0E101A"/>
                </a:solidFill>
                <a:latin typeface="Times New Roman"/>
                <a:ea typeface="Times New Roman"/>
                <a:cs typeface="Times New Roman"/>
                <a:sym typeface="Times New Roman"/>
              </a:rPr>
              <a:t>	</a:t>
            </a:r>
            <a:endParaRPr sz="1900">
              <a:solidFill>
                <a:srgbClr val="0E101A"/>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E101A"/>
              </a:buClr>
              <a:buSzPts val="1900"/>
              <a:buFont typeface="Times New Roman"/>
              <a:buChar char="❏"/>
            </a:pPr>
            <a:r>
              <a:rPr lang="en-US" sz="1900">
                <a:solidFill>
                  <a:srgbClr val="0E101A"/>
                </a:solidFill>
                <a:latin typeface="Times New Roman"/>
                <a:ea typeface="Times New Roman"/>
                <a:cs typeface="Times New Roman"/>
                <a:sym typeface="Times New Roman"/>
              </a:rPr>
              <a:t>Evaluation</a:t>
            </a:r>
            <a:r>
              <a:rPr lang="en-US" sz="1900">
                <a:solidFill>
                  <a:srgbClr val="0E101A"/>
                </a:solidFill>
                <a:latin typeface="Times New Roman"/>
                <a:ea typeface="Times New Roman"/>
                <a:cs typeface="Times New Roman"/>
                <a:sym typeface="Times New Roman"/>
              </a:rPr>
              <a:t> of Metric : It is consistent in that all scores are based on actor diversities - movie scores are calculated based on a movies cast of actors and director scores are subsequently calculated as an average of his or her collective movie scores.</a:t>
            </a:r>
            <a:endParaRPr sz="1900">
              <a:solidFill>
                <a:srgbClr val="0E101A"/>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900">
              <a:solidFill>
                <a:srgbClr val="0E101A"/>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E101A"/>
              </a:buClr>
              <a:buSzPts val="1900"/>
              <a:buFont typeface="Times New Roman"/>
              <a:buChar char="❏"/>
            </a:pPr>
            <a:r>
              <a:rPr lang="en-US" sz="1900">
                <a:solidFill>
                  <a:srgbClr val="0E101A"/>
                </a:solidFill>
                <a:latin typeface="Times New Roman"/>
                <a:ea typeface="Times New Roman"/>
                <a:cs typeface="Times New Roman"/>
                <a:sym typeface="Times New Roman"/>
              </a:rPr>
              <a:t>Null Models : In order to </a:t>
            </a:r>
            <a:r>
              <a:rPr lang="en-US" sz="1900">
                <a:solidFill>
                  <a:srgbClr val="0E101A"/>
                </a:solidFill>
                <a:latin typeface="Times New Roman"/>
                <a:ea typeface="Times New Roman"/>
                <a:cs typeface="Times New Roman"/>
                <a:sym typeface="Times New Roman"/>
              </a:rPr>
              <a:t>interpret</a:t>
            </a:r>
            <a:r>
              <a:rPr lang="en-US" sz="1900">
                <a:solidFill>
                  <a:srgbClr val="0E101A"/>
                </a:solidFill>
                <a:latin typeface="Times New Roman"/>
                <a:ea typeface="Times New Roman"/>
                <a:cs typeface="Times New Roman"/>
                <a:sym typeface="Times New Roman"/>
              </a:rPr>
              <a:t> our diversity scores and other metrics we need a baseline of comparison, to obtain this we developed two different null models as Movie-Actor null model and Director-Movie null model.</a:t>
            </a:r>
            <a:endParaRPr sz="1900">
              <a:solidFill>
                <a:srgbClr val="0E101A"/>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idx="1" type="body"/>
          </p:nvPr>
        </p:nvSpPr>
        <p:spPr>
          <a:xfrm>
            <a:off x="424600" y="230475"/>
            <a:ext cx="11120400" cy="30936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0E101A"/>
              </a:buClr>
              <a:buSzPts val="2100"/>
              <a:buFont typeface="Times New Roman"/>
              <a:buChar char="❏"/>
            </a:pPr>
            <a:r>
              <a:rPr lang="en-US" sz="2100">
                <a:solidFill>
                  <a:srgbClr val="0E101A"/>
                </a:solidFill>
                <a:latin typeface="Times New Roman"/>
                <a:ea typeface="Times New Roman"/>
                <a:cs typeface="Times New Roman"/>
                <a:sym typeface="Times New Roman"/>
              </a:rPr>
              <a:t>Null Models : In order to interpret our diversity scores and other metrics we need a baseline of comparison, to obtain this we developed two different null models as Movie-Actor null model and Director-Movie null model.</a:t>
            </a:r>
            <a:endParaRPr sz="2100">
              <a:solidFill>
                <a:srgbClr val="0E101A"/>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2100">
              <a:solidFill>
                <a:srgbClr val="0E101A"/>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rgbClr val="0E101A"/>
              </a:buClr>
              <a:buSzPts val="2100"/>
              <a:buFont typeface="Times New Roman"/>
              <a:buChar char="❏"/>
            </a:pPr>
            <a:r>
              <a:rPr lang="en-US" sz="2100">
                <a:solidFill>
                  <a:srgbClr val="0E101A"/>
                </a:solidFill>
                <a:latin typeface="Times New Roman"/>
                <a:ea typeface="Times New Roman"/>
                <a:cs typeface="Times New Roman"/>
                <a:sym typeface="Times New Roman"/>
              </a:rPr>
              <a:t>Correlation between movie diversity &amp; box office performance: In order to evaluate the impact of on-screen diversity on box office performance we calculate the Pearson correlation coefficient for movie diversity score and movie revenue.</a:t>
            </a:r>
            <a:endParaRPr sz="2100">
              <a:solidFill>
                <a:srgbClr val="0E101A"/>
              </a:solidFill>
              <a:latin typeface="Times New Roman"/>
              <a:ea typeface="Times New Roman"/>
              <a:cs typeface="Times New Roman"/>
              <a:sym typeface="Times New Roman"/>
            </a:endParaRPr>
          </a:p>
        </p:txBody>
      </p:sp>
      <p:pic>
        <p:nvPicPr>
          <p:cNvPr id="97" name="Google Shape;97;p8"/>
          <p:cNvPicPr preferRelativeResize="0"/>
          <p:nvPr/>
        </p:nvPicPr>
        <p:blipFill>
          <a:blip r:embed="rId3">
            <a:alphaModFix/>
          </a:blip>
          <a:stretch>
            <a:fillRect/>
          </a:stretch>
        </p:blipFill>
        <p:spPr>
          <a:xfrm>
            <a:off x="189300" y="3064150"/>
            <a:ext cx="5081850" cy="3628250"/>
          </a:xfrm>
          <a:prstGeom prst="rect">
            <a:avLst/>
          </a:prstGeom>
          <a:noFill/>
          <a:ln>
            <a:noFill/>
          </a:ln>
        </p:spPr>
      </p:pic>
      <p:pic>
        <p:nvPicPr>
          <p:cNvPr id="98" name="Google Shape;98;p8"/>
          <p:cNvPicPr preferRelativeResize="0"/>
          <p:nvPr/>
        </p:nvPicPr>
        <p:blipFill>
          <a:blip r:embed="rId4">
            <a:alphaModFix/>
          </a:blip>
          <a:stretch>
            <a:fillRect/>
          </a:stretch>
        </p:blipFill>
        <p:spPr>
          <a:xfrm>
            <a:off x="6745196" y="3064150"/>
            <a:ext cx="5220504" cy="362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838200" y="-6350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000">
                <a:latin typeface="Times New Roman"/>
                <a:ea typeface="Times New Roman"/>
                <a:cs typeface="Times New Roman"/>
                <a:sym typeface="Times New Roman"/>
              </a:rPr>
              <a:t>Results</a:t>
            </a:r>
            <a:endParaRPr sz="5000">
              <a:latin typeface="Times New Roman"/>
              <a:ea typeface="Times New Roman"/>
              <a:cs typeface="Times New Roman"/>
              <a:sym typeface="Times New Roman"/>
            </a:endParaRPr>
          </a:p>
        </p:txBody>
      </p:sp>
      <p:sp>
        <p:nvSpPr>
          <p:cNvPr id="105" name="Google Shape;105;p9"/>
          <p:cNvSpPr txBox="1"/>
          <p:nvPr/>
        </p:nvSpPr>
        <p:spPr>
          <a:xfrm>
            <a:off x="285750" y="871525"/>
            <a:ext cx="291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Times New Roman"/>
                <a:ea typeface="Times New Roman"/>
                <a:cs typeface="Times New Roman"/>
                <a:sym typeface="Times New Roman"/>
              </a:rPr>
              <a:t>Time series analyses</a:t>
            </a:r>
            <a:endParaRPr sz="2600">
              <a:latin typeface="Times New Roman"/>
              <a:ea typeface="Times New Roman"/>
              <a:cs typeface="Times New Roman"/>
              <a:sym typeface="Times New Roman"/>
            </a:endParaRPr>
          </a:p>
        </p:txBody>
      </p:sp>
      <p:pic>
        <p:nvPicPr>
          <p:cNvPr id="106" name="Google Shape;106;p9"/>
          <p:cNvPicPr preferRelativeResize="0"/>
          <p:nvPr/>
        </p:nvPicPr>
        <p:blipFill>
          <a:blip r:embed="rId3">
            <a:alphaModFix/>
          </a:blip>
          <a:stretch>
            <a:fillRect/>
          </a:stretch>
        </p:blipFill>
        <p:spPr>
          <a:xfrm>
            <a:off x="0" y="1658475"/>
            <a:ext cx="3821875" cy="3565900"/>
          </a:xfrm>
          <a:prstGeom prst="rect">
            <a:avLst/>
          </a:prstGeom>
          <a:noFill/>
          <a:ln>
            <a:noFill/>
          </a:ln>
        </p:spPr>
      </p:pic>
      <p:pic>
        <p:nvPicPr>
          <p:cNvPr id="107" name="Google Shape;107;p9"/>
          <p:cNvPicPr preferRelativeResize="0"/>
          <p:nvPr/>
        </p:nvPicPr>
        <p:blipFill>
          <a:blip r:embed="rId4">
            <a:alphaModFix/>
          </a:blip>
          <a:stretch>
            <a:fillRect/>
          </a:stretch>
        </p:blipFill>
        <p:spPr>
          <a:xfrm>
            <a:off x="4080475" y="1658482"/>
            <a:ext cx="4119125" cy="3565900"/>
          </a:xfrm>
          <a:prstGeom prst="rect">
            <a:avLst/>
          </a:prstGeom>
          <a:noFill/>
          <a:ln>
            <a:noFill/>
          </a:ln>
        </p:spPr>
      </p:pic>
      <p:pic>
        <p:nvPicPr>
          <p:cNvPr id="108" name="Google Shape;108;p9"/>
          <p:cNvPicPr preferRelativeResize="0"/>
          <p:nvPr/>
        </p:nvPicPr>
        <p:blipFill>
          <a:blip r:embed="rId5">
            <a:alphaModFix/>
          </a:blip>
          <a:stretch>
            <a:fillRect/>
          </a:stretch>
        </p:blipFill>
        <p:spPr>
          <a:xfrm>
            <a:off x="8458200" y="1707375"/>
            <a:ext cx="3733800" cy="356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p:nvPr/>
        </p:nvSpPr>
        <p:spPr>
          <a:xfrm>
            <a:off x="9482138" y="2987675"/>
            <a:ext cx="1865313" cy="186372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4" name="Google Shape;114;p10"/>
          <p:cNvSpPr/>
          <p:nvPr/>
        </p:nvSpPr>
        <p:spPr>
          <a:xfrm>
            <a:off x="9609138" y="-7937"/>
            <a:ext cx="2582863" cy="2917825"/>
          </a:xfrm>
          <a:custGeom>
            <a:rect b="b" l="l" r="r" t="t"/>
            <a:pathLst>
              <a:path extrusionOk="0" h="2918147" w="2582970">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5" name="Google Shape;115;p10"/>
          <p:cNvSpPr/>
          <p:nvPr/>
        </p:nvSpPr>
        <p:spPr>
          <a:xfrm>
            <a:off x="8069263" y="1676400"/>
            <a:ext cx="1722438" cy="172243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6" name="Google Shape;116;p10"/>
          <p:cNvSpPr/>
          <p:nvPr/>
        </p:nvSpPr>
        <p:spPr>
          <a:xfrm>
            <a:off x="9990138" y="5594350"/>
            <a:ext cx="841375" cy="841375"/>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7" name="Google Shape;117;p10"/>
          <p:cNvSpPr/>
          <p:nvPr/>
        </p:nvSpPr>
        <p:spPr>
          <a:xfrm>
            <a:off x="11069638" y="5038725"/>
            <a:ext cx="603250" cy="603250"/>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8" name="Google Shape;118;p10"/>
          <p:cNvSpPr/>
          <p:nvPr/>
        </p:nvSpPr>
        <p:spPr>
          <a:xfrm>
            <a:off x="10621963" y="6037263"/>
            <a:ext cx="1570038" cy="820738"/>
          </a:xfrm>
          <a:custGeom>
            <a:rect b="b" l="l" r="r" t="t"/>
            <a:pathLst>
              <a:path extrusionOk="0" h="821301" w="156963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19" name="Google Shape;119;p10"/>
          <p:cNvSpPr/>
          <p:nvPr/>
        </p:nvSpPr>
        <p:spPr>
          <a:xfrm>
            <a:off x="8931275" y="255588"/>
            <a:ext cx="1033463" cy="1035050"/>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20" name="Google Shape;120;p10"/>
          <p:cNvSpPr/>
          <p:nvPr/>
        </p:nvSpPr>
        <p:spPr>
          <a:xfrm>
            <a:off x="11545888" y="3175000"/>
            <a:ext cx="482600" cy="484188"/>
          </a:xfrm>
          <a:prstGeom prst="ellipse">
            <a:avLst/>
          </a:prstGeom>
          <a:solidFill>
            <a:srgbClr val="F07474"/>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21" name="Google Shape;121;p10"/>
          <p:cNvSpPr/>
          <p:nvPr/>
        </p:nvSpPr>
        <p:spPr>
          <a:xfrm>
            <a:off x="9658350" y="5138738"/>
            <a:ext cx="322263" cy="320675"/>
          </a:xfrm>
          <a:prstGeom prst="ellipse">
            <a:avLst/>
          </a:prstGeom>
          <a:solidFill>
            <a:srgbClr val="FFBF53"/>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22" name="Google Shape;122;p10"/>
          <p:cNvSpPr/>
          <p:nvPr/>
        </p:nvSpPr>
        <p:spPr>
          <a:xfrm>
            <a:off x="7707313" y="4065588"/>
            <a:ext cx="785813" cy="785813"/>
          </a:xfrm>
          <a:prstGeom prst="ellipse">
            <a:avLst/>
          </a:prstGeom>
          <a:solidFill>
            <a:srgbClr val="02B3C5"/>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23" name="Google Shape;123;p10"/>
          <p:cNvSpPr/>
          <p:nvPr/>
        </p:nvSpPr>
        <p:spPr>
          <a:xfrm>
            <a:off x="9091613" y="4211638"/>
            <a:ext cx="398463" cy="398463"/>
          </a:xfrm>
          <a:prstGeom prst="ellipse">
            <a:avLst/>
          </a:prstGeom>
          <a:solidFill>
            <a:srgbClr val="6A3C7C"/>
          </a:solidFill>
          <a:ln cap="flat" cmpd="sng" w="28575">
            <a:solidFill>
              <a:schemeClr val="lt1"/>
            </a:solidFill>
            <a:prstDash val="solid"/>
            <a:miter lim="800000"/>
            <a:headEnd len="sm" w="sm" type="none"/>
            <a:tailEnd len="sm" w="sm" type="none"/>
          </a:ln>
          <a:effectLst>
            <a:outerShdw blurRad="152400" rotWithShape="0" algn="tr" dir="8100000" dist="63500">
              <a:srgbClr val="000000">
                <a:alpha val="2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190"/>
              <a:buFont typeface="Calibri"/>
              <a:buNone/>
            </a:pPr>
            <a:r>
              <a:t/>
            </a:r>
            <a:endParaRPr b="0" i="0" sz="3190" u="none" cap="none" strike="noStrike">
              <a:solidFill>
                <a:srgbClr val="FFFFFF"/>
              </a:solidFill>
              <a:latin typeface="Calibri"/>
              <a:ea typeface="Calibri"/>
              <a:cs typeface="Calibri"/>
              <a:sym typeface="Calibri"/>
            </a:endParaRPr>
          </a:p>
        </p:txBody>
      </p:sp>
      <p:sp>
        <p:nvSpPr>
          <p:cNvPr id="124" name="Google Shape;124;p10"/>
          <p:cNvSpPr txBox="1"/>
          <p:nvPr/>
        </p:nvSpPr>
        <p:spPr>
          <a:xfrm>
            <a:off x="1351598" y="2343468"/>
            <a:ext cx="4673600" cy="12001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2B3C5"/>
              </a:buClr>
              <a:buSzPts val="7200"/>
              <a:buFont typeface="Arial"/>
              <a:buNone/>
            </a:pPr>
            <a:r>
              <a:rPr b="0" i="0" lang="en-US" sz="7200" u="none">
                <a:solidFill>
                  <a:srgbClr val="02B3C5"/>
                </a:solidFill>
                <a:latin typeface="Calibri"/>
                <a:ea typeface="Calibri"/>
                <a:cs typeface="Calibri"/>
                <a:sym typeface="Calibri"/>
              </a:rPr>
              <a:t>T</a:t>
            </a:r>
            <a:r>
              <a:rPr lang="en-US" sz="7200">
                <a:solidFill>
                  <a:srgbClr val="02B3C5"/>
                </a:solidFill>
                <a:latin typeface="Calibri"/>
                <a:ea typeface="Calibri"/>
                <a:cs typeface="Calibri"/>
                <a:sym typeface="Calibri"/>
              </a:rPr>
              <a:t>H</a:t>
            </a:r>
            <a:r>
              <a:rPr b="0" i="0" lang="en-US" sz="7200" u="none">
                <a:solidFill>
                  <a:srgbClr val="02B3C5"/>
                </a:solidFill>
                <a:latin typeface="Calibri"/>
                <a:ea typeface="Calibri"/>
                <a:cs typeface="Calibri"/>
                <a:sym typeface="Calibri"/>
              </a:rPr>
              <a:t>ANK YOU</a:t>
            </a:r>
            <a:endParaRPr b="0" i="0" sz="7200" u="none">
              <a:solidFill>
                <a:srgbClr val="02B3C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