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Limitation is in the Android implementation</a:t>
            </a:r>
          </a:p>
          <a:p>
            <a:pPr>
              <a:buNone/>
            </a:pPr>
            <a:r>
              <a:rPr lang="en"/>
              <a:t>Nexus is a bond slave in Latin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guide/topics/connectivity/bluetooth-le.html" Type="http://schemas.openxmlformats.org/officeDocument/2006/relationships/hyperlink" TargetMode="External" Id="rId4"/><Relationship Target="https://developer.bluetooth.org/gatt/Pages/default.aspx" Type="http://schemas.openxmlformats.org/officeDocument/2006/relationships/hyperlink" TargetMode="External" Id="rId3"/><Relationship Target="https://developers.google.com/events/io/sessions/326240948" Type="http://schemas.openxmlformats.org/officeDocument/2006/relationships/hyperlink" TargetMode="External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benvonhandorf" Type="http://schemas.openxmlformats.org/officeDocument/2006/relationships/hyperlink" TargetMode="External" Id="rId4"/><Relationship Target="mailto:ben@benvonhandorf.com" Type="http://schemas.openxmlformats.org/officeDocument/2006/relationships/hyperlink" TargetMode="External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50" x="441525"/>
            <a:ext cy="2245499" cx="820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Android 4.3 and</a:t>
            </a:r>
          </a:p>
          <a:p>
            <a:pPr>
              <a:buNone/>
            </a:pPr>
            <a:r>
              <a:rPr lang="en"/>
              <a:t>Bluetooth SMART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Ben Von Handorf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Getting a Bluetooth Adapter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BluetoothManager bluetoothManager = (BluetoothManager) getSystemService(BLUETOOTH_SERVICE);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BluetoothAdapter bluetoothAdapter = bluetoothManager.getAdapter();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// Ensures Bluetooth is available on the device and it is enabled. If not,</a:t>
            </a:r>
          </a:p>
          <a:p>
            <a:pPr rtl="0" lvl="0"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// displays a dialog requesting user permission to enable Bluetooth.</a:t>
            </a:r>
          </a:p>
          <a:p>
            <a:pPr rtl="0" lvl="0"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if (bluetoothAdapter == null || !bluetoothAdapter.isEnabled()) {</a:t>
            </a:r>
          </a:p>
          <a:p>
            <a:pPr rtl="0" lvl="0" indent="457200"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Intent enableBtIntent = new Intent(BluetoothAdapter.ACTION_REQUEST_ENABLE);</a:t>
            </a:r>
          </a:p>
          <a:p>
            <a:pPr rtl="0" lvl="0" indent="457200"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startActivityForResult(enableBtIntent, REQUEST_ENABLE_BT);</a:t>
            </a:r>
          </a:p>
          <a:p>
            <a:pPr rtl="0" lvl="0" indent="0" marL="0"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rtl="0" lvl="0" indent="0" marL="0"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//Scan for devices...</a:t>
            </a:r>
          </a:p>
          <a:p>
            <a:pPr rtl="0" lvl="0" indent="0" marL="0"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Scan for Devices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private BluetoothAdapter.LeScanCallback _bluetoothLeScanCallback = new BluetoothAdapter.LeScanCallback() {</a:t>
            </a:r>
          </a:p>
          <a:p>
            <a:pPr rtl="0" lvl="0" indent="0" marL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public void onLeScan(BluetoothDevice bluetoothDevice, int i, byte[] bytes) {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		Log.v(TAG, String.format("Scan found device: %s at %s", bluetoothDevice.getName(), bluetoothDevice.getAddress()));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		//Connect to the device if it is interesting to us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//Start the scan with the BluetoothAdapter you obtained earlier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bluetoothAdapter.startLeScan(_bluetoothLeScanCallback);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Connecting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//Once we have a device that we’re interested in, get 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//GATT connection.</a:t>
            </a:r>
          </a:p>
          <a:p>
            <a:r>
              <a:t/>
            </a:r>
          </a:p>
          <a:p>
            <a:pPr>
              <a:buNone/>
            </a:pPr>
            <a:r>
              <a:rPr sz="1400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_bluetoothGatt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= bluetoothDevice.</a:t>
            </a:r>
            <a:r>
              <a:rPr sz="1400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connectGatt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(context, false, </a:t>
            </a:r>
            <a:r>
              <a:rPr sz="1400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_bluetoothGattCallback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Scan for Services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//Detect the device becoming connected: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public void onConnectionStateChange(BluetoothGatt gatt, int status, int newState) {</a:t>
            </a:r>
          </a:p>
          <a:p>
            <a:pPr rtl="0" lvl="0" indent="45720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super.onConnectionStateChange(gatt, status, newState);</a:t>
            </a:r>
          </a:p>
          <a:p>
            <a:pPr rtl="0" lvl="0" indent="45720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if (newState == BluetoothProfile.STATE_CONNECTED) {</a:t>
            </a:r>
          </a:p>
          <a:p>
            <a:pPr rtl="0" lvl="0" indent="457200" marL="45720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gatt.discoverServices();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Analyze the available services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public void onServicesDiscovered(BluetoothGatt gatt, int status) {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super.onServicesDiscovered(gatt, status);</a:t>
            </a:r>
          </a:p>
          <a:p>
            <a:pPr rtl="0" lvl="0" indent="45720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for (BluetoothGattService service : gatt.getServices()) {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	//Examine the available services on the device</a:t>
            </a:r>
          </a:p>
          <a:p>
            <a:r>
              <a:t/>
            </a:r>
          </a:p>
          <a:p>
            <a:pPr rtl="0" lvl="0" indent="0" marL="45720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0" mar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What’s a Service?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Bluetooth Service is a known collection of Characteristics that, together, represent a set of behaviors</a:t>
            </a:r>
          </a:p>
          <a:p>
            <a:pPr rtl="0" lvl="0">
              <a:buNone/>
            </a:pPr>
            <a:r>
              <a:rPr lang="en"/>
              <a:t>Many well known and documented Services</a:t>
            </a:r>
          </a:p>
          <a:p>
            <a:pPr>
              <a:buNone/>
            </a:pPr>
            <a:r>
              <a:rPr lang="en"/>
              <a:t>Manufacturers can create their own (or ignore the specification)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We’re connected, let’s do something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When we find a Service we understand, we can start using it</a:t>
            </a:r>
          </a:p>
          <a:p>
            <a:pPr>
              <a:buNone/>
            </a:pPr>
            <a:r>
              <a:rPr lang="en"/>
              <a:t>Interacting with a service consists of reading and writing Characteristics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Writing to a Characteristic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//Find the service and characteristic you care about</a:t>
            </a:r>
          </a:p>
          <a:p>
            <a:pPr rtl="0" lvl="0" indent="0" mar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BluetoothGattService service =</a:t>
            </a:r>
          </a:p>
          <a:p>
            <a:pPr rtl="0" lvl="0" indent="457200" mar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_bluetoothGatt.getService(Sensors.IR_SENSOR.SERVICE);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BluetoothGattCharacteristic characteristic =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service.getCharacteristic(Sensors.IR_SENSOR.CONFIG);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//Queue up the value you’d like to set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characteristic.setValue(new byte[]{0x01});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//Request that the value be written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if (!_bluetoothGatt.writeCharacteristic(characteristic)) {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Log.v(TAG, "Failed writeCharacteristic");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Reading from a Characteristic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BluetoothGattService service = 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_bluetoothGatt.getService(Sensors.IR_SENSOR.SERVICE);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BluetoothGattCharacteristic characteristic =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service.getCharacteristic(Sensors.IR_SENSOR.DATA);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//Request that the value be read from the characteristic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if(!_bluetoothGatt.readCharacteristic(characteristic)){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Log.v(TAG, "Read characteristic failed");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Receiving the Characteristic value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public void onCharacteristicRead(BluetoothGatt gatt, </a:t>
            </a:r>
          </a:p>
          <a:p>
            <a:pPr rtl="0" lvl="0" indent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BluetoothGattCharacteristic characteristic, int status) {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super.onCharacteristicRead(gatt, characteristic, status);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if (Sensors.IR_SENSOR.DATA.equals(characteristic.getUuid()))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double ambient = extractAmbientTemperature(characteristic);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double target = extractTargetTemperature(characteristic, ambient);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Log.v(TAG, String.format("Got IR Sensor Data: %.1f %.1f", ambient, target));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-1137614" x="0"/>
            <a:ext cy="9133231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Wait, where is that code?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All operations in Bluetooth SMART are asynchronous</a:t>
            </a:r>
          </a:p>
          <a:p>
            <a:pPr>
              <a:buNone/>
            </a:pPr>
            <a:r>
              <a:rPr lang="en"/>
              <a:t>Results of all operations are delivered to the BluetoothGattCallback class registered when we connected to the device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4585525" x="457200"/>
            <a:ext cy="1982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//Once we have a device that we’re interested in, get 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//GATT connection.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_bluetoothGatt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= bluetoothDevice.</a:t>
            </a:r>
            <a:r>
              <a:rPr sz="1400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connectGatt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(context, false, </a:t>
            </a:r>
          </a:p>
          <a:p>
            <a:pPr rtl="0" lvl="0" indent="457200" marL="1371600">
              <a:buNone/>
            </a:pPr>
            <a:r>
              <a:rPr b="1" sz="1400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_bluetoothGattCallback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BluetoothGattCallback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BluetoothGattCallback Methods:</a:t>
            </a:r>
          </a:p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onConnectionStateChange</a:t>
            </a:r>
          </a:p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onServicesDiscovered</a:t>
            </a:r>
          </a:p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onCharacteristicRead</a:t>
            </a:r>
          </a:p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onCharacteristicWrite</a:t>
            </a:r>
          </a:p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onCharacteristicChanged</a:t>
            </a:r>
          </a:p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onDescriptorRead</a:t>
            </a:r>
          </a:p>
          <a:p>
            <a:pPr rtl="0" lvl="0"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onDescriptorWrite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onReliableWriteCompleted</a:t>
            </a:r>
          </a:p>
          <a:p>
            <a:pPr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onReadRemoteRssi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Inconvenient.  </a:t>
            </a:r>
            <a:br>
              <a:rPr lang="en"/>
            </a:br>
            <a:r>
              <a:rPr lang="en"/>
              <a:t>But it gets worse.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If you start a new BluetoothGatt operation before the previous one succeeds, both may fail.</a:t>
            </a:r>
          </a:p>
          <a:p>
            <a:pPr>
              <a:buNone/>
            </a:pPr>
            <a:r>
              <a:rPr lang="en"/>
              <a:t>You must wait for commands to complete before issuing the next command.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Dealing with Async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cannot start a new command before the previous one completes</a:t>
            </a:r>
          </a:p>
          <a:p>
            <a:pPr rtl="0" lvl="0">
              <a:buNone/>
            </a:pPr>
            <a:r>
              <a:rPr lang="en"/>
              <a:t>Options: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State machine - Transition states at known points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Command Queue - Each command completing triggers the next command in the queue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 brief, raw GATT Example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Uses a simple state machine to push the device through the various states</a:t>
            </a:r>
          </a:p>
          <a:p>
            <a:pPr rtl="0" lvl="0">
              <a:buNone/>
            </a:pPr>
            <a:r>
              <a:rPr lang="en"/>
              <a:t>State transitions are triggered in the BluetoothGattCallback</a:t>
            </a:r>
          </a:p>
          <a:p>
            <a:pPr rtl="0" lvl="0">
              <a:buNone/>
            </a:pPr>
            <a:r>
              <a:rPr lang="en"/>
              <a:t>BluetoothGattCallback class is very smart and very specific</a:t>
            </a:r>
          </a:p>
          <a:p>
            <a:pPr>
              <a:buNone/>
            </a:pPr>
            <a:r>
              <a:rPr lang="en"/>
              <a:t>[demo]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Creating a better interface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device-type specific class can determine if the device is available and can provide strongly typed access to services &amp; characteristics</a:t>
            </a:r>
          </a:p>
          <a:p>
            <a:pPr rtl="0" lvl="0">
              <a:buNone/>
            </a:pPr>
            <a:r>
              <a:rPr lang="en"/>
              <a:t>Command queue is embodied in the device class</a:t>
            </a:r>
          </a:p>
          <a:p>
            <a:pPr rtl="0" lvl="0">
              <a:buNone/>
            </a:pPr>
            <a:r>
              <a:rPr lang="en"/>
              <a:t>Commands only need to know if they have completed when certain events occur</a:t>
            </a:r>
          </a:p>
          <a:p>
            <a:pPr rtl="0" lvl="0">
              <a:buNone/>
            </a:pPr>
            <a:r>
              <a:rPr u="sng" b="1" sz="1800" lang="en"/>
              <a:t>(Note! This API was created as a teaching tool.  I make no assertions about applicability to a production app)</a:t>
            </a:r>
          </a:p>
          <a:p>
            <a:pPr>
              <a:buNone/>
            </a:pPr>
            <a:r>
              <a:rPr lang="en"/>
              <a:t>[demo]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BluetoothDeviceWrapper</a:t>
            </a:r>
          </a:p>
          <a:p>
            <a:pPr>
              <a:buNone/>
            </a:pPr>
            <a:r>
              <a:rPr lang="en"/>
              <a:t>example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public void onDeviceReady(Device device)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_sensorTagDevice.getIrService().getDataCharacteristic()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.setCharacteristicListener(new Characteristic.CharacteristicListener()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public void onValueChanged(Characteristic characteristic) {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    irDataCharacteristic irDataCharacteristic = (IrDataCharacteristic) characteristic;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    displayTemperatureData(irDataCharacteristic);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//Enable the IR Sensor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_sensorTagDevice.getIrService().getConfigCharacteristic().enable();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_sensorTagDevice.getIrService().getDataCharacteristic().read();</a:t>
            </a:r>
          </a:p>
          <a:p>
            <a:pPr rtl="0" lvl="0"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_sensorTagDevice.getIrService()</a:t>
            </a:r>
          </a:p>
          <a:p>
            <a:pPr rtl="0" lvl="0" indent="457200" marL="45720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.getDataCharacteristic().enableNotification();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Notifications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Many (not all) characteristics support server-initiated notification</a:t>
            </a:r>
          </a:p>
          <a:p>
            <a:pPr rtl="0" lvl="0">
              <a:buNone/>
            </a:pPr>
            <a:r>
              <a:rPr lang="en"/>
              <a:t>Notifications can either be timing based or change based, implementation dependent</a:t>
            </a:r>
          </a:p>
          <a:p>
            <a:pPr rtl="0" lvl="0">
              <a:buNone/>
            </a:pPr>
            <a:r>
              <a:rPr lang="en"/>
              <a:t>Prevents the need to poll, but may not match the necessary frequency</a:t>
            </a:r>
          </a:p>
          <a:p>
            <a:pPr rtl="0" lvl="0">
              <a:buNone/>
            </a:pPr>
            <a:r>
              <a:rPr lang="en"/>
              <a:t>Example:</a:t>
            </a:r>
          </a:p>
          <a:p>
            <a:pPr rtl="0" lvl="0">
              <a:buNone/>
            </a:pPr>
            <a:r>
              <a:rPr lang="en"/>
              <a:t>IR Sensor Notification: ~1000ms</a:t>
            </a:r>
          </a:p>
          <a:p>
            <a:pPr>
              <a:buNone/>
            </a:pPr>
            <a:r>
              <a:rPr lang="en"/>
              <a:t>IR Sensor Fast Polling: ~20ms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Key API Points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Almost all APIs are async through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BluetoothGattCallback</a:t>
            </a:r>
            <a:r>
              <a:rPr lang="en"/>
              <a:t> interface</a:t>
            </a:r>
          </a:p>
          <a:p>
            <a:pPr rtl="0" lvl="0">
              <a:buNone/>
            </a:pPr>
            <a:r>
              <a:rPr lang="en"/>
              <a:t>Operations must be performed serially</a:t>
            </a:r>
          </a:p>
          <a:p>
            <a:pPr>
              <a:buNone/>
            </a:pPr>
            <a:r>
              <a:rPr lang="en"/>
              <a:t>A real implementation should not be handled by the Activity, but rather by a Service to eliminate lifetime issues.  </a:t>
            </a:r>
            <a:r>
              <a:rPr sz="1800" lang="en"/>
              <a:t>(Sample code != Production code)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Using Bluetooth SMART on Android requires the following permissions: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android.permission.BLUETOOTH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android.permission.BLUETOOTH_ADMIN</a:t>
            </a:r>
          </a:p>
          <a:p>
            <a:pPr rtl="0" lvl="0">
              <a:buNone/>
            </a:pPr>
            <a:r>
              <a:rPr lang="en"/>
              <a:t>You can check for Bluetooth SMART support with this manifest feature: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&lt;uses-feature android:name="android.hardware.bluetooth_le" android:required="true"/&gt;</a:t>
            </a:r>
          </a:p>
          <a:p>
            <a:pPr lvl="0">
              <a:buNone/>
            </a:pPr>
            <a:r>
              <a:rPr sz="1800" lang="en"/>
              <a:t>(This will also provide Google Play store filtering so your app will not be installed on incompatible devices)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API Minutiae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Who am I?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Developer (mostly in the Microsoft stack) since 1995</a:t>
            </a:r>
          </a:p>
          <a:p>
            <a:pPr rtl="0" lvl="0">
              <a:buNone/>
            </a:pPr>
            <a:r>
              <a:rPr lang="en"/>
              <a:t>Android since 2010</a:t>
            </a:r>
          </a:p>
          <a:p>
            <a:pPr rtl="0" lvl="0">
              <a:buNone/>
            </a:pPr>
            <a:r>
              <a:rPr lang="en"/>
              <a:t>Multiple apps in multiple industries</a:t>
            </a:r>
          </a:p>
          <a:p>
            <a:pPr rtl="0" lvl="0">
              <a:buNone/>
            </a:pPr>
            <a:r>
              <a:rPr lang="en"/>
              <a:t>Still learning!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API Limitations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Currently, </a:t>
            </a:r>
            <a:r>
              <a:rPr b="1" lang="en"/>
              <a:t>Android</a:t>
            </a:r>
            <a:r>
              <a:rPr lang="en"/>
              <a:t> API is limited to </a:t>
            </a:r>
            <a:r>
              <a:rPr b="1" lang="en"/>
              <a:t>4</a:t>
            </a:r>
            <a:r>
              <a:rPr lang="en"/>
              <a:t> characteristic notifications</a:t>
            </a:r>
          </a:p>
          <a:p>
            <a:pPr rtl="0" lvl="0">
              <a:buNone/>
            </a:pPr>
            <a:r>
              <a:rPr lang="en"/>
              <a:t>Device support is not universal, even among new devices.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Nexus devices are your best bet</a:t>
            </a:r>
          </a:p>
          <a:p>
            <a:pPr rtl="0" lvl="0">
              <a:buNone/>
            </a:pPr>
            <a:r>
              <a:rPr lang="en"/>
              <a:t>Connection is not as stable as we’d like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Nexus 7 seems more stable than the Nexus 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Devices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Some good development devices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 SensorTag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Many Polar Heart Rate Monitors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Arduino shields for the Makers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Many others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Look for Bluetooth SMART support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Look for support on the iPhone 4S and higher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Resources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Bluetooth -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https://developer.bluetooth.org/gatt/Pages/default.aspx</a:t>
            </a:r>
          </a:p>
          <a:p>
            <a:pPr rtl="0" lvl="0">
              <a:buNone/>
            </a:pPr>
            <a:r>
              <a:rPr lang="en"/>
              <a:t>Developer Guide -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http://developer.android.com/guide/topics/connectivity/bluetooth-le.html</a:t>
            </a:r>
          </a:p>
          <a:p>
            <a:pPr rtl="0" lvl="0">
              <a:buNone/>
            </a:pPr>
            <a:r>
              <a:rPr lang="en"/>
              <a:t>Google IO - Best Practices Video</a:t>
            </a:r>
          </a:p>
          <a:p>
            <a:pPr rtl="0" lvl="0">
              <a:buNone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https://developers.google.com/events/io/sessions/326240948</a:t>
            </a:r>
          </a:p>
          <a:p>
            <a:pPr rtl="0" lvl="0">
              <a:buNone/>
            </a:pPr>
            <a:r>
              <a:rPr lang="en"/>
              <a:t>iOS Examples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iOS has a similar API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Good for cross-referencing UUIDs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Another BLE Talk Today!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>
                <a:solidFill>
                  <a:srgbClr val="2A3236"/>
                </a:solidFill>
              </a:rPr>
              <a:t>BLUETOOTH LOW ENERGY: THE RESURGENCE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2A3236"/>
                </a:solidFill>
              </a:rPr>
              <a:t>Eric McGary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2A3236"/>
                </a:solidFill>
              </a:rPr>
              <a:t>13:10</a:t>
            </a:r>
          </a:p>
          <a:p>
            <a:r>
              <a:t/>
            </a:r>
          </a:p>
          <a:p>
            <a:pPr>
              <a:buNone/>
            </a:pPr>
            <a:r>
              <a:rPr sz="2400" lang="en">
                <a:solidFill>
                  <a:srgbClr val="2A3236"/>
                </a:solidFill>
              </a:rPr>
              <a:t>Great Hall Meeting Room 3 </a:t>
            </a:r>
            <a:r>
              <a:rPr sz="1400" lang="en" i="1">
                <a:solidFill>
                  <a:srgbClr val="2A3236"/>
                </a:solidFill>
              </a:rPr>
              <a:t>(that would be this room)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Thanks!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Ben Von Handorf</a:t>
            </a:r>
          </a:p>
          <a:p>
            <a:pPr rtl="0" lvl="0">
              <a:buNone/>
            </a:pPr>
            <a:r>
              <a:rPr lang="en"/>
              <a:t>@benvonhandorf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ben@benvonhandorf.com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Code at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https://github.com/benvonhandorf</a:t>
            </a:r>
          </a:p>
          <a:p>
            <a:pPr rtl="0" lvl="0">
              <a:buNone/>
            </a:pPr>
            <a:r>
              <a:rPr lang="en"/>
              <a:t>Slides at:</a:t>
            </a:r>
            <a:r>
              <a:rPr sz="1200" lang="en"/>
              <a:t>https://docs.google.com/presentation/d/1gnLivZO87kbKEQF0Jisi0XZkLdOOKkNhlWhnn1kAxQ4/edit?usp=sharing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Goals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Explain the basics of Bluetooth SMART (BLE)</a:t>
            </a:r>
          </a:p>
          <a:p>
            <a:pPr rtl="0" lvl="0">
              <a:buNone/>
            </a:pPr>
            <a:r>
              <a:rPr lang="en"/>
              <a:t>Discuss the API details</a:t>
            </a:r>
          </a:p>
          <a:p>
            <a:pPr>
              <a:buNone/>
            </a:pPr>
            <a:r>
              <a:rPr lang="en"/>
              <a:t>Briefly discuss compatibility and limitations of the Android 4.3 Bluetooth SMART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Bluetooth SMART (BLE)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Sister protocol to Bluetooth Classic, but not compatible. Adopted into Bluetooth standard in 2010</a:t>
            </a:r>
          </a:p>
          <a:p>
            <a:pPr rtl="0" lvl="0">
              <a:buNone/>
            </a:pPr>
            <a:r>
              <a:rPr lang="en"/>
              <a:t>Uses the same frequencies, so many devices support both protocols</a:t>
            </a:r>
          </a:p>
          <a:p>
            <a:r>
              <a:t/>
            </a:r>
          </a:p>
          <a:p>
            <a:pPr>
              <a:buNone/>
            </a:pPr>
            <a:r>
              <a:rPr sz="1800" lang="en"/>
              <a:t>Bluetooth Low Energy (BLE) is the technical name, marketed as Bluetooth SMART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Protocol Benefits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Low Power Usage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Low bandwidth and shorter range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Low latency (~6ms vs 100ms)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pairing between devices</a:t>
            </a:r>
          </a:p>
          <a:p>
            <a:r>
              <a:t/>
            </a:r>
          </a:p>
          <a:p>
            <a:pPr lvl="0">
              <a:buNone/>
            </a:pPr>
            <a:r>
              <a:rPr lang="en"/>
              <a:t>Optimal for sensors &amp; simple data transmission where ease of connectivity is paramount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Sample Applications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Healthcare and Excercise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Heart Rate Sensor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Nike+ sensors</a:t>
            </a:r>
          </a:p>
          <a:p>
            <a:pPr rtl="0" lvl="0">
              <a:buNone/>
            </a:pPr>
            <a:r>
              <a:rPr lang="en"/>
              <a:t>Temperature, Humidity, Gyroscope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 SensorTag</a:t>
            </a:r>
          </a:p>
          <a:p>
            <a:pPr rtl="0" lvl="0">
              <a:buNone/>
            </a:pPr>
            <a:r>
              <a:rPr lang="en"/>
              <a:t>Proximity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Key Loss detectors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iBeacon</a:t>
            </a:r>
          </a:p>
        </p:txBody>
      </p:sp>
      <p:sp>
        <p:nvSpPr>
          <p:cNvPr id="65" name="Shape 65"/>
          <p:cNvSpPr/>
          <p:nvPr/>
        </p:nvSpPr>
        <p:spPr>
          <a:xfrm>
            <a:off y="3670362" x="6753225"/>
            <a:ext cy="1174225" cx="5360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Terminology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GATT - Generic Attribute Profile</a:t>
            </a:r>
          </a:p>
          <a:p>
            <a:pPr rtl="0" lvl="0">
              <a:buNone/>
            </a:pPr>
            <a:r>
              <a:rPr lang="en"/>
              <a:t>Underlies all Bluetooth SMART operations, so it shows up throughout the API</a:t>
            </a:r>
          </a:p>
          <a:p>
            <a:pPr rtl="0" lvl="0">
              <a:buNone/>
            </a:pPr>
            <a:r>
              <a:rPr sz="2400" lang="en" i="1"/>
              <a:t>(Think of BluetoothGatt as a synonym for Bluetooth SMART)</a:t>
            </a:r>
          </a:p>
          <a:p>
            <a:pPr rtl="0" lvl="0">
              <a:buNone/>
            </a:pPr>
            <a:r>
              <a:rPr lang="en"/>
              <a:t>Server/Peripheral - A device which provides Bluetooth SMART services</a:t>
            </a:r>
          </a:p>
          <a:p>
            <a:pPr>
              <a:buNone/>
            </a:pPr>
            <a:r>
              <a:rPr lang="en"/>
              <a:t>Client/Central - A device which consumes those services (i.e. our Android devices)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Getting Connected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Get a BluetoothAdapter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Look for available Bluetooth SMART devices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Connect to a device</a:t>
            </a:r>
          </a:p>
          <a:p>
            <a:pPr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Scan for Services that the device provides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