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7"/>
  </p:normalViewPr>
  <p:slideViewPr>
    <p:cSldViewPr snapToGrid="0">
      <p:cViewPr varScale="1">
        <p:scale>
          <a:sx n="135" d="100"/>
          <a:sy n="135" d="100"/>
        </p:scale>
        <p:origin x="96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12813c6a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12813c6a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12813c6ab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12813c6a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12813c6a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12813c6a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12813c6ab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12813c6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12813c6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12813c6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12813c6a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12813c6a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12813c6a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12813c6a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12813c6a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12813c6a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12813c6a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12813c6a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12813c6a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12813c6a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12813c6a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12813c6a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12813c6ab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12813c6a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Quantum Tic Tac Toe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Alfa, Amrit, Chakhriya, Rohit, Josep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cxnSp>
        <p:nvCxnSpPr>
          <p:cNvPr id="181" name="Google Shape;181;p22"/>
          <p:cNvCxnSpPr/>
          <p:nvPr/>
        </p:nvCxnSpPr>
        <p:spPr>
          <a:xfrm rot="10800000" flipH="1">
            <a:off x="1155600" y="3625450"/>
            <a:ext cx="2741700" cy="339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22"/>
          <p:cNvCxnSpPr/>
          <p:nvPr/>
        </p:nvCxnSpPr>
        <p:spPr>
          <a:xfrm rot="10800000" flipH="1">
            <a:off x="1240025" y="4451875"/>
            <a:ext cx="2741700" cy="33900"/>
          </a:xfrm>
          <a:prstGeom prst="straightConnector1">
            <a:avLst/>
          </a:prstGeom>
          <a:noFill/>
          <a:ln w="9525" cap="flat" cmpd="sng">
            <a:solidFill>
              <a:schemeClr val="dk2"/>
            </a:solidFill>
            <a:prstDash val="solid"/>
            <a:round/>
            <a:headEnd type="none" w="med" len="med"/>
            <a:tailEnd type="none" w="med" len="med"/>
          </a:ln>
        </p:spPr>
      </p:cxnSp>
      <p:sp>
        <p:nvSpPr>
          <p:cNvPr id="183" name="Google Shape;18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state of the board is generated by our code</a:t>
            </a:r>
            <a:endParaRPr/>
          </a:p>
        </p:txBody>
      </p:sp>
      <p:sp>
        <p:nvSpPr>
          <p:cNvPr id="184" name="Google Shape;18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tiles that player 1 choses are set to |0&gt;</a:t>
            </a:r>
            <a:endParaRPr/>
          </a:p>
          <a:p>
            <a:pPr marL="0" lvl="0" indent="0" algn="l" rtl="0">
              <a:spcBef>
                <a:spcPts val="1200"/>
              </a:spcBef>
              <a:spcAft>
                <a:spcPts val="0"/>
              </a:spcAft>
              <a:buNone/>
            </a:pPr>
            <a:r>
              <a:rPr lang="en"/>
              <a:t>-The tiles that player 2 choses are set to |1&gt; by applying a X operation to the initial qubit.</a:t>
            </a:r>
            <a:endParaRPr/>
          </a:p>
          <a:p>
            <a:pPr marL="0" lvl="0" indent="0" algn="l" rtl="0">
              <a:spcBef>
                <a:spcPts val="1200"/>
              </a:spcBef>
              <a:spcAft>
                <a:spcPts val="1200"/>
              </a:spcAft>
              <a:buNone/>
            </a:pPr>
            <a:r>
              <a:rPr lang="en"/>
              <a:t>-The tile pairs that are entangled are entangled to |0&gt;|1&gt;+|1&gt;|0&gt; using the following circuit </a:t>
            </a:r>
            <a:endParaRPr/>
          </a:p>
        </p:txBody>
      </p:sp>
      <p:sp>
        <p:nvSpPr>
          <p:cNvPr id="185" name="Google Shape;185;p22"/>
          <p:cNvSpPr/>
          <p:nvPr/>
        </p:nvSpPr>
        <p:spPr>
          <a:xfrm>
            <a:off x="1903325" y="3387450"/>
            <a:ext cx="430500" cy="5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H</a:t>
            </a:r>
            <a:endParaRPr/>
          </a:p>
        </p:txBody>
      </p:sp>
      <p:sp>
        <p:nvSpPr>
          <p:cNvPr id="186" name="Google Shape;186;p22"/>
          <p:cNvSpPr/>
          <p:nvPr/>
        </p:nvSpPr>
        <p:spPr>
          <a:xfrm>
            <a:off x="1903325" y="4208275"/>
            <a:ext cx="430500" cy="5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X</a:t>
            </a:r>
            <a:endParaRPr/>
          </a:p>
        </p:txBody>
      </p:sp>
      <p:sp>
        <p:nvSpPr>
          <p:cNvPr id="187" name="Google Shape;187;p22"/>
          <p:cNvSpPr/>
          <p:nvPr/>
        </p:nvSpPr>
        <p:spPr>
          <a:xfrm>
            <a:off x="2819900" y="4208275"/>
            <a:ext cx="430500" cy="5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X</a:t>
            </a:r>
            <a:endParaRPr/>
          </a:p>
        </p:txBody>
      </p:sp>
      <p:sp>
        <p:nvSpPr>
          <p:cNvPr id="188" name="Google Shape;188;p22"/>
          <p:cNvSpPr/>
          <p:nvPr/>
        </p:nvSpPr>
        <p:spPr>
          <a:xfrm>
            <a:off x="2945625" y="3557400"/>
            <a:ext cx="158700" cy="18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2"/>
          <p:cNvCxnSpPr>
            <a:stCxn id="188" idx="4"/>
            <a:endCxn id="187" idx="0"/>
          </p:cNvCxnSpPr>
          <p:nvPr/>
        </p:nvCxnSpPr>
        <p:spPr>
          <a:xfrm>
            <a:off x="3024975" y="3738600"/>
            <a:ext cx="10200" cy="46980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2"/>
          <p:cNvSpPr txBox="1"/>
          <p:nvPr/>
        </p:nvSpPr>
        <p:spPr>
          <a:xfrm>
            <a:off x="618575" y="341155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rPr>
              <a:t>|0&gt;</a:t>
            </a:r>
            <a:endParaRPr/>
          </a:p>
        </p:txBody>
      </p:sp>
      <p:sp>
        <p:nvSpPr>
          <p:cNvPr id="191" name="Google Shape;191;p22"/>
          <p:cNvSpPr txBox="1"/>
          <p:nvPr/>
        </p:nvSpPr>
        <p:spPr>
          <a:xfrm>
            <a:off x="618575" y="428765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rPr>
              <a:t>|0&gt;</a:t>
            </a:r>
            <a:endParaRPr/>
          </a:p>
        </p:txBody>
      </p:sp>
      <p:sp>
        <p:nvSpPr>
          <p:cNvPr id="192" name="Google Shape;192;p22"/>
          <p:cNvSpPr txBox="1"/>
          <p:nvPr/>
        </p:nvSpPr>
        <p:spPr>
          <a:xfrm>
            <a:off x="3981725" y="374265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rPr>
              <a:t>(|0&gt;|1&gt;+|1&gt;|0&gt;)*1/sqrt(2)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311700" y="445025"/>
            <a:ext cx="8740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circuit that represents the system state for our example</a:t>
            </a:r>
            <a:endParaRPr/>
          </a:p>
        </p:txBody>
      </p:sp>
      <p:pic>
        <p:nvPicPr>
          <p:cNvPr id="198" name="Google Shape;198;p23"/>
          <p:cNvPicPr preferRelativeResize="0"/>
          <p:nvPr/>
        </p:nvPicPr>
        <p:blipFill>
          <a:blip r:embed="rId3">
            <a:alphaModFix/>
          </a:blip>
          <a:stretch>
            <a:fillRect/>
          </a:stretch>
        </p:blipFill>
        <p:spPr>
          <a:xfrm>
            <a:off x="435625" y="1017725"/>
            <a:ext cx="4989745" cy="3820976"/>
          </a:xfrm>
          <a:prstGeom prst="rect">
            <a:avLst/>
          </a:prstGeom>
          <a:noFill/>
          <a:ln>
            <a:noFill/>
          </a:ln>
        </p:spPr>
      </p:pic>
      <p:pic>
        <p:nvPicPr>
          <p:cNvPr id="199" name="Google Shape;199;p23"/>
          <p:cNvPicPr preferRelativeResize="0"/>
          <p:nvPr/>
        </p:nvPicPr>
        <p:blipFill>
          <a:blip r:embed="rId4">
            <a:alphaModFix/>
          </a:blip>
          <a:stretch>
            <a:fillRect/>
          </a:stretch>
        </p:blipFill>
        <p:spPr>
          <a:xfrm>
            <a:off x="5521120" y="1866663"/>
            <a:ext cx="3413830" cy="2666905"/>
          </a:xfrm>
          <a:prstGeom prst="rect">
            <a:avLst/>
          </a:prstGeom>
          <a:noFill/>
          <a:ln>
            <a:noFill/>
          </a:ln>
        </p:spPr>
      </p:pic>
      <p:sp>
        <p:nvSpPr>
          <p:cNvPr id="200" name="Google Shape;200;p23"/>
          <p:cNvSpPr txBox="1"/>
          <p:nvPr/>
        </p:nvSpPr>
        <p:spPr>
          <a:xfrm>
            <a:off x="6027175" y="1466475"/>
            <a:ext cx="229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Following this tile number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circuit is sent to be executed by ION-Q QPU</a:t>
            </a:r>
            <a:endParaRPr/>
          </a:p>
        </p:txBody>
      </p:sp>
      <p:pic>
        <p:nvPicPr>
          <p:cNvPr id="206" name="Google Shape;206;p24"/>
          <p:cNvPicPr preferRelativeResize="0"/>
          <p:nvPr/>
        </p:nvPicPr>
        <p:blipFill>
          <a:blip r:embed="rId3">
            <a:alphaModFix/>
          </a:blip>
          <a:stretch>
            <a:fillRect/>
          </a:stretch>
        </p:blipFill>
        <p:spPr>
          <a:xfrm>
            <a:off x="118375" y="1708800"/>
            <a:ext cx="4899748" cy="2494350"/>
          </a:xfrm>
          <a:prstGeom prst="rect">
            <a:avLst/>
          </a:prstGeom>
          <a:noFill/>
          <a:ln>
            <a:noFill/>
          </a:ln>
        </p:spPr>
      </p:pic>
      <p:sp>
        <p:nvSpPr>
          <p:cNvPr id="207" name="Google Shape;207;p24"/>
          <p:cNvSpPr txBox="1"/>
          <p:nvPr/>
        </p:nvSpPr>
        <p:spPr>
          <a:xfrm>
            <a:off x="827025" y="1155600"/>
            <a:ext cx="241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quantum computer collapses the state</a:t>
            </a:r>
            <a:endParaRPr/>
          </a:p>
        </p:txBody>
      </p:sp>
      <p:sp>
        <p:nvSpPr>
          <p:cNvPr id="208" name="Google Shape;208;p24"/>
          <p:cNvSpPr/>
          <p:nvPr/>
        </p:nvSpPr>
        <p:spPr>
          <a:xfrm>
            <a:off x="5705700" y="336060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747900" y="336060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7790100" y="336060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5705700" y="231840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5705700" y="127620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6747900" y="231840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6747900" y="127620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7790100" y="231840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7790100" y="127620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p:nvPr/>
        </p:nvSpPr>
        <p:spPr>
          <a:xfrm>
            <a:off x="1529450" y="4350450"/>
            <a:ext cx="8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Qubit 0</a:t>
            </a:r>
            <a:endParaRPr/>
          </a:p>
        </p:txBody>
      </p:sp>
      <p:sp>
        <p:nvSpPr>
          <p:cNvPr id="218" name="Google Shape;218;p24"/>
          <p:cNvSpPr txBox="1"/>
          <p:nvPr/>
        </p:nvSpPr>
        <p:spPr>
          <a:xfrm>
            <a:off x="220375" y="4350450"/>
            <a:ext cx="8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Qubit 8</a:t>
            </a:r>
            <a:endParaRPr/>
          </a:p>
        </p:txBody>
      </p:sp>
      <p:cxnSp>
        <p:nvCxnSpPr>
          <p:cNvPr id="219" name="Google Shape;219;p24"/>
          <p:cNvCxnSpPr>
            <a:stCxn id="217" idx="0"/>
          </p:cNvCxnSpPr>
          <p:nvPr/>
        </p:nvCxnSpPr>
        <p:spPr>
          <a:xfrm rot="10800000">
            <a:off x="1427450" y="4067250"/>
            <a:ext cx="543900" cy="283200"/>
          </a:xfrm>
          <a:prstGeom prst="straightConnector1">
            <a:avLst/>
          </a:prstGeom>
          <a:noFill/>
          <a:ln w="9525" cap="flat" cmpd="sng">
            <a:solidFill>
              <a:schemeClr val="dk2"/>
            </a:solidFill>
            <a:prstDash val="solid"/>
            <a:round/>
            <a:headEnd type="none" w="med" len="med"/>
            <a:tailEnd type="triangle" w="med" len="med"/>
          </a:ln>
        </p:spPr>
      </p:cxnSp>
      <p:cxnSp>
        <p:nvCxnSpPr>
          <p:cNvPr id="220" name="Google Shape;220;p24"/>
          <p:cNvCxnSpPr>
            <a:stCxn id="218" idx="0"/>
          </p:cNvCxnSpPr>
          <p:nvPr/>
        </p:nvCxnSpPr>
        <p:spPr>
          <a:xfrm rot="10800000" flipH="1">
            <a:off x="662275" y="4101150"/>
            <a:ext cx="153300" cy="24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Player 2 wins!</a:t>
            </a:r>
            <a:endParaRPr/>
          </a:p>
        </p:txBody>
      </p:sp>
      <p:sp>
        <p:nvSpPr>
          <p:cNvPr id="226" name="Google Shape;226;p25"/>
          <p:cNvSpPr/>
          <p:nvPr/>
        </p:nvSpPr>
        <p:spPr>
          <a:xfrm>
            <a:off x="584850" y="3485225"/>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1627050" y="3485225"/>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2669250" y="3485225"/>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584850" y="2443025"/>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584850" y="1400825"/>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1627050" y="2443025"/>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627050" y="1400825"/>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2669250" y="2443025"/>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2669250" y="1400825"/>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2669250" y="1030975"/>
            <a:ext cx="1042200" cy="3818100"/>
          </a:xfrm>
          <a:prstGeom prst="rect">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txBox="1"/>
          <p:nvPr/>
        </p:nvSpPr>
        <p:spPr>
          <a:xfrm>
            <a:off x="4225825" y="1502775"/>
            <a:ext cx="4452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If both players win, the circuit runs again until one player wins.</a:t>
            </a:r>
            <a:endParaRPr/>
          </a:p>
          <a:p>
            <a:pPr marL="0" lvl="0" indent="0" algn="l" rtl="0">
              <a:spcBef>
                <a:spcPts val="0"/>
              </a:spcBef>
              <a:spcAft>
                <a:spcPts val="0"/>
              </a:spcAft>
              <a:buNone/>
            </a:pPr>
            <a:r>
              <a:rPr lang="en"/>
              <a:t>- If no players win, the circuit runs again </a:t>
            </a:r>
            <a:endParaRPr/>
          </a:p>
          <a:p>
            <a:pPr marL="0" lvl="0" indent="0" algn="l" rtl="0">
              <a:spcBef>
                <a:spcPts val="0"/>
              </a:spcBef>
              <a:spcAft>
                <a:spcPts val="0"/>
              </a:spcAft>
              <a:buNone/>
            </a:pPr>
            <a:r>
              <a:rPr lang="en"/>
              <a:t>- If errors in the collapsed have been detected then the circuit runs again</a:t>
            </a:r>
            <a:endParaRPr/>
          </a:p>
          <a:p>
            <a:pPr marL="0" lvl="0" indent="0" algn="l" rtl="0">
              <a:spcBef>
                <a:spcPts val="0"/>
              </a:spcBef>
              <a:spcAft>
                <a:spcPts val="0"/>
              </a:spcAft>
              <a:buNone/>
            </a:pPr>
            <a:endParaRPr/>
          </a:p>
        </p:txBody>
      </p:sp>
      <p:sp>
        <p:nvSpPr>
          <p:cNvPr id="237" name="Google Shape;237;p25"/>
          <p:cNvSpPr txBox="1"/>
          <p:nvPr/>
        </p:nvSpPr>
        <p:spPr>
          <a:xfrm>
            <a:off x="4276275" y="3558525"/>
            <a:ext cx="4452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Some times an error can occur and the state |0&gt;|1&gt;+|1&gt;|0&gt; can collapse to |11&gt; or |00&gt;. This will be considered an error</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Instructions</a:t>
            </a:r>
            <a:endParaRPr/>
          </a:p>
        </p:txBody>
      </p:sp>
      <p:sp>
        <p:nvSpPr>
          <p:cNvPr id="61" name="Google Shape;61;p14"/>
          <p:cNvSpPr txBox="1"/>
          <p:nvPr/>
        </p:nvSpPr>
        <p:spPr>
          <a:xfrm>
            <a:off x="487150" y="1178250"/>
            <a:ext cx="76926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game has 9 tiles, each corresponds to a real IonQ qubit!</a:t>
            </a:r>
            <a:endParaRPr/>
          </a:p>
          <a:p>
            <a:pPr marL="0" lvl="0" indent="0" algn="l" rtl="0">
              <a:spcBef>
                <a:spcPts val="0"/>
              </a:spcBef>
              <a:spcAft>
                <a:spcPts val="0"/>
              </a:spcAft>
              <a:buNone/>
            </a:pPr>
            <a:endParaRPr/>
          </a:p>
          <a:p>
            <a:pPr marL="0" lvl="0" indent="0" algn="l" rtl="0">
              <a:spcBef>
                <a:spcPts val="0"/>
              </a:spcBef>
              <a:spcAft>
                <a:spcPts val="0"/>
              </a:spcAft>
              <a:buNone/>
            </a:pPr>
            <a:r>
              <a:rPr lang="en"/>
              <a:t>The game has 2 players, player 1 and player 2.</a:t>
            </a:r>
            <a:endParaRPr/>
          </a:p>
          <a:p>
            <a:pPr marL="0" lvl="0" indent="0" algn="l" rtl="0">
              <a:spcBef>
                <a:spcPts val="0"/>
              </a:spcBef>
              <a:spcAft>
                <a:spcPts val="0"/>
              </a:spcAft>
              <a:buNone/>
            </a:pPr>
            <a:endParaRPr/>
          </a:p>
          <a:p>
            <a:pPr marL="0" lvl="0" indent="0" algn="l" rtl="0">
              <a:spcBef>
                <a:spcPts val="0"/>
              </a:spcBef>
              <a:spcAft>
                <a:spcPts val="0"/>
              </a:spcAft>
              <a:buNone/>
            </a:pPr>
            <a:r>
              <a:rPr lang="en"/>
              <a:t>They take turns as in classical tic tac toe marking one tile at a time.</a:t>
            </a:r>
            <a:endParaRPr/>
          </a:p>
          <a:p>
            <a:pPr marL="0" lvl="0" indent="0" algn="l" rtl="0">
              <a:spcBef>
                <a:spcPts val="0"/>
              </a:spcBef>
              <a:spcAft>
                <a:spcPts val="0"/>
              </a:spcAft>
              <a:buNone/>
            </a:pPr>
            <a:endParaRPr/>
          </a:p>
          <a:p>
            <a:pPr marL="0" lvl="0" indent="0" algn="l" rtl="0">
              <a:spcBef>
                <a:spcPts val="0"/>
              </a:spcBef>
              <a:spcAft>
                <a:spcPts val="0"/>
              </a:spcAft>
              <a:buNone/>
            </a:pPr>
            <a:r>
              <a:rPr lang="en"/>
              <a:t>Player 1 makes a tile with a |0&gt; and player 2 makes a tile with a |1&gt;.</a:t>
            </a:r>
            <a:endParaRPr/>
          </a:p>
          <a:p>
            <a:pPr marL="0" lvl="0" indent="0" algn="l" rtl="0">
              <a:spcBef>
                <a:spcPts val="0"/>
              </a:spcBef>
              <a:spcAft>
                <a:spcPts val="0"/>
              </a:spcAft>
              <a:buNone/>
            </a:pPr>
            <a:endParaRPr/>
          </a:p>
          <a:p>
            <a:pPr marL="0" lvl="0" indent="0" algn="l" rtl="0">
              <a:spcBef>
                <a:spcPts val="0"/>
              </a:spcBef>
              <a:spcAft>
                <a:spcPts val="0"/>
              </a:spcAft>
              <a:buNone/>
            </a:pPr>
            <a:r>
              <a:rPr lang="en"/>
              <a:t>Out quantum tic tac toe has a twist. During a player turn, a player can decide to entangle two tiles instead of marking a tile. If that is the case, then the entangled tiles can not be marked for any other player during the game. </a:t>
            </a:r>
            <a:endParaRPr/>
          </a:p>
          <a:p>
            <a:pPr marL="0" lvl="0" indent="0" algn="l" rtl="0">
              <a:spcBef>
                <a:spcPts val="0"/>
              </a:spcBef>
              <a:spcAft>
                <a:spcPts val="0"/>
              </a:spcAft>
              <a:buNone/>
            </a:pPr>
            <a:endParaRPr/>
          </a:p>
          <a:p>
            <a:pPr marL="0" lvl="0" indent="0" algn="l" rtl="0">
              <a:spcBef>
                <a:spcPts val="0"/>
              </a:spcBef>
              <a:spcAft>
                <a:spcPts val="0"/>
              </a:spcAft>
              <a:buNone/>
            </a:pPr>
            <a:r>
              <a:rPr lang="en"/>
              <a:t>Once all the tiles are marked or entangled the quantum circuit of the game is initialized and the qubits are measured revealing the final state of the game. An error correcting algorithm makes sure that there was no errors. If there are errors the code is run again until there are no errors. Who ever has 3 in a line wins. If both will then the code is run again until one wins.</a:t>
            </a:r>
            <a:endParaRPr/>
          </a:p>
        </p:txBody>
      </p:sp>
      <p:pic>
        <p:nvPicPr>
          <p:cNvPr id="62" name="Google Shape;62;p14"/>
          <p:cNvPicPr preferRelativeResize="0"/>
          <p:nvPr/>
        </p:nvPicPr>
        <p:blipFill>
          <a:blip r:embed="rId3">
            <a:alphaModFix/>
          </a:blip>
          <a:stretch>
            <a:fillRect/>
          </a:stretch>
        </p:blipFill>
        <p:spPr>
          <a:xfrm>
            <a:off x="6007725" y="445025"/>
            <a:ext cx="2824575" cy="151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a:t>
            </a:r>
            <a:endParaRPr/>
          </a:p>
        </p:txBody>
      </p:sp>
      <p:sp>
        <p:nvSpPr>
          <p:cNvPr id="68" name="Google Shape;68;p15"/>
          <p:cNvSpPr/>
          <p:nvPr/>
        </p:nvSpPr>
        <p:spPr>
          <a:xfrm>
            <a:off x="31070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1492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1914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1070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1070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1492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492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1914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1914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 turn 1, plays player 1</a:t>
            </a:r>
            <a:endParaRPr/>
          </a:p>
        </p:txBody>
      </p:sp>
      <p:sp>
        <p:nvSpPr>
          <p:cNvPr id="82" name="Google Shape;82;p16"/>
          <p:cNvSpPr/>
          <p:nvPr/>
        </p:nvSpPr>
        <p:spPr>
          <a:xfrm>
            <a:off x="3107000" y="333795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41492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51914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31070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31070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41492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41492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51914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51914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p:nvPr/>
        </p:nvSpPr>
        <p:spPr>
          <a:xfrm>
            <a:off x="311700" y="3614050"/>
            <a:ext cx="237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Player 1 starts with a classical move </a:t>
            </a:r>
            <a:endParaRPr/>
          </a:p>
        </p:txBody>
      </p:sp>
      <p:cxnSp>
        <p:nvCxnSpPr>
          <p:cNvPr id="92" name="Google Shape;92;p16"/>
          <p:cNvCxnSpPr/>
          <p:nvPr/>
        </p:nvCxnSpPr>
        <p:spPr>
          <a:xfrm rot="10800000" flipH="1">
            <a:off x="2118575" y="3874525"/>
            <a:ext cx="1336800" cy="158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 turn 2, plays player 2</a:t>
            </a:r>
            <a:endParaRPr/>
          </a:p>
        </p:txBody>
      </p:sp>
      <p:sp>
        <p:nvSpPr>
          <p:cNvPr id="98" name="Google Shape;98;p17"/>
          <p:cNvSpPr/>
          <p:nvPr/>
        </p:nvSpPr>
        <p:spPr>
          <a:xfrm>
            <a:off x="3107000" y="333795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41492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51914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3107000" y="22957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31070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41492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41492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51914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51914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311700" y="2628400"/>
            <a:ext cx="237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Player 2 starts with a classical move </a:t>
            </a:r>
            <a:endParaRPr/>
          </a:p>
        </p:txBody>
      </p:sp>
      <p:cxnSp>
        <p:nvCxnSpPr>
          <p:cNvPr id="108" name="Google Shape;108;p17"/>
          <p:cNvCxnSpPr/>
          <p:nvPr/>
        </p:nvCxnSpPr>
        <p:spPr>
          <a:xfrm rot="10800000" flipH="1">
            <a:off x="2163875" y="2786925"/>
            <a:ext cx="1336800" cy="158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 turn 3, plays player 1</a:t>
            </a:r>
            <a:endParaRPr/>
          </a:p>
        </p:txBody>
      </p:sp>
      <p:sp>
        <p:nvSpPr>
          <p:cNvPr id="114" name="Google Shape;114;p18"/>
          <p:cNvSpPr/>
          <p:nvPr/>
        </p:nvSpPr>
        <p:spPr>
          <a:xfrm>
            <a:off x="3107000" y="333795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4149200" y="33379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5191400" y="33379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3107000" y="22957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31070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41492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1492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51914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191400" y="12535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p:nvPr/>
        </p:nvSpPr>
        <p:spPr>
          <a:xfrm>
            <a:off x="153100" y="2937750"/>
            <a:ext cx="237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Player 1 entangles two tiles</a:t>
            </a:r>
            <a:endParaRPr/>
          </a:p>
        </p:txBody>
      </p:sp>
      <p:cxnSp>
        <p:nvCxnSpPr>
          <p:cNvPr id="124" name="Google Shape;124;p18"/>
          <p:cNvCxnSpPr>
            <a:stCxn id="123" idx="3"/>
          </p:cNvCxnSpPr>
          <p:nvPr/>
        </p:nvCxnSpPr>
        <p:spPr>
          <a:xfrm>
            <a:off x="2532400" y="3137850"/>
            <a:ext cx="1920000" cy="80490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18"/>
          <p:cNvCxnSpPr>
            <a:stCxn id="123" idx="3"/>
          </p:cNvCxnSpPr>
          <p:nvPr/>
        </p:nvCxnSpPr>
        <p:spPr>
          <a:xfrm rot="10800000" flipH="1">
            <a:off x="2532400" y="1925850"/>
            <a:ext cx="990900" cy="1212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 turn 4, plays player 2</a:t>
            </a:r>
            <a:endParaRPr/>
          </a:p>
        </p:txBody>
      </p:sp>
      <p:sp>
        <p:nvSpPr>
          <p:cNvPr id="131" name="Google Shape;131;p19"/>
          <p:cNvSpPr/>
          <p:nvPr/>
        </p:nvSpPr>
        <p:spPr>
          <a:xfrm>
            <a:off x="3107000" y="333795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4149200" y="33379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191400" y="33379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07000" y="22957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1070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1492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149200" y="1253550"/>
            <a:ext cx="1042200" cy="1042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51914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5191400" y="1253550"/>
            <a:ext cx="1042200" cy="1042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9"/>
          <p:cNvCxnSpPr>
            <a:stCxn id="141" idx="3"/>
          </p:cNvCxnSpPr>
          <p:nvPr/>
        </p:nvCxnSpPr>
        <p:spPr>
          <a:xfrm>
            <a:off x="2532400" y="3137850"/>
            <a:ext cx="3256800" cy="748200"/>
          </a:xfrm>
          <a:prstGeom prst="straightConnector1">
            <a:avLst/>
          </a:prstGeom>
          <a:noFill/>
          <a:ln w="9525" cap="flat" cmpd="sng">
            <a:solidFill>
              <a:schemeClr val="dk2"/>
            </a:solidFill>
            <a:prstDash val="solid"/>
            <a:round/>
            <a:headEnd type="none" w="med" len="med"/>
            <a:tailEnd type="triangle" w="med" len="med"/>
          </a:ln>
        </p:spPr>
      </p:cxnSp>
      <p:sp>
        <p:nvSpPr>
          <p:cNvPr id="142" name="Google Shape;142;p19"/>
          <p:cNvSpPr txBox="1"/>
          <p:nvPr/>
        </p:nvSpPr>
        <p:spPr>
          <a:xfrm>
            <a:off x="396525" y="2869775"/>
            <a:ext cx="245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Player 2 plays a classical move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 turn 5, plays player 1</a:t>
            </a:r>
            <a:endParaRPr/>
          </a:p>
        </p:txBody>
      </p:sp>
      <p:sp>
        <p:nvSpPr>
          <p:cNvPr id="148" name="Google Shape;148;p20"/>
          <p:cNvSpPr/>
          <p:nvPr/>
        </p:nvSpPr>
        <p:spPr>
          <a:xfrm>
            <a:off x="3107000" y="333795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149200" y="33379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5191400" y="33379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3107000" y="22957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31070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41492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41492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5191400" y="2295750"/>
            <a:ext cx="1042200" cy="104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51914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txBox="1"/>
          <p:nvPr/>
        </p:nvSpPr>
        <p:spPr>
          <a:xfrm>
            <a:off x="153100" y="2937750"/>
            <a:ext cx="237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Payer 1 entangles two tiles</a:t>
            </a:r>
            <a:endParaRPr/>
          </a:p>
        </p:txBody>
      </p:sp>
      <p:cxnSp>
        <p:nvCxnSpPr>
          <p:cNvPr id="158" name="Google Shape;158;p20"/>
          <p:cNvCxnSpPr>
            <a:stCxn id="157" idx="3"/>
          </p:cNvCxnSpPr>
          <p:nvPr/>
        </p:nvCxnSpPr>
        <p:spPr>
          <a:xfrm rot="10800000" flipH="1">
            <a:off x="2532400" y="1880550"/>
            <a:ext cx="3279600" cy="12573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p20"/>
          <p:cNvCxnSpPr>
            <a:stCxn id="157" idx="3"/>
          </p:cNvCxnSpPr>
          <p:nvPr/>
        </p:nvCxnSpPr>
        <p:spPr>
          <a:xfrm rot="10800000" flipH="1">
            <a:off x="2532400" y="1767450"/>
            <a:ext cx="2316600" cy="137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example: turn 6, plays player 2</a:t>
            </a:r>
            <a:endParaRPr/>
          </a:p>
        </p:txBody>
      </p:sp>
      <p:sp>
        <p:nvSpPr>
          <p:cNvPr id="165" name="Google Shape;165;p21"/>
          <p:cNvSpPr/>
          <p:nvPr/>
        </p:nvSpPr>
        <p:spPr>
          <a:xfrm>
            <a:off x="3107000" y="3337950"/>
            <a:ext cx="1042200" cy="1042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4149200" y="33379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5191400" y="33379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107000" y="2295750"/>
            <a:ext cx="1042200" cy="10422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31070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4149200" y="22957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1492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5191400" y="22957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5191400" y="1253550"/>
            <a:ext cx="1042200" cy="10422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p:nvPr/>
        </p:nvSpPr>
        <p:spPr>
          <a:xfrm>
            <a:off x="153100" y="2937750"/>
            <a:ext cx="237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Payer 2 entangles two tiles</a:t>
            </a:r>
            <a:endParaRPr/>
          </a:p>
        </p:txBody>
      </p:sp>
      <p:cxnSp>
        <p:nvCxnSpPr>
          <p:cNvPr id="175" name="Google Shape;175;p21"/>
          <p:cNvCxnSpPr>
            <a:stCxn id="174" idx="3"/>
          </p:cNvCxnSpPr>
          <p:nvPr/>
        </p:nvCxnSpPr>
        <p:spPr>
          <a:xfrm rot="10800000" flipH="1">
            <a:off x="2532400" y="2786850"/>
            <a:ext cx="3256800" cy="3510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1"/>
          <p:cNvCxnSpPr>
            <a:stCxn id="174" idx="3"/>
          </p:cNvCxnSpPr>
          <p:nvPr/>
        </p:nvCxnSpPr>
        <p:spPr>
          <a:xfrm rot="10800000" flipH="1">
            <a:off x="2532400" y="2662350"/>
            <a:ext cx="2282700" cy="475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Macintosh PowerPoint</Application>
  <PresentationFormat>On-screen Show (16:9)</PresentationFormat>
  <Paragraphs>48</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Quantum Tic Tac Toe</vt:lpstr>
      <vt:lpstr>Instructions</vt:lpstr>
      <vt:lpstr>Game example</vt:lpstr>
      <vt:lpstr>Game example: turn 1, plays player 1</vt:lpstr>
      <vt:lpstr>Game example: turn 2, plays player 2</vt:lpstr>
      <vt:lpstr>Game example: turn 3, plays player 1</vt:lpstr>
      <vt:lpstr>Game example: turn 4, plays player 2</vt:lpstr>
      <vt:lpstr>Game example: turn 5, plays player 1</vt:lpstr>
      <vt:lpstr>Game example: turn 6, plays player 2</vt:lpstr>
      <vt:lpstr>The state of the board is generated by our code</vt:lpstr>
      <vt:lpstr>The circuit that represents the system state for our example</vt:lpstr>
      <vt:lpstr>The circuit is sent to be executed by ION-Q QPU</vt:lpstr>
      <vt:lpstr>Player 2 wins!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Tic Tac Toe</dc:title>
  <cp:lastModifiedBy>Chakhriya Chantharakhami</cp:lastModifiedBy>
  <cp:revision>1</cp:revision>
  <dcterms:modified xsi:type="dcterms:W3CDTF">2022-01-30T16:35:17Z</dcterms:modified>
</cp:coreProperties>
</file>