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26d7e8ebc_1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26d7e8ebc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26d7e8ebc_1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26d7e8ebc_1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74925" y="19607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Volatility Trading using Machine Learning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74913" y="32962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Amrit Prasad, Nathan Johnson, Salman Khan Pathan, Saurabh Kelkar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433550" y="2267850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Benchmark: GARCH (1,1)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07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432350" y="3052075"/>
            <a:ext cx="2257200" cy="20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GARCH(1,1) estimates of realized volatility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Backtest trading strategy as benchmark return</a:t>
            </a:r>
            <a:endParaRPr sz="1500"/>
          </a:p>
        </p:txBody>
      </p: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3126025" y="3052250"/>
            <a:ext cx="2469300" cy="20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Multiple neural networks (e.g., Jordan Neural Network) demonstrate superiority to GARCH(1,1) models</a:t>
            </a:r>
            <a:endParaRPr sz="16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7" name="Google Shape;97;p14"/>
          <p:cNvSpPr/>
          <p:nvPr/>
        </p:nvSpPr>
        <p:spPr>
          <a:xfrm>
            <a:off x="6109777" y="226785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Trading Strategy</a:t>
            </a:r>
            <a:endParaRPr/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6109625" y="3052175"/>
            <a:ext cx="2559300" cy="20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Trade S&amp;P options based on forecast volatility</a:t>
            </a:r>
            <a:r>
              <a:rPr lang="en" sz="1500"/>
              <a:t> </a:t>
            </a:r>
            <a:endParaRPr sz="1500"/>
          </a:p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Ex: Expected premium contraction, short option and delta-hedge with daily rebalancing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0" name="Google Shape;100;p14"/>
          <p:cNvSpPr/>
          <p:nvPr/>
        </p:nvSpPr>
        <p:spPr>
          <a:xfrm>
            <a:off x="3126014" y="2267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ML Application for Volatility Prediction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433550" y="1077188"/>
            <a:ext cx="83871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Predict</a:t>
            </a:r>
            <a:r>
              <a:rPr lang="en" sz="1500"/>
              <a:t> the volatility of the S&amp;P 500 index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Compare predicted volatility levels over a specified time horizon with market implied volatility and select a portfolio of options + index to capture movements in the premium</a:t>
            </a:r>
            <a:endParaRPr sz="1500"/>
          </a:p>
        </p:txBody>
      </p:sp>
      <p:sp>
        <p:nvSpPr>
          <p:cNvPr id="102" name="Google Shape;102;p14"/>
          <p:cNvSpPr txBox="1"/>
          <p:nvPr/>
        </p:nvSpPr>
        <p:spPr>
          <a:xfrm>
            <a:off x="7883300" y="48875"/>
            <a:ext cx="11814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Amrit Prasad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Nathan Johnson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Salman Khan Pathan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Saurabh Kelkar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Sets: Stock Domain and </a:t>
            </a:r>
            <a:r>
              <a:rPr lang="en"/>
              <a:t>Features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312300" y="1884575"/>
            <a:ext cx="1842600" cy="16854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398359" y="1884575"/>
            <a:ext cx="18426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Technical/Price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388300" y="2381600"/>
            <a:ext cx="1842600" cy="19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114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Source: Bloomberg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190500" lvl="0" marL="114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Usage: Technical Indicators based on OHLC Data.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312300" y="1017800"/>
            <a:ext cx="83994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S&amp;P 500 Index realized volatility</a:t>
            </a:r>
            <a:endParaRPr/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Set of traded options’ implied volatilities</a:t>
            </a:r>
            <a:endParaRPr/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Date: 1st Jan 2008 - 31st Dec 2017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2563101" y="1884575"/>
            <a:ext cx="1842600" cy="16854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2815951" y="1884575"/>
            <a:ext cx="14889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Google Trends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2639101" y="2381600"/>
            <a:ext cx="1842600" cy="19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114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Source: Google Trends API</a:t>
            </a:r>
            <a:endParaRPr>
              <a:solidFill>
                <a:schemeClr val="lt1"/>
              </a:solidFill>
            </a:endParaRPr>
          </a:p>
          <a:p>
            <a:pPr indent="-203200" lvl="0" marL="114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Usage: Word count occurance in searches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4824332" y="1884575"/>
            <a:ext cx="1842600" cy="16854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5077182" y="1884575"/>
            <a:ext cx="14889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Implied Volatility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4900332" y="2381600"/>
            <a:ext cx="1842600" cy="19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114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Source: Option Metrics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03200" lvl="0" marL="114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Usage: Trading Backtester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7068791" y="1884575"/>
            <a:ext cx="1842600" cy="16854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7321641" y="1884575"/>
            <a:ext cx="14889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News Headlines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7144791" y="2381600"/>
            <a:ext cx="1842600" cy="19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114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Source: Scraping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03200" lvl="0" marL="114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Usage: NLP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976" y="3667514"/>
            <a:ext cx="1922774" cy="134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550" y="3667525"/>
            <a:ext cx="1668038" cy="14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125" y="3766842"/>
            <a:ext cx="1842600" cy="117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8258" y="3667536"/>
            <a:ext cx="2127785" cy="13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 txBox="1"/>
          <p:nvPr/>
        </p:nvSpPr>
        <p:spPr>
          <a:xfrm>
            <a:off x="7883300" y="48875"/>
            <a:ext cx="11814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Amrit Prasad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Nathan Johnson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Salman Khan Pathan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Saurabh Kelkar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</a:t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4945875" y="1345950"/>
            <a:ext cx="2954100" cy="1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75" y="946000"/>
            <a:ext cx="4668726" cy="338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860700" y="670175"/>
            <a:ext cx="3835500" cy="4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Volatility has various characteristics: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Clustering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Asymmetry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Regimes Behaviour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Long-Term Memory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GARCH(1,1) model is parsimonious and captures the clustering pretty well. However the asymmetric and regimes behaviour isn’t described desirably. The decay of the coefficient on older lags also leads to a loss of long-term memory.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Neural Networks and other ML algorithms have the ability to capture the missing aspects. They are particularly flexible as information apart from price returns can also be incorporated.</a:t>
            </a:r>
            <a:endParaRPr sz="1500"/>
          </a:p>
        </p:txBody>
      </p:sp>
      <p:sp>
        <p:nvSpPr>
          <p:cNvPr id="134" name="Google Shape;134;p16"/>
          <p:cNvSpPr txBox="1"/>
          <p:nvPr/>
        </p:nvSpPr>
        <p:spPr>
          <a:xfrm>
            <a:off x="7883300" y="48875"/>
            <a:ext cx="11814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Amrit Prasad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Nathan Johnson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Salman Khan Pathan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Saurabh Kelkar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