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26d7e8ebc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26d7e8ebc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26d7e8ebc_1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26d7e8ebc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74925" y="19607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Trading using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74913" y="3296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Amrit Prasad, Nathan Johnson, Salman Khan Pathan, Saurabh Kelkar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33550" y="2267850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Benchmark: GARCH (1,1)</a:t>
            </a:r>
            <a:br>
              <a:rPr lang="en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07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432350" y="3052075"/>
            <a:ext cx="22572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GARCH(1,1) estimates of realized volatility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Backtest trading strategy as benchmark return</a:t>
            </a:r>
            <a:endParaRPr sz="1500"/>
          </a:p>
        </p:txBody>
      </p: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3126025" y="3052250"/>
            <a:ext cx="24693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Multiple neural networks (e.g., Jordan Neural Network) demonstrate superiority to GARCH(1,1) models</a:t>
            </a:r>
            <a:endParaRPr sz="1500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7" name="Google Shape;97;p14"/>
          <p:cNvSpPr/>
          <p:nvPr/>
        </p:nvSpPr>
        <p:spPr>
          <a:xfrm>
            <a:off x="6109777" y="2267850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Trading Strategy</a:t>
            </a:r>
            <a:endParaRPr/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109625" y="3052175"/>
            <a:ext cx="25593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Trade S&amp;P options based on forecast volatility</a:t>
            </a:r>
            <a:r>
              <a:rPr lang="en" sz="1500"/>
              <a:t> </a:t>
            </a:r>
            <a:endParaRPr sz="1500"/>
          </a:p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Ex: Expected premium contraction, short option and delta-hedge with daily rebalancing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0" name="Google Shape;100;p14"/>
          <p:cNvSpPr/>
          <p:nvPr/>
        </p:nvSpPr>
        <p:spPr>
          <a:xfrm>
            <a:off x="3126014" y="2267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ML Application for Volatility Prediction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433550" y="1077188"/>
            <a:ext cx="83871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</a:t>
            </a:r>
            <a:r>
              <a:rPr lang="en" sz="1500"/>
              <a:t> the volatility of the S&amp;P 500 index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 predicted volatility levels over a specified time horizon with market implied volatility and select a portfolio of options + index to capture movements in the premium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Metric: 1. MSE 2. Trading Profitability</a:t>
            </a:r>
            <a:endParaRPr sz="1500"/>
          </a:p>
        </p:txBody>
      </p:sp>
      <p:sp>
        <p:nvSpPr>
          <p:cNvPr id="102" name="Google Shape;102;p14"/>
          <p:cNvSpPr txBox="1"/>
          <p:nvPr/>
        </p:nvSpPr>
        <p:spPr>
          <a:xfrm>
            <a:off x="7883300" y="48875"/>
            <a:ext cx="1181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 Prasad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Nathan Johnson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Salman Khan Pathan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Saurabh Kelkar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Sets: Stock Domain and </a:t>
            </a:r>
            <a:r>
              <a:rPr lang="en"/>
              <a:t>Features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312300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398359" y="1884575"/>
            <a:ext cx="18426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Technical/Price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88300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Source: Bloomberg</a:t>
            </a:r>
            <a:endParaRPr sz="12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-1905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Usage: Technical Indicators based on OHLC Data.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12300" y="940498"/>
            <a:ext cx="3629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S&amp;P 500 Index realized volatility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of traded options’ implied volatilities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Date: 1st Jan 2008 - 31st Dec 2017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2563101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815951" y="1884575"/>
            <a:ext cx="1488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 Trends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639101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Source: Google Trends API</a:t>
            </a:r>
            <a:endParaRPr>
              <a:solidFill>
                <a:schemeClr val="lt1"/>
              </a:solidFill>
            </a:endParaRPr>
          </a:p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Usage: Word count occurance in searches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824332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077182" y="1884575"/>
            <a:ext cx="1488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Implied Volatility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900332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Source: Option Metrics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Usage: Trading Backtester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068791" y="1884575"/>
            <a:ext cx="1842600" cy="1685400"/>
          </a:xfrm>
          <a:prstGeom prst="can">
            <a:avLst>
              <a:gd fmla="val 25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7321641" y="1884575"/>
            <a:ext cx="14889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News Headlines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144791" y="2381600"/>
            <a:ext cx="18426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Source: Scraping (WSJ Archives)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03200" lvl="0" marL="114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Usage: NLP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976" y="3667514"/>
            <a:ext cx="1922774" cy="13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550" y="3667525"/>
            <a:ext cx="1668038" cy="14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25" y="3766842"/>
            <a:ext cx="1842600" cy="117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258" y="3667536"/>
            <a:ext cx="2127785" cy="13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7883300" y="48875"/>
            <a:ext cx="1181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 Prasad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Nathan Johnson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Salman Khan Pathan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Saurabh Kelkar</a:t>
            </a:r>
            <a:endParaRPr sz="800"/>
          </a:p>
        </p:txBody>
      </p:sp>
      <p:sp>
        <p:nvSpPr>
          <p:cNvPr id="126" name="Google Shape;126;p15"/>
          <p:cNvSpPr txBox="1"/>
          <p:nvPr/>
        </p:nvSpPr>
        <p:spPr>
          <a:xfrm>
            <a:off x="4167750" y="965050"/>
            <a:ext cx="45438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</a:t>
            </a:r>
            <a:r>
              <a:rPr b="1" lang="en"/>
              <a:t>Cleaning:</a:t>
            </a:r>
            <a:endParaRPr b="1"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News Headlines scraped in JSON format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Series Data: Is </a:t>
            </a:r>
            <a:r>
              <a:rPr lang="en"/>
              <a:t>clean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4945875" y="1345950"/>
            <a:ext cx="2954100" cy="1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75" y="946000"/>
            <a:ext cx="4305475" cy="311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4860700" y="670175"/>
            <a:ext cx="38355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Volatility has various characteristics: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Clustering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Asymmetry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Regimes Behaviour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Long-Term Memory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GARCH(1,1) model is parsimonious and captures the clustering pretty well. However the asymmetric and regimes behaviour isn’t described desirably. The decay of the coefficient on older lags also leads to a loss of long-term memory.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Networks and other ML algorithms have the ability to capture the missing aspects. They are particularly flexible as information apart from price returns can also be incorporated.</a:t>
            </a:r>
            <a:endParaRPr sz="1500"/>
          </a:p>
        </p:txBody>
      </p:sp>
      <p:sp>
        <p:nvSpPr>
          <p:cNvPr id="135" name="Google Shape;135;p16"/>
          <p:cNvSpPr txBox="1"/>
          <p:nvPr/>
        </p:nvSpPr>
        <p:spPr>
          <a:xfrm>
            <a:off x="7883300" y="48875"/>
            <a:ext cx="11814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Amrit Prasad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Nathan Johnson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Salman Khan Pathan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Saurabh Kelkar</a:t>
            </a:r>
            <a:endParaRPr sz="800"/>
          </a:p>
        </p:txBody>
      </p:sp>
      <p:sp>
        <p:nvSpPr>
          <p:cNvPr id="136" name="Google Shape;136;p16"/>
          <p:cNvSpPr txBox="1"/>
          <p:nvPr/>
        </p:nvSpPr>
        <p:spPr>
          <a:xfrm>
            <a:off x="275000" y="4133125"/>
            <a:ext cx="42225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Key </a:t>
            </a:r>
            <a:r>
              <a:rPr b="1" lang="en" sz="1000"/>
              <a:t>References: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[1] Tae Roh, Forecasting the volatility of stock price index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[2] Arnerić, et al, GARCH based artificial neural networks in forecasting</a:t>
            </a:r>
            <a:br>
              <a:rPr lang="en" sz="1000"/>
            </a:br>
            <a:r>
              <a:rPr lang="en" sz="1000"/>
              <a:t>conditional variance of stock returns 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