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7"/>
  </p:notesMasterIdLst>
  <p:handoutMasterIdLst>
    <p:handoutMasterId r:id="rId18"/>
  </p:handoutMasterIdLst>
  <p:sldIdLst>
    <p:sldId id="273" r:id="rId2"/>
    <p:sldId id="277" r:id="rId3"/>
    <p:sldId id="276" r:id="rId4"/>
    <p:sldId id="260" r:id="rId5"/>
    <p:sldId id="256" r:id="rId6"/>
    <p:sldId id="257" r:id="rId7"/>
    <p:sldId id="261" r:id="rId8"/>
    <p:sldId id="262" r:id="rId9"/>
    <p:sldId id="269" r:id="rId10"/>
    <p:sldId id="270" r:id="rId11"/>
    <p:sldId id="271" r:id="rId12"/>
    <p:sldId id="266" r:id="rId13"/>
    <p:sldId id="272" r:id="rId14"/>
    <p:sldId id="268" r:id="rId15"/>
    <p:sldId id="26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7D31BED-19BB-6975-174E-3A106F31E99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D9ED2374-FF85-1F07-34F8-585B3247083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199A261-1353-4A9E-BF92-345BBE3EC708}" type="datetimeFigureOut">
              <a:rPr lang="en-IN" smtClean="0"/>
              <a:t>09-11-2022</a:t>
            </a:fld>
            <a:endParaRPr lang="en-IN"/>
          </a:p>
        </p:txBody>
      </p:sp>
      <p:sp>
        <p:nvSpPr>
          <p:cNvPr id="4" name="Footer Placeholder 3">
            <a:extLst>
              <a:ext uri="{FF2B5EF4-FFF2-40B4-BE49-F238E27FC236}">
                <a16:creationId xmlns:a16="http://schemas.microsoft.com/office/drawing/2014/main" id="{1029F71B-095B-1393-DC96-12288816573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C2F05DDE-4C58-5129-F319-5113AC3C2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DAC77F6-BFCA-4656-8A7C-D0B6408BFE12}" type="slidenum">
              <a:rPr lang="en-IN" smtClean="0"/>
              <a:t>‹#›</a:t>
            </a:fld>
            <a:endParaRPr lang="en-IN"/>
          </a:p>
        </p:txBody>
      </p:sp>
    </p:spTree>
    <p:extLst>
      <p:ext uri="{BB962C8B-B14F-4D97-AF65-F5344CB8AC3E}">
        <p14:creationId xmlns:p14="http://schemas.microsoft.com/office/powerpoint/2010/main" val="3344722679"/>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04DD5D-C285-4A38-9AEC-977FE524A0E3}" type="datetimeFigureOut">
              <a:rPr lang="en-IN" smtClean="0"/>
              <a:t>09-11-2022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ADF451-A4BF-4A64-B493-E24F04CE3382}" type="slidenum">
              <a:rPr lang="en-IN" smtClean="0"/>
              <a:t>‹#›</a:t>
            </a:fld>
            <a:endParaRPr lang="en-IN"/>
          </a:p>
        </p:txBody>
      </p:sp>
    </p:spTree>
    <p:extLst>
      <p:ext uri="{BB962C8B-B14F-4D97-AF65-F5344CB8AC3E}">
        <p14:creationId xmlns:p14="http://schemas.microsoft.com/office/powerpoint/2010/main" val="148199918"/>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EEC130B-7140-4615-9C2E-ACD5359C8FA1}" type="datetime1">
              <a:rPr lang="en-IN" smtClean="0"/>
              <a:t>09-11-2022</a:t>
            </a:fld>
            <a:endParaRPr lang="en-IN"/>
          </a:p>
        </p:txBody>
      </p:sp>
      <p:sp>
        <p:nvSpPr>
          <p:cNvPr id="5" name="Footer Placeholder 4"/>
          <p:cNvSpPr>
            <a:spLocks noGrp="1"/>
          </p:cNvSpPr>
          <p:nvPr>
            <p:ph type="ftr" sz="quarter" idx="11"/>
          </p:nvPr>
        </p:nvSpPr>
        <p:spPr/>
        <p:txBody>
          <a:bodyPr/>
          <a:lstStyle/>
          <a:p>
            <a:r>
              <a:rPr lang="en-US"/>
              <a:t>AUTOMATIC HAND SANITIZER DISPENSER USING ARDUINO</a:t>
            </a:r>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9ED17D58-1C8E-466C-BB65-1057A708B4CC}" type="slidenum">
              <a:rPr lang="en-IN" smtClean="0"/>
              <a:t>‹#›</a:t>
            </a:fld>
            <a:endParaRPr lang="en-IN"/>
          </a:p>
        </p:txBody>
      </p:sp>
    </p:spTree>
    <p:extLst>
      <p:ext uri="{BB962C8B-B14F-4D97-AF65-F5344CB8AC3E}">
        <p14:creationId xmlns:p14="http://schemas.microsoft.com/office/powerpoint/2010/main" val="3741753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6ED04C-396E-4E1C-BB10-490785CF7EFA}" type="datetime1">
              <a:rPr lang="en-IN" smtClean="0"/>
              <a:t>09-11-2022</a:t>
            </a:fld>
            <a:endParaRPr lang="en-IN"/>
          </a:p>
        </p:txBody>
      </p:sp>
      <p:sp>
        <p:nvSpPr>
          <p:cNvPr id="5" name="Footer Placeholder 4"/>
          <p:cNvSpPr>
            <a:spLocks noGrp="1"/>
          </p:cNvSpPr>
          <p:nvPr>
            <p:ph type="ftr" sz="quarter" idx="11"/>
          </p:nvPr>
        </p:nvSpPr>
        <p:spPr/>
        <p:txBody>
          <a:bodyPr/>
          <a:lstStyle/>
          <a:p>
            <a:r>
              <a:rPr lang="en-US"/>
              <a:t>AUTOMATIC HAND SANITIZER DISPENSER USING ARDUINO</a:t>
            </a:r>
            <a:endParaRPr lang="en-IN"/>
          </a:p>
        </p:txBody>
      </p:sp>
      <p:sp>
        <p:nvSpPr>
          <p:cNvPr id="6" name="Slide Number Placeholder 5"/>
          <p:cNvSpPr>
            <a:spLocks noGrp="1"/>
          </p:cNvSpPr>
          <p:nvPr>
            <p:ph type="sldNum" sz="quarter" idx="12"/>
          </p:nvPr>
        </p:nvSpPr>
        <p:spPr/>
        <p:txBody>
          <a:bodyPr/>
          <a:lstStyle/>
          <a:p>
            <a:fld id="{9ED17D58-1C8E-466C-BB65-1057A708B4CC}" type="slidenum">
              <a:rPr lang="en-IN" smtClean="0"/>
              <a:t>‹#›</a:t>
            </a:fld>
            <a:endParaRPr lang="en-IN"/>
          </a:p>
        </p:txBody>
      </p:sp>
    </p:spTree>
    <p:extLst>
      <p:ext uri="{BB962C8B-B14F-4D97-AF65-F5344CB8AC3E}">
        <p14:creationId xmlns:p14="http://schemas.microsoft.com/office/powerpoint/2010/main" val="521746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735D4-A615-4FC7-9FC8-E16357C7FC71}" type="datetime1">
              <a:rPr lang="en-IN" smtClean="0"/>
              <a:t>09-11-2022</a:t>
            </a:fld>
            <a:endParaRPr lang="en-IN"/>
          </a:p>
        </p:txBody>
      </p:sp>
      <p:sp>
        <p:nvSpPr>
          <p:cNvPr id="5" name="Footer Placeholder 4"/>
          <p:cNvSpPr>
            <a:spLocks noGrp="1"/>
          </p:cNvSpPr>
          <p:nvPr>
            <p:ph type="ftr" sz="quarter" idx="11"/>
          </p:nvPr>
        </p:nvSpPr>
        <p:spPr/>
        <p:txBody>
          <a:bodyPr/>
          <a:lstStyle/>
          <a:p>
            <a:r>
              <a:rPr lang="en-US"/>
              <a:t>AUTOMATIC HAND SANITIZER DISPENSER USING ARDUINO</a:t>
            </a:r>
            <a:endParaRPr lang="en-IN"/>
          </a:p>
        </p:txBody>
      </p:sp>
      <p:sp>
        <p:nvSpPr>
          <p:cNvPr id="6" name="Slide Number Placeholder 5"/>
          <p:cNvSpPr>
            <a:spLocks noGrp="1"/>
          </p:cNvSpPr>
          <p:nvPr>
            <p:ph type="sldNum" sz="quarter" idx="12"/>
          </p:nvPr>
        </p:nvSpPr>
        <p:spPr/>
        <p:txBody>
          <a:bodyPr/>
          <a:lstStyle/>
          <a:p>
            <a:fld id="{9ED17D58-1C8E-466C-BB65-1057A708B4CC}" type="slidenum">
              <a:rPr lang="en-IN" smtClean="0"/>
              <a:t>‹#›</a:t>
            </a:fld>
            <a:endParaRPr lang="en-IN"/>
          </a:p>
        </p:txBody>
      </p:sp>
    </p:spTree>
    <p:extLst>
      <p:ext uri="{BB962C8B-B14F-4D97-AF65-F5344CB8AC3E}">
        <p14:creationId xmlns:p14="http://schemas.microsoft.com/office/powerpoint/2010/main" val="4161110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76EFE2-88C8-48C3-9CFA-01676E6CB8D3}" type="datetime1">
              <a:rPr lang="en-IN" smtClean="0"/>
              <a:t>09-11-2022</a:t>
            </a:fld>
            <a:endParaRPr lang="en-IN"/>
          </a:p>
        </p:txBody>
      </p:sp>
      <p:sp>
        <p:nvSpPr>
          <p:cNvPr id="5" name="Footer Placeholder 4"/>
          <p:cNvSpPr>
            <a:spLocks noGrp="1"/>
          </p:cNvSpPr>
          <p:nvPr>
            <p:ph type="ftr" sz="quarter" idx="11"/>
          </p:nvPr>
        </p:nvSpPr>
        <p:spPr/>
        <p:txBody>
          <a:bodyPr/>
          <a:lstStyle/>
          <a:p>
            <a:r>
              <a:rPr lang="en-US"/>
              <a:t>AUTOMATIC HAND SANITIZER DISPENSER USING ARDUINO</a:t>
            </a:r>
            <a:endParaRPr lang="en-IN"/>
          </a:p>
        </p:txBody>
      </p:sp>
      <p:sp>
        <p:nvSpPr>
          <p:cNvPr id="6" name="Slide Number Placeholder 5"/>
          <p:cNvSpPr>
            <a:spLocks noGrp="1"/>
          </p:cNvSpPr>
          <p:nvPr>
            <p:ph type="sldNum" sz="quarter" idx="12"/>
          </p:nvPr>
        </p:nvSpPr>
        <p:spPr/>
        <p:txBody>
          <a:bodyPr/>
          <a:lstStyle/>
          <a:p>
            <a:fld id="{9ED17D58-1C8E-466C-BB65-1057A708B4CC}" type="slidenum">
              <a:rPr lang="en-IN" smtClean="0"/>
              <a:t>‹#›</a:t>
            </a:fld>
            <a:endParaRPr lang="en-IN"/>
          </a:p>
        </p:txBody>
      </p:sp>
    </p:spTree>
    <p:extLst>
      <p:ext uri="{BB962C8B-B14F-4D97-AF65-F5344CB8AC3E}">
        <p14:creationId xmlns:p14="http://schemas.microsoft.com/office/powerpoint/2010/main" val="2853311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5D4F4299-B279-4084-B08D-0166605D09DF}" type="datetime1">
              <a:rPr lang="en-IN" smtClean="0"/>
              <a:t>09-11-2022</a:t>
            </a:fld>
            <a:endParaRPr lang="en-IN"/>
          </a:p>
        </p:txBody>
      </p:sp>
      <p:sp>
        <p:nvSpPr>
          <p:cNvPr id="5" name="Footer Placeholder 4"/>
          <p:cNvSpPr>
            <a:spLocks noGrp="1"/>
          </p:cNvSpPr>
          <p:nvPr>
            <p:ph type="ftr" sz="quarter" idx="11"/>
          </p:nvPr>
        </p:nvSpPr>
        <p:spPr>
          <a:xfrm>
            <a:off x="2182708" y="6272784"/>
            <a:ext cx="6327648" cy="365125"/>
          </a:xfrm>
        </p:spPr>
        <p:txBody>
          <a:bodyPr/>
          <a:lstStyle/>
          <a:p>
            <a:r>
              <a:rPr lang="en-US"/>
              <a:t>AUTOMATIC HAND SANITIZER DISPENSER USING ARDUINO</a:t>
            </a:r>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9ED17D58-1C8E-466C-BB65-1057A708B4CC}" type="slidenum">
              <a:rPr lang="en-IN" smtClean="0"/>
              <a:t>‹#›</a:t>
            </a:fld>
            <a:endParaRPr lang="en-IN"/>
          </a:p>
        </p:txBody>
      </p:sp>
    </p:spTree>
    <p:extLst>
      <p:ext uri="{BB962C8B-B14F-4D97-AF65-F5344CB8AC3E}">
        <p14:creationId xmlns:p14="http://schemas.microsoft.com/office/powerpoint/2010/main" val="1215830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444216-E943-489E-880D-5EEDBDA59FC9}" type="datetime1">
              <a:rPr lang="en-IN" smtClean="0"/>
              <a:t>09-11-2022</a:t>
            </a:fld>
            <a:endParaRPr lang="en-IN"/>
          </a:p>
        </p:txBody>
      </p:sp>
      <p:sp>
        <p:nvSpPr>
          <p:cNvPr id="6" name="Footer Placeholder 5"/>
          <p:cNvSpPr>
            <a:spLocks noGrp="1"/>
          </p:cNvSpPr>
          <p:nvPr>
            <p:ph type="ftr" sz="quarter" idx="11"/>
          </p:nvPr>
        </p:nvSpPr>
        <p:spPr/>
        <p:txBody>
          <a:bodyPr/>
          <a:lstStyle/>
          <a:p>
            <a:r>
              <a:rPr lang="en-US"/>
              <a:t>AUTOMATIC HAND SANITIZER DISPENSER USING ARDUINO</a:t>
            </a:r>
            <a:endParaRPr lang="en-IN"/>
          </a:p>
        </p:txBody>
      </p:sp>
      <p:sp>
        <p:nvSpPr>
          <p:cNvPr id="7" name="Slide Number Placeholder 6"/>
          <p:cNvSpPr>
            <a:spLocks noGrp="1"/>
          </p:cNvSpPr>
          <p:nvPr>
            <p:ph type="sldNum" sz="quarter" idx="12"/>
          </p:nvPr>
        </p:nvSpPr>
        <p:spPr/>
        <p:txBody>
          <a:bodyPr/>
          <a:lstStyle/>
          <a:p>
            <a:fld id="{9ED17D58-1C8E-466C-BB65-1057A708B4CC}" type="slidenum">
              <a:rPr lang="en-IN" smtClean="0"/>
              <a:t>‹#›</a:t>
            </a:fld>
            <a:endParaRPr lang="en-IN"/>
          </a:p>
        </p:txBody>
      </p:sp>
    </p:spTree>
    <p:extLst>
      <p:ext uri="{BB962C8B-B14F-4D97-AF65-F5344CB8AC3E}">
        <p14:creationId xmlns:p14="http://schemas.microsoft.com/office/powerpoint/2010/main" val="2575336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56DEBA-78E2-46B8-80C7-A75EA3AAC44E}" type="datetime1">
              <a:rPr lang="en-IN" smtClean="0"/>
              <a:t>09-11-2022</a:t>
            </a:fld>
            <a:endParaRPr lang="en-IN"/>
          </a:p>
        </p:txBody>
      </p:sp>
      <p:sp>
        <p:nvSpPr>
          <p:cNvPr id="8" name="Footer Placeholder 7"/>
          <p:cNvSpPr>
            <a:spLocks noGrp="1"/>
          </p:cNvSpPr>
          <p:nvPr>
            <p:ph type="ftr" sz="quarter" idx="11"/>
          </p:nvPr>
        </p:nvSpPr>
        <p:spPr/>
        <p:txBody>
          <a:bodyPr/>
          <a:lstStyle/>
          <a:p>
            <a:r>
              <a:rPr lang="en-US"/>
              <a:t>AUTOMATIC HAND SANITIZER DISPENSER USING ARDUINO</a:t>
            </a:r>
            <a:endParaRPr lang="en-IN"/>
          </a:p>
        </p:txBody>
      </p:sp>
      <p:sp>
        <p:nvSpPr>
          <p:cNvPr id="9" name="Slide Number Placeholder 8"/>
          <p:cNvSpPr>
            <a:spLocks noGrp="1"/>
          </p:cNvSpPr>
          <p:nvPr>
            <p:ph type="sldNum" sz="quarter" idx="12"/>
          </p:nvPr>
        </p:nvSpPr>
        <p:spPr/>
        <p:txBody>
          <a:bodyPr/>
          <a:lstStyle/>
          <a:p>
            <a:fld id="{9ED17D58-1C8E-466C-BB65-1057A708B4CC}" type="slidenum">
              <a:rPr lang="en-IN" smtClean="0"/>
              <a:t>‹#›</a:t>
            </a:fld>
            <a:endParaRPr lang="en-IN"/>
          </a:p>
        </p:txBody>
      </p:sp>
    </p:spTree>
    <p:extLst>
      <p:ext uri="{BB962C8B-B14F-4D97-AF65-F5344CB8AC3E}">
        <p14:creationId xmlns:p14="http://schemas.microsoft.com/office/powerpoint/2010/main" val="2194312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97515E1-CAB5-4446-8E43-3C35E01ABCF3}" type="datetime1">
              <a:rPr lang="en-IN" smtClean="0"/>
              <a:t>09-11-2022</a:t>
            </a:fld>
            <a:endParaRPr lang="en-IN"/>
          </a:p>
        </p:txBody>
      </p:sp>
      <p:sp>
        <p:nvSpPr>
          <p:cNvPr id="4" name="Footer Placeholder 3"/>
          <p:cNvSpPr>
            <a:spLocks noGrp="1"/>
          </p:cNvSpPr>
          <p:nvPr>
            <p:ph type="ftr" sz="quarter" idx="11"/>
          </p:nvPr>
        </p:nvSpPr>
        <p:spPr/>
        <p:txBody>
          <a:bodyPr/>
          <a:lstStyle/>
          <a:p>
            <a:r>
              <a:rPr lang="en-US"/>
              <a:t>AUTOMATIC HAND SANITIZER DISPENSER USING ARDUINO</a:t>
            </a:r>
            <a:endParaRPr lang="en-IN"/>
          </a:p>
        </p:txBody>
      </p:sp>
      <p:sp>
        <p:nvSpPr>
          <p:cNvPr id="5" name="Slide Number Placeholder 4"/>
          <p:cNvSpPr>
            <a:spLocks noGrp="1"/>
          </p:cNvSpPr>
          <p:nvPr>
            <p:ph type="sldNum" sz="quarter" idx="12"/>
          </p:nvPr>
        </p:nvSpPr>
        <p:spPr/>
        <p:txBody>
          <a:bodyPr/>
          <a:lstStyle/>
          <a:p>
            <a:fld id="{9ED17D58-1C8E-466C-BB65-1057A708B4CC}" type="slidenum">
              <a:rPr lang="en-IN" smtClean="0"/>
              <a:t>‹#›</a:t>
            </a:fld>
            <a:endParaRPr lang="en-IN"/>
          </a:p>
        </p:txBody>
      </p:sp>
    </p:spTree>
    <p:extLst>
      <p:ext uri="{BB962C8B-B14F-4D97-AF65-F5344CB8AC3E}">
        <p14:creationId xmlns:p14="http://schemas.microsoft.com/office/powerpoint/2010/main" val="2107060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5F0D9C-AB48-46BA-B017-F93D6FA82FEF}" type="datetime1">
              <a:rPr lang="en-IN" smtClean="0"/>
              <a:t>09-11-2022</a:t>
            </a:fld>
            <a:endParaRPr lang="en-IN"/>
          </a:p>
        </p:txBody>
      </p:sp>
      <p:sp>
        <p:nvSpPr>
          <p:cNvPr id="3" name="Footer Placeholder 2"/>
          <p:cNvSpPr>
            <a:spLocks noGrp="1"/>
          </p:cNvSpPr>
          <p:nvPr>
            <p:ph type="ftr" sz="quarter" idx="11"/>
          </p:nvPr>
        </p:nvSpPr>
        <p:spPr/>
        <p:txBody>
          <a:bodyPr/>
          <a:lstStyle/>
          <a:p>
            <a:r>
              <a:rPr lang="en-US"/>
              <a:t>AUTOMATIC HAND SANITIZER DISPENSER USING ARDUINO</a:t>
            </a:r>
            <a:endParaRPr lang="en-IN"/>
          </a:p>
        </p:txBody>
      </p:sp>
      <p:sp>
        <p:nvSpPr>
          <p:cNvPr id="4" name="Slide Number Placeholder 3"/>
          <p:cNvSpPr>
            <a:spLocks noGrp="1"/>
          </p:cNvSpPr>
          <p:nvPr>
            <p:ph type="sldNum" sz="quarter" idx="12"/>
          </p:nvPr>
        </p:nvSpPr>
        <p:spPr/>
        <p:txBody>
          <a:bodyPr/>
          <a:lstStyle/>
          <a:p>
            <a:fld id="{9ED17D58-1C8E-466C-BB65-1057A708B4CC}" type="slidenum">
              <a:rPr lang="en-IN" smtClean="0"/>
              <a:t>‹#›</a:t>
            </a:fld>
            <a:endParaRPr lang="en-IN"/>
          </a:p>
        </p:txBody>
      </p:sp>
    </p:spTree>
    <p:extLst>
      <p:ext uri="{BB962C8B-B14F-4D97-AF65-F5344CB8AC3E}">
        <p14:creationId xmlns:p14="http://schemas.microsoft.com/office/powerpoint/2010/main" val="4123882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4671BD-21B0-4F7C-948D-7F7BB89C9717}" type="datetime1">
              <a:rPr lang="en-IN" smtClean="0"/>
              <a:t>09-11-2022</a:t>
            </a:fld>
            <a:endParaRPr lang="en-IN"/>
          </a:p>
        </p:txBody>
      </p:sp>
      <p:sp>
        <p:nvSpPr>
          <p:cNvPr id="6" name="Footer Placeholder 5"/>
          <p:cNvSpPr>
            <a:spLocks noGrp="1"/>
          </p:cNvSpPr>
          <p:nvPr>
            <p:ph type="ftr" sz="quarter" idx="11"/>
          </p:nvPr>
        </p:nvSpPr>
        <p:spPr/>
        <p:txBody>
          <a:bodyPr/>
          <a:lstStyle/>
          <a:p>
            <a:r>
              <a:rPr lang="en-US"/>
              <a:t>AUTOMATIC HAND SANITIZER DISPENSER USING ARDUINO</a:t>
            </a:r>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9ED17D58-1C8E-466C-BB65-1057A708B4CC}" type="slidenum">
              <a:rPr lang="en-IN" smtClean="0"/>
              <a:t>‹#›</a:t>
            </a:fld>
            <a:endParaRPr lang="en-IN"/>
          </a:p>
        </p:txBody>
      </p:sp>
    </p:spTree>
    <p:extLst>
      <p:ext uri="{BB962C8B-B14F-4D97-AF65-F5344CB8AC3E}">
        <p14:creationId xmlns:p14="http://schemas.microsoft.com/office/powerpoint/2010/main" val="3611724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11CEA8-C0DC-4BC1-BF44-8C03601AB469}" type="datetime1">
              <a:rPr lang="en-IN" smtClean="0"/>
              <a:t>09-11-2022</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9ED17D58-1C8E-466C-BB65-1057A708B4CC}" type="slidenum">
              <a:rPr lang="en-IN" smtClean="0"/>
              <a:t>‹#›</a:t>
            </a:fld>
            <a:endParaRPr lang="en-IN"/>
          </a:p>
        </p:txBody>
      </p:sp>
    </p:spTree>
    <p:extLst>
      <p:ext uri="{BB962C8B-B14F-4D97-AF65-F5344CB8AC3E}">
        <p14:creationId xmlns:p14="http://schemas.microsoft.com/office/powerpoint/2010/main" val="850897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97345">
              <a:schemeClr val="bg1">
                <a:lumMod val="85000"/>
              </a:schemeClr>
            </a:gs>
            <a:gs pos="61000">
              <a:schemeClr val="bg1">
                <a:lumMod val="75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BFD84156-64B5-4554-8B86-22EBFC36BF67}" type="datetime1">
              <a:rPr lang="en-IN" smtClean="0"/>
              <a:t>09-11-2022</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r>
              <a:rPr lang="en-US"/>
              <a:t>AUTOMATIC HAND SANITIZER DISPENSER USING ARDUINO</a:t>
            </a:r>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9ED17D58-1C8E-466C-BB65-1057A708B4CC}" type="slidenum">
              <a:rPr lang="en-IN" smtClean="0"/>
              <a:t>‹#›</a:t>
            </a:fld>
            <a:endParaRPr lang="en-IN"/>
          </a:p>
        </p:txBody>
      </p:sp>
    </p:spTree>
    <p:extLst>
      <p:ext uri="{BB962C8B-B14F-4D97-AF65-F5344CB8AC3E}">
        <p14:creationId xmlns:p14="http://schemas.microsoft.com/office/powerpoint/2010/main" val="23042278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jp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 name="Slide Number Placeholder 2">
            <a:extLst>
              <a:ext uri="{FF2B5EF4-FFF2-40B4-BE49-F238E27FC236}">
                <a16:creationId xmlns:a16="http://schemas.microsoft.com/office/drawing/2014/main" id="{D77FFA17-BB1D-AD57-06D1-BE693BA261EF}"/>
              </a:ext>
            </a:extLst>
          </p:cNvPr>
          <p:cNvSpPr>
            <a:spLocks noGrp="1"/>
          </p:cNvSpPr>
          <p:nvPr>
            <p:ph type="sldNum" sz="quarter" idx="12"/>
          </p:nvPr>
        </p:nvSpPr>
        <p:spPr>
          <a:xfrm>
            <a:off x="8610600" y="6356350"/>
            <a:ext cx="2743200" cy="365125"/>
          </a:xfrm>
        </p:spPr>
        <p:txBody>
          <a:bodyPr/>
          <a:lstStyle/>
          <a:p>
            <a:fld id="{34C99D79-8A4B-4031-B1E0-AF26F8EDF2BC}" type="slidenum">
              <a:rPr lang="en-IN" smtClean="0"/>
              <a:pPr/>
              <a:t>1</a:t>
            </a:fld>
            <a:endParaRPr lang="en-IN"/>
          </a:p>
        </p:txBody>
      </p:sp>
      <p:sp>
        <p:nvSpPr>
          <p:cNvPr id="17" name="TextBox 16">
            <a:extLst>
              <a:ext uri="{FF2B5EF4-FFF2-40B4-BE49-F238E27FC236}">
                <a16:creationId xmlns:a16="http://schemas.microsoft.com/office/drawing/2014/main" id="{EA619B73-4EDD-DB01-3D71-57F45386862C}"/>
              </a:ext>
            </a:extLst>
          </p:cNvPr>
          <p:cNvSpPr txBox="1"/>
          <p:nvPr/>
        </p:nvSpPr>
        <p:spPr>
          <a:xfrm>
            <a:off x="1248506" y="596091"/>
            <a:ext cx="9696159" cy="707886"/>
          </a:xfrm>
          <a:prstGeom prst="rect">
            <a:avLst/>
          </a:prstGeom>
          <a:noFill/>
        </p:spPr>
        <p:txBody>
          <a:bodyPr wrap="square">
            <a:spAutoFit/>
          </a:bodyPr>
          <a:lstStyle/>
          <a:p>
            <a:pPr algn="ctr"/>
            <a:r>
              <a:rPr lang="en-US" sz="4000" b="1" dirty="0">
                <a:effectLst>
                  <a:outerShdw blurRad="38100" dist="38100" dir="2700000" algn="tl">
                    <a:srgbClr val="000000">
                      <a:alpha val="43137"/>
                    </a:srgbClr>
                  </a:outerShdw>
                </a:effectLst>
                <a:latin typeface="Bahnschrift" panose="020B0502040204020203" pitchFamily="34" charset="0"/>
                <a:cs typeface="Times New Roman" panose="02020603050405020304" pitchFamily="18" charset="0"/>
              </a:rPr>
              <a:t>INTRODUCTION</a:t>
            </a:r>
          </a:p>
        </p:txBody>
      </p:sp>
      <p:sp>
        <p:nvSpPr>
          <p:cNvPr id="18" name="TextBox 17">
            <a:extLst>
              <a:ext uri="{FF2B5EF4-FFF2-40B4-BE49-F238E27FC236}">
                <a16:creationId xmlns:a16="http://schemas.microsoft.com/office/drawing/2014/main" id="{73422AF9-C5DE-DA6D-7F84-3B59ECDFCB49}"/>
              </a:ext>
            </a:extLst>
          </p:cNvPr>
          <p:cNvSpPr txBox="1"/>
          <p:nvPr/>
        </p:nvSpPr>
        <p:spPr>
          <a:xfrm>
            <a:off x="1248506" y="1828801"/>
            <a:ext cx="9696159" cy="2246769"/>
          </a:xfrm>
          <a:prstGeom prst="rect">
            <a:avLst/>
          </a:prstGeom>
          <a:noFill/>
        </p:spPr>
        <p:txBody>
          <a:bodyPr wrap="square">
            <a:spAutoFit/>
          </a:bodyPr>
          <a:lstStyle/>
          <a:p>
            <a:pPr algn="just"/>
            <a:r>
              <a:rPr lang="en-US" sz="2000" b="0" i="0" u="none" strike="noStrike" baseline="0" dirty="0">
                <a:latin typeface="Bahnschrift" panose="020B0502040204020203" pitchFamily="34" charset="0"/>
                <a:cs typeface="Times New Roman" panose="02020603050405020304" pitchFamily="18" charset="0"/>
              </a:rPr>
              <a:t>Fire detection systems are designed to discover fires early in their development when time will still be available for the safe evacuation of occupants. Early detection also plays a significant role in protecting the safety of emergency response personnel. Property loss can be reduced and downtime for the operation minimized through early detection because control efforts are started while the fire is still small. Most alarm systems provide information to emergency responders on the location of the fire, speeding the process of fire control.</a:t>
            </a:r>
            <a:endParaRPr lang="en-US" sz="2000" dirty="0">
              <a:latin typeface="Bahnschrift" panose="020B0502040204020203" pitchFamily="34" charset="0"/>
              <a:cs typeface="Times New Roman" panose="02020603050405020304" pitchFamily="18" charset="0"/>
            </a:endParaRPr>
          </a:p>
        </p:txBody>
      </p:sp>
    </p:spTree>
    <p:extLst>
      <p:ext uri="{BB962C8B-B14F-4D97-AF65-F5344CB8AC3E}">
        <p14:creationId xmlns:p14="http://schemas.microsoft.com/office/powerpoint/2010/main" val="22097947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9DB1E24-D362-8D0C-6FF9-9ABEC455BBA3}"/>
              </a:ext>
            </a:extLst>
          </p:cNvPr>
          <p:cNvSpPr>
            <a:spLocks noGrp="1"/>
          </p:cNvSpPr>
          <p:nvPr>
            <p:ph type="sldNum" sz="quarter" idx="12"/>
          </p:nvPr>
        </p:nvSpPr>
        <p:spPr/>
        <p:txBody>
          <a:bodyPr/>
          <a:lstStyle/>
          <a:p>
            <a:fld id="{9ED17D58-1C8E-466C-BB65-1057A708B4CC}" type="slidenum">
              <a:rPr lang="en-IN" smtClean="0"/>
              <a:t>10</a:t>
            </a:fld>
            <a:endParaRPr lang="en-IN"/>
          </a:p>
        </p:txBody>
      </p:sp>
      <p:sp>
        <p:nvSpPr>
          <p:cNvPr id="4" name="Title 1">
            <a:extLst>
              <a:ext uri="{FF2B5EF4-FFF2-40B4-BE49-F238E27FC236}">
                <a16:creationId xmlns:a16="http://schemas.microsoft.com/office/drawing/2014/main" id="{FBE390EB-314A-33E1-01CF-73EE1111B198}"/>
              </a:ext>
            </a:extLst>
          </p:cNvPr>
          <p:cNvSpPr txBox="1">
            <a:spLocks/>
          </p:cNvSpPr>
          <p:nvPr/>
        </p:nvSpPr>
        <p:spPr>
          <a:xfrm>
            <a:off x="1066800" y="360287"/>
            <a:ext cx="10058400" cy="709686"/>
          </a:xfrm>
          <a:prstGeom prst="rect">
            <a:avLst/>
          </a:prstGeom>
        </p:spPr>
        <p:txBody>
          <a:bodyP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n-US" sz="4000" b="1" cap="none" dirty="0">
                <a:ln w="0"/>
                <a:solidFill>
                  <a:schemeClr val="tx1"/>
                </a:solidFill>
                <a:effectLst>
                  <a:outerShdw blurRad="38100" dist="19050" dir="2700000" algn="tl" rotWithShape="0">
                    <a:schemeClr val="dk1">
                      <a:alpha val="40000"/>
                    </a:schemeClr>
                  </a:outerShdw>
                </a:effectLst>
                <a:latin typeface="Bahnschrift" panose="020B0502040204020203" pitchFamily="34" charset="0"/>
              </a:rPr>
              <a:t>STEP 7:FUNCTIONAL VIEW SPECIFICATION</a:t>
            </a:r>
            <a:endParaRPr lang="en-IN" sz="4000" b="1" cap="none" dirty="0">
              <a:ln w="0"/>
              <a:solidFill>
                <a:schemeClr val="tx1"/>
              </a:solidFill>
              <a:effectLst>
                <a:outerShdw blurRad="38100" dist="19050" dir="2700000" algn="tl" rotWithShape="0">
                  <a:schemeClr val="dk1">
                    <a:alpha val="40000"/>
                  </a:schemeClr>
                </a:outerShdw>
              </a:effectLst>
              <a:latin typeface="Bahnschrift" panose="020B0502040204020203" pitchFamily="34" charset="0"/>
            </a:endParaRPr>
          </a:p>
        </p:txBody>
      </p:sp>
      <p:pic>
        <p:nvPicPr>
          <p:cNvPr id="8" name="Picture 7">
            <a:extLst>
              <a:ext uri="{FF2B5EF4-FFF2-40B4-BE49-F238E27FC236}">
                <a16:creationId xmlns:a16="http://schemas.microsoft.com/office/drawing/2014/main" id="{B12B08C6-039D-41D7-B783-601ED80FCA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3178" y="1376362"/>
            <a:ext cx="8225643" cy="4896422"/>
          </a:xfrm>
          <a:prstGeom prst="rect">
            <a:avLst/>
          </a:prstGeom>
        </p:spPr>
      </p:pic>
    </p:spTree>
    <p:extLst>
      <p:ext uri="{BB962C8B-B14F-4D97-AF65-F5344CB8AC3E}">
        <p14:creationId xmlns:p14="http://schemas.microsoft.com/office/powerpoint/2010/main" val="13107772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60B7BF3-0435-4E40-2B4B-19BA313EA30D}"/>
              </a:ext>
            </a:extLst>
          </p:cNvPr>
          <p:cNvSpPr>
            <a:spLocks noGrp="1"/>
          </p:cNvSpPr>
          <p:nvPr>
            <p:ph type="sldNum" sz="quarter" idx="12"/>
          </p:nvPr>
        </p:nvSpPr>
        <p:spPr/>
        <p:txBody>
          <a:bodyPr/>
          <a:lstStyle/>
          <a:p>
            <a:fld id="{9ED17D58-1C8E-466C-BB65-1057A708B4CC}" type="slidenum">
              <a:rPr lang="en-IN" smtClean="0"/>
              <a:t>11</a:t>
            </a:fld>
            <a:endParaRPr lang="en-IN"/>
          </a:p>
        </p:txBody>
      </p:sp>
      <p:sp>
        <p:nvSpPr>
          <p:cNvPr id="4" name="Title 1">
            <a:extLst>
              <a:ext uri="{FF2B5EF4-FFF2-40B4-BE49-F238E27FC236}">
                <a16:creationId xmlns:a16="http://schemas.microsoft.com/office/drawing/2014/main" id="{95C0AF4F-8A25-DC22-0E81-946A42F84A37}"/>
              </a:ext>
            </a:extLst>
          </p:cNvPr>
          <p:cNvSpPr txBox="1">
            <a:spLocks/>
          </p:cNvSpPr>
          <p:nvPr/>
        </p:nvSpPr>
        <p:spPr>
          <a:xfrm>
            <a:off x="1066800" y="360287"/>
            <a:ext cx="10058400" cy="709686"/>
          </a:xfrm>
          <a:prstGeom prst="rect">
            <a:avLst/>
          </a:prstGeom>
        </p:spPr>
        <p:txBody>
          <a:bodyPr>
            <a:normAutofit fontScale="92500"/>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n-US" sz="4000" b="1" cap="none" dirty="0">
                <a:ln w="0"/>
                <a:solidFill>
                  <a:schemeClr val="tx1"/>
                </a:solidFill>
                <a:effectLst>
                  <a:outerShdw blurRad="38100" dist="19050" dir="2700000" algn="tl" rotWithShape="0">
                    <a:schemeClr val="dk1">
                      <a:alpha val="40000"/>
                    </a:schemeClr>
                  </a:outerShdw>
                </a:effectLst>
                <a:latin typeface="Bahnschrift" panose="020B0502040204020203" pitchFamily="34" charset="0"/>
              </a:rPr>
              <a:t>STEP 8:OPERATIONAL VIEW SPECIFICATION</a:t>
            </a:r>
            <a:endParaRPr lang="en-IN" sz="4000" b="1" cap="none" dirty="0">
              <a:ln w="0"/>
              <a:solidFill>
                <a:schemeClr val="tx1"/>
              </a:solidFill>
              <a:effectLst>
                <a:outerShdw blurRad="38100" dist="19050" dir="2700000" algn="tl" rotWithShape="0">
                  <a:schemeClr val="dk1">
                    <a:alpha val="40000"/>
                  </a:schemeClr>
                </a:outerShdw>
              </a:effectLst>
              <a:latin typeface="Bahnschrift" panose="020B0502040204020203" pitchFamily="34" charset="0"/>
            </a:endParaRPr>
          </a:p>
        </p:txBody>
      </p:sp>
      <p:pic>
        <p:nvPicPr>
          <p:cNvPr id="8" name="Picture 7">
            <a:extLst>
              <a:ext uri="{FF2B5EF4-FFF2-40B4-BE49-F238E27FC236}">
                <a16:creationId xmlns:a16="http://schemas.microsoft.com/office/drawing/2014/main" id="{797E7D26-6D61-4B02-A943-5D98724BF1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9695" y="1331096"/>
            <a:ext cx="3815282" cy="3914775"/>
          </a:xfrm>
          <a:prstGeom prst="rect">
            <a:avLst/>
          </a:prstGeom>
        </p:spPr>
      </p:pic>
      <p:sp>
        <p:nvSpPr>
          <p:cNvPr id="13" name="TextBox 12">
            <a:extLst>
              <a:ext uri="{FF2B5EF4-FFF2-40B4-BE49-F238E27FC236}">
                <a16:creationId xmlns:a16="http://schemas.microsoft.com/office/drawing/2014/main" id="{7082DA75-8175-47DA-A59F-D5C2C9562298}"/>
              </a:ext>
            </a:extLst>
          </p:cNvPr>
          <p:cNvSpPr txBox="1"/>
          <p:nvPr/>
        </p:nvSpPr>
        <p:spPr>
          <a:xfrm>
            <a:off x="7213002" y="1331096"/>
            <a:ext cx="2705426" cy="480131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DEVICE:</a:t>
            </a:r>
          </a:p>
          <a:p>
            <a:pPr algn="ctr"/>
            <a:r>
              <a:rPr lang="en-US" sz="1400" dirty="0">
                <a:latin typeface="Times New Roman" panose="02020603050405020304" pitchFamily="18" charset="0"/>
                <a:cs typeface="Times New Roman" panose="02020603050405020304" pitchFamily="18" charset="0"/>
              </a:rPr>
              <a:t>Flame Sensor</a:t>
            </a:r>
          </a:p>
          <a:p>
            <a:pPr algn="ctr"/>
            <a:r>
              <a:rPr lang="en-US" sz="1400" dirty="0">
                <a:latin typeface="Times New Roman" panose="02020603050405020304" pitchFamily="18" charset="0"/>
                <a:cs typeface="Times New Roman" panose="02020603050405020304" pitchFamily="18" charset="0"/>
              </a:rPr>
              <a:t>Smoke Sensor</a:t>
            </a:r>
          </a:p>
          <a:p>
            <a:pPr algn="ctr"/>
            <a:r>
              <a:rPr lang="en-US" sz="1400" dirty="0">
                <a:latin typeface="Times New Roman" panose="02020603050405020304" pitchFamily="18" charset="0"/>
                <a:cs typeface="Times New Roman" panose="02020603050405020304" pitchFamily="18" charset="0"/>
              </a:rPr>
              <a:t>Computing Device</a:t>
            </a:r>
          </a:p>
          <a:p>
            <a:pPr algn="ctr"/>
            <a:endParaRPr lang="en-US" sz="14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COMMUNICATION:</a:t>
            </a:r>
          </a:p>
          <a:p>
            <a:pPr algn="ctr"/>
            <a:r>
              <a:rPr lang="en-US" sz="1400" dirty="0">
                <a:latin typeface="Times New Roman" panose="02020603050405020304" pitchFamily="18" charset="0"/>
                <a:cs typeface="Times New Roman" panose="02020603050405020304" pitchFamily="18" charset="0"/>
              </a:rPr>
              <a:t>REST API</a:t>
            </a:r>
          </a:p>
          <a:p>
            <a:pPr algn="ctr"/>
            <a:endParaRPr lang="en-US" sz="14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SERVICES:</a:t>
            </a:r>
          </a:p>
          <a:p>
            <a:pPr algn="ctr"/>
            <a:r>
              <a:rPr lang="en-US" sz="1400" dirty="0">
                <a:latin typeface="Times New Roman" panose="02020603050405020304" pitchFamily="18" charset="0"/>
                <a:cs typeface="Times New Roman" panose="02020603050405020304" pitchFamily="18" charset="0"/>
              </a:rPr>
              <a:t>Native Device Service</a:t>
            </a:r>
          </a:p>
          <a:p>
            <a:pPr algn="ctr"/>
            <a:r>
              <a:rPr lang="en-US" sz="1400" dirty="0" err="1">
                <a:latin typeface="Times New Roman" panose="02020603050405020304" pitchFamily="18" charset="0"/>
                <a:cs typeface="Times New Roman" panose="02020603050405020304" pitchFamily="18" charset="0"/>
              </a:rPr>
              <a:t>Aurdino</a:t>
            </a:r>
            <a:r>
              <a:rPr lang="en-US" sz="1400" dirty="0">
                <a:latin typeface="Times New Roman" panose="02020603050405020304" pitchFamily="18" charset="0"/>
                <a:cs typeface="Times New Roman" panose="02020603050405020304" pitchFamily="18" charset="0"/>
              </a:rPr>
              <a:t> Controller Services</a:t>
            </a:r>
          </a:p>
          <a:p>
            <a:pPr algn="ctr"/>
            <a:endParaRPr lang="en-US" sz="14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MANAGEMENT:</a:t>
            </a:r>
          </a:p>
          <a:p>
            <a:pPr algn="ctr"/>
            <a:r>
              <a:rPr lang="en-US" sz="1400" dirty="0">
                <a:latin typeface="Times New Roman" panose="02020603050405020304" pitchFamily="18" charset="0"/>
                <a:cs typeface="Times New Roman" panose="02020603050405020304" pitchFamily="18" charset="0"/>
              </a:rPr>
              <a:t>Device Management</a:t>
            </a:r>
          </a:p>
          <a:p>
            <a:pPr algn="ctr"/>
            <a:r>
              <a:rPr lang="en-US" sz="1400" dirty="0">
                <a:latin typeface="Times New Roman" panose="02020603050405020304" pitchFamily="18" charset="0"/>
                <a:cs typeface="Times New Roman" panose="02020603050405020304" pitchFamily="18" charset="0"/>
              </a:rPr>
              <a:t>Embedded App Management</a:t>
            </a:r>
          </a:p>
          <a:p>
            <a:pPr algn="ctr"/>
            <a:endParaRPr lang="en-US" sz="14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SECURITY:</a:t>
            </a:r>
          </a:p>
          <a:p>
            <a:pPr algn="ctr"/>
            <a:r>
              <a:rPr lang="en-US" sz="1400" dirty="0">
                <a:latin typeface="Times New Roman" panose="02020603050405020304" pitchFamily="18" charset="0"/>
                <a:cs typeface="Times New Roman" panose="02020603050405020304" pitchFamily="18" charset="0"/>
              </a:rPr>
              <a:t>Authentication of user</a:t>
            </a:r>
          </a:p>
          <a:p>
            <a:pPr algn="ctr"/>
            <a:endParaRPr lang="en-US" sz="14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APPLICATION:</a:t>
            </a:r>
          </a:p>
          <a:p>
            <a:pPr algn="ctr"/>
            <a:r>
              <a:rPr lang="en-US" sz="1400" dirty="0">
                <a:latin typeface="Times New Roman" panose="02020603050405020304" pitchFamily="18" charset="0"/>
                <a:cs typeface="Times New Roman" panose="02020603050405020304" pitchFamily="18" charset="0"/>
              </a:rPr>
              <a:t>Embedded App</a:t>
            </a:r>
          </a:p>
        </p:txBody>
      </p:sp>
    </p:spTree>
    <p:extLst>
      <p:ext uri="{BB962C8B-B14F-4D97-AF65-F5344CB8AC3E}">
        <p14:creationId xmlns:p14="http://schemas.microsoft.com/office/powerpoint/2010/main" val="3090661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8A6F5F4-DA03-36FB-76B7-0C3E2078A458}"/>
              </a:ext>
            </a:extLst>
          </p:cNvPr>
          <p:cNvSpPr>
            <a:spLocks noGrp="1"/>
          </p:cNvSpPr>
          <p:nvPr>
            <p:ph type="sldNum" sz="quarter" idx="12"/>
          </p:nvPr>
        </p:nvSpPr>
        <p:spPr/>
        <p:txBody>
          <a:bodyPr/>
          <a:lstStyle/>
          <a:p>
            <a:fld id="{9ED17D58-1C8E-466C-BB65-1057A708B4CC}" type="slidenum">
              <a:rPr lang="en-IN" smtClean="0"/>
              <a:t>12</a:t>
            </a:fld>
            <a:endParaRPr lang="en-IN"/>
          </a:p>
        </p:txBody>
      </p:sp>
      <p:sp>
        <p:nvSpPr>
          <p:cNvPr id="5" name="TextBox 4">
            <a:extLst>
              <a:ext uri="{FF2B5EF4-FFF2-40B4-BE49-F238E27FC236}">
                <a16:creationId xmlns:a16="http://schemas.microsoft.com/office/drawing/2014/main" id="{FF235C6E-9174-F2F2-69A2-38026BCE22B2}"/>
              </a:ext>
            </a:extLst>
          </p:cNvPr>
          <p:cNvSpPr txBox="1"/>
          <p:nvPr/>
        </p:nvSpPr>
        <p:spPr>
          <a:xfrm>
            <a:off x="1066800" y="1578498"/>
            <a:ext cx="9785023" cy="3077766"/>
          </a:xfrm>
          <a:prstGeom prst="rect">
            <a:avLst/>
          </a:prstGeom>
          <a:noFill/>
        </p:spPr>
        <p:txBody>
          <a:bodyPr wrap="square">
            <a:spAutoFit/>
          </a:bodyPr>
          <a:lstStyle/>
          <a:p>
            <a:r>
              <a:rPr lang="en-GB" b="1" dirty="0">
                <a:latin typeface="Bahnschrift" panose="020B0502040204020203" pitchFamily="34" charset="0"/>
                <a:cs typeface="Times New Roman" panose="02020603050405020304" pitchFamily="18" charset="0"/>
              </a:rPr>
              <a:t>The Hardware Components include:</a:t>
            </a:r>
          </a:p>
          <a:p>
            <a:pPr marL="342900" indent="-342900">
              <a:buFont typeface="Arial" panose="020B0604020202020204" pitchFamily="34" charset="0"/>
              <a:buChar char="•"/>
            </a:pPr>
            <a:r>
              <a:rPr lang="en-GB" b="1" dirty="0">
                <a:latin typeface="Bahnschrift" panose="020B0502040204020203" pitchFamily="34" charset="0"/>
                <a:cs typeface="Times New Roman" panose="02020603050405020304" pitchFamily="18" charset="0"/>
              </a:rPr>
              <a:t>Flame Sensor</a:t>
            </a:r>
          </a:p>
          <a:p>
            <a:pPr marL="342900" indent="-342900">
              <a:buFont typeface="Arial" panose="020B0604020202020204" pitchFamily="34" charset="0"/>
              <a:buChar char="•"/>
            </a:pPr>
            <a:r>
              <a:rPr lang="en-GB" b="1" dirty="0">
                <a:latin typeface="Bahnschrift" panose="020B0502040204020203" pitchFamily="34" charset="0"/>
                <a:cs typeface="Times New Roman" panose="02020603050405020304" pitchFamily="18" charset="0"/>
              </a:rPr>
              <a:t>Smoke Sensor</a:t>
            </a:r>
          </a:p>
          <a:p>
            <a:pPr marL="342900" indent="-342900">
              <a:buFont typeface="Arial" panose="020B0604020202020204" pitchFamily="34" charset="0"/>
              <a:buChar char="•"/>
            </a:pPr>
            <a:r>
              <a:rPr lang="en-GB" b="1" dirty="0">
                <a:latin typeface="Bahnschrift" panose="020B0502040204020203" pitchFamily="34" charset="0"/>
                <a:cs typeface="Times New Roman" panose="02020603050405020304" pitchFamily="18" charset="0"/>
              </a:rPr>
              <a:t>Breadboard</a:t>
            </a:r>
          </a:p>
          <a:p>
            <a:pPr marL="342900" indent="-342900">
              <a:buFont typeface="Arial" panose="020B0604020202020204" pitchFamily="34" charset="0"/>
              <a:buChar char="•"/>
            </a:pPr>
            <a:r>
              <a:rPr lang="en-GB" b="1" dirty="0">
                <a:latin typeface="Bahnschrift" panose="020B0502040204020203" pitchFamily="34" charset="0"/>
                <a:cs typeface="Times New Roman" panose="02020603050405020304" pitchFamily="18" charset="0"/>
              </a:rPr>
              <a:t>Arduino</a:t>
            </a:r>
          </a:p>
          <a:p>
            <a:pPr marL="342900" indent="-342900">
              <a:buFont typeface="Arial" panose="020B0604020202020204" pitchFamily="34" charset="0"/>
              <a:buChar char="•"/>
            </a:pPr>
            <a:r>
              <a:rPr lang="en-GB" b="1" dirty="0">
                <a:latin typeface="Bahnschrift" panose="020B0502040204020203" pitchFamily="34" charset="0"/>
                <a:cs typeface="Times New Roman" panose="02020603050405020304" pitchFamily="18" charset="0"/>
              </a:rPr>
              <a:t>Jumper wires</a:t>
            </a:r>
          </a:p>
          <a:p>
            <a:pPr marL="342900" indent="-342900">
              <a:buFont typeface="Arial" panose="020B0604020202020204" pitchFamily="34" charset="0"/>
              <a:buChar char="•"/>
            </a:pPr>
            <a:r>
              <a:rPr lang="en-GB" b="1" dirty="0">
                <a:latin typeface="Bahnschrift" panose="020B0502040204020203" pitchFamily="34" charset="0"/>
                <a:cs typeface="Times New Roman" panose="02020603050405020304" pitchFamily="18" charset="0"/>
              </a:rPr>
              <a:t>Battery</a:t>
            </a:r>
          </a:p>
          <a:p>
            <a:endParaRPr lang="en-GB" b="1" dirty="0">
              <a:latin typeface="Bahnschrift" panose="020B0502040204020203" pitchFamily="34" charset="0"/>
              <a:cs typeface="Times New Roman" panose="02020603050405020304" pitchFamily="18" charset="0"/>
            </a:endParaRPr>
          </a:p>
          <a:p>
            <a:r>
              <a:rPr lang="en-GB" b="1" dirty="0">
                <a:latin typeface="Bahnschrift" panose="020B0502040204020203" pitchFamily="34" charset="0"/>
                <a:cs typeface="Times New Roman" panose="02020603050405020304" pitchFamily="18" charset="0"/>
              </a:rPr>
              <a:t>The Software Components include</a:t>
            </a:r>
          </a:p>
          <a:p>
            <a:pPr marL="285750" indent="-285750">
              <a:buFont typeface="Arial" panose="020B0604020202020204" pitchFamily="34" charset="0"/>
              <a:buChar char="•"/>
            </a:pPr>
            <a:r>
              <a:rPr lang="en-GB" b="1" dirty="0">
                <a:latin typeface="Bahnschrift" panose="020B0502040204020203" pitchFamily="34" charset="0"/>
                <a:cs typeface="Times New Roman" panose="02020603050405020304" pitchFamily="18" charset="0"/>
              </a:rPr>
              <a:t>Arduino IDE</a:t>
            </a:r>
          </a:p>
          <a:p>
            <a:endParaRPr lang="en-GB" sz="1400" b="1" dirty="0">
              <a:solidFill>
                <a:schemeClr val="accent1"/>
              </a:solidFill>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09C2FF55-BCB6-079C-4765-032B118C4EBB}"/>
              </a:ext>
            </a:extLst>
          </p:cNvPr>
          <p:cNvSpPr txBox="1">
            <a:spLocks/>
          </p:cNvSpPr>
          <p:nvPr/>
        </p:nvSpPr>
        <p:spPr>
          <a:xfrm>
            <a:off x="1066800" y="360287"/>
            <a:ext cx="10058400" cy="709686"/>
          </a:xfrm>
          <a:prstGeom prst="rect">
            <a:avLst/>
          </a:prstGeom>
        </p:spPr>
        <p:txBody>
          <a:bodyPr>
            <a:normAutofit fontScale="85000" lnSpcReduction="10000"/>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n-US" sz="4000" b="1" cap="none" dirty="0">
                <a:ln w="0"/>
                <a:solidFill>
                  <a:schemeClr val="tx1"/>
                </a:solidFill>
                <a:effectLst>
                  <a:outerShdw blurRad="38100" dist="19050" dir="2700000" algn="tl" rotWithShape="0">
                    <a:schemeClr val="dk1">
                      <a:alpha val="40000"/>
                    </a:schemeClr>
                  </a:outerShdw>
                </a:effectLst>
                <a:latin typeface="Bahnschrift" panose="020B0502040204020203" pitchFamily="34" charset="0"/>
              </a:rPr>
              <a:t>STEP 9:DEVICE AND COMPONENT INTEGRATION</a:t>
            </a:r>
            <a:endParaRPr lang="en-IN" sz="4000" b="1" cap="none" dirty="0">
              <a:ln w="0"/>
              <a:solidFill>
                <a:schemeClr val="tx1"/>
              </a:solidFill>
              <a:effectLst>
                <a:outerShdw blurRad="38100" dist="19050" dir="2700000" algn="tl" rotWithShape="0">
                  <a:schemeClr val="dk1">
                    <a:alpha val="40000"/>
                  </a:schemeClr>
                </a:outerShdw>
              </a:effectLst>
              <a:latin typeface="Bahnschrift" panose="020B0502040204020203" pitchFamily="34" charset="0"/>
            </a:endParaRPr>
          </a:p>
        </p:txBody>
      </p:sp>
      <p:pic>
        <p:nvPicPr>
          <p:cNvPr id="9" name="Picture 8">
            <a:extLst>
              <a:ext uri="{FF2B5EF4-FFF2-40B4-BE49-F238E27FC236}">
                <a16:creationId xmlns:a16="http://schemas.microsoft.com/office/drawing/2014/main" id="{475786EA-3F03-0A15-732A-4FB522F16BE7}"/>
              </a:ext>
            </a:extLst>
          </p:cNvPr>
          <p:cNvPicPr>
            <a:picLocks noChangeAspect="1"/>
          </p:cNvPicPr>
          <p:nvPr/>
        </p:nvPicPr>
        <p:blipFill>
          <a:blip r:embed="rId3"/>
          <a:stretch>
            <a:fillRect/>
          </a:stretch>
        </p:blipFill>
        <p:spPr>
          <a:xfrm>
            <a:off x="8960735" y="3139488"/>
            <a:ext cx="2670433" cy="1514476"/>
          </a:xfrm>
          <a:prstGeom prst="rect">
            <a:avLst/>
          </a:prstGeom>
        </p:spPr>
      </p:pic>
      <p:pic>
        <p:nvPicPr>
          <p:cNvPr id="11" name="Picture 10">
            <a:extLst>
              <a:ext uri="{FF2B5EF4-FFF2-40B4-BE49-F238E27FC236}">
                <a16:creationId xmlns:a16="http://schemas.microsoft.com/office/drawing/2014/main" id="{64D0B0AC-B93E-4BEB-BE2A-03ABDA3E07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67018" y="1092301"/>
            <a:ext cx="2827606" cy="2047187"/>
          </a:xfrm>
          <a:prstGeom prst="rect">
            <a:avLst/>
          </a:prstGeom>
        </p:spPr>
      </p:pic>
      <p:pic>
        <p:nvPicPr>
          <p:cNvPr id="13" name="Picture 12">
            <a:extLst>
              <a:ext uri="{FF2B5EF4-FFF2-40B4-BE49-F238E27FC236}">
                <a16:creationId xmlns:a16="http://schemas.microsoft.com/office/drawing/2014/main" id="{95479B0D-EF31-4D90-85B7-6164F8B157E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09258" y="3320249"/>
            <a:ext cx="2143125" cy="2143125"/>
          </a:xfrm>
          <a:prstGeom prst="rect">
            <a:avLst/>
          </a:prstGeom>
        </p:spPr>
      </p:pic>
      <p:pic>
        <p:nvPicPr>
          <p:cNvPr id="14" name="Picture 13">
            <a:extLst>
              <a:ext uri="{FF2B5EF4-FFF2-40B4-BE49-F238E27FC236}">
                <a16:creationId xmlns:a16="http://schemas.microsoft.com/office/drawing/2014/main" id="{34D3A3D2-82DC-4472-B17F-0A5A7AC17654}"/>
              </a:ext>
            </a:extLst>
          </p:cNvPr>
          <p:cNvPicPr>
            <a:picLocks noChangeAspect="1"/>
          </p:cNvPicPr>
          <p:nvPr/>
        </p:nvPicPr>
        <p:blipFill>
          <a:blip r:embed="rId6"/>
          <a:stretch>
            <a:fillRect/>
          </a:stretch>
        </p:blipFill>
        <p:spPr>
          <a:xfrm>
            <a:off x="8938350" y="971918"/>
            <a:ext cx="2143125" cy="1921294"/>
          </a:xfrm>
          <a:prstGeom prst="rect">
            <a:avLst/>
          </a:prstGeom>
        </p:spPr>
      </p:pic>
    </p:spTree>
    <p:extLst>
      <p:ext uri="{BB962C8B-B14F-4D97-AF65-F5344CB8AC3E}">
        <p14:creationId xmlns:p14="http://schemas.microsoft.com/office/powerpoint/2010/main" val="251435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0CF96E7-2B8F-14EC-B2FB-7B2208248C7E}"/>
              </a:ext>
            </a:extLst>
          </p:cNvPr>
          <p:cNvSpPr>
            <a:spLocks noGrp="1"/>
          </p:cNvSpPr>
          <p:nvPr>
            <p:ph type="sldNum" sz="quarter" idx="12"/>
          </p:nvPr>
        </p:nvSpPr>
        <p:spPr/>
        <p:txBody>
          <a:bodyPr/>
          <a:lstStyle/>
          <a:p>
            <a:fld id="{9ED17D58-1C8E-466C-BB65-1057A708B4CC}" type="slidenum">
              <a:rPr lang="en-IN" smtClean="0"/>
              <a:t>13</a:t>
            </a:fld>
            <a:endParaRPr lang="en-IN"/>
          </a:p>
        </p:txBody>
      </p:sp>
      <p:sp>
        <p:nvSpPr>
          <p:cNvPr id="6" name="Title 1">
            <a:extLst>
              <a:ext uri="{FF2B5EF4-FFF2-40B4-BE49-F238E27FC236}">
                <a16:creationId xmlns:a16="http://schemas.microsoft.com/office/drawing/2014/main" id="{B14E8CBC-2CF5-79FA-FEAE-9583CA981E00}"/>
              </a:ext>
            </a:extLst>
          </p:cNvPr>
          <p:cNvSpPr txBox="1">
            <a:spLocks/>
          </p:cNvSpPr>
          <p:nvPr/>
        </p:nvSpPr>
        <p:spPr>
          <a:xfrm>
            <a:off x="-195626" y="696144"/>
            <a:ext cx="4201411" cy="709686"/>
          </a:xfrm>
          <a:prstGeom prst="rect">
            <a:avLst/>
          </a:prstGeom>
        </p:spPr>
        <p:txBody>
          <a:bodyP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n-US" sz="4000" b="1" cap="none" dirty="0">
                <a:ln w="0"/>
                <a:solidFill>
                  <a:schemeClr val="tx1"/>
                </a:solidFill>
                <a:effectLst>
                  <a:outerShdw blurRad="38100" dist="19050" dir="2700000" algn="tl" rotWithShape="0">
                    <a:schemeClr val="dk1">
                      <a:alpha val="40000"/>
                    </a:schemeClr>
                  </a:outerShdw>
                </a:effectLst>
                <a:latin typeface="Bahnschrift" panose="020B0502040204020203" pitchFamily="34" charset="0"/>
              </a:rPr>
              <a:t>PIN DIAGRAM:</a:t>
            </a:r>
            <a:endParaRPr lang="en-IN" sz="4000" b="1" cap="none" dirty="0">
              <a:ln w="0"/>
              <a:solidFill>
                <a:schemeClr val="tx1"/>
              </a:solidFill>
              <a:effectLst>
                <a:outerShdw blurRad="38100" dist="19050" dir="2700000" algn="tl" rotWithShape="0">
                  <a:schemeClr val="dk1">
                    <a:alpha val="40000"/>
                  </a:schemeClr>
                </a:outerShdw>
              </a:effectLst>
              <a:latin typeface="Bahnschrift" panose="020B0502040204020203" pitchFamily="34" charset="0"/>
            </a:endParaRPr>
          </a:p>
        </p:txBody>
      </p:sp>
      <p:pic>
        <p:nvPicPr>
          <p:cNvPr id="8" name="Picture 7">
            <a:extLst>
              <a:ext uri="{FF2B5EF4-FFF2-40B4-BE49-F238E27FC236}">
                <a16:creationId xmlns:a16="http://schemas.microsoft.com/office/drawing/2014/main" id="{422B110C-DB50-42C5-BFA1-17B9504AF1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5735" y="2055812"/>
            <a:ext cx="9780530" cy="3486224"/>
          </a:xfrm>
          <a:prstGeom prst="rect">
            <a:avLst/>
          </a:prstGeom>
        </p:spPr>
      </p:pic>
    </p:spTree>
    <p:extLst>
      <p:ext uri="{BB962C8B-B14F-4D97-AF65-F5344CB8AC3E}">
        <p14:creationId xmlns:p14="http://schemas.microsoft.com/office/powerpoint/2010/main" val="2813920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02123DA-DA75-0984-E8D8-90FB922C27F8}"/>
              </a:ext>
            </a:extLst>
          </p:cNvPr>
          <p:cNvSpPr>
            <a:spLocks noGrp="1"/>
          </p:cNvSpPr>
          <p:nvPr>
            <p:ph type="sldNum" sz="quarter" idx="12"/>
          </p:nvPr>
        </p:nvSpPr>
        <p:spPr/>
        <p:txBody>
          <a:bodyPr/>
          <a:lstStyle/>
          <a:p>
            <a:fld id="{9ED17D58-1C8E-466C-BB65-1057A708B4CC}" type="slidenum">
              <a:rPr lang="en-IN" smtClean="0"/>
              <a:t>14</a:t>
            </a:fld>
            <a:endParaRPr lang="en-IN"/>
          </a:p>
        </p:txBody>
      </p:sp>
      <p:sp>
        <p:nvSpPr>
          <p:cNvPr id="5" name="TextBox 4">
            <a:extLst>
              <a:ext uri="{FF2B5EF4-FFF2-40B4-BE49-F238E27FC236}">
                <a16:creationId xmlns:a16="http://schemas.microsoft.com/office/drawing/2014/main" id="{0270C970-1181-BE29-53A5-DF3855F88EA1}"/>
              </a:ext>
            </a:extLst>
          </p:cNvPr>
          <p:cNvSpPr txBox="1"/>
          <p:nvPr/>
        </p:nvSpPr>
        <p:spPr>
          <a:xfrm flipH="1">
            <a:off x="647658" y="1318022"/>
            <a:ext cx="10663470" cy="2954655"/>
          </a:xfrm>
          <a:prstGeom prst="rect">
            <a:avLst/>
          </a:prstGeom>
          <a:noFill/>
        </p:spPr>
        <p:txBody>
          <a:bodyPr wrap="square" rtlCol="0">
            <a:spAutoFit/>
          </a:bodyPr>
          <a:lstStyle/>
          <a:p>
            <a:pPr marL="285750" indent="-285750" algn="just">
              <a:buFont typeface="Arial" panose="020B0604020202020204" pitchFamily="34" charset="0"/>
              <a:buChar char="•"/>
            </a:pPr>
            <a:r>
              <a:rPr lang="en-US" sz="2400" b="1" dirty="0">
                <a:latin typeface="Bahnschrift" panose="020B0502040204020203" pitchFamily="34" charset="0"/>
                <a:cs typeface="Times New Roman" panose="02020603050405020304" pitchFamily="18" charset="0"/>
              </a:rPr>
              <a:t>The automatic Fire Detection device proposed in this activity is ultimately expected to contribute to automatic fire and smoke detection and produce an alarm.</a:t>
            </a:r>
          </a:p>
          <a:p>
            <a:pPr marL="285750" indent="-285750" algn="just">
              <a:buFont typeface="Arial" panose="020B0604020202020204" pitchFamily="34" charset="0"/>
              <a:buChar char="•"/>
            </a:pPr>
            <a:r>
              <a:rPr lang="en-US" sz="2400" b="1" dirty="0">
                <a:latin typeface="Bahnschrift" panose="020B0502040204020203" pitchFamily="34" charset="0"/>
                <a:cs typeface="Times New Roman" panose="02020603050405020304" pitchFamily="18" charset="0"/>
              </a:rPr>
              <a:t>At present time the world needs this product.</a:t>
            </a:r>
          </a:p>
          <a:p>
            <a:pPr marL="285750" indent="-285750" algn="just">
              <a:buFont typeface="Arial" panose="020B0604020202020204" pitchFamily="34" charset="0"/>
              <a:buChar char="•"/>
            </a:pPr>
            <a:r>
              <a:rPr lang="en-US" sz="2400" b="1" dirty="0">
                <a:latin typeface="Bahnschrift" panose="020B0502040204020203" pitchFamily="34" charset="0"/>
                <a:cs typeface="Times New Roman" panose="02020603050405020304" pitchFamily="18" charset="0"/>
              </a:rPr>
              <a:t>It is very demandable for smart and cost-effective devices.</a:t>
            </a:r>
          </a:p>
          <a:p>
            <a:pPr marL="285750" indent="-285750" algn="just">
              <a:buFont typeface="Arial" panose="020B0604020202020204" pitchFamily="34" charset="0"/>
              <a:buChar char="•"/>
            </a:pPr>
            <a:endParaRPr lang="en-US" sz="2400" b="1" dirty="0">
              <a:latin typeface="Bahnschrift" panose="020B0502040204020203" pitchFamily="34" charset="0"/>
              <a:cs typeface="Times New Roman" panose="02020603050405020304" pitchFamily="18" charset="0"/>
            </a:endParaRPr>
          </a:p>
          <a:p>
            <a:pPr marL="285750" indent="-285750" algn="just">
              <a:buFont typeface="Arial" panose="020B0604020202020204" pitchFamily="34" charset="0"/>
              <a:buChar char="•"/>
            </a:pPr>
            <a:r>
              <a:rPr lang="en-US" sz="2400" b="1" dirty="0">
                <a:latin typeface="Bahnschrift" panose="020B0502040204020203" pitchFamily="34" charset="0"/>
                <a:cs typeface="Times New Roman" panose="02020603050405020304" pitchFamily="18" charset="0"/>
              </a:rPr>
              <a:t>The demo of this product is :</a:t>
            </a:r>
          </a:p>
          <a:p>
            <a:endParaRPr lang="en-US" dirty="0"/>
          </a:p>
        </p:txBody>
      </p:sp>
      <p:sp>
        <p:nvSpPr>
          <p:cNvPr id="6" name="Title 1">
            <a:extLst>
              <a:ext uri="{FF2B5EF4-FFF2-40B4-BE49-F238E27FC236}">
                <a16:creationId xmlns:a16="http://schemas.microsoft.com/office/drawing/2014/main" id="{0981E794-88AA-46F6-0CFB-89A883540AEC}"/>
              </a:ext>
            </a:extLst>
          </p:cNvPr>
          <p:cNvSpPr txBox="1">
            <a:spLocks/>
          </p:cNvSpPr>
          <p:nvPr/>
        </p:nvSpPr>
        <p:spPr>
          <a:xfrm>
            <a:off x="1066800" y="220091"/>
            <a:ext cx="10058400" cy="709686"/>
          </a:xfrm>
          <a:prstGeom prst="rect">
            <a:avLst/>
          </a:prstGeom>
        </p:spPr>
        <p:txBody>
          <a:bodyP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n-US" sz="4000" b="1" cap="none" dirty="0">
                <a:ln w="0"/>
                <a:solidFill>
                  <a:schemeClr val="tx1"/>
                </a:solidFill>
                <a:effectLst>
                  <a:outerShdw blurRad="38100" dist="19050" dir="2700000" algn="tl" rotWithShape="0">
                    <a:schemeClr val="dk1">
                      <a:alpha val="40000"/>
                    </a:schemeClr>
                  </a:outerShdw>
                </a:effectLst>
                <a:latin typeface="Bahnschrift" panose="020B0502040204020203" pitchFamily="34" charset="0"/>
              </a:rPr>
              <a:t>STEP 10:APPLICATION DEVELOPMENT</a:t>
            </a:r>
            <a:endParaRPr lang="en-IN" sz="4000" b="1" cap="none" dirty="0">
              <a:ln w="0"/>
              <a:solidFill>
                <a:schemeClr val="tx1"/>
              </a:solidFill>
              <a:effectLst>
                <a:outerShdw blurRad="38100" dist="19050" dir="2700000" algn="tl" rotWithShape="0">
                  <a:schemeClr val="dk1">
                    <a:alpha val="40000"/>
                  </a:schemeClr>
                </a:outerShdw>
              </a:effectLst>
              <a:latin typeface="Bahnschrift" panose="020B0502040204020203" pitchFamily="34" charset="0"/>
            </a:endParaRPr>
          </a:p>
        </p:txBody>
      </p:sp>
      <p:pic>
        <p:nvPicPr>
          <p:cNvPr id="7" name="Picture 6">
            <a:extLst>
              <a:ext uri="{FF2B5EF4-FFF2-40B4-BE49-F238E27FC236}">
                <a16:creationId xmlns:a16="http://schemas.microsoft.com/office/drawing/2014/main" id="{5D47D921-7C19-43C5-8618-B83A8C266E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6106" y="4354390"/>
            <a:ext cx="5106573" cy="2365232"/>
          </a:xfrm>
          <a:prstGeom prst="rect">
            <a:avLst/>
          </a:prstGeom>
        </p:spPr>
      </p:pic>
    </p:spTree>
    <p:extLst>
      <p:ext uri="{BB962C8B-B14F-4D97-AF65-F5344CB8AC3E}">
        <p14:creationId xmlns:p14="http://schemas.microsoft.com/office/powerpoint/2010/main" val="15835832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97C12BD-C284-457B-8282-10DB31F8AF65}"/>
              </a:ext>
            </a:extLst>
          </p:cNvPr>
          <p:cNvSpPr>
            <a:spLocks noGrp="1"/>
          </p:cNvSpPr>
          <p:nvPr>
            <p:ph type="dt" sz="half" idx="10"/>
          </p:nvPr>
        </p:nvSpPr>
        <p:spPr/>
        <p:txBody>
          <a:bodyPr/>
          <a:lstStyle/>
          <a:p>
            <a:endParaRPr lang="en-US" dirty="0"/>
          </a:p>
        </p:txBody>
      </p:sp>
      <p:sp>
        <p:nvSpPr>
          <p:cNvPr id="6" name="Slide Number Placeholder 5">
            <a:extLst>
              <a:ext uri="{FF2B5EF4-FFF2-40B4-BE49-F238E27FC236}">
                <a16:creationId xmlns:a16="http://schemas.microsoft.com/office/drawing/2014/main" id="{5B5A745F-1319-4C80-B847-CD4200CBE48B}"/>
              </a:ext>
            </a:extLst>
          </p:cNvPr>
          <p:cNvSpPr>
            <a:spLocks noGrp="1"/>
          </p:cNvSpPr>
          <p:nvPr>
            <p:ph type="sldNum" sz="quarter" idx="12"/>
          </p:nvPr>
        </p:nvSpPr>
        <p:spPr/>
        <p:txBody>
          <a:bodyPr/>
          <a:lstStyle/>
          <a:p>
            <a:fld id="{34C99D79-8A4B-4031-B1E0-AF26F8EDF2BC}" type="slidenum">
              <a:rPr lang="en-IN" smtClean="0"/>
              <a:pPr/>
              <a:t>15</a:t>
            </a:fld>
            <a:endParaRPr lang="en-IN"/>
          </a:p>
        </p:txBody>
      </p:sp>
      <p:sp>
        <p:nvSpPr>
          <p:cNvPr id="2" name="TextBox 1">
            <a:extLst>
              <a:ext uri="{FF2B5EF4-FFF2-40B4-BE49-F238E27FC236}">
                <a16:creationId xmlns:a16="http://schemas.microsoft.com/office/drawing/2014/main" id="{A12C98F7-FE58-4BB2-A474-6E91037F0D93}"/>
              </a:ext>
            </a:extLst>
          </p:cNvPr>
          <p:cNvSpPr txBox="1"/>
          <p:nvPr/>
        </p:nvSpPr>
        <p:spPr>
          <a:xfrm>
            <a:off x="4690872" y="3108960"/>
            <a:ext cx="3273552" cy="769441"/>
          </a:xfrm>
          <a:prstGeom prst="rect">
            <a:avLst/>
          </a:prstGeom>
          <a:noFill/>
        </p:spPr>
        <p:txBody>
          <a:bodyPr wrap="square" rtlCol="0">
            <a:spAutoFit/>
          </a:bodyPr>
          <a:lstStyle/>
          <a:p>
            <a:pPr algn="ctr"/>
            <a:r>
              <a:rPr lang="en-US" sz="4400" dirty="0">
                <a:latin typeface="Bahnschrift" panose="020B0502040204020203" pitchFamily="34" charset="0"/>
              </a:rPr>
              <a:t>THANK YOU</a:t>
            </a:r>
          </a:p>
        </p:txBody>
      </p:sp>
    </p:spTree>
    <p:extLst>
      <p:ext uri="{BB962C8B-B14F-4D97-AF65-F5344CB8AC3E}">
        <p14:creationId xmlns:p14="http://schemas.microsoft.com/office/powerpoint/2010/main" val="73351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2">
            <a:extLst>
              <a:ext uri="{FF2B5EF4-FFF2-40B4-BE49-F238E27FC236}">
                <a16:creationId xmlns:a16="http://schemas.microsoft.com/office/drawing/2014/main" id="{2E36E630-AC20-CC47-410A-82084E12C78F}"/>
              </a:ext>
            </a:extLst>
          </p:cNvPr>
          <p:cNvSpPr>
            <a:spLocks noGrp="1"/>
          </p:cNvSpPr>
          <p:nvPr>
            <p:ph type="sldNum" sz="quarter" idx="12"/>
          </p:nvPr>
        </p:nvSpPr>
        <p:spPr>
          <a:xfrm>
            <a:off x="8610600" y="6356350"/>
            <a:ext cx="2743200" cy="365125"/>
          </a:xfrm>
        </p:spPr>
        <p:txBody>
          <a:bodyPr/>
          <a:lstStyle/>
          <a:p>
            <a:fld id="{34C99D79-8A4B-4031-B1E0-AF26F8EDF2BC}" type="slidenum">
              <a:rPr lang="en-IN" smtClean="0"/>
              <a:pPr/>
              <a:t>2</a:t>
            </a:fld>
            <a:endParaRPr lang="en-IN"/>
          </a:p>
        </p:txBody>
      </p:sp>
      <p:sp>
        <p:nvSpPr>
          <p:cNvPr id="12" name="TextBox 11">
            <a:extLst>
              <a:ext uri="{FF2B5EF4-FFF2-40B4-BE49-F238E27FC236}">
                <a16:creationId xmlns:a16="http://schemas.microsoft.com/office/drawing/2014/main" id="{9388A495-E74E-92B4-F96E-B2C3C59DD889}"/>
              </a:ext>
            </a:extLst>
          </p:cNvPr>
          <p:cNvSpPr txBox="1"/>
          <p:nvPr/>
        </p:nvSpPr>
        <p:spPr>
          <a:xfrm>
            <a:off x="-133003" y="984930"/>
            <a:ext cx="10115203" cy="707886"/>
          </a:xfrm>
          <a:prstGeom prst="rect">
            <a:avLst/>
          </a:prstGeom>
          <a:noFill/>
        </p:spPr>
        <p:txBody>
          <a:bodyPr wrap="square">
            <a:spAutoFit/>
          </a:bodyPr>
          <a:lstStyle/>
          <a:p>
            <a:pPr algn="ctr"/>
            <a:r>
              <a:rPr lang="en-US" sz="4000" b="1" dirty="0">
                <a:effectLst>
                  <a:outerShdw blurRad="38100" dist="38100" dir="2700000" algn="tl">
                    <a:srgbClr val="000000">
                      <a:alpha val="43137"/>
                    </a:srgbClr>
                  </a:outerShdw>
                </a:effectLst>
                <a:latin typeface="Bahnschrift" panose="020B0502040204020203" pitchFamily="34" charset="0"/>
              </a:rPr>
              <a:t>Why is Fire detection needed?</a:t>
            </a:r>
          </a:p>
        </p:txBody>
      </p:sp>
      <p:sp>
        <p:nvSpPr>
          <p:cNvPr id="14" name="TextBox 13">
            <a:extLst>
              <a:ext uri="{FF2B5EF4-FFF2-40B4-BE49-F238E27FC236}">
                <a16:creationId xmlns:a16="http://schemas.microsoft.com/office/drawing/2014/main" id="{39E8D548-58F0-27F2-E06D-09689E2684CE}"/>
              </a:ext>
            </a:extLst>
          </p:cNvPr>
          <p:cNvSpPr txBox="1"/>
          <p:nvPr/>
        </p:nvSpPr>
        <p:spPr>
          <a:xfrm>
            <a:off x="1238597" y="2516187"/>
            <a:ext cx="10115203" cy="2901307"/>
          </a:xfrm>
          <a:prstGeom prst="rect">
            <a:avLst/>
          </a:prstGeom>
          <a:noFill/>
        </p:spPr>
        <p:txBody>
          <a:bodyPr wrap="square">
            <a:spAutoFit/>
          </a:bodyPr>
          <a:lstStyle/>
          <a:p>
            <a:pPr marL="434340" lvl="0" algn="just" rtl="0">
              <a:lnSpc>
                <a:spcPct val="90000"/>
              </a:lnSpc>
              <a:spcBef>
                <a:spcPts val="1400"/>
              </a:spcBef>
              <a:spcAft>
                <a:spcPts val="0"/>
              </a:spcAft>
              <a:buClr>
                <a:schemeClr val="tx1"/>
              </a:buClr>
              <a:buSzPts val="2000"/>
              <a:buFont typeface="Wingdings" panose="05000000000000000000" pitchFamily="2" charset="2"/>
              <a:buChar char="Ø"/>
            </a:pPr>
            <a:r>
              <a:rPr lang="en-US" sz="2000" dirty="0">
                <a:latin typeface="Bahnschrift" panose="020B0502040204020203" pitchFamily="34" charset="0"/>
                <a:cs typeface="Times New Roman" panose="02020603050405020304" pitchFamily="18" charset="0"/>
              </a:rPr>
              <a:t>Detect fire in the areas</a:t>
            </a:r>
          </a:p>
          <a:p>
            <a:pPr marL="434340" lvl="0" algn="just" rtl="0">
              <a:lnSpc>
                <a:spcPct val="90000"/>
              </a:lnSpc>
              <a:spcBef>
                <a:spcPts val="1400"/>
              </a:spcBef>
              <a:spcAft>
                <a:spcPts val="0"/>
              </a:spcAft>
              <a:buClr>
                <a:schemeClr val="tx1"/>
              </a:buClr>
              <a:buSzPts val="2000"/>
              <a:buFont typeface="Wingdings" panose="05000000000000000000" pitchFamily="2" charset="2"/>
              <a:buChar char="Ø"/>
            </a:pPr>
            <a:r>
              <a:rPr lang="en-US" sz="2000" dirty="0">
                <a:latin typeface="Bahnschrift" panose="020B0502040204020203" pitchFamily="34" charset="0"/>
                <a:cs typeface="Times New Roman" panose="02020603050405020304" pitchFamily="18" charset="0"/>
              </a:rPr>
              <a:t>Initiate automatic fire control and suppression system and to sound alarm</a:t>
            </a:r>
          </a:p>
          <a:p>
            <a:pPr marL="434340" lvl="0" algn="just" rtl="0">
              <a:lnSpc>
                <a:spcPct val="90000"/>
              </a:lnSpc>
              <a:spcBef>
                <a:spcPts val="1400"/>
              </a:spcBef>
              <a:spcAft>
                <a:spcPts val="0"/>
              </a:spcAft>
              <a:buClr>
                <a:schemeClr val="tx1"/>
              </a:buClr>
              <a:buSzPts val="2000"/>
              <a:buFont typeface="Wingdings" panose="05000000000000000000" pitchFamily="2" charset="2"/>
              <a:buChar char="Ø"/>
            </a:pPr>
            <a:r>
              <a:rPr lang="en-US" sz="2000" dirty="0">
                <a:latin typeface="Bahnschrift" panose="020B0502040204020203" pitchFamily="34" charset="0"/>
                <a:cs typeface="Times New Roman" panose="02020603050405020304" pitchFamily="18" charset="0"/>
              </a:rPr>
              <a:t>Summon organized assistance to initiate or assist in fire control activities</a:t>
            </a:r>
          </a:p>
          <a:p>
            <a:pPr marL="434340" lvl="0" algn="just" rtl="0">
              <a:lnSpc>
                <a:spcPct val="90000"/>
              </a:lnSpc>
              <a:spcBef>
                <a:spcPts val="1400"/>
              </a:spcBef>
              <a:spcAft>
                <a:spcPts val="0"/>
              </a:spcAft>
              <a:buClr>
                <a:schemeClr val="tx1"/>
              </a:buClr>
              <a:buSzPts val="2000"/>
              <a:buFont typeface="Wingdings" panose="05000000000000000000" pitchFamily="2" charset="2"/>
              <a:buChar char="Ø"/>
            </a:pPr>
            <a:r>
              <a:rPr lang="en-US" sz="2000" dirty="0">
                <a:latin typeface="Bahnschrift" panose="020B0502040204020203" pitchFamily="34" charset="0"/>
                <a:cs typeface="Times New Roman" panose="02020603050405020304" pitchFamily="18" charset="0"/>
              </a:rPr>
              <a:t>Monitor levels of carbon dioxide</a:t>
            </a:r>
          </a:p>
          <a:p>
            <a:pPr marL="434340" lvl="0" algn="just" rtl="0">
              <a:lnSpc>
                <a:spcPct val="90000"/>
              </a:lnSpc>
              <a:spcBef>
                <a:spcPts val="1400"/>
              </a:spcBef>
              <a:spcAft>
                <a:spcPts val="0"/>
              </a:spcAft>
              <a:buClr>
                <a:schemeClr val="tx1"/>
              </a:buClr>
              <a:buSzPts val="2000"/>
              <a:buFont typeface="Wingdings" panose="05000000000000000000" pitchFamily="2" charset="2"/>
              <a:buChar char="Ø"/>
            </a:pPr>
            <a:r>
              <a:rPr lang="en-US" sz="2000" dirty="0">
                <a:latin typeface="Bahnschrift" panose="020B0502040204020203" pitchFamily="34" charset="0"/>
                <a:cs typeface="Times New Roman" panose="02020603050405020304" pitchFamily="18" charset="0"/>
              </a:rPr>
              <a:t>Supervise fire control and suppression system to assure operational status in maintained auxiliary functions involving environmental , utility and process control</a:t>
            </a:r>
          </a:p>
          <a:p>
            <a:pPr marL="91440" lvl="0" indent="0" algn="l" rtl="0">
              <a:lnSpc>
                <a:spcPct val="90000"/>
              </a:lnSpc>
              <a:spcBef>
                <a:spcPts val="1400"/>
              </a:spcBef>
              <a:spcAft>
                <a:spcPts val="0"/>
              </a:spcAft>
              <a:buSzPts val="2000"/>
              <a:buNone/>
            </a:pPr>
            <a:endParaRPr lang="en-US" dirty="0"/>
          </a:p>
        </p:txBody>
      </p:sp>
    </p:spTree>
    <p:extLst>
      <p:ext uri="{BB962C8B-B14F-4D97-AF65-F5344CB8AC3E}">
        <p14:creationId xmlns:p14="http://schemas.microsoft.com/office/powerpoint/2010/main" val="226519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2C6D1F1C-461D-9F9E-4245-24F404128BC6}"/>
              </a:ext>
            </a:extLst>
          </p:cNvPr>
          <p:cNvSpPr>
            <a:spLocks noGrp="1"/>
          </p:cNvSpPr>
          <p:nvPr>
            <p:ph idx="1"/>
          </p:nvPr>
        </p:nvSpPr>
        <p:spPr>
          <a:xfrm>
            <a:off x="1252728" y="1600394"/>
            <a:ext cx="10058400" cy="4050792"/>
          </a:xfrm>
        </p:spPr>
        <p:txBody>
          <a:bodyPr>
            <a:normAutofit fontScale="92500" lnSpcReduction="10000"/>
          </a:bodyPr>
          <a:lstStyle/>
          <a:p>
            <a:pPr algn="just">
              <a:lnSpc>
                <a:spcPct val="100000"/>
              </a:lnSpc>
              <a:buClrTx/>
              <a:buFont typeface="Arial" panose="020B0604020202020204" pitchFamily="34" charset="0"/>
              <a:buChar char="•"/>
            </a:pPr>
            <a:r>
              <a:rPr lang="en-US" b="1" dirty="0">
                <a:latin typeface="Bahnschrift" panose="020B0502040204020203" pitchFamily="34" charset="0"/>
                <a:cs typeface="Times New Roman" panose="02020603050405020304" pitchFamily="18" charset="0"/>
              </a:rPr>
              <a:t>PURPOSE</a:t>
            </a:r>
            <a:r>
              <a:rPr lang="en-US" dirty="0">
                <a:latin typeface="Bahnschrift" panose="020B0502040204020203" pitchFamily="34" charset="0"/>
                <a:cs typeface="Times New Roman" panose="02020603050405020304" pitchFamily="18" charset="0"/>
              </a:rPr>
              <a:t>:  To detect the flame of the fire and provides warning signals in the form of alarm.</a:t>
            </a:r>
          </a:p>
          <a:p>
            <a:pPr algn="just">
              <a:lnSpc>
                <a:spcPct val="100000"/>
              </a:lnSpc>
              <a:buClrTx/>
              <a:buFont typeface="Arial" panose="020B0604020202020204" pitchFamily="34" charset="0"/>
              <a:buChar char="•"/>
            </a:pPr>
            <a:r>
              <a:rPr lang="en-IN" b="1" dirty="0">
                <a:latin typeface="Bahnschrift" panose="020B0502040204020203" pitchFamily="34" charset="0"/>
                <a:cs typeface="Times New Roman" panose="02020603050405020304" pitchFamily="18" charset="0"/>
              </a:rPr>
              <a:t>BEHAVIOUR</a:t>
            </a:r>
            <a:r>
              <a:rPr lang="en-US" dirty="0">
                <a:latin typeface="Bahnschrift" panose="020B0502040204020203" pitchFamily="34" charset="0"/>
                <a:cs typeface="Times New Roman" panose="02020603050405020304" pitchFamily="18" charset="0"/>
              </a:rPr>
              <a:t>: It has an auto mode. It detects the flame and automatically produces the alarm. </a:t>
            </a:r>
          </a:p>
          <a:p>
            <a:pPr algn="just">
              <a:lnSpc>
                <a:spcPct val="100000"/>
              </a:lnSpc>
              <a:buClr>
                <a:schemeClr val="tx1"/>
              </a:buClr>
              <a:buFont typeface="Arial" panose="020B0604020202020204" pitchFamily="34" charset="0"/>
              <a:buChar char="•"/>
            </a:pPr>
            <a:r>
              <a:rPr lang="en-US" b="1" dirty="0">
                <a:latin typeface="Bahnschrift" panose="020B0502040204020203" pitchFamily="34" charset="0"/>
                <a:cs typeface="Times New Roman" panose="02020603050405020304" pitchFamily="18" charset="0"/>
              </a:rPr>
              <a:t>SYSTEM MANAGEMENT REQUIREMENT: </a:t>
            </a:r>
            <a:r>
              <a:rPr lang="en-US" dirty="0">
                <a:latin typeface="Bahnschrift" panose="020B0502040204020203" pitchFamily="34" charset="0"/>
                <a:cs typeface="Times New Roman" panose="02020603050405020304" pitchFamily="18" charset="0"/>
              </a:rPr>
              <a:t>The system provides manual control in case of false alarm.</a:t>
            </a:r>
          </a:p>
          <a:p>
            <a:pPr algn="just">
              <a:lnSpc>
                <a:spcPct val="100000"/>
              </a:lnSpc>
              <a:buClr>
                <a:schemeClr val="tx1"/>
              </a:buClr>
              <a:buFont typeface="Arial" panose="020B0604020202020204" pitchFamily="34" charset="0"/>
              <a:buChar char="•"/>
            </a:pPr>
            <a:r>
              <a:rPr lang="en-US" b="1" dirty="0">
                <a:latin typeface="Bahnschrift" panose="020B0502040204020203" pitchFamily="34" charset="0"/>
                <a:cs typeface="Times New Roman" panose="02020603050405020304" pitchFamily="18" charset="0"/>
              </a:rPr>
              <a:t>DATA ANALYSIS REQUIREMENT</a:t>
            </a:r>
            <a:r>
              <a:rPr lang="en-US" dirty="0">
                <a:latin typeface="Bahnschrift" panose="020B0502040204020203" pitchFamily="34" charset="0"/>
                <a:cs typeface="Times New Roman" panose="02020603050405020304" pitchFamily="18" charset="0"/>
              </a:rPr>
              <a:t>: The proposed system is completely dependent on local analysis of data.</a:t>
            </a:r>
          </a:p>
          <a:p>
            <a:pPr algn="just">
              <a:lnSpc>
                <a:spcPct val="100000"/>
              </a:lnSpc>
              <a:buClr>
                <a:schemeClr val="tx1"/>
              </a:buClr>
              <a:buFont typeface="Arial" panose="020B0604020202020204" pitchFamily="34" charset="0"/>
              <a:buChar char="•"/>
            </a:pPr>
            <a:r>
              <a:rPr lang="en-US" b="1" dirty="0">
                <a:latin typeface="Bahnschrift" panose="020B0502040204020203" pitchFamily="34" charset="0"/>
                <a:cs typeface="Times New Roman" panose="02020603050405020304" pitchFamily="18" charset="0"/>
              </a:rPr>
              <a:t>APPLICATION DEPLOYMENT REQUIREMENT</a:t>
            </a:r>
            <a:r>
              <a:rPr lang="en-US" dirty="0">
                <a:latin typeface="Bahnschrift" panose="020B0502040204020203" pitchFamily="34" charset="0"/>
                <a:cs typeface="Times New Roman" panose="02020603050405020304" pitchFamily="18" charset="0"/>
              </a:rPr>
              <a:t>: It allows the user to get the notification service; deployed locally on device.</a:t>
            </a:r>
          </a:p>
          <a:p>
            <a:pPr algn="just">
              <a:lnSpc>
                <a:spcPct val="100000"/>
              </a:lnSpc>
              <a:buClr>
                <a:schemeClr val="tx1"/>
              </a:buClr>
              <a:buFont typeface="Arial" panose="020B0604020202020204" pitchFamily="34" charset="0"/>
              <a:buChar char="•"/>
            </a:pPr>
            <a:r>
              <a:rPr lang="en-US" b="1" dirty="0">
                <a:latin typeface="Bahnschrift" panose="020B0502040204020203" pitchFamily="34" charset="0"/>
                <a:cs typeface="Times New Roman" panose="02020603050405020304" pitchFamily="18" charset="0"/>
              </a:rPr>
              <a:t>SECURITY REQUIREMENT: </a:t>
            </a:r>
            <a:r>
              <a:rPr lang="en-US" dirty="0">
                <a:latin typeface="Bahnschrift" panose="020B0502040204020203" pitchFamily="34" charset="0"/>
                <a:cs typeface="Times New Roman" panose="02020603050405020304" pitchFamily="18" charset="0"/>
              </a:rPr>
              <a:t>As per now, the only security it provides is the alarm notification and also user authentication. </a:t>
            </a:r>
            <a:endParaRPr lang="en-US" b="1" dirty="0">
              <a:latin typeface="Bahnschrift" panose="020B0502040204020203" pitchFamily="34" charset="0"/>
              <a:cs typeface="Times New Roman" panose="02020603050405020304" pitchFamily="18" charset="0"/>
            </a:endParaRPr>
          </a:p>
          <a:p>
            <a:pPr marL="0" indent="0" algn="just">
              <a:lnSpc>
                <a:spcPct val="100000"/>
              </a:lnSpc>
              <a:buNone/>
            </a:pP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1F8616E-D2A7-DBFB-7D70-2D8F3B1D3E32}"/>
              </a:ext>
            </a:extLst>
          </p:cNvPr>
          <p:cNvSpPr>
            <a:spLocks noGrp="1"/>
          </p:cNvSpPr>
          <p:nvPr>
            <p:ph type="sldNum" sz="quarter" idx="12"/>
          </p:nvPr>
        </p:nvSpPr>
        <p:spPr/>
        <p:txBody>
          <a:bodyPr/>
          <a:lstStyle/>
          <a:p>
            <a:fld id="{9ED17D58-1C8E-466C-BB65-1057A708B4CC}" type="slidenum">
              <a:rPr lang="en-IN" smtClean="0"/>
              <a:t>3</a:t>
            </a:fld>
            <a:endParaRPr lang="en-IN" dirty="0"/>
          </a:p>
        </p:txBody>
      </p:sp>
      <p:sp>
        <p:nvSpPr>
          <p:cNvPr id="7" name="Title 1">
            <a:extLst>
              <a:ext uri="{FF2B5EF4-FFF2-40B4-BE49-F238E27FC236}">
                <a16:creationId xmlns:a16="http://schemas.microsoft.com/office/drawing/2014/main" id="{C5CA138F-0BDF-0598-B760-C6FD8CE2BCA2}"/>
              </a:ext>
            </a:extLst>
          </p:cNvPr>
          <p:cNvSpPr txBox="1">
            <a:spLocks noGrp="1"/>
          </p:cNvSpPr>
          <p:nvPr>
            <p:ph type="title"/>
          </p:nvPr>
        </p:nvSpPr>
        <p:spPr>
          <a:xfrm>
            <a:off x="1179576" y="-9331"/>
            <a:ext cx="10058400" cy="16097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000" b="1" i="0" u="none" strike="noStrike" kern="1200" cap="none" spc="0" normalizeH="0" baseline="0" noProof="0" dirty="0">
                <a:ln w="0"/>
                <a:solidFill>
                  <a:schemeClr val="tx1"/>
                </a:solidFill>
                <a:effectLst>
                  <a:outerShdw blurRad="38100" dist="19050" dir="2700000" algn="tl" rotWithShape="0">
                    <a:sysClr val="windowText" lastClr="000000">
                      <a:alpha val="40000"/>
                    </a:sysClr>
                  </a:outerShdw>
                </a:effectLst>
                <a:uLnTx/>
                <a:uFillTx/>
                <a:latin typeface="Bahnschrift" panose="020B0502040204020203" pitchFamily="34" charset="0"/>
              </a:rPr>
              <a:t>STEP 1:PURPOSE AND REQUIREMENTS</a:t>
            </a:r>
            <a:endParaRPr kumimoji="0" lang="en-IN" sz="4000" b="1" i="0" u="none" strike="noStrike" kern="1200" cap="none" spc="0" normalizeH="0" baseline="0" noProof="0" dirty="0">
              <a:ln w="0"/>
              <a:solidFill>
                <a:schemeClr val="tx1"/>
              </a:solidFill>
              <a:effectLst>
                <a:outerShdw blurRad="38100" dist="19050" dir="2700000" algn="tl" rotWithShape="0">
                  <a:sysClr val="windowText" lastClr="000000">
                    <a:alpha val="40000"/>
                  </a:sysClr>
                </a:outerShdw>
              </a:effectLst>
              <a:uLnTx/>
              <a:uFillTx/>
              <a:latin typeface="Bahnschrift" panose="020B0502040204020203" pitchFamily="34" charset="0"/>
            </a:endParaRPr>
          </a:p>
        </p:txBody>
      </p:sp>
    </p:spTree>
    <p:extLst>
      <p:ext uri="{BB962C8B-B14F-4D97-AF65-F5344CB8AC3E}">
        <p14:creationId xmlns:p14="http://schemas.microsoft.com/office/powerpoint/2010/main" val="3435968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2DF01-E46B-4DFE-B0DB-8E8BE314778A}"/>
              </a:ext>
            </a:extLst>
          </p:cNvPr>
          <p:cNvSpPr>
            <a:spLocks noGrp="1"/>
          </p:cNvSpPr>
          <p:nvPr>
            <p:ph type="title"/>
          </p:nvPr>
        </p:nvSpPr>
        <p:spPr>
          <a:xfrm>
            <a:off x="1066800" y="270029"/>
            <a:ext cx="10058400" cy="709686"/>
          </a:xfrm>
        </p:spPr>
        <p:txBody>
          <a:bodyPr>
            <a:normAutofit/>
          </a:bodyPr>
          <a:lstStyle/>
          <a:p>
            <a:pPr algn="ctr"/>
            <a:r>
              <a:rPr lang="en-US" sz="4000" b="1" cap="none" dirty="0">
                <a:ln w="0"/>
                <a:solidFill>
                  <a:schemeClr val="tx1"/>
                </a:solidFill>
                <a:effectLst>
                  <a:outerShdw blurRad="38100" dist="19050" dir="2700000" algn="tl" rotWithShape="0">
                    <a:schemeClr val="dk1">
                      <a:alpha val="40000"/>
                    </a:schemeClr>
                  </a:outerShdw>
                </a:effectLst>
                <a:latin typeface="Bahnschrift" panose="020B0502040204020203" pitchFamily="34" charset="0"/>
              </a:rPr>
              <a:t>STEP 2:PROCESS MODEL SPECIFICATION</a:t>
            </a:r>
            <a:endParaRPr lang="en-IN" sz="4000" b="1" cap="none" dirty="0">
              <a:ln w="0"/>
              <a:solidFill>
                <a:schemeClr val="tx1"/>
              </a:solidFill>
              <a:effectLst>
                <a:outerShdw blurRad="38100" dist="19050" dir="2700000" algn="tl" rotWithShape="0">
                  <a:schemeClr val="dk1">
                    <a:alpha val="40000"/>
                  </a:schemeClr>
                </a:outerShdw>
              </a:effectLst>
              <a:latin typeface="Bahnschrift" panose="020B0502040204020203" pitchFamily="34" charset="0"/>
            </a:endParaRPr>
          </a:p>
        </p:txBody>
      </p:sp>
      <p:sp>
        <p:nvSpPr>
          <p:cNvPr id="3" name="TextBox 2">
            <a:extLst>
              <a:ext uri="{FF2B5EF4-FFF2-40B4-BE49-F238E27FC236}">
                <a16:creationId xmlns:a16="http://schemas.microsoft.com/office/drawing/2014/main" id="{641317DA-0A4E-08EE-7B84-382CB2F17A92}"/>
              </a:ext>
            </a:extLst>
          </p:cNvPr>
          <p:cNvSpPr txBox="1"/>
          <p:nvPr/>
        </p:nvSpPr>
        <p:spPr>
          <a:xfrm>
            <a:off x="1066801" y="1233107"/>
            <a:ext cx="6897624" cy="295106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b="1" i="0" dirty="0">
                <a:effectLst/>
                <a:latin typeface="Bahnschrift" panose="020B0502040204020203" pitchFamily="34" charset="0"/>
                <a:cs typeface="Times New Roman" panose="02020603050405020304" pitchFamily="18" charset="0"/>
              </a:rPr>
              <a:t>The second step in the IOT design methodology is to define the Process </a:t>
            </a:r>
            <a:r>
              <a:rPr lang="en-US" b="1" dirty="0">
                <a:latin typeface="Bahnschrift" panose="020B0502040204020203" pitchFamily="34" charset="0"/>
                <a:cs typeface="Times New Roman" panose="02020603050405020304" pitchFamily="18" charset="0"/>
              </a:rPr>
              <a:t>S</a:t>
            </a:r>
            <a:r>
              <a:rPr lang="en-US" b="1" i="0" dirty="0">
                <a:effectLst/>
                <a:latin typeface="Bahnschrift" panose="020B0502040204020203" pitchFamily="34" charset="0"/>
                <a:cs typeface="Times New Roman" panose="02020603050405020304" pitchFamily="18" charset="0"/>
              </a:rPr>
              <a:t>pecification .</a:t>
            </a:r>
          </a:p>
          <a:p>
            <a:pPr marL="285750" indent="-285750">
              <a:lnSpc>
                <a:spcPct val="150000"/>
              </a:lnSpc>
              <a:buFont typeface="Arial" panose="020B0604020202020204" pitchFamily="34" charset="0"/>
              <a:buChar char="•"/>
            </a:pPr>
            <a:r>
              <a:rPr lang="en-US" b="1" dirty="0">
                <a:latin typeface="Bahnschrift" panose="020B0502040204020203" pitchFamily="34" charset="0"/>
                <a:cs typeface="Times New Roman" panose="02020603050405020304" pitchFamily="18" charset="0"/>
              </a:rPr>
              <a:t>I</a:t>
            </a:r>
            <a:r>
              <a:rPr lang="en-US" b="1" i="0" dirty="0">
                <a:effectLst/>
                <a:latin typeface="Bahnschrift" panose="020B0502040204020203" pitchFamily="34" charset="0"/>
                <a:cs typeface="Times New Roman" panose="02020603050405020304" pitchFamily="18" charset="0"/>
              </a:rPr>
              <a:t>n this step ,the use cases of the IOT system are formally described based on and derived from the purpose and requirement specifications .</a:t>
            </a:r>
          </a:p>
          <a:p>
            <a:pPr marL="285750" indent="-285750">
              <a:lnSpc>
                <a:spcPct val="150000"/>
              </a:lnSpc>
              <a:buFont typeface="Arial" panose="020B0604020202020204" pitchFamily="34" charset="0"/>
              <a:buChar char="•"/>
            </a:pPr>
            <a:r>
              <a:rPr lang="en-US" b="1" i="0" dirty="0">
                <a:effectLst/>
                <a:latin typeface="Bahnschrift" panose="020B0502040204020203" pitchFamily="34" charset="0"/>
                <a:cs typeface="Times New Roman" panose="02020603050405020304" pitchFamily="18" charset="0"/>
              </a:rPr>
              <a:t>This Fig shows the process diagram for the </a:t>
            </a:r>
          </a:p>
          <a:p>
            <a:pPr>
              <a:lnSpc>
                <a:spcPct val="150000"/>
              </a:lnSpc>
            </a:pPr>
            <a:r>
              <a:rPr lang="en-US" b="1" dirty="0">
                <a:latin typeface="Bahnschrift" panose="020B0502040204020203" pitchFamily="34" charset="0"/>
                <a:cs typeface="Times New Roman" panose="02020603050405020304" pitchFamily="18" charset="0"/>
              </a:rPr>
              <a:t>      Fire Detection System </a:t>
            </a:r>
            <a:endParaRPr lang="en-US" b="1" i="0" dirty="0">
              <a:effectLst/>
              <a:latin typeface="Bahnschrift" panose="020B0502040204020203"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AF39C401-CCAD-4C31-C30C-AAE47702E8E0}"/>
              </a:ext>
            </a:extLst>
          </p:cNvPr>
          <p:cNvSpPr txBox="1"/>
          <p:nvPr/>
        </p:nvSpPr>
        <p:spPr>
          <a:xfrm>
            <a:off x="1207477" y="4959807"/>
            <a:ext cx="5357710" cy="1698029"/>
          </a:xfrm>
          <a:prstGeom prst="rect">
            <a:avLst/>
          </a:prstGeom>
          <a:noFill/>
        </p:spPr>
        <p:txBody>
          <a:bodyPr wrap="square" rtlCol="0">
            <a:spAutoFit/>
          </a:bodyPr>
          <a:lstStyle/>
          <a:p>
            <a:pPr>
              <a:lnSpc>
                <a:spcPct val="150000"/>
              </a:lnSpc>
            </a:pPr>
            <a:r>
              <a:rPr lang="en-US" b="1" i="0" dirty="0">
                <a:effectLst/>
                <a:latin typeface="Bahnschrift" panose="020B0502040204020203" pitchFamily="34" charset="0"/>
                <a:cs typeface="Times New Roman" panose="02020603050405020304" pitchFamily="18" charset="0"/>
              </a:rPr>
              <a:t>In this use case : –</a:t>
            </a:r>
          </a:p>
          <a:p>
            <a:pPr marL="285750" indent="-285750">
              <a:lnSpc>
                <a:spcPct val="150000"/>
              </a:lnSpc>
              <a:buFont typeface="Arial" panose="020B0604020202020204" pitchFamily="34" charset="0"/>
              <a:buChar char="•"/>
            </a:pPr>
            <a:r>
              <a:rPr lang="en-US" b="1" i="0" dirty="0">
                <a:effectLst/>
                <a:latin typeface="Bahnschrift" panose="020B0502040204020203" pitchFamily="34" charset="0"/>
                <a:cs typeface="Times New Roman" panose="02020603050405020304" pitchFamily="18" charset="0"/>
              </a:rPr>
              <a:t>Circle - </a:t>
            </a:r>
            <a:r>
              <a:rPr lang="en-US" i="0" dirty="0">
                <a:effectLst/>
                <a:latin typeface="Bahnschrift" panose="020B0502040204020203" pitchFamily="34" charset="0"/>
                <a:cs typeface="Times New Roman" panose="02020603050405020304" pitchFamily="18" charset="0"/>
              </a:rPr>
              <a:t>denotes a start and end of a process</a:t>
            </a:r>
          </a:p>
          <a:p>
            <a:pPr marL="285750" indent="-285750">
              <a:lnSpc>
                <a:spcPct val="150000"/>
              </a:lnSpc>
              <a:buFont typeface="Arial" panose="020B0604020202020204" pitchFamily="34" charset="0"/>
              <a:buChar char="•"/>
            </a:pPr>
            <a:r>
              <a:rPr lang="en-US" b="1" i="0" dirty="0">
                <a:effectLst/>
                <a:latin typeface="Bahnschrift" panose="020B0502040204020203" pitchFamily="34" charset="0"/>
                <a:cs typeface="Times New Roman" panose="02020603050405020304" pitchFamily="18" charset="0"/>
              </a:rPr>
              <a:t>Diamond - </a:t>
            </a:r>
            <a:r>
              <a:rPr lang="en-US" i="0" dirty="0">
                <a:effectLst/>
                <a:latin typeface="Bahnschrift" panose="020B0502040204020203" pitchFamily="34" charset="0"/>
                <a:cs typeface="Times New Roman" panose="02020603050405020304" pitchFamily="18" charset="0"/>
              </a:rPr>
              <a:t>denotes a decision box </a:t>
            </a:r>
          </a:p>
          <a:p>
            <a:pPr marL="285750" indent="-285750">
              <a:lnSpc>
                <a:spcPct val="150000"/>
              </a:lnSpc>
              <a:buFont typeface="Arial" panose="020B0604020202020204" pitchFamily="34" charset="0"/>
              <a:buChar char="•"/>
            </a:pPr>
            <a:r>
              <a:rPr lang="en-US" b="1" i="0" dirty="0">
                <a:effectLst/>
                <a:latin typeface="Bahnschrift" panose="020B0502040204020203" pitchFamily="34" charset="0"/>
                <a:cs typeface="Times New Roman" panose="02020603050405020304" pitchFamily="18" charset="0"/>
              </a:rPr>
              <a:t>Rectangle - </a:t>
            </a:r>
            <a:r>
              <a:rPr lang="en-US" i="0" dirty="0">
                <a:effectLst/>
                <a:latin typeface="Bahnschrift" panose="020B0502040204020203" pitchFamily="34" charset="0"/>
                <a:cs typeface="Times New Roman" panose="02020603050405020304" pitchFamily="18" charset="0"/>
              </a:rPr>
              <a:t>denotes a state or attribute</a:t>
            </a:r>
            <a:endParaRPr lang="en-IN" dirty="0">
              <a:latin typeface="Bahnschrift" panose="020B0502040204020203" pitchFamily="34"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099EA0D2-62BE-5389-2434-7CB0FAB54E2C}"/>
              </a:ext>
            </a:extLst>
          </p:cNvPr>
          <p:cNvSpPr>
            <a:spLocks noGrp="1"/>
          </p:cNvSpPr>
          <p:nvPr>
            <p:ph type="sldNum" sz="quarter" idx="12"/>
          </p:nvPr>
        </p:nvSpPr>
        <p:spPr/>
        <p:txBody>
          <a:bodyPr/>
          <a:lstStyle/>
          <a:p>
            <a:fld id="{9ED17D58-1C8E-466C-BB65-1057A708B4CC}" type="slidenum">
              <a:rPr lang="en-IN" smtClean="0"/>
              <a:t>4</a:t>
            </a:fld>
            <a:endParaRPr lang="en-IN"/>
          </a:p>
        </p:txBody>
      </p:sp>
      <p:pic>
        <p:nvPicPr>
          <p:cNvPr id="9" name="Picture 8">
            <a:extLst>
              <a:ext uri="{FF2B5EF4-FFF2-40B4-BE49-F238E27FC236}">
                <a16:creationId xmlns:a16="http://schemas.microsoft.com/office/drawing/2014/main" id="{4673187B-F8E8-5263-5C43-447FABAB7C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49266" y="973729"/>
            <a:ext cx="2962275" cy="5343525"/>
          </a:xfrm>
          <a:prstGeom prst="rect">
            <a:avLst/>
          </a:prstGeom>
        </p:spPr>
      </p:pic>
    </p:spTree>
    <p:extLst>
      <p:ext uri="{BB962C8B-B14F-4D97-AF65-F5344CB8AC3E}">
        <p14:creationId xmlns:p14="http://schemas.microsoft.com/office/powerpoint/2010/main" val="1045675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D7F6D2C-FF4E-4268-DB7C-17E5BDF9B3D3}"/>
              </a:ext>
            </a:extLst>
          </p:cNvPr>
          <p:cNvSpPr/>
          <p:nvPr/>
        </p:nvSpPr>
        <p:spPr>
          <a:xfrm>
            <a:off x="240793" y="1564907"/>
            <a:ext cx="4802696" cy="5016758"/>
          </a:xfrm>
          <a:prstGeom prst="rect">
            <a:avLst/>
          </a:prstGeom>
          <a:noFill/>
        </p:spPr>
        <p:txBody>
          <a:bodyPr wrap="square" lIns="91440" tIns="45720" rIns="91440" bIns="45720">
            <a:spAutoFit/>
          </a:bodyPr>
          <a:lstStyle/>
          <a:p>
            <a:pPr marL="457200" indent="-457200">
              <a:buFont typeface="Arial" panose="020B0604020202020204" pitchFamily="34" charset="0"/>
              <a:buChar char="•"/>
            </a:pPr>
            <a:r>
              <a:rPr lang="en-US" sz="2000" b="0" cap="none" spc="0" dirty="0">
                <a:ln w="0"/>
                <a:effectLst>
                  <a:outerShdw blurRad="38100" dist="19050" dir="2700000" algn="tl" rotWithShape="0">
                    <a:schemeClr val="dk1">
                      <a:alpha val="40000"/>
                    </a:schemeClr>
                  </a:outerShdw>
                </a:effectLst>
                <a:latin typeface="Bahnschrift" panose="020B0502040204020203" pitchFamily="34" charset="0"/>
                <a:cs typeface="Times New Roman" panose="02020603050405020304" pitchFamily="18" charset="0"/>
              </a:rPr>
              <a:t>The third step in the IOT design methodology is to define the Domain Model.</a:t>
            </a:r>
          </a:p>
          <a:p>
            <a:endParaRPr lang="en-US" sz="2000" b="0" cap="none" spc="0" dirty="0">
              <a:ln w="0"/>
              <a:effectLst>
                <a:outerShdw blurRad="38100" dist="19050" dir="2700000" algn="tl" rotWithShape="0">
                  <a:schemeClr val="dk1">
                    <a:alpha val="40000"/>
                  </a:schemeClr>
                </a:outerShdw>
              </a:effectLst>
              <a:latin typeface="Bahnschrift" panose="020B0502040204020203" pitchFamily="34" charset="0"/>
              <a:cs typeface="Times New Roman" panose="02020603050405020304" pitchFamily="18" charset="0"/>
            </a:endParaRPr>
          </a:p>
          <a:p>
            <a:pPr marL="457200" indent="-457200">
              <a:buFont typeface="Arial" panose="020B0604020202020204" pitchFamily="34" charset="0"/>
              <a:buChar char="•"/>
            </a:pPr>
            <a:r>
              <a:rPr lang="en-US" sz="2000" dirty="0">
                <a:ln w="0"/>
                <a:effectLst>
                  <a:outerShdw blurRad="38100" dist="19050" dir="2700000" algn="tl" rotWithShape="0">
                    <a:schemeClr val="dk1">
                      <a:alpha val="40000"/>
                    </a:schemeClr>
                  </a:outerShdw>
                </a:effectLst>
                <a:latin typeface="Bahnschrift" panose="020B0502040204020203" pitchFamily="34" charset="0"/>
                <a:cs typeface="Times New Roman" panose="02020603050405020304" pitchFamily="18" charset="0"/>
              </a:rPr>
              <a:t>The domain model describes the main concepts ,entities and objects in the domain of IOT system to be designed. Domain model defines the attributes of the objects and relationships between objects.</a:t>
            </a:r>
          </a:p>
          <a:p>
            <a:endParaRPr lang="en-US" sz="2000" dirty="0">
              <a:ln w="0"/>
              <a:effectLst>
                <a:outerShdw blurRad="38100" dist="19050" dir="2700000" algn="tl" rotWithShape="0">
                  <a:schemeClr val="dk1">
                    <a:alpha val="40000"/>
                  </a:schemeClr>
                </a:outerShdw>
              </a:effectLst>
              <a:latin typeface="Bahnschrift" panose="020B0502040204020203" pitchFamily="34" charset="0"/>
              <a:cs typeface="Times New Roman" panose="02020603050405020304" pitchFamily="18" charset="0"/>
            </a:endParaRPr>
          </a:p>
          <a:p>
            <a:pPr marL="457200" indent="-457200">
              <a:buFont typeface="Arial" panose="020B0604020202020204" pitchFamily="34" charset="0"/>
              <a:buChar char="•"/>
            </a:pPr>
            <a:r>
              <a:rPr lang="en-US" sz="2000" b="0" cap="none" spc="0" dirty="0">
                <a:ln w="0"/>
                <a:effectLst>
                  <a:outerShdw blurRad="38100" dist="19050" dir="2700000" algn="tl" rotWithShape="0">
                    <a:schemeClr val="dk1">
                      <a:alpha val="40000"/>
                    </a:schemeClr>
                  </a:outerShdw>
                </a:effectLst>
                <a:latin typeface="Bahnschrift" panose="020B0502040204020203" pitchFamily="34" charset="0"/>
                <a:cs typeface="Times New Roman" panose="02020603050405020304" pitchFamily="18" charset="0"/>
              </a:rPr>
              <a:t>Domain model provides an abstract representation of the concepts ,objects and entities in the IOT domain , independent of any specific technology or platform.</a:t>
            </a:r>
          </a:p>
        </p:txBody>
      </p:sp>
      <p:sp>
        <p:nvSpPr>
          <p:cNvPr id="5" name="Title 1">
            <a:extLst>
              <a:ext uri="{FF2B5EF4-FFF2-40B4-BE49-F238E27FC236}">
                <a16:creationId xmlns:a16="http://schemas.microsoft.com/office/drawing/2014/main" id="{B0A225A0-A9C5-C3D7-3FD1-712E6DC0891D}"/>
              </a:ext>
            </a:extLst>
          </p:cNvPr>
          <p:cNvSpPr txBox="1">
            <a:spLocks/>
          </p:cNvSpPr>
          <p:nvPr/>
        </p:nvSpPr>
        <p:spPr>
          <a:xfrm>
            <a:off x="1066799" y="178962"/>
            <a:ext cx="10058400" cy="709686"/>
          </a:xfrm>
          <a:prstGeom prst="rect">
            <a:avLst/>
          </a:prstGeom>
        </p:spPr>
        <p:txBody>
          <a:bodyP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n-US" sz="4000" b="1" cap="none" dirty="0">
                <a:ln w="0"/>
                <a:solidFill>
                  <a:schemeClr val="tx1"/>
                </a:solidFill>
                <a:effectLst>
                  <a:outerShdw blurRad="38100" dist="19050" dir="2700000" algn="tl" rotWithShape="0">
                    <a:schemeClr val="dk1">
                      <a:alpha val="40000"/>
                    </a:schemeClr>
                  </a:outerShdw>
                </a:effectLst>
                <a:latin typeface="Bahnschrift" panose="020B0502040204020203" pitchFamily="34" charset="0"/>
              </a:rPr>
              <a:t>STEP 3:DOMAIN MODEL SPECIFICATION</a:t>
            </a:r>
            <a:endParaRPr lang="en-IN" sz="4000" b="1" cap="none" dirty="0">
              <a:ln w="0"/>
              <a:solidFill>
                <a:schemeClr val="tx1"/>
              </a:solidFill>
              <a:effectLst>
                <a:outerShdw blurRad="38100" dist="19050" dir="2700000" algn="tl" rotWithShape="0">
                  <a:schemeClr val="dk1">
                    <a:alpha val="40000"/>
                  </a:schemeClr>
                </a:outerShdw>
              </a:effectLst>
              <a:latin typeface="Bahnschrift" panose="020B0502040204020203" pitchFamily="34" charset="0"/>
            </a:endParaRPr>
          </a:p>
        </p:txBody>
      </p:sp>
      <p:sp>
        <p:nvSpPr>
          <p:cNvPr id="6" name="Slide Number Placeholder 5">
            <a:extLst>
              <a:ext uri="{FF2B5EF4-FFF2-40B4-BE49-F238E27FC236}">
                <a16:creationId xmlns:a16="http://schemas.microsoft.com/office/drawing/2014/main" id="{DD1AD975-A8D6-4471-93D4-1B3A0351768A}"/>
              </a:ext>
            </a:extLst>
          </p:cNvPr>
          <p:cNvSpPr>
            <a:spLocks noGrp="1"/>
          </p:cNvSpPr>
          <p:nvPr>
            <p:ph type="sldNum" sz="quarter" idx="12"/>
          </p:nvPr>
        </p:nvSpPr>
        <p:spPr/>
        <p:txBody>
          <a:bodyPr/>
          <a:lstStyle/>
          <a:p>
            <a:fld id="{9ED17D58-1C8E-466C-BB65-1057A708B4CC}" type="slidenum">
              <a:rPr lang="en-IN" smtClean="0"/>
              <a:t>5</a:t>
            </a:fld>
            <a:endParaRPr lang="en-IN"/>
          </a:p>
        </p:txBody>
      </p:sp>
      <p:pic>
        <p:nvPicPr>
          <p:cNvPr id="7" name="Picture 6">
            <a:extLst>
              <a:ext uri="{FF2B5EF4-FFF2-40B4-BE49-F238E27FC236}">
                <a16:creationId xmlns:a16="http://schemas.microsoft.com/office/drawing/2014/main" id="{59931C05-3EE1-855D-DF26-63AF8B9EDF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6350" y="748988"/>
            <a:ext cx="6684818" cy="5706358"/>
          </a:xfrm>
          <a:prstGeom prst="rect">
            <a:avLst/>
          </a:prstGeom>
        </p:spPr>
      </p:pic>
    </p:spTree>
    <p:extLst>
      <p:ext uri="{BB962C8B-B14F-4D97-AF65-F5344CB8AC3E}">
        <p14:creationId xmlns:p14="http://schemas.microsoft.com/office/powerpoint/2010/main" val="147927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 name="TextBox 60">
            <a:extLst>
              <a:ext uri="{FF2B5EF4-FFF2-40B4-BE49-F238E27FC236}">
                <a16:creationId xmlns:a16="http://schemas.microsoft.com/office/drawing/2014/main" id="{69AD2DAE-FE7D-E0D3-DAE9-75AC807A0021}"/>
              </a:ext>
            </a:extLst>
          </p:cNvPr>
          <p:cNvSpPr txBox="1"/>
          <p:nvPr/>
        </p:nvSpPr>
        <p:spPr>
          <a:xfrm>
            <a:off x="94269" y="1515906"/>
            <a:ext cx="6564034" cy="5179880"/>
          </a:xfrm>
          <a:prstGeom prst="rect">
            <a:avLst/>
          </a:prstGeom>
          <a:noFill/>
        </p:spPr>
        <p:txBody>
          <a:bodyPr wrap="square">
            <a:spAutoFit/>
          </a:bodyPr>
          <a:lstStyle/>
          <a:p>
            <a:pPr marL="298450" marR="1263015" indent="-285750" algn="just">
              <a:lnSpc>
                <a:spcPts val="3020"/>
              </a:lnSpc>
              <a:spcBef>
                <a:spcPts val="480"/>
              </a:spcBef>
              <a:buFont typeface="Arial" panose="020B0604020202020204" pitchFamily="34" charset="0"/>
              <a:buChar char="•"/>
            </a:pPr>
            <a:r>
              <a:rPr lang="en-US" b="1" spc="-5" dirty="0">
                <a:latin typeface="Bahnschrift" panose="020B0502040204020203" pitchFamily="34" charset="0"/>
                <a:cs typeface="Times New Roman" panose="02020603050405020304" pitchFamily="18" charset="0"/>
              </a:rPr>
              <a:t>The </a:t>
            </a:r>
            <a:r>
              <a:rPr lang="en-US" b="1" spc="-10" dirty="0">
                <a:latin typeface="Bahnschrift" panose="020B0502040204020203" pitchFamily="34" charset="0"/>
                <a:cs typeface="Times New Roman" panose="02020603050405020304" pitchFamily="18" charset="0"/>
              </a:rPr>
              <a:t>fourth </a:t>
            </a:r>
            <a:r>
              <a:rPr lang="en-US" b="1" spc="-20" dirty="0">
                <a:latin typeface="Bahnschrift" panose="020B0502040204020203" pitchFamily="34" charset="0"/>
                <a:cs typeface="Times New Roman" panose="02020603050405020304" pitchFamily="18" charset="0"/>
              </a:rPr>
              <a:t>step </a:t>
            </a:r>
            <a:r>
              <a:rPr lang="en-US" b="1" dirty="0">
                <a:latin typeface="Bahnschrift" panose="020B0502040204020203" pitchFamily="34" charset="0"/>
                <a:cs typeface="Times New Roman" panose="02020603050405020304" pitchFamily="18" charset="0"/>
              </a:rPr>
              <a:t>in the </a:t>
            </a:r>
            <a:r>
              <a:rPr lang="en-US" b="1" spc="-10" dirty="0">
                <a:latin typeface="Bahnschrift" panose="020B0502040204020203" pitchFamily="34" charset="0"/>
                <a:cs typeface="Times New Roman" panose="02020603050405020304" pitchFamily="18" charset="0"/>
              </a:rPr>
              <a:t>IoT </a:t>
            </a:r>
            <a:r>
              <a:rPr lang="en-US" b="1" dirty="0">
                <a:latin typeface="Bahnschrift" panose="020B0502040204020203" pitchFamily="34" charset="0"/>
                <a:cs typeface="Times New Roman" panose="02020603050405020304" pitchFamily="18" charset="0"/>
              </a:rPr>
              <a:t>design </a:t>
            </a:r>
            <a:r>
              <a:rPr lang="en-US" b="1" spc="-5" dirty="0">
                <a:latin typeface="Bahnschrift" panose="020B0502040204020203" pitchFamily="34" charset="0"/>
                <a:cs typeface="Times New Roman" panose="02020603050405020304" pitchFamily="18" charset="0"/>
              </a:rPr>
              <a:t>methodology </a:t>
            </a:r>
            <a:r>
              <a:rPr lang="en-US" b="1" dirty="0">
                <a:latin typeface="Bahnschrift" panose="020B0502040204020203" pitchFamily="34" charset="0"/>
                <a:cs typeface="Times New Roman" panose="02020603050405020304" pitchFamily="18" charset="0"/>
              </a:rPr>
              <a:t>is </a:t>
            </a:r>
            <a:r>
              <a:rPr lang="en-US" b="1" spc="-5" dirty="0">
                <a:latin typeface="Bahnschrift" panose="020B0502040204020203" pitchFamily="34" charset="0"/>
                <a:cs typeface="Times New Roman" panose="02020603050405020304" pitchFamily="18" charset="0"/>
              </a:rPr>
              <a:t>to define </a:t>
            </a:r>
            <a:r>
              <a:rPr lang="en-US" b="1" dirty="0">
                <a:latin typeface="Bahnschrift" panose="020B0502040204020203" pitchFamily="34" charset="0"/>
                <a:cs typeface="Times New Roman" panose="02020603050405020304" pitchFamily="18" charset="0"/>
              </a:rPr>
              <a:t>the  </a:t>
            </a:r>
            <a:r>
              <a:rPr lang="en-US" b="1" spc="-10" dirty="0">
                <a:latin typeface="Bahnschrift" panose="020B0502040204020203" pitchFamily="34" charset="0"/>
                <a:cs typeface="Times New Roman" panose="02020603050405020304" pitchFamily="18" charset="0"/>
              </a:rPr>
              <a:t>Information</a:t>
            </a:r>
            <a:r>
              <a:rPr lang="en-US" b="1" spc="-35" dirty="0">
                <a:latin typeface="Bahnschrift" panose="020B0502040204020203" pitchFamily="34" charset="0"/>
                <a:cs typeface="Times New Roman" panose="02020603050405020304" pitchFamily="18" charset="0"/>
              </a:rPr>
              <a:t> </a:t>
            </a:r>
            <a:r>
              <a:rPr lang="en-US" b="1" dirty="0">
                <a:latin typeface="Bahnschrift" panose="020B0502040204020203" pitchFamily="34" charset="0"/>
                <a:cs typeface="Times New Roman" panose="02020603050405020304" pitchFamily="18" charset="0"/>
              </a:rPr>
              <a:t>Model.</a:t>
            </a:r>
          </a:p>
          <a:p>
            <a:pPr marL="298450" marR="311785" indent="-285750" algn="just">
              <a:lnSpc>
                <a:spcPts val="3020"/>
              </a:lnSpc>
              <a:spcBef>
                <a:spcPts val="1025"/>
              </a:spcBef>
              <a:buFont typeface="Arial" panose="020B0604020202020204" pitchFamily="34" charset="0"/>
              <a:buChar char="•"/>
            </a:pPr>
            <a:r>
              <a:rPr lang="en-US" b="1" spc="-10" dirty="0">
                <a:latin typeface="Bahnschrift" panose="020B0502040204020203" pitchFamily="34" charset="0"/>
                <a:cs typeface="Times New Roman" panose="02020603050405020304" pitchFamily="18" charset="0"/>
              </a:rPr>
              <a:t>Information </a:t>
            </a:r>
            <a:r>
              <a:rPr lang="en-US" b="1" dirty="0">
                <a:latin typeface="Bahnschrift" panose="020B0502040204020203" pitchFamily="34" charset="0"/>
                <a:cs typeface="Times New Roman" panose="02020603050405020304" pitchFamily="18" charset="0"/>
              </a:rPr>
              <a:t>Model </a:t>
            </a:r>
            <a:r>
              <a:rPr lang="en-US" b="1" spc="-5" dirty="0">
                <a:latin typeface="Bahnschrift" panose="020B0502040204020203" pitchFamily="34" charset="0"/>
                <a:cs typeface="Times New Roman" panose="02020603050405020304" pitchFamily="18" charset="0"/>
              </a:rPr>
              <a:t>defines </a:t>
            </a:r>
            <a:r>
              <a:rPr lang="en-US" b="1" dirty="0">
                <a:latin typeface="Bahnschrift" panose="020B0502040204020203" pitchFamily="34" charset="0"/>
                <a:cs typeface="Times New Roman" panose="02020603050405020304" pitchFamily="18" charset="0"/>
              </a:rPr>
              <a:t>the </a:t>
            </a:r>
            <a:r>
              <a:rPr lang="en-US" b="1" spc="-10" dirty="0">
                <a:latin typeface="Bahnschrift" panose="020B0502040204020203" pitchFamily="34" charset="0"/>
                <a:cs typeface="Times New Roman" panose="02020603050405020304" pitchFamily="18" charset="0"/>
              </a:rPr>
              <a:t>structure </a:t>
            </a:r>
            <a:r>
              <a:rPr lang="en-US" b="1" spc="-5" dirty="0">
                <a:latin typeface="Bahnschrift" panose="020B0502040204020203" pitchFamily="34" charset="0"/>
                <a:cs typeface="Times New Roman" panose="02020603050405020304" pitchFamily="18" charset="0"/>
              </a:rPr>
              <a:t>of </a:t>
            </a:r>
            <a:r>
              <a:rPr lang="en-US" b="1" dirty="0">
                <a:latin typeface="Bahnschrift" panose="020B0502040204020203" pitchFamily="34" charset="0"/>
                <a:cs typeface="Times New Roman" panose="02020603050405020304" pitchFamily="18" charset="0"/>
              </a:rPr>
              <a:t>all the </a:t>
            </a:r>
            <a:r>
              <a:rPr lang="en-US" b="1" spc="-10" dirty="0">
                <a:latin typeface="Bahnschrift" panose="020B0502040204020203" pitchFamily="34" charset="0"/>
                <a:cs typeface="Times New Roman" panose="02020603050405020304" pitchFamily="18" charset="0"/>
              </a:rPr>
              <a:t>information </a:t>
            </a:r>
            <a:r>
              <a:rPr lang="en-US" b="1" dirty="0">
                <a:latin typeface="Bahnschrift" panose="020B0502040204020203" pitchFamily="34" charset="0"/>
                <a:cs typeface="Times New Roman" panose="02020603050405020304" pitchFamily="18" charset="0"/>
              </a:rPr>
              <a:t>in</a:t>
            </a:r>
            <a:r>
              <a:rPr lang="en-US" b="1" spc="-130" dirty="0">
                <a:latin typeface="Bahnschrift" panose="020B0502040204020203" pitchFamily="34" charset="0"/>
                <a:cs typeface="Times New Roman" panose="02020603050405020304" pitchFamily="18" charset="0"/>
              </a:rPr>
              <a:t> </a:t>
            </a:r>
            <a:r>
              <a:rPr lang="en-US" b="1" dirty="0">
                <a:latin typeface="Bahnschrift" panose="020B0502040204020203" pitchFamily="34" charset="0"/>
                <a:cs typeface="Times New Roman" panose="02020603050405020304" pitchFamily="18" charset="0"/>
              </a:rPr>
              <a:t>the  IoT </a:t>
            </a:r>
            <a:r>
              <a:rPr lang="en-US" b="1" spc="-25" dirty="0">
                <a:latin typeface="Bahnschrift" panose="020B0502040204020203" pitchFamily="34" charset="0"/>
                <a:cs typeface="Times New Roman" panose="02020603050405020304" pitchFamily="18" charset="0"/>
              </a:rPr>
              <a:t>system, </a:t>
            </a:r>
            <a:r>
              <a:rPr lang="en-US" b="1" spc="-20" dirty="0">
                <a:latin typeface="Bahnschrift" panose="020B0502040204020203" pitchFamily="34" charset="0"/>
                <a:cs typeface="Times New Roman" panose="02020603050405020304" pitchFamily="18" charset="0"/>
              </a:rPr>
              <a:t>for </a:t>
            </a:r>
            <a:r>
              <a:rPr lang="en-US" b="1" spc="-15" dirty="0">
                <a:latin typeface="Bahnschrift" panose="020B0502040204020203" pitchFamily="34" charset="0"/>
                <a:cs typeface="Times New Roman" panose="02020603050405020304" pitchFamily="18" charset="0"/>
              </a:rPr>
              <a:t>example, </a:t>
            </a:r>
            <a:r>
              <a:rPr lang="en-US" b="1" spc="-10" dirty="0">
                <a:latin typeface="Bahnschrift" panose="020B0502040204020203" pitchFamily="34" charset="0"/>
                <a:cs typeface="Times New Roman" panose="02020603050405020304" pitchFamily="18" charset="0"/>
              </a:rPr>
              <a:t>attributes </a:t>
            </a:r>
            <a:r>
              <a:rPr lang="en-US" b="1" spc="-5" dirty="0">
                <a:latin typeface="Bahnschrift" panose="020B0502040204020203" pitchFamily="34" charset="0"/>
                <a:cs typeface="Times New Roman" panose="02020603050405020304" pitchFamily="18" charset="0"/>
              </a:rPr>
              <a:t>of Virtual Entities, </a:t>
            </a:r>
            <a:r>
              <a:rPr lang="en-US" b="1" spc="-10" dirty="0">
                <a:latin typeface="Bahnschrift" panose="020B0502040204020203" pitchFamily="34" charset="0"/>
                <a:cs typeface="Times New Roman" panose="02020603050405020304" pitchFamily="18" charset="0"/>
              </a:rPr>
              <a:t>relations,</a:t>
            </a:r>
            <a:r>
              <a:rPr lang="en-US" b="1" dirty="0">
                <a:latin typeface="Bahnschrift" panose="020B0502040204020203" pitchFamily="34" charset="0"/>
                <a:cs typeface="Times New Roman" panose="02020603050405020304" pitchFamily="18" charset="0"/>
              </a:rPr>
              <a:t> </a:t>
            </a:r>
            <a:r>
              <a:rPr lang="en-US" b="1" spc="-15" dirty="0">
                <a:latin typeface="Bahnschrift" panose="020B0502040204020203" pitchFamily="34" charset="0"/>
                <a:cs typeface="Times New Roman" panose="02020603050405020304" pitchFamily="18" charset="0"/>
              </a:rPr>
              <a:t>etc.</a:t>
            </a:r>
          </a:p>
          <a:p>
            <a:pPr marL="298450" marR="1323340" indent="-285750" algn="just">
              <a:lnSpc>
                <a:spcPts val="3020"/>
              </a:lnSpc>
              <a:spcBef>
                <a:spcPts val="1000"/>
              </a:spcBef>
              <a:buFont typeface="Arial" panose="020B0604020202020204" pitchFamily="34" charset="0"/>
              <a:buChar char="•"/>
            </a:pPr>
            <a:r>
              <a:rPr lang="en-US" b="1" spc="-10" dirty="0">
                <a:latin typeface="Bahnschrift" panose="020B0502040204020203" pitchFamily="34" charset="0"/>
                <a:cs typeface="Times New Roman" panose="02020603050405020304" pitchFamily="18" charset="0"/>
              </a:rPr>
              <a:t>Information </a:t>
            </a:r>
            <a:r>
              <a:rPr lang="en-US" b="1" dirty="0">
                <a:latin typeface="Bahnschrift" panose="020B0502040204020203" pitchFamily="34" charset="0"/>
                <a:cs typeface="Times New Roman" panose="02020603050405020304" pitchFamily="18" charset="0"/>
              </a:rPr>
              <a:t>model does </a:t>
            </a:r>
            <a:r>
              <a:rPr lang="en-US" b="1" spc="-5" dirty="0">
                <a:latin typeface="Bahnschrift" panose="020B0502040204020203" pitchFamily="34" charset="0"/>
                <a:cs typeface="Times New Roman" panose="02020603050405020304" pitchFamily="18" charset="0"/>
              </a:rPr>
              <a:t>not </a:t>
            </a:r>
            <a:r>
              <a:rPr lang="en-US" b="1" dirty="0">
                <a:latin typeface="Bahnschrift" panose="020B0502040204020203" pitchFamily="34" charset="0"/>
                <a:cs typeface="Times New Roman" panose="02020603050405020304" pitchFamily="18" charset="0"/>
              </a:rPr>
              <a:t>describe the </a:t>
            </a:r>
            <a:r>
              <a:rPr lang="en-US" b="1" spc="-5" dirty="0">
                <a:latin typeface="Bahnschrift" panose="020B0502040204020203" pitchFamily="34" charset="0"/>
                <a:cs typeface="Times New Roman" panose="02020603050405020304" pitchFamily="18" charset="0"/>
              </a:rPr>
              <a:t>specifics of how </a:t>
            </a:r>
            <a:r>
              <a:rPr lang="en-US" b="1" dirty="0">
                <a:latin typeface="Bahnschrift" panose="020B0502040204020203" pitchFamily="34" charset="0"/>
                <a:cs typeface="Times New Roman" panose="02020603050405020304" pitchFamily="18" charset="0"/>
              </a:rPr>
              <a:t>the  </a:t>
            </a:r>
            <a:r>
              <a:rPr lang="en-US" b="1" spc="-10" dirty="0">
                <a:latin typeface="Bahnschrift" panose="020B0502040204020203" pitchFamily="34" charset="0"/>
                <a:cs typeface="Times New Roman" panose="02020603050405020304" pitchFamily="18" charset="0"/>
              </a:rPr>
              <a:t>information </a:t>
            </a:r>
            <a:r>
              <a:rPr lang="en-US" b="1" dirty="0">
                <a:latin typeface="Bahnschrift" panose="020B0502040204020203" pitchFamily="34" charset="0"/>
                <a:cs typeface="Times New Roman" panose="02020603050405020304" pitchFamily="18" charset="0"/>
              </a:rPr>
              <a:t>is </a:t>
            </a:r>
            <a:r>
              <a:rPr lang="en-US" b="1" spc="-10" dirty="0">
                <a:latin typeface="Bahnschrift" panose="020B0502040204020203" pitchFamily="34" charset="0"/>
                <a:cs typeface="Times New Roman" panose="02020603050405020304" pitchFamily="18" charset="0"/>
              </a:rPr>
              <a:t>represented </a:t>
            </a:r>
            <a:r>
              <a:rPr lang="en-US" b="1" spc="-5" dirty="0">
                <a:latin typeface="Bahnschrift" panose="020B0502040204020203" pitchFamily="34" charset="0"/>
                <a:cs typeface="Times New Roman" panose="02020603050405020304" pitchFamily="18" charset="0"/>
              </a:rPr>
              <a:t>or</a:t>
            </a:r>
            <a:r>
              <a:rPr lang="en-US" b="1" spc="-75" dirty="0">
                <a:latin typeface="Bahnschrift" panose="020B0502040204020203" pitchFamily="34" charset="0"/>
                <a:cs typeface="Times New Roman" panose="02020603050405020304" pitchFamily="18" charset="0"/>
              </a:rPr>
              <a:t> </a:t>
            </a:r>
            <a:r>
              <a:rPr lang="en-US" b="1" spc="-15" dirty="0">
                <a:latin typeface="Bahnschrift" panose="020B0502040204020203" pitchFamily="34" charset="0"/>
                <a:cs typeface="Times New Roman" panose="02020603050405020304" pitchFamily="18" charset="0"/>
              </a:rPr>
              <a:t>stored.</a:t>
            </a:r>
          </a:p>
          <a:p>
            <a:pPr marL="298450" marR="938530" indent="-285750" algn="just">
              <a:lnSpc>
                <a:spcPts val="3040"/>
              </a:lnSpc>
              <a:spcBef>
                <a:spcPts val="990"/>
              </a:spcBef>
              <a:buFont typeface="Arial" panose="020B0604020202020204" pitchFamily="34" charset="0"/>
              <a:buChar char="•"/>
            </a:pPr>
            <a:r>
              <a:rPr lang="en-US" b="1" spc="-125" dirty="0">
                <a:latin typeface="Bahnschrift" panose="020B0502040204020203" pitchFamily="34" charset="0"/>
                <a:cs typeface="Times New Roman" panose="02020603050405020304" pitchFamily="18" charset="0"/>
              </a:rPr>
              <a:t>To </a:t>
            </a:r>
            <a:r>
              <a:rPr lang="en-US" b="1" spc="-5" dirty="0">
                <a:latin typeface="Bahnschrift" panose="020B0502040204020203" pitchFamily="34" charset="0"/>
                <a:cs typeface="Times New Roman" panose="02020603050405020304" pitchFamily="18" charset="0"/>
              </a:rPr>
              <a:t>define </a:t>
            </a:r>
            <a:r>
              <a:rPr lang="en-US" b="1" dirty="0">
                <a:latin typeface="Bahnschrift" panose="020B0502040204020203" pitchFamily="34" charset="0"/>
                <a:cs typeface="Times New Roman" panose="02020603050405020304" pitchFamily="18" charset="0"/>
              </a:rPr>
              <a:t>the </a:t>
            </a:r>
            <a:r>
              <a:rPr lang="en-US" b="1" spc="-10" dirty="0">
                <a:latin typeface="Bahnschrift" panose="020B0502040204020203" pitchFamily="34" charset="0"/>
                <a:cs typeface="Times New Roman" panose="02020603050405020304" pitchFamily="18" charset="0"/>
              </a:rPr>
              <a:t>information </a:t>
            </a:r>
            <a:r>
              <a:rPr lang="en-US" b="1" dirty="0">
                <a:latin typeface="Bahnschrift" panose="020B0502040204020203" pitchFamily="34" charset="0"/>
                <a:cs typeface="Times New Roman" panose="02020603050405020304" pitchFamily="18" charset="0"/>
              </a:rPr>
              <a:t>model, </a:t>
            </a:r>
            <a:r>
              <a:rPr lang="en-US" b="1" spc="-15" dirty="0">
                <a:latin typeface="Bahnschrift" panose="020B0502040204020203" pitchFamily="34" charset="0"/>
                <a:cs typeface="Times New Roman" panose="02020603050405020304" pitchFamily="18" charset="0"/>
              </a:rPr>
              <a:t>we </a:t>
            </a:r>
            <a:r>
              <a:rPr lang="en-US" b="1" spc="-20" dirty="0">
                <a:latin typeface="Bahnschrift" panose="020B0502040204020203" pitchFamily="34" charset="0"/>
                <a:cs typeface="Times New Roman" panose="02020603050405020304" pitchFamily="18" charset="0"/>
              </a:rPr>
              <a:t>first </a:t>
            </a:r>
            <a:r>
              <a:rPr lang="en-US" b="1" spc="-15" dirty="0">
                <a:latin typeface="Bahnschrift" panose="020B0502040204020203" pitchFamily="34" charset="0"/>
                <a:cs typeface="Times New Roman" panose="02020603050405020304" pitchFamily="18" charset="0"/>
              </a:rPr>
              <a:t>list </a:t>
            </a:r>
            <a:r>
              <a:rPr lang="en-US" b="1" dirty="0">
                <a:latin typeface="Bahnschrift" panose="020B0502040204020203" pitchFamily="34" charset="0"/>
                <a:cs typeface="Times New Roman" panose="02020603050405020304" pitchFamily="18" charset="0"/>
              </a:rPr>
              <a:t>the </a:t>
            </a:r>
            <a:r>
              <a:rPr lang="en-US" b="1" spc="-5" dirty="0">
                <a:latin typeface="Bahnschrift" panose="020B0502040204020203" pitchFamily="34" charset="0"/>
                <a:cs typeface="Times New Roman" panose="02020603050405020304" pitchFamily="18" charset="0"/>
              </a:rPr>
              <a:t>Virtual Entities  defined </a:t>
            </a:r>
            <a:r>
              <a:rPr lang="en-US" b="1" dirty="0">
                <a:latin typeface="Bahnschrift" panose="020B0502040204020203" pitchFamily="34" charset="0"/>
                <a:cs typeface="Times New Roman" panose="02020603050405020304" pitchFamily="18" charset="0"/>
              </a:rPr>
              <a:t>in the </a:t>
            </a:r>
            <a:r>
              <a:rPr lang="en-US" b="1" spc="-5" dirty="0">
                <a:latin typeface="Bahnschrift" panose="020B0502040204020203" pitchFamily="34" charset="0"/>
                <a:cs typeface="Times New Roman" panose="02020603050405020304" pitchFamily="18" charset="0"/>
              </a:rPr>
              <a:t>Domain</a:t>
            </a:r>
            <a:r>
              <a:rPr lang="en-US" b="1" spc="-55" dirty="0">
                <a:latin typeface="Bahnschrift" panose="020B0502040204020203" pitchFamily="34" charset="0"/>
                <a:cs typeface="Times New Roman" panose="02020603050405020304" pitchFamily="18" charset="0"/>
              </a:rPr>
              <a:t> </a:t>
            </a:r>
            <a:r>
              <a:rPr lang="en-US" b="1" dirty="0">
                <a:latin typeface="Bahnschrift" panose="020B0502040204020203" pitchFamily="34" charset="0"/>
                <a:cs typeface="Times New Roman" panose="02020603050405020304" pitchFamily="18" charset="0"/>
              </a:rPr>
              <a:t>Model.</a:t>
            </a:r>
          </a:p>
          <a:p>
            <a:pPr marL="298450" marR="5080" indent="-285750" algn="just">
              <a:lnSpc>
                <a:spcPts val="3020"/>
              </a:lnSpc>
              <a:spcBef>
                <a:spcPts val="994"/>
              </a:spcBef>
              <a:buFont typeface="Arial" panose="020B0604020202020204" pitchFamily="34" charset="0"/>
              <a:buChar char="•"/>
            </a:pPr>
            <a:r>
              <a:rPr lang="en-US" b="1" spc="-10" dirty="0">
                <a:latin typeface="Bahnschrift" panose="020B0502040204020203" pitchFamily="34" charset="0"/>
                <a:cs typeface="Times New Roman" panose="02020603050405020304" pitchFamily="18" charset="0"/>
              </a:rPr>
              <a:t>Information </a:t>
            </a:r>
            <a:r>
              <a:rPr lang="en-US" b="1" dirty="0">
                <a:latin typeface="Bahnschrift" panose="020B0502040204020203" pitchFamily="34" charset="0"/>
                <a:cs typeface="Times New Roman" panose="02020603050405020304" pitchFamily="18" charset="0"/>
              </a:rPr>
              <a:t>model adds </a:t>
            </a:r>
            <a:r>
              <a:rPr lang="en-US" b="1" spc="-10" dirty="0">
                <a:latin typeface="Bahnschrift" panose="020B0502040204020203" pitchFamily="34" charset="0"/>
                <a:cs typeface="Times New Roman" panose="02020603050405020304" pitchFamily="18" charset="0"/>
              </a:rPr>
              <a:t>more details </a:t>
            </a:r>
            <a:r>
              <a:rPr lang="en-US" b="1" spc="-15" dirty="0">
                <a:latin typeface="Bahnschrift" panose="020B0502040204020203" pitchFamily="34" charset="0"/>
                <a:cs typeface="Times New Roman" panose="02020603050405020304" pitchFamily="18" charset="0"/>
              </a:rPr>
              <a:t>to </a:t>
            </a:r>
            <a:r>
              <a:rPr lang="en-US" b="1" dirty="0">
                <a:latin typeface="Bahnschrift" panose="020B0502040204020203" pitchFamily="34" charset="0"/>
                <a:cs typeface="Times New Roman" panose="02020603050405020304" pitchFamily="18" charset="0"/>
              </a:rPr>
              <a:t>the </a:t>
            </a:r>
            <a:r>
              <a:rPr lang="en-US" b="1" spc="-5" dirty="0">
                <a:latin typeface="Bahnschrift" panose="020B0502040204020203" pitchFamily="34" charset="0"/>
                <a:cs typeface="Times New Roman" panose="02020603050405020304" pitchFamily="18" charset="0"/>
              </a:rPr>
              <a:t>Virtual Entities </a:t>
            </a:r>
            <a:r>
              <a:rPr lang="en-US" b="1" spc="-10" dirty="0">
                <a:latin typeface="Bahnschrift" panose="020B0502040204020203" pitchFamily="34" charset="0"/>
                <a:cs typeface="Times New Roman" panose="02020603050405020304" pitchFamily="18" charset="0"/>
              </a:rPr>
              <a:t>by </a:t>
            </a:r>
            <a:r>
              <a:rPr lang="en-US" b="1" spc="-5" dirty="0">
                <a:latin typeface="Bahnschrift" panose="020B0502040204020203" pitchFamily="34" charset="0"/>
                <a:cs typeface="Times New Roman" panose="02020603050405020304" pitchFamily="18" charset="0"/>
              </a:rPr>
              <a:t>defining  </a:t>
            </a:r>
            <a:r>
              <a:rPr lang="en-US" b="1" dirty="0">
                <a:latin typeface="Bahnschrift" panose="020B0502040204020203" pitchFamily="34" charset="0"/>
                <a:cs typeface="Times New Roman" panose="02020603050405020304" pitchFamily="18" charset="0"/>
              </a:rPr>
              <a:t>their </a:t>
            </a:r>
            <a:r>
              <a:rPr lang="en-US" b="1" spc="-10" dirty="0">
                <a:latin typeface="Bahnschrift" panose="020B0502040204020203" pitchFamily="34" charset="0"/>
                <a:cs typeface="Times New Roman" panose="02020603050405020304" pitchFamily="18" charset="0"/>
              </a:rPr>
              <a:t>attributes </a:t>
            </a:r>
            <a:r>
              <a:rPr lang="en-US" b="1" dirty="0">
                <a:latin typeface="Bahnschrift" panose="020B0502040204020203" pitchFamily="34" charset="0"/>
                <a:cs typeface="Times New Roman" panose="02020603050405020304" pitchFamily="18" charset="0"/>
              </a:rPr>
              <a:t>and</a:t>
            </a:r>
            <a:r>
              <a:rPr lang="en-US" b="1" spc="-30" dirty="0">
                <a:latin typeface="Bahnschrift" panose="020B0502040204020203" pitchFamily="34" charset="0"/>
                <a:cs typeface="Times New Roman" panose="02020603050405020304" pitchFamily="18" charset="0"/>
              </a:rPr>
              <a:t> </a:t>
            </a:r>
            <a:r>
              <a:rPr lang="en-US" b="1" spc="-10" dirty="0">
                <a:latin typeface="Bahnschrift" panose="020B0502040204020203" pitchFamily="34" charset="0"/>
                <a:cs typeface="Times New Roman" panose="02020603050405020304" pitchFamily="18" charset="0"/>
              </a:rPr>
              <a:t>relations.</a:t>
            </a:r>
          </a:p>
        </p:txBody>
      </p:sp>
      <p:sp>
        <p:nvSpPr>
          <p:cNvPr id="19" name="Title 1">
            <a:extLst>
              <a:ext uri="{FF2B5EF4-FFF2-40B4-BE49-F238E27FC236}">
                <a16:creationId xmlns:a16="http://schemas.microsoft.com/office/drawing/2014/main" id="{12E61C9C-7DD5-557A-A3B4-F0E29324887F}"/>
              </a:ext>
            </a:extLst>
          </p:cNvPr>
          <p:cNvSpPr txBox="1">
            <a:spLocks/>
          </p:cNvSpPr>
          <p:nvPr/>
        </p:nvSpPr>
        <p:spPr>
          <a:xfrm>
            <a:off x="1066800" y="134044"/>
            <a:ext cx="10058400" cy="709686"/>
          </a:xfrm>
          <a:prstGeom prst="rect">
            <a:avLst/>
          </a:prstGeom>
        </p:spPr>
        <p:txBody>
          <a:bodyPr>
            <a:normAutofit fontScale="92500"/>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n-US" sz="4000" b="1" cap="none" dirty="0">
                <a:ln w="0"/>
                <a:solidFill>
                  <a:schemeClr val="tx1"/>
                </a:solidFill>
                <a:effectLst>
                  <a:outerShdw blurRad="38100" dist="19050" dir="2700000" algn="tl" rotWithShape="0">
                    <a:schemeClr val="dk1">
                      <a:alpha val="40000"/>
                    </a:schemeClr>
                  </a:outerShdw>
                </a:effectLst>
                <a:latin typeface="Bahnschrift" panose="020B0502040204020203" pitchFamily="34" charset="0"/>
              </a:rPr>
              <a:t>STEP 4:INFORMATION MODEL SPECIFICATION</a:t>
            </a:r>
            <a:endParaRPr lang="en-IN" sz="4000" b="1" cap="none" dirty="0">
              <a:ln w="0"/>
              <a:solidFill>
                <a:schemeClr val="tx1"/>
              </a:solidFill>
              <a:effectLst>
                <a:outerShdw blurRad="38100" dist="19050" dir="2700000" algn="tl" rotWithShape="0">
                  <a:schemeClr val="dk1">
                    <a:alpha val="40000"/>
                  </a:schemeClr>
                </a:outerShdw>
              </a:effectLst>
              <a:latin typeface="Bahnschrift" panose="020B0502040204020203" pitchFamily="34" charset="0"/>
            </a:endParaRPr>
          </a:p>
        </p:txBody>
      </p:sp>
      <p:sp>
        <p:nvSpPr>
          <p:cNvPr id="4" name="Slide Number Placeholder 3">
            <a:extLst>
              <a:ext uri="{FF2B5EF4-FFF2-40B4-BE49-F238E27FC236}">
                <a16:creationId xmlns:a16="http://schemas.microsoft.com/office/drawing/2014/main" id="{20632E13-1B66-D3FD-7B69-E154A573B36C}"/>
              </a:ext>
            </a:extLst>
          </p:cNvPr>
          <p:cNvSpPr>
            <a:spLocks noGrp="1"/>
          </p:cNvSpPr>
          <p:nvPr>
            <p:ph type="sldNum" sz="quarter" idx="12"/>
          </p:nvPr>
        </p:nvSpPr>
        <p:spPr/>
        <p:txBody>
          <a:bodyPr/>
          <a:lstStyle/>
          <a:p>
            <a:fld id="{9ED17D58-1C8E-466C-BB65-1057A708B4CC}" type="slidenum">
              <a:rPr lang="en-IN" smtClean="0"/>
              <a:t>6</a:t>
            </a:fld>
            <a:endParaRPr lang="en-IN"/>
          </a:p>
        </p:txBody>
      </p:sp>
      <p:pic>
        <p:nvPicPr>
          <p:cNvPr id="6" name="Picture 5">
            <a:extLst>
              <a:ext uri="{FF2B5EF4-FFF2-40B4-BE49-F238E27FC236}">
                <a16:creationId xmlns:a16="http://schemas.microsoft.com/office/drawing/2014/main" id="{E3007588-4CB8-4B53-B957-E5AF54A39B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1454" y="1816735"/>
            <a:ext cx="5366278" cy="3525359"/>
          </a:xfrm>
          <a:prstGeom prst="rect">
            <a:avLst/>
          </a:prstGeom>
        </p:spPr>
      </p:pic>
    </p:spTree>
    <p:extLst>
      <p:ext uri="{BB962C8B-B14F-4D97-AF65-F5344CB8AC3E}">
        <p14:creationId xmlns:p14="http://schemas.microsoft.com/office/powerpoint/2010/main" val="3211829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p:cNvSpPr txBox="1"/>
          <p:nvPr/>
        </p:nvSpPr>
        <p:spPr>
          <a:xfrm>
            <a:off x="588891" y="1587640"/>
            <a:ext cx="10454246" cy="4093428"/>
          </a:xfrm>
          <a:prstGeom prst="rect">
            <a:avLst/>
          </a:prstGeom>
          <a:noFill/>
        </p:spPr>
        <p:txBody>
          <a:bodyPr wrap="square" rtlCol="0">
            <a:spAutoFit/>
          </a:bodyPr>
          <a:lstStyle/>
          <a:p>
            <a:r>
              <a:rPr lang="en-US" sz="2000" dirty="0">
                <a:latin typeface="Bahnschrift" panose="020B0502040204020203" pitchFamily="34" charset="0"/>
                <a:cs typeface="Times New Roman" panose="02020603050405020304" pitchFamily="18" charset="0"/>
              </a:rPr>
              <a:t>The fifth step in the IOT design methodology is to define the Service Specification.</a:t>
            </a:r>
          </a:p>
          <a:p>
            <a:r>
              <a:rPr lang="en-US" sz="2000" dirty="0">
                <a:latin typeface="Bahnschrift" panose="020B0502040204020203" pitchFamily="34" charset="0"/>
                <a:cs typeface="Times New Roman" panose="02020603050405020304" pitchFamily="18" charset="0"/>
              </a:rPr>
              <a:t>Service specifications define the services in the IoT system, service types, service inputs/output, service endpoints service schedules, service preconditions and service effects.</a:t>
            </a:r>
          </a:p>
          <a:p>
            <a:endParaRPr lang="en-US" sz="2000" dirty="0">
              <a:latin typeface="Bahnschrift" panose="020B0502040204020203" pitchFamily="34" charset="0"/>
              <a:cs typeface="Times New Roman" panose="02020603050405020304" pitchFamily="18" charset="0"/>
            </a:endParaRPr>
          </a:p>
          <a:p>
            <a:r>
              <a:rPr lang="en-US" sz="2000" b="1" u="sng" dirty="0">
                <a:latin typeface="Bahnschrift" panose="020B0502040204020203" pitchFamily="34" charset="0"/>
                <a:cs typeface="Times New Roman" panose="02020603050405020304" pitchFamily="18" charset="0"/>
              </a:rPr>
              <a:t>STATE SERVICE: </a:t>
            </a:r>
          </a:p>
          <a:p>
            <a:r>
              <a:rPr lang="en-US" sz="2000" dirty="0">
                <a:latin typeface="Bahnschrift" panose="020B0502040204020203" pitchFamily="34" charset="0"/>
                <a:cs typeface="Times New Roman" panose="02020603050405020304" pitchFamily="18" charset="0"/>
              </a:rPr>
              <a:t>                                Sets the Arduino to activate the sensor as soon as the flame and/or smoke is/are detected.</a:t>
            </a:r>
          </a:p>
          <a:p>
            <a:endParaRPr lang="en-US" sz="2000" dirty="0">
              <a:latin typeface="Bahnschrift" panose="020B0502040204020203" pitchFamily="34" charset="0"/>
              <a:cs typeface="Times New Roman" panose="02020603050405020304" pitchFamily="18" charset="0"/>
            </a:endParaRPr>
          </a:p>
          <a:p>
            <a:r>
              <a:rPr lang="en-US" sz="2000" b="1" u="sng" dirty="0">
                <a:latin typeface="Bahnschrift" panose="020B0502040204020203" pitchFamily="34" charset="0"/>
                <a:cs typeface="Times New Roman" panose="02020603050405020304" pitchFamily="18" charset="0"/>
              </a:rPr>
              <a:t>CONTROLLER SERVICE:</a:t>
            </a:r>
          </a:p>
          <a:p>
            <a:r>
              <a:rPr lang="en-US" sz="2000" dirty="0">
                <a:latin typeface="Bahnschrift" panose="020B0502040204020203" pitchFamily="34" charset="0"/>
                <a:cs typeface="Times New Roman" panose="02020603050405020304" pitchFamily="18" charset="0"/>
              </a:rPr>
              <a:t>                                   If either of smoke and flame or both have been detected in the proximity of the sensors, the controller service sends the signal to the siren/buzzer and buzzer gets activated</a:t>
            </a:r>
            <a:r>
              <a:rPr lang="en-US" sz="2000" dirty="0">
                <a:latin typeface="Times New Roman" panose="02020603050405020304" pitchFamily="18" charset="0"/>
                <a:cs typeface="Times New Roman" panose="02020603050405020304" pitchFamily="18" charset="0"/>
              </a:rPr>
              <a:t>.</a:t>
            </a:r>
          </a:p>
        </p:txBody>
      </p:sp>
      <p:sp>
        <p:nvSpPr>
          <p:cNvPr id="4" name="Title 1">
            <a:extLst>
              <a:ext uri="{FF2B5EF4-FFF2-40B4-BE49-F238E27FC236}">
                <a16:creationId xmlns:a16="http://schemas.microsoft.com/office/drawing/2014/main" id="{0C892726-2093-D1A0-F240-099259FDF750}"/>
              </a:ext>
            </a:extLst>
          </p:cNvPr>
          <p:cNvSpPr txBox="1">
            <a:spLocks/>
          </p:cNvSpPr>
          <p:nvPr/>
        </p:nvSpPr>
        <p:spPr>
          <a:xfrm>
            <a:off x="1066800" y="360287"/>
            <a:ext cx="10058400" cy="709686"/>
          </a:xfrm>
          <a:prstGeom prst="rect">
            <a:avLst/>
          </a:prstGeom>
        </p:spPr>
        <p:txBody>
          <a:bodyP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n-US" sz="4000" b="1" cap="none" dirty="0">
                <a:ln w="0"/>
                <a:solidFill>
                  <a:schemeClr val="tx1"/>
                </a:solidFill>
                <a:effectLst>
                  <a:outerShdw blurRad="38100" dist="19050" dir="2700000" algn="tl" rotWithShape="0">
                    <a:schemeClr val="dk1">
                      <a:alpha val="40000"/>
                    </a:schemeClr>
                  </a:outerShdw>
                </a:effectLst>
                <a:latin typeface="Bahnschrift" panose="020B0502040204020203" pitchFamily="34" charset="0"/>
              </a:rPr>
              <a:t>STEP 5:SERVICE MODEL SPECIFICATION</a:t>
            </a:r>
            <a:endParaRPr lang="en-IN" sz="4000" b="1" cap="none" dirty="0">
              <a:ln w="0"/>
              <a:solidFill>
                <a:schemeClr val="tx1"/>
              </a:solidFill>
              <a:effectLst>
                <a:outerShdw blurRad="38100" dist="19050" dir="2700000" algn="tl" rotWithShape="0">
                  <a:schemeClr val="dk1">
                    <a:alpha val="40000"/>
                  </a:schemeClr>
                </a:outerShdw>
              </a:effectLst>
              <a:latin typeface="Bahnschrift" panose="020B0502040204020203" pitchFamily="34" charset="0"/>
            </a:endParaRPr>
          </a:p>
        </p:txBody>
      </p:sp>
      <p:sp>
        <p:nvSpPr>
          <p:cNvPr id="6" name="Slide Number Placeholder 5">
            <a:extLst>
              <a:ext uri="{FF2B5EF4-FFF2-40B4-BE49-F238E27FC236}">
                <a16:creationId xmlns:a16="http://schemas.microsoft.com/office/drawing/2014/main" id="{60408676-DAE1-EB76-8D85-80EFCE1F3FA2}"/>
              </a:ext>
            </a:extLst>
          </p:cNvPr>
          <p:cNvSpPr>
            <a:spLocks noGrp="1"/>
          </p:cNvSpPr>
          <p:nvPr>
            <p:ph type="sldNum" sz="quarter" idx="12"/>
          </p:nvPr>
        </p:nvSpPr>
        <p:spPr/>
        <p:txBody>
          <a:bodyPr/>
          <a:lstStyle/>
          <a:p>
            <a:fld id="{9ED17D58-1C8E-466C-BB65-1057A708B4CC}" type="slidenum">
              <a:rPr lang="en-IN" smtClean="0"/>
              <a:t>7</a:t>
            </a:fld>
            <a:endParaRPr lang="en-IN"/>
          </a:p>
        </p:txBody>
      </p:sp>
    </p:spTree>
    <p:extLst>
      <p:ext uri="{BB962C8B-B14F-4D97-AF65-F5344CB8AC3E}">
        <p14:creationId xmlns:p14="http://schemas.microsoft.com/office/powerpoint/2010/main" val="534529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 name="TextBox 54"/>
          <p:cNvSpPr txBox="1"/>
          <p:nvPr/>
        </p:nvSpPr>
        <p:spPr>
          <a:xfrm>
            <a:off x="7800191" y="191995"/>
            <a:ext cx="4156709" cy="400110"/>
          </a:xfrm>
          <a:prstGeom prst="rect">
            <a:avLst/>
          </a:prstGeom>
          <a:solidFill>
            <a:schemeClr val="accent5">
              <a:lumMod val="60000"/>
              <a:lumOff val="40000"/>
            </a:schemeClr>
          </a:solidFill>
        </p:spPr>
        <p:txBody>
          <a:bodyPr wrap="square" rtlCol="0">
            <a:spAutoFit/>
          </a:bodyPr>
          <a:lstStyle/>
          <a:p>
            <a:pPr algn="ctr"/>
            <a:r>
              <a:rPr lang="en-IN" sz="2000" b="1"/>
              <a:t>Service Specification Model</a:t>
            </a:r>
          </a:p>
        </p:txBody>
      </p:sp>
      <p:sp>
        <p:nvSpPr>
          <p:cNvPr id="56" name="TextBox 55"/>
          <p:cNvSpPr txBox="1"/>
          <p:nvPr/>
        </p:nvSpPr>
        <p:spPr>
          <a:xfrm>
            <a:off x="4879601" y="-63565"/>
            <a:ext cx="2159694" cy="369332"/>
          </a:xfrm>
          <a:prstGeom prst="rect">
            <a:avLst/>
          </a:prstGeom>
          <a:noFill/>
        </p:spPr>
        <p:txBody>
          <a:bodyPr wrap="none" rtlCol="0">
            <a:spAutoFit/>
          </a:bodyPr>
          <a:lstStyle/>
          <a:p>
            <a:r>
              <a:rPr lang="en-IN" b="1" dirty="0"/>
              <a:t>Process specification</a:t>
            </a:r>
          </a:p>
        </p:txBody>
      </p:sp>
      <p:sp>
        <p:nvSpPr>
          <p:cNvPr id="5" name="Slide Number Placeholder 4">
            <a:extLst>
              <a:ext uri="{FF2B5EF4-FFF2-40B4-BE49-F238E27FC236}">
                <a16:creationId xmlns:a16="http://schemas.microsoft.com/office/drawing/2014/main" id="{680FF358-B746-75D9-97D1-40E51F1091B8}"/>
              </a:ext>
            </a:extLst>
          </p:cNvPr>
          <p:cNvSpPr>
            <a:spLocks noGrp="1"/>
          </p:cNvSpPr>
          <p:nvPr>
            <p:ph type="sldNum" sz="quarter" idx="12"/>
          </p:nvPr>
        </p:nvSpPr>
        <p:spPr/>
        <p:txBody>
          <a:bodyPr/>
          <a:lstStyle/>
          <a:p>
            <a:fld id="{9ED17D58-1C8E-466C-BB65-1057A708B4CC}" type="slidenum">
              <a:rPr lang="en-IN" smtClean="0"/>
              <a:t>8</a:t>
            </a:fld>
            <a:endParaRPr lang="en-IN"/>
          </a:p>
        </p:txBody>
      </p:sp>
      <p:pic>
        <p:nvPicPr>
          <p:cNvPr id="6" name="Picture 5">
            <a:extLst>
              <a:ext uri="{FF2B5EF4-FFF2-40B4-BE49-F238E27FC236}">
                <a16:creationId xmlns:a16="http://schemas.microsoft.com/office/drawing/2014/main" id="{1FB9E7F7-DB51-46F5-BA86-9DA421E3A6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8622" y="638038"/>
            <a:ext cx="6091310" cy="5999871"/>
          </a:xfrm>
          <a:prstGeom prst="rect">
            <a:avLst/>
          </a:prstGeom>
        </p:spPr>
      </p:pic>
    </p:spTree>
    <p:extLst>
      <p:ext uri="{BB962C8B-B14F-4D97-AF65-F5344CB8AC3E}">
        <p14:creationId xmlns:p14="http://schemas.microsoft.com/office/powerpoint/2010/main" val="2354303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0370183-089C-2A56-D379-17C99B2FFCE4}"/>
              </a:ext>
            </a:extLst>
          </p:cNvPr>
          <p:cNvSpPr>
            <a:spLocks noGrp="1"/>
          </p:cNvSpPr>
          <p:nvPr>
            <p:ph type="sldNum" sz="quarter" idx="12"/>
          </p:nvPr>
        </p:nvSpPr>
        <p:spPr/>
        <p:txBody>
          <a:bodyPr/>
          <a:lstStyle/>
          <a:p>
            <a:fld id="{9ED17D58-1C8E-466C-BB65-1057A708B4CC}" type="slidenum">
              <a:rPr lang="en-IN" smtClean="0"/>
              <a:t>9</a:t>
            </a:fld>
            <a:endParaRPr lang="en-IN" dirty="0"/>
          </a:p>
        </p:txBody>
      </p:sp>
      <p:sp>
        <p:nvSpPr>
          <p:cNvPr id="5" name="Content Placeholder 4">
            <a:extLst>
              <a:ext uri="{FF2B5EF4-FFF2-40B4-BE49-F238E27FC236}">
                <a16:creationId xmlns:a16="http://schemas.microsoft.com/office/drawing/2014/main" id="{0947BBB6-9BA1-3604-9BB2-342497599EDD}"/>
              </a:ext>
            </a:extLst>
          </p:cNvPr>
          <p:cNvSpPr txBox="1">
            <a:spLocks/>
          </p:cNvSpPr>
          <p:nvPr/>
        </p:nvSpPr>
        <p:spPr>
          <a:xfrm>
            <a:off x="838199" y="1189520"/>
            <a:ext cx="10058399" cy="5180458"/>
          </a:xfrm>
          <a:prstGeom prst="rect">
            <a:avLst/>
          </a:prstGeom>
        </p:spPr>
        <p:txBody>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buClrTx/>
              <a:buFont typeface="Arial" panose="020B0604020202020204" pitchFamily="34" charset="0"/>
              <a:buChar char="•"/>
            </a:pPr>
            <a:r>
              <a:rPr lang="en-US" sz="1800" b="1" dirty="0">
                <a:latin typeface="Bahnschrift" panose="020B0502040204020203" pitchFamily="34" charset="0"/>
                <a:cs typeface="Times New Roman" panose="02020603050405020304" pitchFamily="18" charset="0"/>
              </a:rPr>
              <a:t>A level-1 IoT system has a single node/device that performs sensing and/or actuation, stores data, performs analysis and hosts the application.</a:t>
            </a:r>
          </a:p>
          <a:p>
            <a:pPr>
              <a:buClr>
                <a:schemeClr val="tx1"/>
              </a:buClr>
              <a:buFont typeface="Arial" panose="020B0604020202020204" pitchFamily="34" charset="0"/>
              <a:buChar char="•"/>
            </a:pPr>
            <a:r>
              <a:rPr lang="en-US" sz="1800" b="1" i="1" dirty="0">
                <a:latin typeface="Bahnschrift" panose="020B0502040204020203" pitchFamily="34" charset="0"/>
                <a:cs typeface="Times New Roman" panose="02020603050405020304" pitchFamily="18" charset="0"/>
              </a:rPr>
              <a:t> </a:t>
            </a:r>
            <a:r>
              <a:rPr lang="en-US" sz="1800" b="1" dirty="0">
                <a:latin typeface="Bahnschrift" panose="020B0502040204020203" pitchFamily="34" charset="0"/>
                <a:cs typeface="Times New Roman" panose="02020603050405020304" pitchFamily="18" charset="0"/>
              </a:rPr>
              <a:t>Level-1 IoT systems are suitable for modelling low- cost and low-complexity solutions where the data involved is not big and the analysis requirements are not computationally intensive.</a:t>
            </a:r>
          </a:p>
          <a:p>
            <a:endParaRPr lang="en-US" sz="1800" b="1" dirty="0">
              <a:latin typeface="Bahnschrift" panose="020B0502040204020203" pitchFamily="34"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				      </a:t>
            </a:r>
          </a:p>
          <a:p>
            <a:endParaRPr lang="en-US" b="1" dirty="0">
              <a:latin typeface="Times New Roman" panose="02020603050405020304" pitchFamily="18" charset="0"/>
              <a:cs typeface="Times New Roman" panose="02020603050405020304" pitchFamily="18" charset="0"/>
            </a:endParaRPr>
          </a:p>
          <a:p>
            <a:pPr marL="0" indent="0">
              <a:buNone/>
            </a:pPr>
            <a:r>
              <a:rPr lang="en-IN" b="1" dirty="0">
                <a:latin typeface="Times New Roman" panose="02020603050405020304" pitchFamily="18" charset="0"/>
                <a:cs typeface="Times New Roman" panose="02020603050405020304" pitchFamily="18" charset="0"/>
              </a:rPr>
              <a:t>					</a:t>
            </a:r>
          </a:p>
          <a:p>
            <a:pPr marL="0" indent="0">
              <a:buNone/>
            </a:pPr>
            <a:r>
              <a:rPr lang="en-IN" b="1" dirty="0">
                <a:latin typeface="Bahnschrift" panose="020B0502040204020203" pitchFamily="34" charset="0"/>
                <a:cs typeface="Times New Roman" panose="02020603050405020304" pitchFamily="18" charset="0"/>
              </a:rPr>
              <a:t>					</a:t>
            </a:r>
            <a:r>
              <a:rPr lang="en-US" b="1" dirty="0">
                <a:latin typeface="Bahnschrift" panose="020B0502040204020203" pitchFamily="34" charset="0"/>
                <a:cs typeface="Times New Roman" panose="02020603050405020304" pitchFamily="18" charset="0"/>
              </a:rPr>
              <a:t>IOT LEVEL-1</a:t>
            </a:r>
          </a:p>
          <a:p>
            <a:pPr marL="0" indent="0">
              <a:buFont typeface="Wingdings" pitchFamily="2" charset="2"/>
              <a:buNone/>
            </a:pPr>
            <a:endParaRPr lang="en-IN" b="1" dirty="0">
              <a:latin typeface="Times New Roman" panose="02020603050405020304" pitchFamily="18" charset="0"/>
              <a:cs typeface="Times New Roman" panose="02020603050405020304" pitchFamily="18" charset="0"/>
            </a:endParaRPr>
          </a:p>
        </p:txBody>
      </p:sp>
      <p:sp>
        <p:nvSpPr>
          <p:cNvPr id="8" name="Title 1">
            <a:extLst>
              <a:ext uri="{FF2B5EF4-FFF2-40B4-BE49-F238E27FC236}">
                <a16:creationId xmlns:a16="http://schemas.microsoft.com/office/drawing/2014/main" id="{B92D343A-8E1D-1703-C29F-0C350EF17B79}"/>
              </a:ext>
            </a:extLst>
          </p:cNvPr>
          <p:cNvSpPr txBox="1">
            <a:spLocks/>
          </p:cNvSpPr>
          <p:nvPr/>
        </p:nvSpPr>
        <p:spPr>
          <a:xfrm>
            <a:off x="1066800" y="360287"/>
            <a:ext cx="10058400" cy="709686"/>
          </a:xfrm>
          <a:prstGeom prst="rect">
            <a:avLst/>
          </a:prstGeom>
        </p:spPr>
        <p:txBody>
          <a:bodyP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n-US" sz="4000" b="1" cap="none" dirty="0">
                <a:ln w="0"/>
                <a:solidFill>
                  <a:schemeClr val="tx1"/>
                </a:solidFill>
                <a:effectLst>
                  <a:outerShdw blurRad="38100" dist="19050" dir="2700000" algn="tl" rotWithShape="0">
                    <a:schemeClr val="dk1">
                      <a:alpha val="40000"/>
                    </a:schemeClr>
                  </a:outerShdw>
                </a:effectLst>
                <a:latin typeface="Bahnschrift" panose="020B0502040204020203" pitchFamily="34" charset="0"/>
              </a:rPr>
              <a:t>STEP 6:IOT LEVEL SPECIFICATION</a:t>
            </a:r>
            <a:endParaRPr lang="en-IN" sz="4000" b="1" cap="none" dirty="0">
              <a:ln w="0"/>
              <a:solidFill>
                <a:schemeClr val="tx1"/>
              </a:solidFill>
              <a:effectLst>
                <a:outerShdw blurRad="38100" dist="19050" dir="2700000" algn="tl" rotWithShape="0">
                  <a:schemeClr val="dk1">
                    <a:alpha val="40000"/>
                  </a:schemeClr>
                </a:outerShdw>
              </a:effectLst>
              <a:latin typeface="Bahnschrift" panose="020B0502040204020203" pitchFamily="34" charset="0"/>
            </a:endParaRPr>
          </a:p>
        </p:txBody>
      </p:sp>
      <p:pic>
        <p:nvPicPr>
          <p:cNvPr id="6" name="Picture 5">
            <a:extLst>
              <a:ext uri="{FF2B5EF4-FFF2-40B4-BE49-F238E27FC236}">
                <a16:creationId xmlns:a16="http://schemas.microsoft.com/office/drawing/2014/main" id="{5294CFB6-C8FE-4D4F-9185-0642F1AD5A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2339" y="2658794"/>
            <a:ext cx="2152356" cy="3291040"/>
          </a:xfrm>
          <a:prstGeom prst="rect">
            <a:avLst/>
          </a:prstGeom>
        </p:spPr>
      </p:pic>
    </p:spTree>
    <p:extLst>
      <p:ext uri="{BB962C8B-B14F-4D97-AF65-F5344CB8AC3E}">
        <p14:creationId xmlns:p14="http://schemas.microsoft.com/office/powerpoint/2010/main" val="37591800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361</TotalTime>
  <Words>877</Words>
  <Application>Microsoft Office PowerPoint</Application>
  <PresentationFormat>Widescreen</PresentationFormat>
  <Paragraphs>117</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Bahnschrift</vt:lpstr>
      <vt:lpstr>Calibri</vt:lpstr>
      <vt:lpstr>Rockwell</vt:lpstr>
      <vt:lpstr>Rockwell Condensed</vt:lpstr>
      <vt:lpstr>Times New Roman</vt:lpstr>
      <vt:lpstr>Wingdings</vt:lpstr>
      <vt:lpstr>Wood Type</vt:lpstr>
      <vt:lpstr>PowerPoint Presentation</vt:lpstr>
      <vt:lpstr>PowerPoint Presentation</vt:lpstr>
      <vt:lpstr>STEP 1:PURPOSE AND REQUIREMENTS</vt:lpstr>
      <vt:lpstr>STEP 2:PROCESS MODEL SPECIFICATION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Hand Santizer Final Group Activity</dc:title>
  <dc:creator>Archana Krishnan</dc:creator>
  <cp:lastModifiedBy>Amrit Ranabhat</cp:lastModifiedBy>
  <cp:revision>27</cp:revision>
  <dcterms:created xsi:type="dcterms:W3CDTF">2022-06-12T11:50:57Z</dcterms:created>
  <dcterms:modified xsi:type="dcterms:W3CDTF">2022-11-09T06:28:32Z</dcterms:modified>
</cp:coreProperties>
</file>