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6" r:id="rId5"/>
    <p:sldId id="257" r:id="rId6"/>
    <p:sldId id="317" r:id="rId7"/>
    <p:sldId id="319" r:id="rId8"/>
    <p:sldId id="262" r:id="rId9"/>
    <p:sldId id="268" r:id="rId10"/>
    <p:sldId id="272" r:id="rId11"/>
    <p:sldId id="273" r:id="rId12"/>
    <p:sldId id="274" r:id="rId13"/>
    <p:sldId id="281" r:id="rId14"/>
    <p:sldId id="326" r:id="rId15"/>
    <p:sldId id="327" r:id="rId16"/>
    <p:sldId id="276" r:id="rId17"/>
    <p:sldId id="323" r:id="rId18"/>
    <p:sldId id="298" r:id="rId19"/>
    <p:sldId id="328" r:id="rId20"/>
    <p:sldId id="282" r:id="rId21"/>
    <p:sldId id="300" r:id="rId22"/>
    <p:sldId id="301" r:id="rId23"/>
    <p:sldId id="302" r:id="rId24"/>
    <p:sldId id="303" r:id="rId25"/>
    <p:sldId id="304" r:id="rId26"/>
    <p:sldId id="321" r:id="rId27"/>
    <p:sldId id="305" r:id="rId28"/>
    <p:sldId id="306" r:id="rId29"/>
    <p:sldId id="307" r:id="rId30"/>
    <p:sldId id="308" r:id="rId31"/>
    <p:sldId id="309" r:id="rId32"/>
    <p:sldId id="27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>
        <p:scale>
          <a:sx n="78" d="100"/>
          <a:sy n="78" d="100"/>
        </p:scale>
        <p:origin x="80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LAB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Made for Professor Lanham A. by Amrit Singh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2 : Create a DB Subnet Group</a:t>
            </a:r>
          </a:p>
        </p:txBody>
      </p:sp>
    </p:spTree>
    <p:extLst>
      <p:ext uri="{BB962C8B-B14F-4D97-AF65-F5344CB8AC3E}">
        <p14:creationId xmlns:p14="http://schemas.microsoft.com/office/powerpoint/2010/main" val="629928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0E3F40-12DB-A0A6-0517-CF79FF719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884" y="1646907"/>
            <a:ext cx="5353296" cy="46922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Select services and then click on RDS button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A863AF2-CD91-14E1-F74D-9CD7C0351C5A}"/>
              </a:ext>
            </a:extLst>
          </p:cNvPr>
          <p:cNvSpPr/>
          <p:nvPr/>
        </p:nvSpPr>
        <p:spPr>
          <a:xfrm>
            <a:off x="912845" y="1288548"/>
            <a:ext cx="2593910" cy="804280"/>
          </a:xfrm>
          <a:prstGeom prst="wedgeRectCallout">
            <a:avLst>
              <a:gd name="adj1" fmla="val 62436"/>
              <a:gd name="adj2" fmla="val 9645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the Services button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3BE2A7-5988-572F-E674-9AE69BE40720}"/>
              </a:ext>
            </a:extLst>
          </p:cNvPr>
          <p:cNvSpPr/>
          <p:nvPr/>
        </p:nvSpPr>
        <p:spPr>
          <a:xfrm>
            <a:off x="3797884" y="1646907"/>
            <a:ext cx="533400" cy="21460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ACB2B27E-C990-3991-7DA2-25861360531C}"/>
              </a:ext>
            </a:extLst>
          </p:cNvPr>
          <p:cNvSpPr/>
          <p:nvPr/>
        </p:nvSpPr>
        <p:spPr>
          <a:xfrm>
            <a:off x="9041992" y="2168190"/>
            <a:ext cx="2593910" cy="804280"/>
          </a:xfrm>
          <a:prstGeom prst="wedgeRectCallout">
            <a:avLst>
              <a:gd name="adj1" fmla="val -150131"/>
              <a:gd name="adj2" fmla="val 7744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the RDS button</a:t>
            </a:r>
          </a:p>
        </p:txBody>
      </p:sp>
    </p:spTree>
    <p:extLst>
      <p:ext uri="{BB962C8B-B14F-4D97-AF65-F5344CB8AC3E}">
        <p14:creationId xmlns:p14="http://schemas.microsoft.com/office/powerpoint/2010/main" val="3289437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8F4AAD-E4F6-3491-2156-DEAEE346E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762" y="1600808"/>
            <a:ext cx="1798476" cy="464860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CHOOSE subnet groups IN THE NAVIGATION PANE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9F120328-3D0E-8661-EB07-1EF13BF51585}"/>
              </a:ext>
            </a:extLst>
          </p:cNvPr>
          <p:cNvSpPr/>
          <p:nvPr/>
        </p:nvSpPr>
        <p:spPr>
          <a:xfrm>
            <a:off x="199053" y="1996750"/>
            <a:ext cx="2593910" cy="804280"/>
          </a:xfrm>
          <a:prstGeom prst="wedgeRectCallout">
            <a:avLst>
              <a:gd name="adj1" fmla="val 153007"/>
              <a:gd name="adj2" fmla="val 215529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the subnet groups in the left pane</a:t>
            </a:r>
          </a:p>
        </p:txBody>
      </p:sp>
    </p:spTree>
    <p:extLst>
      <p:ext uri="{BB962C8B-B14F-4D97-AF65-F5344CB8AC3E}">
        <p14:creationId xmlns:p14="http://schemas.microsoft.com/office/powerpoint/2010/main" val="591601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on create </a:t>
            </a:r>
            <a:r>
              <a:rPr lang="en-US" dirty="0" err="1"/>
              <a:t>db</a:t>
            </a:r>
            <a:r>
              <a:rPr lang="en-US" dirty="0"/>
              <a:t> subnet group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9030A-1E9A-F7CF-F521-B644EE919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08" y="2426700"/>
            <a:ext cx="11001983" cy="200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30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Configure the subnet as shown in the labs and then click on create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40AD4-17C9-A7E1-EBCC-A3C9E38DE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369" y="1690689"/>
            <a:ext cx="3104328" cy="472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20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3 : Create an Amazon RDS DB Instance</a:t>
            </a:r>
          </a:p>
        </p:txBody>
      </p:sp>
    </p:spTree>
    <p:extLst>
      <p:ext uri="{BB962C8B-B14F-4D97-AF65-F5344CB8AC3E}">
        <p14:creationId xmlns:p14="http://schemas.microsoft.com/office/powerpoint/2010/main" val="3966900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55C5E9-5A4E-B037-5A11-E44FDB3F4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1586852"/>
            <a:ext cx="1737511" cy="454953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CHOOSE databases IN THE NAVIGATION PANE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9F120328-3D0E-8661-EB07-1EF13BF51585}"/>
              </a:ext>
            </a:extLst>
          </p:cNvPr>
          <p:cNvSpPr/>
          <p:nvPr/>
        </p:nvSpPr>
        <p:spPr>
          <a:xfrm>
            <a:off x="199053" y="1996750"/>
            <a:ext cx="2593910" cy="804280"/>
          </a:xfrm>
          <a:prstGeom prst="wedgeRectCallout">
            <a:avLst>
              <a:gd name="adj1" fmla="val 153386"/>
              <a:gd name="adj2" fmla="val -452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the subnet groups in the left pane</a:t>
            </a:r>
          </a:p>
        </p:txBody>
      </p:sp>
    </p:spTree>
    <p:extLst>
      <p:ext uri="{BB962C8B-B14F-4D97-AF65-F5344CB8AC3E}">
        <p14:creationId xmlns:p14="http://schemas.microsoft.com/office/powerpoint/2010/main" val="3871523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on create database button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BCF3D-5E97-7C55-9BF3-94FEEFB11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13" y="2290915"/>
            <a:ext cx="11007374" cy="204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60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Choose </a:t>
            </a:r>
            <a:r>
              <a:rPr lang="en-US" dirty="0" err="1"/>
              <a:t>mysql</a:t>
            </a:r>
            <a:r>
              <a:rPr lang="en-US" dirty="0"/>
              <a:t> database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4F7F4A-9A76-9D53-BC34-46FFECCB8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06" y="1426206"/>
            <a:ext cx="4381588" cy="49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82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CONFIGURE settings AS shown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94B44-F1BA-36D9-0E3C-AA8FB1693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147" y="1813527"/>
            <a:ext cx="4907705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70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4470141" cy="2519363"/>
          </a:xfrm>
        </p:spPr>
        <p:txBody>
          <a:bodyPr>
            <a:normAutofit/>
          </a:bodyPr>
          <a:lstStyle/>
          <a:p>
            <a:r>
              <a:rPr lang="en-US" dirty="0"/>
              <a:t>Accessing the AWS management console</a:t>
            </a:r>
          </a:p>
          <a:p>
            <a:r>
              <a:rPr lang="en-US" dirty="0"/>
              <a:t>Task 1 : Create a Security Group for the RDS DB Instance</a:t>
            </a:r>
          </a:p>
          <a:p>
            <a:r>
              <a:rPr lang="en-US" dirty="0"/>
              <a:t>Task 2 : Create a DB Subnet Group</a:t>
            </a:r>
          </a:p>
          <a:p>
            <a:r>
              <a:rPr lang="en-US" dirty="0"/>
              <a:t>Task 3 : Create an Amazon RDS DB Instance</a:t>
            </a:r>
          </a:p>
          <a:p>
            <a:r>
              <a:rPr lang="en-US" dirty="0"/>
              <a:t>Task 4 : Interact with Your Database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Seelct</a:t>
            </a:r>
            <a:r>
              <a:rPr lang="en-US" dirty="0"/>
              <a:t> burstable instances and db.t3.micro under storage select general purpose and allocated storage as 20 GB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B28324-3651-47AC-E200-4C713090D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235" y="1570501"/>
            <a:ext cx="4385529" cy="46973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BD67DE-EDAD-64EA-590E-A6887B70D186}"/>
              </a:ext>
            </a:extLst>
          </p:cNvPr>
          <p:cNvSpPr txBox="1"/>
          <p:nvPr/>
        </p:nvSpPr>
        <p:spPr>
          <a:xfrm>
            <a:off x="8839200" y="2241755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In case you are unable to see the burstable instances select free tier in templates</a:t>
            </a:r>
          </a:p>
        </p:txBody>
      </p:sp>
    </p:spTree>
    <p:extLst>
      <p:ext uri="{BB962C8B-B14F-4D97-AF65-F5344CB8AC3E}">
        <p14:creationId xmlns:p14="http://schemas.microsoft.com/office/powerpoint/2010/main" val="1285447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Under connectivity choose lab-</a:t>
            </a:r>
            <a:r>
              <a:rPr lang="en-US" dirty="0" err="1"/>
              <a:t>vpc</a:t>
            </a:r>
            <a:r>
              <a:rPr lang="en-US" dirty="0"/>
              <a:t> and select DB SECURITY GROUP IN SECURITY GROUP AND REMOVE DEFAULT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DD8920-6DE8-5E97-E087-9A183964B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438" y="1690688"/>
            <a:ext cx="3900368" cy="46656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EC819A-077A-B206-D673-A22BA476EB58}"/>
              </a:ext>
            </a:extLst>
          </p:cNvPr>
          <p:cNvSpPr/>
          <p:nvPr/>
        </p:nvSpPr>
        <p:spPr>
          <a:xfrm>
            <a:off x="4038599" y="3016251"/>
            <a:ext cx="2843981" cy="22839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4A5943-1E42-ECEA-4C05-FAC1FF40618C}"/>
              </a:ext>
            </a:extLst>
          </p:cNvPr>
          <p:cNvSpPr/>
          <p:nvPr/>
        </p:nvSpPr>
        <p:spPr>
          <a:xfrm>
            <a:off x="4038598" y="5767746"/>
            <a:ext cx="2843981" cy="58860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48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DISBALE ENHANCED MONITORING, DISABLE ENCRYPTION, DISABLE AUTOMATED BACKUPS AND SET INITIAL NAME AS lab and then click create database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10D494-986E-3B66-0288-FFB040DAE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258" y="1690688"/>
            <a:ext cx="4114800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61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4 : Interact with Your Database</a:t>
            </a:r>
          </a:p>
        </p:txBody>
      </p:sp>
    </p:spTree>
    <p:extLst>
      <p:ext uri="{BB962C8B-B14F-4D97-AF65-F5344CB8AC3E}">
        <p14:creationId xmlns:p14="http://schemas.microsoft.com/office/powerpoint/2010/main" val="730200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on details and then show in </a:t>
            </a:r>
            <a:r>
              <a:rPr lang="en-US" dirty="0" err="1"/>
              <a:t>aws</a:t>
            </a:r>
            <a:r>
              <a:rPr lang="en-US" dirty="0"/>
              <a:t> labs page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55A531-AE03-458F-CDB6-DAA885AEF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895" y="2030609"/>
            <a:ext cx="8192210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20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Copy the web server address in a new tab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B671C0-1706-C58A-FA1D-A04B49E3D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891" y="1843902"/>
            <a:ext cx="5982218" cy="31701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FD05F5-3CC7-88CB-4DBE-133DBE16D7FF}"/>
              </a:ext>
            </a:extLst>
          </p:cNvPr>
          <p:cNvSpPr/>
          <p:nvPr/>
        </p:nvSpPr>
        <p:spPr>
          <a:xfrm>
            <a:off x="3360173" y="3200604"/>
            <a:ext cx="3011130" cy="22839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83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Copy the endpoint of the database you created from connectivity and security subtab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09B40D-D32E-8A29-E5DA-2D1EAA5B2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093" y="1447736"/>
            <a:ext cx="7827326" cy="488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13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Configure the RDS details as shown in the </a:t>
            </a:r>
            <a:r>
              <a:rPr lang="en-US" dirty="0" err="1"/>
              <a:t>aws</a:t>
            </a:r>
            <a:r>
              <a:rPr lang="en-US" dirty="0"/>
              <a:t> labs and click submit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F03C6-59B3-4E36-D5AE-0674C76DF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363" y="1790558"/>
            <a:ext cx="9617273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59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Verify the address book is working by editing the contacts or adding contacts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3DAE5C-5E90-EF00-A05B-DCAD1379B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288" y="2263039"/>
            <a:ext cx="6279424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88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Amrit Singh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aws</a:t>
            </a:r>
            <a:r>
              <a:rPr lang="en-US" dirty="0"/>
              <a:t> labs click on start lab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DDCF91C4-860B-4545-E849-4AD8BC46E14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AD46B-67B6-B06E-CC96-9FE00E0A5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9399"/>
            <a:ext cx="10515600" cy="48893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36BA10-3456-2E7B-A480-4DB833862EBE}"/>
              </a:ext>
            </a:extLst>
          </p:cNvPr>
          <p:cNvSpPr/>
          <p:nvPr/>
        </p:nvSpPr>
        <p:spPr>
          <a:xfrm>
            <a:off x="7619999" y="1539786"/>
            <a:ext cx="618931" cy="34499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8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Wait to see lab ready status in the window then press x and click on </a:t>
            </a:r>
            <a:r>
              <a:rPr lang="en-US" dirty="0" err="1"/>
              <a:t>aws</a:t>
            </a:r>
            <a:r>
              <a:rPr lang="en-US" dirty="0"/>
              <a:t> to launch console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7F913-6CF6-E691-49FA-AE8C04DA7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86" y="1899486"/>
            <a:ext cx="8991240" cy="416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3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1 : Create a New EBS Volume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CB586D-72BE-9397-7549-39800FC53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633" y="1623976"/>
            <a:ext cx="4783257" cy="44000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Select services and then click on ec2 button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A863AF2-CD91-14E1-F74D-9CD7C0351C5A}"/>
              </a:ext>
            </a:extLst>
          </p:cNvPr>
          <p:cNvSpPr/>
          <p:nvPr/>
        </p:nvSpPr>
        <p:spPr>
          <a:xfrm>
            <a:off x="912845" y="1288548"/>
            <a:ext cx="2593910" cy="804280"/>
          </a:xfrm>
          <a:prstGeom prst="wedgeRectCallout">
            <a:avLst>
              <a:gd name="adj1" fmla="val 62436"/>
              <a:gd name="adj2" fmla="val 9645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the Services button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3BE2A7-5988-572F-E674-9AE69BE40720}"/>
              </a:ext>
            </a:extLst>
          </p:cNvPr>
          <p:cNvSpPr/>
          <p:nvPr/>
        </p:nvSpPr>
        <p:spPr>
          <a:xfrm>
            <a:off x="3797884" y="1646907"/>
            <a:ext cx="533400" cy="21460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ACB2B27E-C990-3991-7DA2-25861360531C}"/>
              </a:ext>
            </a:extLst>
          </p:cNvPr>
          <p:cNvSpPr/>
          <p:nvPr/>
        </p:nvSpPr>
        <p:spPr>
          <a:xfrm>
            <a:off x="8759890" y="2759314"/>
            <a:ext cx="2593910" cy="804280"/>
          </a:xfrm>
          <a:prstGeom prst="wedgeRectCallout">
            <a:avLst>
              <a:gd name="adj1" fmla="val -150131"/>
              <a:gd name="adj2" fmla="val 7744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the VPC button</a:t>
            </a:r>
          </a:p>
        </p:txBody>
      </p: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E0DB34-A8A1-91E7-BAD7-3D6C5E77F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365" y="1662023"/>
            <a:ext cx="1501270" cy="469432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CHOOSE SECURITY GROUPS IN THE NAVIGATION PANE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9F120328-3D0E-8661-EB07-1EF13BF51585}"/>
              </a:ext>
            </a:extLst>
          </p:cNvPr>
          <p:cNvSpPr/>
          <p:nvPr/>
        </p:nvSpPr>
        <p:spPr>
          <a:xfrm>
            <a:off x="199053" y="1996750"/>
            <a:ext cx="2593910" cy="804280"/>
          </a:xfrm>
          <a:prstGeom prst="wedgeRectCallout">
            <a:avLst>
              <a:gd name="adj1" fmla="val 158257"/>
              <a:gd name="adj2" fmla="val 461055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the security groups in the left pane</a:t>
            </a:r>
          </a:p>
        </p:txBody>
      </p:sp>
    </p:spTree>
    <p:extLst>
      <p:ext uri="{BB962C8B-B14F-4D97-AF65-F5344CB8AC3E}">
        <p14:creationId xmlns:p14="http://schemas.microsoft.com/office/powerpoint/2010/main" val="97349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on create security groups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27869-F181-1204-BAC7-3FE960E7A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511" y="2451335"/>
            <a:ext cx="10038945" cy="195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5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36786D-FAB8-E007-E2BD-1A58D2C35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06" y="1651135"/>
            <a:ext cx="11566187" cy="413078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Configure the security group as shown in the labs and add the inbound rule, click on create security group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32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{31445813-9591-42B5-853D-0D86C627885D}tf67328976_win32</Template>
  <TotalTime>344</TotalTime>
  <Words>481</Words>
  <Application>Microsoft Office PowerPoint</Application>
  <PresentationFormat>Widescreen</PresentationFormat>
  <Paragraphs>116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Tenorite</vt:lpstr>
      <vt:lpstr>Office Theme</vt:lpstr>
      <vt:lpstr>LAB 5</vt:lpstr>
      <vt:lpstr>AGENDA</vt:lpstr>
      <vt:lpstr>In aws labs click on start lab </vt:lpstr>
      <vt:lpstr>Wait to see lab ready status in the window then press x and click on aws to launch console</vt:lpstr>
      <vt:lpstr>Task 1 : Create a New EBS Volume</vt:lpstr>
      <vt:lpstr>Select services and then click on ec2 button</vt:lpstr>
      <vt:lpstr>CHOOSE SECURITY GROUPS IN THE NAVIGATION PANE</vt:lpstr>
      <vt:lpstr>Click on create security groups</vt:lpstr>
      <vt:lpstr>Configure the security group as shown in the labs and add the inbound rule, click on create security group</vt:lpstr>
      <vt:lpstr>Task 2 : Create a DB Subnet Group</vt:lpstr>
      <vt:lpstr>Select services and then click on RDS button</vt:lpstr>
      <vt:lpstr>CHOOSE subnet groups IN THE NAVIGATION PANE</vt:lpstr>
      <vt:lpstr>Click on create db subnet group</vt:lpstr>
      <vt:lpstr>Configure the subnet as shown in the labs and then click on create</vt:lpstr>
      <vt:lpstr>Task 3 : Create an Amazon RDS DB Instance</vt:lpstr>
      <vt:lpstr>CHOOSE databases IN THE NAVIGATION PANE</vt:lpstr>
      <vt:lpstr>Click on create database button</vt:lpstr>
      <vt:lpstr>Choose mysql database</vt:lpstr>
      <vt:lpstr>CONFIGURE settings AS shown</vt:lpstr>
      <vt:lpstr>Seelct burstable instances and db.t3.micro under storage select general purpose and allocated storage as 20 GB</vt:lpstr>
      <vt:lpstr>Under connectivity choose lab-vpc and select DB SECURITY GROUP IN SECURITY GROUP AND REMOVE DEFAULT</vt:lpstr>
      <vt:lpstr>DISBALE ENHANCED MONITORING, DISABLE ENCRYPTION, DISABLE AUTOMATED BACKUPS AND SET INITIAL NAME AS lab and then click create database</vt:lpstr>
      <vt:lpstr>Task 4 : Interact with Your Database</vt:lpstr>
      <vt:lpstr>Click on details and then show in aws labs page</vt:lpstr>
      <vt:lpstr>Copy the web server address in a new tab</vt:lpstr>
      <vt:lpstr>Copy the endpoint of the database you created from connectivity and security subtab</vt:lpstr>
      <vt:lpstr>Configure the RDS details as shown in the aws labs and click submit</vt:lpstr>
      <vt:lpstr>Verify the address book is working by editing the contacts or adding contacts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Singh, Amrit</dc:creator>
  <cp:lastModifiedBy>Singh, Amrit</cp:lastModifiedBy>
  <cp:revision>3</cp:revision>
  <dcterms:created xsi:type="dcterms:W3CDTF">2022-11-23T20:54:37Z</dcterms:created>
  <dcterms:modified xsi:type="dcterms:W3CDTF">2023-01-10T14:23:49Z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4044bd30-2ed7-4c9d-9d12-46200872a97b_Enabled">
    <vt:lpwstr>true</vt:lpwstr>
  </property>
  <property fmtid="{D5CDD505-2E9C-101B-9397-08002B2CF9AE}" pid="4" name="MSIP_Label_4044bd30-2ed7-4c9d-9d12-46200872a97b_SetDate">
    <vt:lpwstr>2022-12-20T18:11:50Z</vt:lpwstr>
  </property>
  <property fmtid="{D5CDD505-2E9C-101B-9397-08002B2CF9AE}" pid="5" name="MSIP_Label_4044bd30-2ed7-4c9d-9d12-46200872a97b_Method">
    <vt:lpwstr>Standard</vt:lpwstr>
  </property>
  <property fmtid="{D5CDD505-2E9C-101B-9397-08002B2CF9AE}" pid="6" name="MSIP_Label_4044bd30-2ed7-4c9d-9d12-46200872a97b_Name">
    <vt:lpwstr>defa4170-0d19-0005-0004-bc88714345d2</vt:lpwstr>
  </property>
  <property fmtid="{D5CDD505-2E9C-101B-9397-08002B2CF9AE}" pid="7" name="MSIP_Label_4044bd30-2ed7-4c9d-9d12-46200872a97b_SiteId">
    <vt:lpwstr>4130bd39-7c53-419c-b1e5-8758d6d63f21</vt:lpwstr>
  </property>
  <property fmtid="{D5CDD505-2E9C-101B-9397-08002B2CF9AE}" pid="8" name="MSIP_Label_4044bd30-2ed7-4c9d-9d12-46200872a97b_ActionId">
    <vt:lpwstr>c8ea75f9-c6ad-4f15-bf96-828bf2d12088</vt:lpwstr>
  </property>
  <property fmtid="{D5CDD505-2E9C-101B-9397-08002B2CF9AE}" pid="9" name="MSIP_Label_4044bd30-2ed7-4c9d-9d12-46200872a97b_ContentBits">
    <vt:lpwstr>0</vt:lpwstr>
  </property>
</Properties>
</file>