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3"/>
  </p:notesMasterIdLst>
  <p:handoutMasterIdLst>
    <p:handoutMasterId r:id="rId74"/>
  </p:handoutMasterIdLst>
  <p:sldIdLst>
    <p:sldId id="256" r:id="rId5"/>
    <p:sldId id="257" r:id="rId6"/>
    <p:sldId id="317" r:id="rId7"/>
    <p:sldId id="319" r:id="rId8"/>
    <p:sldId id="262" r:id="rId9"/>
    <p:sldId id="332" r:id="rId10"/>
    <p:sldId id="272" r:id="rId11"/>
    <p:sldId id="273" r:id="rId12"/>
    <p:sldId id="274" r:id="rId13"/>
    <p:sldId id="347" r:id="rId14"/>
    <p:sldId id="382" r:id="rId15"/>
    <p:sldId id="281" r:id="rId16"/>
    <p:sldId id="383" r:id="rId17"/>
    <p:sldId id="380" r:id="rId18"/>
    <p:sldId id="326" r:id="rId19"/>
    <p:sldId id="328" r:id="rId20"/>
    <p:sldId id="329" r:id="rId21"/>
    <p:sldId id="276" r:id="rId22"/>
    <p:sldId id="384" r:id="rId23"/>
    <p:sldId id="385" r:id="rId24"/>
    <p:sldId id="386" r:id="rId25"/>
    <p:sldId id="387" r:id="rId26"/>
    <p:sldId id="351" r:id="rId27"/>
    <p:sldId id="381" r:id="rId28"/>
    <p:sldId id="353" r:id="rId29"/>
    <p:sldId id="352" r:id="rId30"/>
    <p:sldId id="354" r:id="rId31"/>
    <p:sldId id="355" r:id="rId32"/>
    <p:sldId id="356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6" r:id="rId41"/>
    <p:sldId id="395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22" r:id="rId68"/>
    <p:sldId id="423" r:id="rId69"/>
    <p:sldId id="424" r:id="rId70"/>
    <p:sldId id="425" r:id="rId71"/>
    <p:sldId id="271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583DD-8416-4DD4-8F2B-A963EC6CEED9}" v="32" dt="2022-12-29T01:04:08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980" y="3871609"/>
            <a:ext cx="5034832" cy="1685433"/>
          </a:xfrm>
        </p:spPr>
        <p:txBody>
          <a:bodyPr/>
          <a:lstStyle/>
          <a:p>
            <a:r>
              <a:rPr lang="en-US" b="0" i="0" dirty="0">
                <a:solidFill>
                  <a:srgbClr val="232F3E"/>
                </a:solidFill>
                <a:effectLst/>
                <a:latin typeface="Lato Extended"/>
              </a:rPr>
              <a:t>Module </a:t>
            </a:r>
            <a:r>
              <a:rPr lang="en-US" dirty="0">
                <a:solidFill>
                  <a:srgbClr val="232F3E"/>
                </a:solidFill>
                <a:latin typeface="Lato Extended"/>
              </a:rPr>
              <a:t>9</a:t>
            </a:r>
            <a:r>
              <a:rPr lang="en-US" b="0" i="0" dirty="0">
                <a:solidFill>
                  <a:srgbClr val="232F3E"/>
                </a:solidFill>
                <a:effectLst/>
                <a:latin typeface="Lato Extended"/>
              </a:rPr>
              <a:t> Guided Lab - Creating a Highly Available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Click on internet gateways in the navigation pane to see the details for internet gateway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355BD-98D2-479C-73EF-5F21F021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87" y="2557003"/>
            <a:ext cx="9786026" cy="17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Click on security groups and select inventory-</a:t>
            </a:r>
            <a:r>
              <a:rPr lang="en-US" dirty="0" err="1"/>
              <a:t>db</a:t>
            </a:r>
            <a:r>
              <a:rPr lang="en-US" dirty="0"/>
              <a:t> to view the inbound and outbound rules associated with inventory-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F7A9A-728F-4B42-1E8D-6CB46673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14" y="1972790"/>
            <a:ext cx="10706172" cy="38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4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 :  Creating an Application Load Balancer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1161F6-173C-9596-1E7B-E93B6D79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84" y="1424219"/>
            <a:ext cx="3513906" cy="5297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EC2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1661"/>
              <a:gd name="adj2" fmla="val -2408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797884" y="1424219"/>
            <a:ext cx="432472" cy="1835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480661" y="5688595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EC2 button</a:t>
            </a:r>
          </a:p>
        </p:txBody>
      </p:sp>
    </p:spTree>
    <p:extLst>
      <p:ext uri="{BB962C8B-B14F-4D97-AF65-F5344CB8AC3E}">
        <p14:creationId xmlns:p14="http://schemas.microsoft.com/office/powerpoint/2010/main" val="282584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A70975-B395-B70E-C4E2-15F77C55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306" y="1347181"/>
            <a:ext cx="939388" cy="47812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load balancers in the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624DE-5C5A-9D49-4F5D-438AE4E1779B}"/>
              </a:ext>
            </a:extLst>
          </p:cNvPr>
          <p:cNvSpPr/>
          <p:nvPr/>
        </p:nvSpPr>
        <p:spPr>
          <a:xfrm>
            <a:off x="5752735" y="5416690"/>
            <a:ext cx="453512" cy="16698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22172CF-C3EA-9FC1-1A8C-6FE2000D7FEA}"/>
              </a:ext>
            </a:extLst>
          </p:cNvPr>
          <p:cNvSpPr/>
          <p:nvPr/>
        </p:nvSpPr>
        <p:spPr>
          <a:xfrm>
            <a:off x="6844932" y="5181537"/>
            <a:ext cx="2593910" cy="804280"/>
          </a:xfrm>
          <a:prstGeom prst="wedgeRectCallout">
            <a:avLst>
              <a:gd name="adj1" fmla="val -75943"/>
              <a:gd name="adj2" fmla="val -1982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load balancers</a:t>
            </a:r>
          </a:p>
        </p:txBody>
      </p:sp>
    </p:spTree>
    <p:extLst>
      <p:ext uri="{BB962C8B-B14F-4D97-AF65-F5344CB8AC3E}">
        <p14:creationId xmlns:p14="http://schemas.microsoft.com/office/powerpoint/2010/main" val="197499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EABE61-292E-B3AF-0AB0-9BAE9385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4" y="2489697"/>
            <a:ext cx="11011711" cy="15658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create load balancer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89A5F4-C3FF-9EA9-0B2D-0D55489C1DD0}"/>
              </a:ext>
            </a:extLst>
          </p:cNvPr>
          <p:cNvSpPr/>
          <p:nvPr/>
        </p:nvSpPr>
        <p:spPr>
          <a:xfrm>
            <a:off x="10626292" y="2674099"/>
            <a:ext cx="862074" cy="2150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create under application load balancer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7A627-DAEA-6B41-844D-8D3A5317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968" y="1690688"/>
            <a:ext cx="4558733" cy="45324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4B090B-0FB1-36AC-8809-1208FA86482A}"/>
              </a:ext>
            </a:extLst>
          </p:cNvPr>
          <p:cNvSpPr/>
          <p:nvPr/>
        </p:nvSpPr>
        <p:spPr>
          <a:xfrm>
            <a:off x="3969853" y="5328809"/>
            <a:ext cx="484160" cy="1870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load balancer with the details shown in </a:t>
            </a:r>
            <a:r>
              <a:rPr lang="en-US" dirty="0" err="1"/>
              <a:t>aws</a:t>
            </a:r>
            <a:r>
              <a:rPr lang="en-US" dirty="0"/>
              <a:t> labs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6926B-C081-7320-A9F1-BDBF83A24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23" y="1612030"/>
            <a:ext cx="4562778" cy="51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create security groups to open a new tab and update the details as mentioned in labs and shown below, click create security groups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20531-4C2D-1851-7B71-689C8612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19" y="1600923"/>
            <a:ext cx="7540539" cy="51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Hit the refresh icon (highlighted in orange) and then select inventory-</a:t>
            </a:r>
            <a:r>
              <a:rPr lang="en-US" dirty="0" err="1"/>
              <a:t>lb</a:t>
            </a:r>
            <a:r>
              <a:rPr lang="en-US" dirty="0"/>
              <a:t> and delete the default security group in the load balancer configuration page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1EB6F-8D3C-2A7C-9CCB-813695CE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545" y="2247905"/>
            <a:ext cx="5761219" cy="35512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67ED4-1352-4F19-22AD-F0BB268041F5}"/>
              </a:ext>
            </a:extLst>
          </p:cNvPr>
          <p:cNvSpPr/>
          <p:nvPr/>
        </p:nvSpPr>
        <p:spPr>
          <a:xfrm>
            <a:off x="7568460" y="5053506"/>
            <a:ext cx="317011" cy="1674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590646" cy="34321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 : Inspecting your VPC</a:t>
            </a:r>
          </a:p>
          <a:p>
            <a:r>
              <a:rPr lang="en-US" dirty="0"/>
              <a:t>Task 2: Creating an Application Load Balancer</a:t>
            </a:r>
          </a:p>
          <a:p>
            <a:r>
              <a:rPr lang="en-US" dirty="0"/>
              <a:t>Task 3: Creating an Auto Scaling group</a:t>
            </a:r>
          </a:p>
          <a:p>
            <a:r>
              <a:rPr lang="en-US" dirty="0"/>
              <a:t>Task 4: Updating security groups</a:t>
            </a:r>
          </a:p>
          <a:p>
            <a:r>
              <a:rPr lang="en-US" dirty="0"/>
              <a:t>Task 5: Testing the application</a:t>
            </a:r>
          </a:p>
          <a:p>
            <a:r>
              <a:rPr lang="en-US" dirty="0"/>
              <a:t>Task 6: Testing high availability</a:t>
            </a:r>
          </a:p>
          <a:p>
            <a:r>
              <a:rPr lang="en-US" dirty="0"/>
              <a:t>Optional task 1: Making the database highly available</a:t>
            </a:r>
          </a:p>
          <a:p>
            <a:r>
              <a:rPr lang="en-US" dirty="0"/>
              <a:t>Optional task 2: Configuring a highly available NAT gateway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Under the </a:t>
            </a:r>
            <a:r>
              <a:rPr lang="en-US" dirty="0" err="1"/>
              <a:t>listners</a:t>
            </a:r>
            <a:r>
              <a:rPr lang="en-US" dirty="0"/>
              <a:t> and routing click on create target group and configure the details as shown below and in </a:t>
            </a:r>
            <a:r>
              <a:rPr lang="en-US" dirty="0" err="1"/>
              <a:t>aws</a:t>
            </a:r>
            <a:r>
              <a:rPr lang="en-US" dirty="0"/>
              <a:t> labs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8EF32-42CF-A44A-664C-9AF96E19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34" y="1690688"/>
            <a:ext cx="3470732" cy="47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8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Expand the advanced health check settings and update the healthy threshold and interval as mentioned in the </a:t>
            </a:r>
            <a:r>
              <a:rPr lang="en-US" dirty="0" err="1"/>
              <a:t>aws</a:t>
            </a:r>
            <a:r>
              <a:rPr lang="en-US" dirty="0"/>
              <a:t> labs, then click next, click create target groups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10012-E3D9-8984-61BB-615F2DB7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88" y="1688415"/>
            <a:ext cx="4043423" cy="48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03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load balancer settings page, click on refresh in the </a:t>
            </a:r>
            <a:r>
              <a:rPr lang="en-US" dirty="0" err="1"/>
              <a:t>listner</a:t>
            </a:r>
            <a:r>
              <a:rPr lang="en-US" dirty="0"/>
              <a:t> and routing section and then select default action as forward to inventory-app and then click create load balancer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B0A74-AA81-6232-A688-C6263A08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253" y="2171728"/>
            <a:ext cx="6157494" cy="30787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578E7A-0FE2-78E8-3463-FCD9021D1FB3}"/>
              </a:ext>
            </a:extLst>
          </p:cNvPr>
          <p:cNvSpPr/>
          <p:nvPr/>
        </p:nvSpPr>
        <p:spPr>
          <a:xfrm>
            <a:off x="8258783" y="3429000"/>
            <a:ext cx="351817" cy="2821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 : Creating an 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2541618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1161F6-173C-9596-1E7B-E93B6D79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84" y="1424219"/>
            <a:ext cx="3513906" cy="5297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EC2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1661"/>
              <a:gd name="adj2" fmla="val -2408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797884" y="1424219"/>
            <a:ext cx="432472" cy="1835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480661" y="5688595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EC2 button</a:t>
            </a:r>
          </a:p>
        </p:txBody>
      </p:sp>
    </p:spTree>
    <p:extLst>
      <p:ext uri="{BB962C8B-B14F-4D97-AF65-F5344CB8AC3E}">
        <p14:creationId xmlns:p14="http://schemas.microsoft.com/office/powerpoint/2010/main" val="366083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6C2205E-C869-9A7C-C0BF-6F9AB1FB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440" y="1745533"/>
            <a:ext cx="915861" cy="455597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instances in the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624DE-5C5A-9D49-4F5D-438AE4E1779B}"/>
              </a:ext>
            </a:extLst>
          </p:cNvPr>
          <p:cNvSpPr/>
          <p:nvPr/>
        </p:nvSpPr>
        <p:spPr>
          <a:xfrm>
            <a:off x="5455440" y="2762115"/>
            <a:ext cx="493184" cy="1519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22172CF-C3EA-9FC1-1A8C-6FE2000D7FEA}"/>
              </a:ext>
            </a:extLst>
          </p:cNvPr>
          <p:cNvSpPr/>
          <p:nvPr/>
        </p:nvSpPr>
        <p:spPr>
          <a:xfrm>
            <a:off x="6835204" y="3003695"/>
            <a:ext cx="2593910" cy="804280"/>
          </a:xfrm>
          <a:prstGeom prst="wedgeRectCallout">
            <a:avLst>
              <a:gd name="adj1" fmla="val -86015"/>
              <a:gd name="adj2" fmla="val -7854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Instances</a:t>
            </a:r>
          </a:p>
        </p:txBody>
      </p:sp>
    </p:spTree>
    <p:extLst>
      <p:ext uri="{BB962C8B-B14F-4D97-AF65-F5344CB8AC3E}">
        <p14:creationId xmlns:p14="http://schemas.microsoft.com/office/powerpoint/2010/main" val="1902744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745722-D80E-5244-6256-CCECC4D3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06" y="2604726"/>
            <a:ext cx="10194587" cy="134536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web server 1, select actions &gt; images and templates &gt; create image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3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the navigation pane choose launch configurations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26152-13E6-21DD-3124-D1BDD0BD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16" y="1690688"/>
            <a:ext cx="975265" cy="47865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17929E-E628-7B0D-3FCE-21E8708EA6F1}"/>
              </a:ext>
            </a:extLst>
          </p:cNvPr>
          <p:cNvSpPr/>
          <p:nvPr/>
        </p:nvSpPr>
        <p:spPr>
          <a:xfrm>
            <a:off x="5602816" y="6112139"/>
            <a:ext cx="632614" cy="2442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6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create launch configurations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15034-BD61-C699-1E63-0BF6BC0C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4636"/>
            <a:ext cx="10515600" cy="14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84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Configure the launch configuration as shown, select t2.micro in case region in us-east-1 by clicking on choose instance types and searching for the instance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BE4EF-E03C-E833-9EBC-B9100EB1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53" y="1690688"/>
            <a:ext cx="4778147" cy="47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5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Under advanced details, add the user data as shown in the </a:t>
            </a:r>
            <a:r>
              <a:rPr lang="en-US" dirty="0" err="1"/>
              <a:t>aws</a:t>
            </a:r>
            <a:r>
              <a:rPr lang="en-US" dirty="0"/>
              <a:t> labs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08FAE-982A-C133-F267-979A078E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24" y="1934237"/>
            <a:ext cx="5441152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30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Under security groups choose existing security groups (inventory-app) and proceed without key pair and then click create launch configuration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CC214-AD3C-DC1A-09F1-079F8685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07" y="1664925"/>
            <a:ext cx="5822185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57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Select inventory-lc &gt; actions &gt; create auto scaling group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FBF6D-3155-B2F0-B751-2ABA1297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59" y="2904425"/>
            <a:ext cx="10262681" cy="10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15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 the details for launch template as shown and click next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75F3C4-9ED1-4E23-E22A-EF94B729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301" y="1794476"/>
            <a:ext cx="4351397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86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Choose lab </a:t>
            </a:r>
            <a:r>
              <a:rPr lang="en-US" dirty="0" err="1"/>
              <a:t>vpc</a:t>
            </a:r>
            <a:r>
              <a:rPr lang="en-US" dirty="0"/>
              <a:t> and the 2 private subnet, then click next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F07F0-D411-3F9D-B64C-B29E4790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29" y="1871923"/>
            <a:ext cx="4404742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00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Configure the advanced options as shown in the screenshot/</a:t>
            </a:r>
            <a:r>
              <a:rPr lang="en-US" dirty="0" err="1"/>
              <a:t>aws</a:t>
            </a:r>
            <a:r>
              <a:rPr lang="en-US" dirty="0"/>
              <a:t> labs and click next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E051A-7CB9-A90D-4999-6EA06C1C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194" y="1739326"/>
            <a:ext cx="3282380" cy="493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46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Set the group size and scaling policies as shown/</a:t>
            </a:r>
            <a:r>
              <a:rPr lang="en-US" dirty="0" err="1"/>
              <a:t>aws</a:t>
            </a:r>
            <a:r>
              <a:rPr lang="en-US" dirty="0"/>
              <a:t> labs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ADAB1-5DAD-DE7E-6E70-D336102A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767" y="1610762"/>
            <a:ext cx="4450466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18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Click next on add notification page, click on add tags in the tags page, then click next, click create auto scaling group button on the next page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2F590-2963-A164-48E1-4BCD2B99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22" y="2104619"/>
            <a:ext cx="4336156" cy="2804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11A259-3098-1D11-CBAA-77CB9805F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22" y="2026798"/>
            <a:ext cx="4336156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34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Currently the instances would be 0 but ASG will try to reach 2 instances as the desired capacity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A4CE97-262D-4D5E-C701-C7FE1319F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93" y="2914352"/>
            <a:ext cx="10009762" cy="102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97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 : Updating security groups</a:t>
            </a:r>
          </a:p>
        </p:txBody>
      </p:sp>
    </p:spTree>
    <p:extLst>
      <p:ext uri="{BB962C8B-B14F-4D97-AF65-F5344CB8AC3E}">
        <p14:creationId xmlns:p14="http://schemas.microsoft.com/office/powerpoint/2010/main" val="227222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FAC9A9A-C86A-7031-3537-89810A402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9326"/>
            <a:ext cx="10218608" cy="42984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Go to the security groups page from the navigation pane, select inventory-app and go to inbound rules tab and click on edit inbound rules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06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Click on add rules and configure as shown, click on save rules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01771-E18E-5357-C6A8-EF563C4A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16" y="2103005"/>
            <a:ext cx="10021168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12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Select inventory-</a:t>
            </a:r>
            <a:r>
              <a:rPr lang="en-US" dirty="0" err="1"/>
              <a:t>db</a:t>
            </a:r>
            <a:r>
              <a:rPr lang="en-US" dirty="0"/>
              <a:t> in the security groups page and edit inbound rules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26035-B697-3C40-BC85-13C940D0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31" y="1690688"/>
            <a:ext cx="8742434" cy="444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1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delete any other rule that was present by default, Click on add rules and configure as shown, click on save rules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318321-A3CA-3911-97AF-647EEEC6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9" y="2510710"/>
            <a:ext cx="9952582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delete any other rule that was present by default, Click on add rules and configure as shown, click on save rules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318321-A3CA-3911-97AF-647EEEC6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9" y="2510710"/>
            <a:ext cx="9952582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72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5 : Testing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328174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Select target groups in the navigation pane, select inventory-app &gt; targets sub tab, you can see the 2 instances that are healthy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9AEBC-82CF-C748-F2EE-A62CF917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44" y="1997597"/>
            <a:ext cx="10097311" cy="39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8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Choose load balancers in the navigation pane, open the details of inventory lab and copy the </a:t>
            </a:r>
            <a:r>
              <a:rPr lang="en-US" dirty="0" err="1"/>
              <a:t>dns</a:t>
            </a:r>
            <a:r>
              <a:rPr lang="en-US" dirty="0"/>
              <a:t>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15B65-B694-8A49-74D7-2C357283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02" y="2128532"/>
            <a:ext cx="9990306" cy="37899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0A6044-46A2-09EB-AC5F-A37410203C3D}"/>
              </a:ext>
            </a:extLst>
          </p:cNvPr>
          <p:cNvSpPr/>
          <p:nvPr/>
        </p:nvSpPr>
        <p:spPr>
          <a:xfrm>
            <a:off x="4386858" y="2902011"/>
            <a:ext cx="1498376" cy="2594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5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8BCB7C-A34F-C344-10DF-BCFA60470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34" y="2434504"/>
            <a:ext cx="8900931" cy="198899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Copy and paste the </a:t>
            </a:r>
            <a:r>
              <a:rPr lang="en-US" dirty="0" err="1"/>
              <a:t>dns</a:t>
            </a:r>
            <a:r>
              <a:rPr lang="en-US" dirty="0"/>
              <a:t> name in a browser to see the following page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A6044-46A2-09EB-AC5F-A37410203C3D}"/>
              </a:ext>
            </a:extLst>
          </p:cNvPr>
          <p:cNvSpPr/>
          <p:nvPr/>
        </p:nvSpPr>
        <p:spPr>
          <a:xfrm>
            <a:off x="5505538" y="4164018"/>
            <a:ext cx="1294096" cy="2594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89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887FC-3A9C-B477-CE0D-0B86012D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8" y="2434504"/>
            <a:ext cx="8817104" cy="198899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Keep refreshing the page, the instance would change due to 2 instances running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A6044-46A2-09EB-AC5F-A37410203C3D}"/>
              </a:ext>
            </a:extLst>
          </p:cNvPr>
          <p:cNvSpPr/>
          <p:nvPr/>
        </p:nvSpPr>
        <p:spPr>
          <a:xfrm>
            <a:off x="5641726" y="4088786"/>
            <a:ext cx="1177363" cy="2108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5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 : Inspecting your VPC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6 : Testing 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1267720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Click on the instances button and then choose inventory-app, click on instance state &gt; terminate instance and click terminate again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98076-93A0-1E81-CEF5-1CD8C907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31265"/>
            <a:ext cx="10670574" cy="13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67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Our application is still up due to 2 instances running but will return only 1 instance and will launch a replacement instance in some time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D7C41-E22A-AEDE-91EC-37730CF4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20" y="2442124"/>
            <a:ext cx="8984759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76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the instance page in </a:t>
            </a:r>
            <a:r>
              <a:rPr lang="en-US" dirty="0" err="1"/>
              <a:t>aws</a:t>
            </a:r>
            <a:r>
              <a:rPr lang="en-US" dirty="0"/>
              <a:t>, click refresh to see a new inventory-app instance appear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B0C34-81D9-4402-3056-AFAA1765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0" y="2748040"/>
            <a:ext cx="10787974" cy="121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97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Optional task 1: Making the database highly available</a:t>
            </a:r>
          </a:p>
        </p:txBody>
      </p:sp>
    </p:spTree>
    <p:extLst>
      <p:ext uri="{BB962C8B-B14F-4D97-AF65-F5344CB8AC3E}">
        <p14:creationId xmlns:p14="http://schemas.microsoft.com/office/powerpoint/2010/main" val="4064235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Choose RDS in the services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1D0DB-E426-2379-9AAA-8B778BF6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487" y="1521063"/>
            <a:ext cx="3465026" cy="52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459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Choose databases in the navigation pane and select inventory-</a:t>
            </a:r>
            <a:r>
              <a:rPr lang="en-US" dirty="0" err="1"/>
              <a:t>db</a:t>
            </a:r>
            <a:r>
              <a:rPr lang="en-US" dirty="0"/>
              <a:t> and click on modify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F5F30-015A-8112-7448-A5C9C87F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1410"/>
            <a:ext cx="10515600" cy="13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13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Change the instance configuration, multi-</a:t>
            </a:r>
            <a:r>
              <a:rPr lang="en-US" dirty="0" err="1"/>
              <a:t>az</a:t>
            </a:r>
            <a:r>
              <a:rPr lang="en-US" dirty="0"/>
              <a:t> deployment and storage in the modification menu, then click continue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26A86-4440-C216-6419-F55CA489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39" y="1749822"/>
            <a:ext cx="3496521" cy="47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Under scheduling and modifications choose apply immediately and click modify DB instance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2A387-42C3-E566-509E-5BAADD5D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64" y="1950699"/>
            <a:ext cx="4107536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4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Optional task 2: Configuring a highly available NAT gateway</a:t>
            </a:r>
          </a:p>
        </p:txBody>
      </p:sp>
    </p:spTree>
    <p:extLst>
      <p:ext uri="{BB962C8B-B14F-4D97-AF65-F5344CB8AC3E}">
        <p14:creationId xmlns:p14="http://schemas.microsoft.com/office/powerpoint/2010/main" val="356394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0578A-818D-2D59-03D8-5EFD6296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84" y="1663641"/>
            <a:ext cx="4114800" cy="4719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VPC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2436"/>
              <a:gd name="adj2" fmla="val 964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797884" y="1646907"/>
            <a:ext cx="533400" cy="2146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832353" y="3386357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VPC button</a:t>
            </a:r>
          </a:p>
        </p:txBody>
      </p:sp>
    </p:spTree>
    <p:extLst>
      <p:ext uri="{BB962C8B-B14F-4D97-AF65-F5344CB8AC3E}">
        <p14:creationId xmlns:p14="http://schemas.microsoft.com/office/powerpoint/2010/main" val="2552927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0578A-818D-2D59-03D8-5EFD6296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84" y="1663641"/>
            <a:ext cx="4114800" cy="4719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VPC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2436"/>
              <a:gd name="adj2" fmla="val 964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797884" y="1646907"/>
            <a:ext cx="533400" cy="2146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832353" y="3386357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VPC button</a:t>
            </a:r>
          </a:p>
        </p:txBody>
      </p:sp>
    </p:spTree>
    <p:extLst>
      <p:ext uri="{BB962C8B-B14F-4D97-AF65-F5344CB8AC3E}">
        <p14:creationId xmlns:p14="http://schemas.microsoft.com/office/powerpoint/2010/main" val="10351768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Choose </a:t>
            </a:r>
            <a:r>
              <a:rPr lang="en-US" dirty="0" err="1"/>
              <a:t>nat</a:t>
            </a:r>
            <a:r>
              <a:rPr lang="en-US" dirty="0"/>
              <a:t> gateway in the navigation pane and then click create </a:t>
            </a:r>
            <a:r>
              <a:rPr lang="en-US" dirty="0" err="1"/>
              <a:t>nat</a:t>
            </a:r>
            <a:r>
              <a:rPr lang="en-US" dirty="0"/>
              <a:t> gateway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233F8-EA44-0306-22DA-D4188F6E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68" y="2356947"/>
            <a:ext cx="9834664" cy="21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57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Update the </a:t>
            </a:r>
            <a:r>
              <a:rPr lang="en-US" dirty="0" err="1"/>
              <a:t>nat</a:t>
            </a:r>
            <a:r>
              <a:rPr lang="en-US" dirty="0"/>
              <a:t> gateway settings as shown in the screenshot below / </a:t>
            </a:r>
            <a:r>
              <a:rPr lang="en-US" dirty="0" err="1"/>
              <a:t>aws</a:t>
            </a:r>
            <a:r>
              <a:rPr lang="en-US" dirty="0"/>
              <a:t> labs and then click create </a:t>
            </a:r>
            <a:r>
              <a:rPr lang="en-US" dirty="0" err="1"/>
              <a:t>nat</a:t>
            </a:r>
            <a:r>
              <a:rPr lang="en-US" dirty="0"/>
              <a:t> gateway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B85EE-7862-5334-D20A-866DCA79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86" y="1683745"/>
            <a:ext cx="4213814" cy="46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25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Choose route tables in the navigation pane and click on create route table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A4506-A104-BDAE-6C72-5DAA2725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6" y="2721103"/>
            <a:ext cx="11108987" cy="141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54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Configure the create route table settings as shown below and click on create route table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F28BC-23C0-6C07-C48E-2D3DB124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3" y="2138291"/>
            <a:ext cx="4305673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413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Click on edit routes under private route table 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DA558-DB27-29BC-FBB3-72C760A2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1" y="2046497"/>
            <a:ext cx="11130116" cy="30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192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Click on add route and select the </a:t>
            </a:r>
            <a:r>
              <a:rPr lang="en-US" dirty="0" err="1"/>
              <a:t>nat</a:t>
            </a:r>
            <a:r>
              <a:rPr lang="en-US" dirty="0"/>
              <a:t> gateway that we did not previously configure (follow steps in </a:t>
            </a:r>
            <a:r>
              <a:rPr lang="en-US" dirty="0" err="1"/>
              <a:t>aws</a:t>
            </a:r>
            <a:r>
              <a:rPr lang="en-US" dirty="0"/>
              <a:t> labs)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DA558-DB27-29BC-FBB3-72C760A2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1" y="2046497"/>
            <a:ext cx="11130116" cy="30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031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Under the subnet association subtab click on edit subnet association and select private subnet-2 and click save associations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6A70A-F4C6-A82F-FE43-1961567B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8039"/>
            <a:ext cx="10797702" cy="22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21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BFE424-C378-EE45-A650-A5C2E81D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4723"/>
            <a:ext cx="10515600" cy="16615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vpc</a:t>
            </a:r>
            <a:r>
              <a:rPr lang="en-US" dirty="0"/>
              <a:t> navigation pane, select lab </a:t>
            </a:r>
            <a:r>
              <a:rPr lang="en-US" dirty="0" err="1"/>
              <a:t>vpc</a:t>
            </a:r>
            <a:r>
              <a:rPr lang="en-US" dirty="0"/>
              <a:t> in the filter by </a:t>
            </a:r>
            <a:r>
              <a:rPr lang="en-US" dirty="0" err="1"/>
              <a:t>vpc</a:t>
            </a:r>
            <a:r>
              <a:rPr lang="en-US" dirty="0"/>
              <a:t> menu, then click on your </a:t>
            </a:r>
            <a:r>
              <a:rPr lang="en-US" dirty="0" err="1"/>
              <a:t>vpcs</a:t>
            </a:r>
            <a:r>
              <a:rPr lang="en-US" dirty="0"/>
              <a:t>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C4494-BFB2-6DD6-A6F1-B12305406C6C}"/>
              </a:ext>
            </a:extLst>
          </p:cNvPr>
          <p:cNvSpPr/>
          <p:nvPr/>
        </p:nvSpPr>
        <p:spPr>
          <a:xfrm>
            <a:off x="926362" y="3025835"/>
            <a:ext cx="639791" cy="6706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A31838-5D11-C585-D072-E091BB2678E5}"/>
              </a:ext>
            </a:extLst>
          </p:cNvPr>
          <p:cNvSpPr/>
          <p:nvPr/>
        </p:nvSpPr>
        <p:spPr>
          <a:xfrm>
            <a:off x="926363" y="3764584"/>
            <a:ext cx="328506" cy="1459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79A3E0-D103-0301-D5B4-BDBEECB2B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42" y="2660675"/>
            <a:ext cx="10445885" cy="153664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 click on subnets to view the available subnet config for lab </a:t>
            </a:r>
            <a:r>
              <a:rPr lang="en-US" dirty="0" err="1"/>
              <a:t>vpc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8C5C5-7E71-32A3-3D8E-798B02C5F248}"/>
              </a:ext>
            </a:extLst>
          </p:cNvPr>
          <p:cNvSpPr/>
          <p:nvPr/>
        </p:nvSpPr>
        <p:spPr>
          <a:xfrm>
            <a:off x="1082006" y="4051389"/>
            <a:ext cx="328506" cy="1459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public subnet – 1 and then click on details subtab to get additional info about the subnets, similarly, explore for route tables and network </a:t>
            </a:r>
            <a:r>
              <a:rPr lang="en-US" dirty="0" err="1"/>
              <a:t>acl</a:t>
            </a:r>
            <a:r>
              <a:rPr lang="en-US" dirty="0"/>
              <a:t> subtab as well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C5571-9213-615E-E0A6-D7181F56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30" y="1853361"/>
            <a:ext cx="10223770" cy="42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3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8703</TotalTime>
  <Words>1336</Words>
  <Application>Microsoft Office PowerPoint</Application>
  <PresentationFormat>Widescreen</PresentationFormat>
  <Paragraphs>266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Lato Extended</vt:lpstr>
      <vt:lpstr>Tenorite</vt:lpstr>
      <vt:lpstr>Office Theme</vt:lpstr>
      <vt:lpstr>Module 9 Guided Lab - Creating a Highly Available Environment</vt:lpstr>
      <vt:lpstr>AGENDA</vt:lpstr>
      <vt:lpstr>In aws labs click on start lab </vt:lpstr>
      <vt:lpstr>Wait to see lab ready status in the window then press x and click on aws to launch console</vt:lpstr>
      <vt:lpstr>Task 1 : Inspecting your VPC</vt:lpstr>
      <vt:lpstr>Select services and then click on VPC button</vt:lpstr>
      <vt:lpstr>In the vpc navigation pane, select lab vpc in the filter by vpc menu, then click on your vpcs button</vt:lpstr>
      <vt:lpstr>Next click on subnets to view the available subnet config for lab vpc</vt:lpstr>
      <vt:lpstr>Select public subnet – 1 and then click on details subtab to get additional info about the subnets, similarly, explore for route tables and network acl subtab as well</vt:lpstr>
      <vt:lpstr>Click on internet gateways in the navigation pane to see the details for internet gateway</vt:lpstr>
      <vt:lpstr>Click on security groups and select inventory-db to view the inbound and outbound rules associated with inventory-db</vt:lpstr>
      <vt:lpstr>Task 2 :  Creating an Application Load Balancer</vt:lpstr>
      <vt:lpstr>Select services and then click on EC2 button</vt:lpstr>
      <vt:lpstr>Click on load balancers in the navigation pane</vt:lpstr>
      <vt:lpstr>Click on create load balancer</vt:lpstr>
      <vt:lpstr>Click on create under application load balancer</vt:lpstr>
      <vt:lpstr>Configure the load balancer with the details shown in aws labs</vt:lpstr>
      <vt:lpstr>Click on create security groups to open a new tab and update the details as mentioned in labs and shown below, click create security groups</vt:lpstr>
      <vt:lpstr>Hit the refresh icon (highlighted in orange) and then select inventory-lb and delete the default security group in the load balancer configuration page</vt:lpstr>
      <vt:lpstr>Under the listners and routing click on create target group and configure the details as shown below and in aws labs</vt:lpstr>
      <vt:lpstr>Expand the advanced health check settings and update the healthy threshold and interval as mentioned in the aws labs, then click next, click create target groups</vt:lpstr>
      <vt:lpstr>Back in the load balancer settings page, click on refresh in the listner and routing section and then select default action as forward to inventory-app and then click create load balancer</vt:lpstr>
      <vt:lpstr>Task 3 : Creating an Auto Scaling group</vt:lpstr>
      <vt:lpstr>Select services and then click on EC2 button</vt:lpstr>
      <vt:lpstr>Click on instances in the navigation pane</vt:lpstr>
      <vt:lpstr>Select web server 1, select actions &gt; images and templates &gt; create image</vt:lpstr>
      <vt:lpstr>In the navigation pane choose launch configurations</vt:lpstr>
      <vt:lpstr>Click on create launch configurations</vt:lpstr>
      <vt:lpstr>Configure the launch configuration as shown, select t2.micro in case region in us-east-1 by clicking on choose instance types and searching for the instance</vt:lpstr>
      <vt:lpstr>Under advanced details, add the user data as shown in the aws labs</vt:lpstr>
      <vt:lpstr>Under security groups choose existing security groups (inventory-app) and proceed without key pair and then click create launch configuration</vt:lpstr>
      <vt:lpstr>Select inventory-lc &gt; actions &gt; create auto scaling group</vt:lpstr>
      <vt:lpstr>Add the details for launch template as shown and click next</vt:lpstr>
      <vt:lpstr>Choose lab vpc and the 2 private subnet, then click next</vt:lpstr>
      <vt:lpstr>Configure the advanced options as shown in the screenshot/aws labs and click next</vt:lpstr>
      <vt:lpstr>Set the group size and scaling policies as shown/aws labs</vt:lpstr>
      <vt:lpstr>Click next on add notification page, click on add tags in the tags page, then click next, click create auto scaling group button on the next page</vt:lpstr>
      <vt:lpstr>Currently the instances would be 0 but ASG will try to reach 2 instances as the desired capacity</vt:lpstr>
      <vt:lpstr>Task 4 : Updating security groups</vt:lpstr>
      <vt:lpstr>Go to the security groups page from the navigation pane, select inventory-app and go to inbound rules tab and click on edit inbound rules</vt:lpstr>
      <vt:lpstr>Click on add rules and configure as shown, click on save rules</vt:lpstr>
      <vt:lpstr>Select inventory-db in the security groups page and edit inbound rules</vt:lpstr>
      <vt:lpstr>delete any other rule that was present by default, Click on add rules and configure as shown, click on save rules</vt:lpstr>
      <vt:lpstr>delete any other rule that was present by default, Click on add rules and configure as shown, click on save rules</vt:lpstr>
      <vt:lpstr>Task 5 : Testing the application</vt:lpstr>
      <vt:lpstr>Select target groups in the navigation pane, select inventory-app &gt; targets sub tab, you can see the 2 instances that are healthy</vt:lpstr>
      <vt:lpstr>Choose load balancers in the navigation pane, open the details of inventory lab and copy the dns name</vt:lpstr>
      <vt:lpstr>Copy and paste the dns name in a browser to see the following page</vt:lpstr>
      <vt:lpstr>Keep refreshing the page, the instance would change due to 2 instances running</vt:lpstr>
      <vt:lpstr>Task 6 : Testing high availability</vt:lpstr>
      <vt:lpstr>Click on the instances button and then choose inventory-app, click on instance state &gt; terminate instance and click terminate again</vt:lpstr>
      <vt:lpstr>Our application is still up due to 2 instances running but will return only 1 instance and will launch a replacement instance in some time</vt:lpstr>
      <vt:lpstr>In the instance page in aws, click refresh to see a new inventory-app instance appear</vt:lpstr>
      <vt:lpstr>Optional task 1: Making the database highly available</vt:lpstr>
      <vt:lpstr>Choose RDS in the services</vt:lpstr>
      <vt:lpstr>Choose databases in the navigation pane and select inventory-db and click on modify</vt:lpstr>
      <vt:lpstr>Change the instance configuration, multi-az deployment and storage in the modification menu, then click continue</vt:lpstr>
      <vt:lpstr>Under scheduling and modifications choose apply immediately and click modify DB instance</vt:lpstr>
      <vt:lpstr>Optional task 2: Configuring a highly available NAT gateway</vt:lpstr>
      <vt:lpstr>Select services and then click on VPC button</vt:lpstr>
      <vt:lpstr>Choose nat gateway in the navigation pane and then click create nat gateway</vt:lpstr>
      <vt:lpstr>Update the nat gateway settings as shown in the screenshot below / aws labs and then click create nat gateway</vt:lpstr>
      <vt:lpstr>Choose route tables in the navigation pane and click on create route table</vt:lpstr>
      <vt:lpstr>Configure the create route table settings as shown below and click on create route table</vt:lpstr>
      <vt:lpstr>Click on edit routes under private route table 2</vt:lpstr>
      <vt:lpstr>Click on add route and select the nat gateway that we did not previously configure (follow steps in aws labs)</vt:lpstr>
      <vt:lpstr>Under the subnet association subtab click on edit subnet association and select private subnet-2 and click save associations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7</cp:revision>
  <dcterms:created xsi:type="dcterms:W3CDTF">2022-11-23T20:54:37Z</dcterms:created>
  <dcterms:modified xsi:type="dcterms:W3CDTF">2022-12-29T09:04:37Z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