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9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4" r:id="rId26"/>
    <p:sldId id="279" r:id="rId27"/>
    <p:sldId id="280" r:id="rId28"/>
    <p:sldId id="281" r:id="rId29"/>
    <p:sldId id="282" r:id="rId30"/>
    <p:sldId id="283" r:id="rId31"/>
    <p:sldId id="285" r:id="rId32"/>
    <p:sldId id="286" r:id="rId33"/>
    <p:sldId id="287" r:id="rId34"/>
    <p:sldId id="28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B6BD7-AC88-40DB-91D1-7FBE606D8E40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E2064-B5A5-4D19-A611-A4DBAEE85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79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B6BD7-AC88-40DB-91D1-7FBE606D8E40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E2064-B5A5-4D19-A611-A4DBAEE85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842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B6BD7-AC88-40DB-91D1-7FBE606D8E40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E2064-B5A5-4D19-A611-A4DBAEE85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B6BD7-AC88-40DB-91D1-7FBE606D8E40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E2064-B5A5-4D19-A611-A4DBAEE85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15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B6BD7-AC88-40DB-91D1-7FBE606D8E40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E2064-B5A5-4D19-A611-A4DBAEE85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614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B6BD7-AC88-40DB-91D1-7FBE606D8E40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E2064-B5A5-4D19-A611-A4DBAEE85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926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B6BD7-AC88-40DB-91D1-7FBE606D8E40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E2064-B5A5-4D19-A611-A4DBAEE85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6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B6BD7-AC88-40DB-91D1-7FBE606D8E40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E2064-B5A5-4D19-A611-A4DBAEE85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58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B6BD7-AC88-40DB-91D1-7FBE606D8E40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E2064-B5A5-4D19-A611-A4DBAEE85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163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B6BD7-AC88-40DB-91D1-7FBE606D8E40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E2064-B5A5-4D19-A611-A4DBAEE85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79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B6BD7-AC88-40DB-91D1-7FBE606D8E40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E2064-B5A5-4D19-A611-A4DBAEE85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146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B6BD7-AC88-40DB-91D1-7FBE606D8E40}" type="datetimeFigureOut">
              <a:rPr lang="en-US" smtClean="0"/>
              <a:t>12/22/2016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E2064-B5A5-4D19-A611-A4DBAEE85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930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Dynamic Website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Topic 2 :</a:t>
            </a:r>
          </a:p>
          <a:p>
            <a:r>
              <a:rPr lang="en-US" dirty="0" smtClean="0"/>
              <a:t>An introduction to 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354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82692"/>
            <a:ext cx="10515600" cy="1325563"/>
          </a:xfrm>
        </p:spPr>
        <p:txBody>
          <a:bodyPr>
            <a:normAutofit/>
          </a:bodyPr>
          <a:lstStyle/>
          <a:p>
            <a:pPr marL="0" indent="0"/>
            <a:r>
              <a:rPr lang="en-US" dirty="0" smtClean="0"/>
              <a:t>Differences??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echo has no return value while print has a return value of 1 so it can be used in expressions.</a:t>
            </a:r>
          </a:p>
          <a:p>
            <a:pPr marL="457200" lvl="1" indent="0">
              <a:buNone/>
            </a:pPr>
            <a:r>
              <a:rPr lang="en-US" dirty="0" smtClean="0"/>
              <a:t>	if (print "Failed to do that!"){ </a:t>
            </a:r>
          </a:p>
          <a:p>
            <a:pPr marL="457200" lvl="1" indent="0">
              <a:buNone/>
            </a:pPr>
            <a:r>
              <a:rPr lang="en-US" dirty="0" smtClean="0"/>
              <a:t> 	echo “Do it again";</a:t>
            </a:r>
          </a:p>
          <a:p>
            <a:pPr marL="457200" lvl="1" indent="0">
              <a:buNone/>
            </a:pPr>
            <a:r>
              <a:rPr lang="en-US" dirty="0" smtClean="0"/>
              <a:t>	}</a:t>
            </a:r>
          </a:p>
          <a:p>
            <a:r>
              <a:rPr lang="en-US" dirty="0" smtClean="0"/>
              <a:t>echo can take multiple parameters while print can take one argument. </a:t>
            </a:r>
          </a:p>
          <a:p>
            <a:pPr lvl="1"/>
            <a:r>
              <a:rPr lang="en-US" dirty="0" smtClean="0"/>
              <a:t>Example - echo “ram”, “</a:t>
            </a:r>
            <a:r>
              <a:rPr lang="en-US" dirty="0" err="1" smtClean="0"/>
              <a:t>shyam</a:t>
            </a:r>
            <a:r>
              <a:rPr lang="en-US" dirty="0" smtClean="0"/>
              <a:t>”;</a:t>
            </a:r>
          </a:p>
          <a:p>
            <a:pPr lvl="1"/>
            <a:r>
              <a:rPr lang="en-US" dirty="0" smtClean="0"/>
              <a:t>Print “ram”, “</a:t>
            </a:r>
            <a:r>
              <a:rPr lang="en-US" dirty="0" err="1" smtClean="0"/>
              <a:t>shyam</a:t>
            </a:r>
            <a:r>
              <a:rPr lang="en-US" dirty="0" smtClean="0"/>
              <a:t>” // invalid</a:t>
            </a:r>
          </a:p>
          <a:p>
            <a:r>
              <a:rPr lang="en-US" dirty="0" smtClean="0"/>
              <a:t>echo is marginally faster than print.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653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in 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Boolen</a:t>
            </a:r>
            <a:endParaRPr lang="en-US" dirty="0" smtClean="0"/>
          </a:p>
          <a:p>
            <a:pPr lvl="1"/>
            <a:r>
              <a:rPr lang="en-US" dirty="0" smtClean="0"/>
              <a:t>True or false</a:t>
            </a:r>
          </a:p>
          <a:p>
            <a:r>
              <a:rPr lang="en-US" dirty="0" smtClean="0"/>
              <a:t>Integer</a:t>
            </a:r>
          </a:p>
          <a:p>
            <a:pPr lvl="1"/>
            <a:r>
              <a:rPr lang="en-US" dirty="0" smtClean="0"/>
              <a:t>42           // decimal </a:t>
            </a:r>
          </a:p>
          <a:p>
            <a:pPr lvl="1"/>
            <a:r>
              <a:rPr lang="en-US" dirty="0" smtClean="0"/>
              <a:t>-678900      // decimal </a:t>
            </a:r>
          </a:p>
          <a:p>
            <a:pPr lvl="1"/>
            <a:r>
              <a:rPr lang="en-US" dirty="0" smtClean="0"/>
              <a:t>0755         // octal</a:t>
            </a:r>
          </a:p>
          <a:p>
            <a:pPr lvl="1"/>
            <a:r>
              <a:rPr lang="en-US" dirty="0" smtClean="0"/>
              <a:t> 0xC4E        // hexadecimal </a:t>
            </a:r>
          </a:p>
          <a:p>
            <a:r>
              <a:rPr lang="en-US" dirty="0" smtClean="0"/>
              <a:t>Float</a:t>
            </a:r>
          </a:p>
          <a:p>
            <a:pPr lvl="1"/>
            <a:r>
              <a:rPr lang="en-US" dirty="0" smtClean="0"/>
              <a:t>4.5678 </a:t>
            </a:r>
          </a:p>
          <a:p>
            <a:pPr lvl="1"/>
            <a:r>
              <a:rPr lang="en-US" dirty="0" smtClean="0"/>
              <a:t>4.0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070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3697" y="9242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“apple”</a:t>
            </a:r>
          </a:p>
          <a:p>
            <a:pPr lvl="1"/>
            <a:r>
              <a:rPr lang="en-US" dirty="0" smtClean="0"/>
              <a:t>“s33”</a:t>
            </a:r>
          </a:p>
          <a:p>
            <a:r>
              <a:rPr lang="en-US" dirty="0" smtClean="0"/>
              <a:t>Array</a:t>
            </a:r>
          </a:p>
          <a:p>
            <a:pPr lvl="1"/>
            <a:r>
              <a:rPr lang="en-US" dirty="0" smtClean="0"/>
              <a:t>$state[0] = "Alabama"; </a:t>
            </a:r>
          </a:p>
          <a:p>
            <a:pPr lvl="1"/>
            <a:r>
              <a:rPr lang="en-US" dirty="0" smtClean="0"/>
              <a:t>$state[1] = </a:t>
            </a:r>
            <a:r>
              <a:rPr lang="en-US" dirty="0"/>
              <a:t>2</a:t>
            </a:r>
            <a:r>
              <a:rPr lang="en-US" dirty="0" smtClean="0"/>
              <a:t>; </a:t>
            </a:r>
          </a:p>
          <a:p>
            <a:pPr lvl="1"/>
            <a:r>
              <a:rPr lang="en-US" dirty="0" smtClean="0"/>
              <a:t>$state[2] = "Arizona";</a:t>
            </a:r>
          </a:p>
          <a:p>
            <a:r>
              <a:rPr lang="en-US" dirty="0" smtClean="0"/>
              <a:t>Object</a:t>
            </a:r>
          </a:p>
          <a:p>
            <a:pPr marL="457200" lvl="1" indent="0"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Myclass</a:t>
            </a:r>
            <a:r>
              <a:rPr lang="en-US" dirty="0" smtClean="0"/>
              <a:t> { public function </a:t>
            </a:r>
            <a:r>
              <a:rPr lang="en-US" dirty="0" err="1" smtClean="0"/>
              <a:t>myfun</a:t>
            </a:r>
            <a:r>
              <a:rPr lang="en-US" dirty="0" smtClean="0"/>
              <a:t>(){ echo “my power”;}} </a:t>
            </a:r>
          </a:p>
          <a:p>
            <a:pPr marL="457200" lvl="1" indent="0">
              <a:buNone/>
            </a:pPr>
            <a:r>
              <a:rPr lang="en-US" dirty="0" smtClean="0"/>
              <a:t> $</a:t>
            </a:r>
            <a:r>
              <a:rPr lang="en-US" dirty="0" err="1" smtClean="0"/>
              <a:t>myobj</a:t>
            </a:r>
            <a:r>
              <a:rPr lang="en-US" dirty="0" smtClean="0"/>
              <a:t> = new </a:t>
            </a:r>
            <a:r>
              <a:rPr lang="en-US" dirty="0" err="1" smtClean="0"/>
              <a:t>Myclass</a:t>
            </a:r>
            <a:r>
              <a:rPr lang="en-US" dirty="0" smtClean="0"/>
              <a:t>;  // this </a:t>
            </a:r>
            <a:r>
              <a:rPr lang="en-US" smtClean="0"/>
              <a:t>is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742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Loosely Typed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loosely typed language is a programming language that does not require a variable to be defined. For example, </a:t>
            </a:r>
            <a:r>
              <a:rPr lang="en-US" dirty="0" smtClean="0"/>
              <a:t>PHP is </a:t>
            </a:r>
            <a:r>
              <a:rPr lang="en-US" dirty="0"/>
              <a:t>a loosely typed language, you can declare a variable, but it doesn't require you to classify the type of variable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 opposite of a loosely typed languages is a strongly typed language, such as C.</a:t>
            </a:r>
          </a:p>
        </p:txBody>
      </p:sp>
    </p:spTree>
    <p:extLst>
      <p:ext uri="{BB962C8B-B14F-4D97-AF65-F5344CB8AC3E}">
        <p14:creationId xmlns:p14="http://schemas.microsoft.com/office/powerpoint/2010/main" val="1414668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example of type casting in </a:t>
            </a:r>
            <a:r>
              <a:rPr lang="en-US" dirty="0" err="1" smtClean="0"/>
              <a:t>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Converting values from one datatype to another is known as type casting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$score = (</a:t>
            </a:r>
            <a:r>
              <a:rPr lang="en-US" dirty="0" err="1" smtClean="0"/>
              <a:t>int</a:t>
            </a:r>
            <a:r>
              <a:rPr lang="en-US" dirty="0" smtClean="0"/>
              <a:t>) 14.8; // $score = 14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$sentence = "This is a sentence"; </a:t>
            </a:r>
          </a:p>
          <a:p>
            <a:pPr marL="0" indent="0">
              <a:buNone/>
            </a:pPr>
            <a:r>
              <a:rPr lang="en-US" dirty="0" smtClean="0"/>
              <a:t>	echo (</a:t>
            </a:r>
            <a:r>
              <a:rPr lang="en-US" dirty="0" err="1" smtClean="0"/>
              <a:t>int</a:t>
            </a:r>
            <a:r>
              <a:rPr lang="en-US" dirty="0" smtClean="0"/>
              <a:t>) $sentence; // returns 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024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Juggling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are sometimes automatically cast to best fit the circumstances in which they are referenced</a:t>
            </a:r>
          </a:p>
          <a:p>
            <a:pPr marL="0" indent="0">
              <a:buNone/>
            </a:pPr>
            <a:r>
              <a:rPr lang="en-US" dirty="0" smtClean="0"/>
              <a:t>&lt;?</a:t>
            </a:r>
            <a:r>
              <a:rPr lang="en-US" dirty="0" err="1" smtClean="0"/>
              <a:t>php</a:t>
            </a:r>
            <a:r>
              <a:rPr lang="en-US" dirty="0" smtClean="0"/>
              <a:t>   </a:t>
            </a:r>
          </a:p>
          <a:p>
            <a:pPr marL="0" indent="0">
              <a:buNone/>
            </a:pPr>
            <a:r>
              <a:rPr lang="en-US" dirty="0" smtClean="0"/>
              <a:t>  $total = 5;      // an integer    </a:t>
            </a:r>
          </a:p>
          <a:p>
            <a:pPr marL="0" indent="0">
              <a:buNone/>
            </a:pPr>
            <a:r>
              <a:rPr lang="en-US" dirty="0" smtClean="0"/>
              <a:t>$count = "15";    // a string   </a:t>
            </a:r>
          </a:p>
          <a:p>
            <a:pPr marL="0" indent="0">
              <a:buNone/>
            </a:pPr>
            <a:r>
              <a:rPr lang="en-US" dirty="0" smtClean="0"/>
              <a:t> $final =$total +  $count; //</a:t>
            </a:r>
          </a:p>
          <a:p>
            <a:pPr marL="0" indent="0">
              <a:buNone/>
            </a:pPr>
            <a:r>
              <a:rPr lang="en-US" dirty="0" smtClean="0"/>
              <a:t> $total = 20 //(an integer) ?&gt;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345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variable always begins with a dollar sign, $, which is then followed by the variable name. </a:t>
            </a:r>
          </a:p>
          <a:p>
            <a:r>
              <a:rPr lang="en-US" dirty="0"/>
              <a:t>A</a:t>
            </a:r>
            <a:r>
              <a:rPr lang="en-US" dirty="0" smtClean="0"/>
              <a:t> variable name can begin with either a letter or an underscore and can consist of letters, underscores, numbers characters. </a:t>
            </a:r>
          </a:p>
          <a:p>
            <a:r>
              <a:rPr lang="en-US" dirty="0" smtClean="0"/>
              <a:t>The following are all valid variables: • $color • $</a:t>
            </a:r>
            <a:r>
              <a:rPr lang="en-US" dirty="0" err="1" smtClean="0"/>
              <a:t>operating_system</a:t>
            </a:r>
            <a:r>
              <a:rPr lang="en-US" dirty="0" smtClean="0"/>
              <a:t> • $_</a:t>
            </a:r>
            <a:r>
              <a:rPr lang="en-US" dirty="0" err="1" smtClean="0"/>
              <a:t>some_variable</a:t>
            </a:r>
            <a:r>
              <a:rPr lang="en-US" dirty="0" smtClean="0"/>
              <a:t> • $model  </a:t>
            </a:r>
          </a:p>
          <a:p>
            <a:r>
              <a:rPr lang="en-US" dirty="0" smtClean="0"/>
              <a:t>Note that variables are case sensitive. For instance, the following variables bear no relation to one another: • $color • $Color • $COLOR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807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location of the declaration greatly influences the realm in which a variable can be accessed.</a:t>
            </a:r>
          </a:p>
          <a:p>
            <a:endParaRPr lang="en-US" dirty="0"/>
          </a:p>
          <a:p>
            <a:r>
              <a:rPr lang="en-US" dirty="0" smtClean="0"/>
              <a:t> Local variables</a:t>
            </a:r>
          </a:p>
          <a:p>
            <a:r>
              <a:rPr lang="en-US" dirty="0" smtClean="0"/>
              <a:t> Function parameters </a:t>
            </a:r>
          </a:p>
          <a:p>
            <a:r>
              <a:rPr lang="en-US" dirty="0" smtClean="0"/>
              <a:t> Global variables </a:t>
            </a:r>
          </a:p>
          <a:p>
            <a:r>
              <a:rPr lang="en-US" dirty="0" smtClean="0"/>
              <a:t> Static variables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682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About Loose Typing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PHP is known as a  loosely - typed  language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This means that it ’ s not particularly </a:t>
            </a:r>
            <a:r>
              <a:rPr lang="en-US" dirty="0" smtClean="0"/>
              <a:t>strict </a:t>
            </a:r>
            <a:r>
              <a:rPr lang="en-US" dirty="0"/>
              <a:t>about the type of data stored in a variable. It converts a variable ’ s data type automatically, depending on the context in which the variable is used.</a:t>
            </a:r>
          </a:p>
        </p:txBody>
      </p:sp>
    </p:spTree>
    <p:extLst>
      <p:ext uri="{BB962C8B-B14F-4D97-AF65-F5344CB8AC3E}">
        <p14:creationId xmlns:p14="http://schemas.microsoft.com/office/powerpoint/2010/main" val="3450145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Operators and Expressions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Arithmetic operators</a:t>
            </a:r>
          </a:p>
          <a:p>
            <a:pPr lvl="1"/>
            <a:r>
              <a:rPr lang="en-US" dirty="0" smtClean="0"/>
              <a:t>+ (addition)</a:t>
            </a:r>
          </a:p>
          <a:p>
            <a:pPr lvl="1"/>
            <a:r>
              <a:rPr lang="en-US" dirty="0" smtClean="0"/>
              <a:t>- (subtraction)</a:t>
            </a:r>
          </a:p>
          <a:p>
            <a:pPr lvl="1"/>
            <a:r>
              <a:rPr lang="en-US" dirty="0" smtClean="0"/>
              <a:t>* (multiplication)</a:t>
            </a:r>
          </a:p>
          <a:p>
            <a:pPr lvl="1"/>
            <a:r>
              <a:rPr lang="en-US" dirty="0" smtClean="0"/>
              <a:t>/ (division)</a:t>
            </a:r>
          </a:p>
          <a:p>
            <a:pPr lvl="1"/>
            <a:r>
              <a:rPr lang="en-US" dirty="0" smtClean="0"/>
              <a:t>% (modulus)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44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and 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Introductory concept in PHP</a:t>
            </a:r>
          </a:p>
          <a:p>
            <a:r>
              <a:rPr lang="en-US" dirty="0" smtClean="0"/>
              <a:t>The language design in PHP</a:t>
            </a:r>
          </a:p>
          <a:p>
            <a:r>
              <a:rPr lang="en-US" dirty="0" smtClean="0"/>
              <a:t>Loops, selections and iterations</a:t>
            </a:r>
          </a:p>
          <a:p>
            <a:r>
              <a:rPr lang="en-US" dirty="0" smtClean="0"/>
              <a:t>Version consideration</a:t>
            </a:r>
          </a:p>
          <a:p>
            <a:r>
              <a:rPr lang="en-US" dirty="0" smtClean="0"/>
              <a:t>HTML via 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990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Assignment operators</a:t>
            </a:r>
          </a:p>
          <a:p>
            <a:pPr lvl="1"/>
            <a:r>
              <a:rPr lang="en-US" dirty="0" smtClean="0"/>
              <a:t>== (equal)</a:t>
            </a:r>
          </a:p>
          <a:p>
            <a:pPr lvl="1"/>
            <a:r>
              <a:rPr lang="en-US" dirty="0" smtClean="0"/>
              <a:t>!= or &lt;&gt; (not equal)</a:t>
            </a:r>
          </a:p>
          <a:p>
            <a:pPr lvl="1"/>
            <a:r>
              <a:rPr lang="en-US" dirty="0" smtClean="0"/>
              <a:t>=== (identical)</a:t>
            </a:r>
          </a:p>
          <a:p>
            <a:pPr lvl="1"/>
            <a:r>
              <a:rPr lang="en-US" dirty="0" smtClean="0"/>
              <a:t>!== (not identical)</a:t>
            </a:r>
          </a:p>
          <a:p>
            <a:pPr lvl="1"/>
            <a:r>
              <a:rPr lang="en-US" dirty="0" smtClean="0"/>
              <a:t>&lt;</a:t>
            </a:r>
          </a:p>
          <a:p>
            <a:pPr lvl="1"/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&lt;=</a:t>
            </a:r>
          </a:p>
          <a:p>
            <a:pPr lvl="1"/>
            <a:r>
              <a:rPr lang="en-US" dirty="0" smtClean="0"/>
              <a:t>&gt;=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8057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&amp;&amp; </a:t>
            </a:r>
          </a:p>
          <a:p>
            <a:r>
              <a:rPr lang="en-US" dirty="0" smtClean="0"/>
              <a:t>And</a:t>
            </a:r>
          </a:p>
          <a:p>
            <a:r>
              <a:rPr lang="en-US" dirty="0" smtClean="0"/>
              <a:t>||</a:t>
            </a:r>
          </a:p>
          <a:p>
            <a:r>
              <a:rPr lang="en-US" dirty="0" smtClean="0"/>
              <a:t>Or</a:t>
            </a:r>
          </a:p>
          <a:p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400300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- 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If(condition)</a:t>
            </a:r>
          </a:p>
          <a:p>
            <a:pPr marL="0" indent="0">
              <a:buNone/>
            </a:pPr>
            <a:r>
              <a:rPr lang="en-US" dirty="0" smtClean="0"/>
              <a:t>	{ statements}</a:t>
            </a:r>
          </a:p>
          <a:p>
            <a:pPr marL="0" indent="0">
              <a:buNone/>
            </a:pPr>
            <a:r>
              <a:rPr lang="en-US" dirty="0" smtClean="0"/>
              <a:t>Else {statements}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3177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 err="1" smtClean="0"/>
              <a:t>elseif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If(condition)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Statements;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err="1" smtClean="0"/>
              <a:t>Elseif</a:t>
            </a:r>
            <a:r>
              <a:rPr lang="en-US" dirty="0" smtClean="0"/>
              <a:t>(condition){statements;}</a:t>
            </a:r>
          </a:p>
          <a:p>
            <a:pPr marL="0" indent="0">
              <a:buNone/>
            </a:pPr>
            <a:r>
              <a:rPr lang="en-US" dirty="0" smtClean="0"/>
              <a:t>Else{statements;}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3045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The switch statement is used to perform different actions based on different conditions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&lt;?</a:t>
            </a:r>
            <a:r>
              <a:rPr lang="en-US" dirty="0" err="1"/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$</a:t>
            </a:r>
            <a:r>
              <a:rPr lang="en-US" dirty="0" err="1"/>
              <a:t>favcolor</a:t>
            </a:r>
            <a:r>
              <a:rPr lang="en-US" dirty="0"/>
              <a:t> = "red";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switch ($</a:t>
            </a:r>
            <a:r>
              <a:rPr lang="en-US" dirty="0" err="1"/>
              <a:t>favcolor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    case "red":</a:t>
            </a:r>
            <a:br>
              <a:rPr lang="en-US" dirty="0"/>
            </a:br>
            <a:r>
              <a:rPr lang="en-US" dirty="0"/>
              <a:t>        echo "Your favorite color is red!";</a:t>
            </a:r>
            <a:br>
              <a:rPr lang="en-US" dirty="0"/>
            </a:br>
            <a:r>
              <a:rPr lang="en-US" dirty="0"/>
              <a:t>        break;</a:t>
            </a:r>
            <a:br>
              <a:rPr lang="en-US" dirty="0"/>
            </a:br>
            <a:r>
              <a:rPr lang="en-US" dirty="0"/>
              <a:t>    case "blue":</a:t>
            </a:r>
            <a:br>
              <a:rPr lang="en-US" dirty="0"/>
            </a:br>
            <a:r>
              <a:rPr lang="en-US" dirty="0"/>
              <a:t>        echo "Your favorite color is blue!";</a:t>
            </a:r>
            <a:br>
              <a:rPr lang="en-US" dirty="0"/>
            </a:br>
            <a:r>
              <a:rPr lang="en-US" dirty="0"/>
              <a:t>        break;</a:t>
            </a:r>
            <a:br>
              <a:rPr lang="en-US" dirty="0"/>
            </a:br>
            <a:r>
              <a:rPr lang="en-US" dirty="0"/>
              <a:t>    case "green":</a:t>
            </a:r>
            <a:br>
              <a:rPr lang="en-US" dirty="0"/>
            </a:br>
            <a:r>
              <a:rPr lang="en-US" dirty="0"/>
              <a:t>        echo "Your favorite color is green!";</a:t>
            </a:r>
            <a:br>
              <a:rPr lang="en-US" dirty="0"/>
            </a:br>
            <a:r>
              <a:rPr lang="en-US" dirty="0"/>
              <a:t>        break;</a:t>
            </a:r>
            <a:br>
              <a:rPr lang="en-US" dirty="0"/>
            </a:br>
            <a:r>
              <a:rPr lang="en-US" dirty="0"/>
              <a:t>    default:</a:t>
            </a:r>
            <a:br>
              <a:rPr lang="en-US" dirty="0"/>
            </a:br>
            <a:r>
              <a:rPr lang="en-US" dirty="0"/>
              <a:t>        echo "Your favorite color is neither red, blue, nor green!";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?&gt;</a:t>
            </a:r>
            <a:r>
              <a:rPr lang="en-US" dirty="0" smtClean="0"/>
              <a:t>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57283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in </a:t>
            </a:r>
            <a:r>
              <a:rPr lang="en-US" dirty="0" err="1" smtClean="0"/>
              <a:t>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Loops in PHP are used to execute the same block of code a specified number of times. PHP supports following four loop types.</a:t>
            </a:r>
          </a:p>
          <a:p>
            <a:endParaRPr lang="en-US" dirty="0"/>
          </a:p>
          <a:p>
            <a:r>
              <a:rPr lang="en-US" dirty="0" smtClean="0"/>
              <a:t>for </a:t>
            </a:r>
            <a:r>
              <a:rPr lang="en-US" dirty="0"/>
              <a:t>− loops through a block of code a specified number of times.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while − loops through a block of code if and as long as a specified condition is true.</a:t>
            </a:r>
          </a:p>
          <a:p>
            <a:endParaRPr lang="en-US" dirty="0"/>
          </a:p>
          <a:p>
            <a:r>
              <a:rPr lang="en-US" dirty="0" smtClean="0"/>
              <a:t>do</a:t>
            </a:r>
            <a:r>
              <a:rPr lang="en-US" dirty="0"/>
              <a:t>...while − loops through a block of code once, and then repeats the loop as long as a special condition is true.</a:t>
            </a:r>
          </a:p>
          <a:p>
            <a:endParaRPr lang="en-US" dirty="0"/>
          </a:p>
          <a:p>
            <a:r>
              <a:rPr lang="en-US" dirty="0" err="1" smtClean="0"/>
              <a:t>foreach</a:t>
            </a:r>
            <a:r>
              <a:rPr lang="en-US" dirty="0" smtClean="0"/>
              <a:t> </a:t>
            </a:r>
            <a:r>
              <a:rPr lang="en-US" dirty="0"/>
              <a:t>− loops through a block of code for each element in an array.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0306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1 ) While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while(expression)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Statements;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Ex: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i</a:t>
            </a:r>
            <a:r>
              <a:rPr lang="en-US" dirty="0"/>
              <a:t> = 0;</a:t>
            </a:r>
          </a:p>
          <a:p>
            <a:pPr marL="0" indent="0">
              <a:buNone/>
            </a:pPr>
            <a:r>
              <a:rPr lang="en-US" dirty="0"/>
              <a:t>while ($</a:t>
            </a:r>
            <a:r>
              <a:rPr lang="en-US" dirty="0" err="1"/>
              <a:t>i</a:t>
            </a:r>
            <a:r>
              <a:rPr lang="en-US" dirty="0"/>
              <a:t> &lt; 10)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echo "&lt;p&gt;The number is " . $</a:t>
            </a:r>
            <a:r>
              <a:rPr lang="en-US" dirty="0" err="1"/>
              <a:t>i</a:t>
            </a:r>
            <a:r>
              <a:rPr lang="en-US" dirty="0"/>
              <a:t> . "&lt;/p&gt;";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smtClean="0"/>
              <a:t>++;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599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411" y="821073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2 ) do while loops</a:t>
            </a:r>
          </a:p>
          <a:p>
            <a:pPr marL="0" indent="0">
              <a:buNone/>
            </a:pPr>
            <a:r>
              <a:rPr lang="en-US" dirty="0" smtClean="0"/>
              <a:t>Example 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$width = 1; $length = 1;</a:t>
            </a:r>
          </a:p>
          <a:p>
            <a:pPr marL="0" indent="0">
              <a:buNone/>
            </a:pPr>
            <a:r>
              <a:rPr lang="en-US" dirty="0"/>
              <a:t>do {  $width++;</a:t>
            </a:r>
          </a:p>
          <a:p>
            <a:pPr marL="0" indent="0">
              <a:buNone/>
            </a:pPr>
            <a:r>
              <a:rPr lang="en-US" dirty="0" smtClean="0"/>
              <a:t>$</a:t>
            </a:r>
            <a:r>
              <a:rPr lang="en-US" dirty="0"/>
              <a:t>length++;  $area = $width * $length;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 </a:t>
            </a:r>
            <a:r>
              <a:rPr lang="en-US" dirty="0"/>
              <a:t>while ( $area  &lt;  1000 );</a:t>
            </a:r>
          </a:p>
          <a:p>
            <a:pPr marL="0" indent="0">
              <a:buNone/>
            </a:pPr>
            <a:r>
              <a:rPr lang="en-US" dirty="0" smtClean="0"/>
              <a:t>Statements;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? &gt; </a:t>
            </a:r>
          </a:p>
        </p:txBody>
      </p:sp>
    </p:spTree>
    <p:extLst>
      <p:ext uri="{BB962C8B-B14F-4D97-AF65-F5344CB8AC3E}">
        <p14:creationId xmlns:p14="http://schemas.microsoft.com/office/powerpoint/2010/main" val="1125133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3) For loop</a:t>
            </a:r>
          </a:p>
          <a:p>
            <a:r>
              <a:rPr lang="en-US" dirty="0" smtClean="0"/>
              <a:t>Example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for(initialization; condition; </a:t>
            </a:r>
            <a:r>
              <a:rPr lang="en-US" dirty="0" err="1" smtClean="0"/>
              <a:t>inc</a:t>
            </a:r>
            <a:r>
              <a:rPr lang="en-US" dirty="0" smtClean="0"/>
              <a:t>/</a:t>
            </a:r>
            <a:r>
              <a:rPr lang="en-US" dirty="0" err="1" smtClean="0"/>
              <a:t>dec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Statements;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7734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and 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break : to </a:t>
            </a:r>
            <a:r>
              <a:rPr lang="en-US" dirty="0"/>
              <a:t>exit the loop </a:t>
            </a:r>
            <a:r>
              <a:rPr lang="en-US" dirty="0" smtClean="0"/>
              <a:t>prematurely when some condition meets</a:t>
            </a:r>
          </a:p>
          <a:p>
            <a:r>
              <a:rPr lang="en-US" smtClean="0"/>
              <a:t> continue : Slightly </a:t>
            </a:r>
            <a:r>
              <a:rPr lang="en-US" dirty="0" smtClean="0"/>
              <a:t>less drastic than the  break  statement,  continue  lets you prematurely end the current iteration of a loop and move onto the next iteration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964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PHP – PHP hypertext Preprocessor</a:t>
            </a:r>
          </a:p>
          <a:p>
            <a:pPr marL="0" indent="0">
              <a:buNone/>
            </a:pPr>
            <a:r>
              <a:rPr lang="en-US" dirty="0" smtClean="0"/>
              <a:t>- a scripting language used to create dynamic and interactive HTML Web pages</a:t>
            </a:r>
          </a:p>
          <a:p>
            <a:r>
              <a:rPr lang="en-US" dirty="0" smtClean="0"/>
              <a:t>A lot of the syntax of PHP is borrowed from other languages such as C, Java and Perl.</a:t>
            </a:r>
          </a:p>
          <a:p>
            <a:r>
              <a:rPr lang="en-US" dirty="0" smtClean="0"/>
              <a:t>PHP is server side scripting language. </a:t>
            </a:r>
          </a:p>
          <a:p>
            <a:pPr marL="0" indent="0">
              <a:buNone/>
            </a:pPr>
            <a:r>
              <a:rPr lang="en-US" dirty="0" smtClean="0"/>
              <a:t>- that is interpreted by another program at runtime  rather than compiled by the computer's processor..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1939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 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 array can hold many values under a single name, and you can access the values by referring to an index number.</a:t>
            </a:r>
          </a:p>
          <a:p>
            <a:r>
              <a:rPr lang="en-US" dirty="0" smtClean="0"/>
              <a:t>    Indexed </a:t>
            </a:r>
            <a:r>
              <a:rPr lang="en-US" dirty="0"/>
              <a:t>arrays - Arrays with a numeric index</a:t>
            </a:r>
          </a:p>
          <a:p>
            <a:r>
              <a:rPr lang="en-US" dirty="0"/>
              <a:t>    Associative arrays - Arrays with named keys</a:t>
            </a:r>
          </a:p>
          <a:p>
            <a:r>
              <a:rPr lang="en-US" dirty="0"/>
              <a:t>    Multidimensional arrays - Arrays containing one or more arrays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1102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Indexed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$</a:t>
            </a:r>
            <a:r>
              <a:rPr lang="en-US" dirty="0" err="1" smtClean="0"/>
              <a:t>myarray</a:t>
            </a:r>
            <a:r>
              <a:rPr lang="en-US" dirty="0" smtClean="0"/>
              <a:t> =  </a:t>
            </a:r>
            <a:r>
              <a:rPr lang="en-US" dirty="0"/>
              <a:t>array</a:t>
            </a:r>
            <a:r>
              <a:rPr lang="en-US" dirty="0" smtClean="0"/>
              <a:t>(“apple", “banana", “mango");</a:t>
            </a:r>
          </a:p>
          <a:p>
            <a:pPr marL="0" indent="0">
              <a:buNone/>
            </a:pPr>
            <a:r>
              <a:rPr lang="en-US" dirty="0"/>
              <a:t>The index </a:t>
            </a:r>
            <a:r>
              <a:rPr lang="en-US" dirty="0" smtClean="0"/>
              <a:t>is assigned </a:t>
            </a:r>
            <a:r>
              <a:rPr lang="en-US" dirty="0"/>
              <a:t>automatically (index always starts at 0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Ex - $</a:t>
            </a:r>
            <a:r>
              <a:rPr lang="en-US" dirty="0" err="1" smtClean="0"/>
              <a:t>myarray</a:t>
            </a:r>
            <a:r>
              <a:rPr lang="en-US" dirty="0" smtClean="0"/>
              <a:t>[0]; </a:t>
            </a:r>
          </a:p>
          <a:p>
            <a:pPr marL="0" indent="0">
              <a:buNone/>
            </a:pPr>
            <a:r>
              <a:rPr lang="en-US" dirty="0" smtClean="0"/>
              <a:t>It will output apple.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Looping indexed array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Foreach</a:t>
            </a:r>
            <a:r>
              <a:rPr lang="en-US" dirty="0" smtClean="0"/>
              <a:t>($</a:t>
            </a:r>
            <a:r>
              <a:rPr lang="en-US" dirty="0" err="1" smtClean="0"/>
              <a:t>myarray</a:t>
            </a:r>
            <a:r>
              <a:rPr lang="en-US" dirty="0" smtClean="0"/>
              <a:t> as $</a:t>
            </a:r>
            <a:r>
              <a:rPr lang="en-US" dirty="0" err="1" smtClean="0"/>
              <a:t>myarrays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Echo $</a:t>
            </a:r>
            <a:r>
              <a:rPr lang="en-US" dirty="0" err="1" smtClean="0"/>
              <a:t>myarrays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5216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Php</a:t>
            </a:r>
            <a:r>
              <a:rPr lang="en-US" dirty="0" smtClean="0"/>
              <a:t> associative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Associative arrays are arrays that use named keys that you assign to them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Ex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$age = array</a:t>
            </a:r>
            <a:r>
              <a:rPr lang="en-US" dirty="0" smtClean="0"/>
              <a:t>(“Ram"=&gt;"</a:t>
            </a:r>
            <a:r>
              <a:rPr lang="en-US" dirty="0"/>
              <a:t>35", </a:t>
            </a:r>
            <a:r>
              <a:rPr lang="en-US" dirty="0" smtClean="0"/>
              <a:t>“</a:t>
            </a:r>
            <a:r>
              <a:rPr lang="en-US" dirty="0" err="1" smtClean="0"/>
              <a:t>hari</a:t>
            </a:r>
            <a:r>
              <a:rPr lang="en-US" dirty="0" smtClean="0"/>
              <a:t>"=&gt;"</a:t>
            </a:r>
            <a:r>
              <a:rPr lang="en-US" dirty="0"/>
              <a:t>37", </a:t>
            </a:r>
            <a:r>
              <a:rPr lang="en-US" dirty="0" smtClean="0"/>
              <a:t>“</a:t>
            </a:r>
            <a:r>
              <a:rPr lang="en-US" dirty="0" err="1" smtClean="0"/>
              <a:t>Gopal</a:t>
            </a:r>
            <a:r>
              <a:rPr lang="en-US" dirty="0" smtClean="0"/>
              <a:t>"=&gt;"</a:t>
            </a:r>
            <a:r>
              <a:rPr lang="en-US" dirty="0"/>
              <a:t>43</a:t>
            </a:r>
            <a:r>
              <a:rPr lang="en-US" dirty="0" smtClean="0"/>
              <a:t>");</a:t>
            </a:r>
          </a:p>
          <a:p>
            <a:pPr marL="0" indent="0">
              <a:buNone/>
            </a:pPr>
            <a:r>
              <a:rPr lang="en-US" dirty="0" smtClean="0"/>
              <a:t>Echo $age[‘Ram’];</a:t>
            </a:r>
          </a:p>
          <a:p>
            <a:pPr marL="0" indent="0">
              <a:buNone/>
            </a:pPr>
            <a:r>
              <a:rPr lang="en-US" dirty="0" smtClean="0"/>
              <a:t>This will output 35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Looping: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foreach</a:t>
            </a:r>
            <a:r>
              <a:rPr lang="en-US" dirty="0"/>
              <a:t>($age as $x =&gt; $</a:t>
            </a:r>
            <a:r>
              <a:rPr lang="en-US" dirty="0" err="1"/>
              <a:t>x_value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    echo "Key=" . $x . ", Value=" . $</a:t>
            </a:r>
            <a:r>
              <a:rPr lang="en-US" dirty="0" err="1"/>
              <a:t>x_value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    echo "&lt;</a:t>
            </a:r>
            <a:r>
              <a:rPr lang="en-US" dirty="0" err="1"/>
              <a:t>br</a:t>
            </a:r>
            <a:r>
              <a:rPr lang="en-US" dirty="0"/>
              <a:t>&gt;";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86792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Php</a:t>
            </a:r>
            <a:r>
              <a:rPr lang="en-US" dirty="0" smtClean="0"/>
              <a:t> user defined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function will not execute immediately when a page loads.</a:t>
            </a:r>
          </a:p>
          <a:p>
            <a:r>
              <a:rPr lang="en-US" dirty="0"/>
              <a:t>A function will be executed by a call to the function.</a:t>
            </a:r>
          </a:p>
          <a:p>
            <a:pPr marL="0" indent="0">
              <a:buNone/>
            </a:pPr>
            <a:r>
              <a:rPr lang="en-US" dirty="0" smtClean="0"/>
              <a:t>Ex</a:t>
            </a:r>
          </a:p>
          <a:p>
            <a:pPr marL="0" indent="0"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myfunction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Echo “this is my first function”;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err="1"/>
              <a:t>m</a:t>
            </a:r>
            <a:r>
              <a:rPr lang="en-US" dirty="0" err="1" smtClean="0"/>
              <a:t>yfunction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Ex2:</a:t>
            </a:r>
          </a:p>
          <a:p>
            <a:pPr marL="0" indent="0">
              <a:buNone/>
            </a:pPr>
            <a:r>
              <a:rPr lang="en-US" dirty="0" err="1" smtClean="0"/>
              <a:t>Php</a:t>
            </a:r>
            <a:r>
              <a:rPr lang="en-US" dirty="0" smtClean="0"/>
              <a:t> functions with arguments.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1420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questions??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994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server with PHP installed.</a:t>
            </a:r>
          </a:p>
          <a:p>
            <a:r>
              <a:rPr lang="en-US" dirty="0" smtClean="0"/>
              <a:t>Text editor.</a:t>
            </a:r>
          </a:p>
          <a:p>
            <a:r>
              <a:rPr lang="en-US" dirty="0" smtClean="0"/>
              <a:t>An internet browser to interact with application.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496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PHP makes use of the general structure of HTTP on the internet. </a:t>
            </a:r>
            <a:endParaRPr lang="en-US" dirty="0"/>
          </a:p>
        </p:txBody>
      </p:sp>
      <p:grpSp>
        <p:nvGrpSpPr>
          <p:cNvPr id="24" name="Group 21"/>
          <p:cNvGrpSpPr>
            <a:grpSpLocks/>
          </p:cNvGrpSpPr>
          <p:nvPr/>
        </p:nvGrpSpPr>
        <p:grpSpPr bwMode="auto">
          <a:xfrm>
            <a:off x="3339559" y="3306991"/>
            <a:ext cx="1441450" cy="1223963"/>
            <a:chOff x="647700" y="1916113"/>
            <a:chExt cx="1944688" cy="1657350"/>
          </a:xfrm>
        </p:grpSpPr>
        <p:sp>
          <p:nvSpPr>
            <p:cNvPr id="25" name="Rectangle 24"/>
            <p:cNvSpPr/>
            <p:nvPr/>
          </p:nvSpPr>
          <p:spPr>
            <a:xfrm>
              <a:off x="900424" y="1916113"/>
              <a:ext cx="1439240" cy="100816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cs typeface="Arial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47700" y="2997368"/>
              <a:ext cx="1944688" cy="57609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cs typeface="Arial" pitchFamily="34" charset="0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1007510" y="2023594"/>
              <a:ext cx="1225068" cy="793207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cs typeface="Arial" pitchFamily="34" charset="0"/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2429617" y="3141391"/>
              <a:ext cx="70678" cy="7093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cs typeface="Arial" pitchFamily="34" charset="0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2393208" y="3294014"/>
              <a:ext cx="143495" cy="14187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cs typeface="Arial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54786" y="3141391"/>
              <a:ext cx="576125" cy="7093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cs typeface="Arial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54786" y="3294014"/>
              <a:ext cx="576125" cy="14187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cs typeface="Arial" pitchFamily="34" charset="0"/>
              </a:endParaRPr>
            </a:p>
          </p:txBody>
        </p:sp>
      </p:grpSp>
      <p:grpSp>
        <p:nvGrpSpPr>
          <p:cNvPr id="32" name="Group 23"/>
          <p:cNvGrpSpPr>
            <a:grpSpLocks/>
          </p:cNvGrpSpPr>
          <p:nvPr/>
        </p:nvGrpSpPr>
        <p:grpSpPr bwMode="auto">
          <a:xfrm>
            <a:off x="7013034" y="3162529"/>
            <a:ext cx="719138" cy="1584325"/>
            <a:chOff x="6732588" y="1268413"/>
            <a:chExt cx="1152525" cy="2232025"/>
          </a:xfrm>
        </p:grpSpPr>
        <p:sp>
          <p:nvSpPr>
            <p:cNvPr id="33" name="Rectangle 32"/>
            <p:cNvSpPr/>
            <p:nvPr/>
          </p:nvSpPr>
          <p:spPr>
            <a:xfrm>
              <a:off x="6732588" y="1268413"/>
              <a:ext cx="1152525" cy="223202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cs typeface="Arial" pitchFamily="34" charset="0"/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7668855" y="1485353"/>
              <a:ext cx="142475" cy="14313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cs typeface="Arial" pitchFamily="34" charset="0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7668855" y="1773862"/>
              <a:ext cx="142475" cy="14313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cs typeface="Arial" pitchFamily="34" charset="0"/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>
            <a:xfrm flipH="1">
              <a:off x="7020084" y="2889873"/>
              <a:ext cx="64877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7020084" y="3041955"/>
              <a:ext cx="64877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7020084" y="3214166"/>
              <a:ext cx="64877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17"/>
          <p:cNvSpPr txBox="1">
            <a:spLocks noChangeArrowheads="1"/>
          </p:cNvSpPr>
          <p:nvPr/>
        </p:nvSpPr>
        <p:spPr bwMode="auto">
          <a:xfrm>
            <a:off x="3628484" y="4602391"/>
            <a:ext cx="904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Font typeface="Arial" panose="020B0604020202020204" pitchFamily="34" charset="0"/>
              <a:buChar char=" "/>
              <a:defRPr sz="3000" i="1">
                <a:solidFill>
                  <a:srgbClr val="8AA55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•"/>
              <a:defRPr sz="2800">
                <a:solidFill>
                  <a:schemeClr val="bg2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Aft>
                <a:spcPct val="20000"/>
              </a:spcAft>
              <a:buFont typeface="Gill Sans" pitchFamily="32" charset="0"/>
              <a:buChar char="–"/>
              <a:defRPr sz="2400">
                <a:solidFill>
                  <a:schemeClr val="bg2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Font typeface="Gill Sans" pitchFamily="32" charset="0"/>
              <a:buChar char="–"/>
              <a:defRPr>
                <a:solidFill>
                  <a:schemeClr val="bg2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Gill Sans" pitchFamily="32" charset="0"/>
              <a:buChar char="–"/>
              <a:defRPr>
                <a:solidFill>
                  <a:schemeClr val="bg2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Gill Sans" pitchFamily="32" charset="0"/>
              <a:buChar char="–"/>
              <a:defRPr>
                <a:solidFill>
                  <a:schemeClr val="bg2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Gill Sans" pitchFamily="32" charset="0"/>
              <a:buChar char="–"/>
              <a:defRPr>
                <a:solidFill>
                  <a:schemeClr val="bg2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Gill Sans" pitchFamily="32" charset="0"/>
              <a:buChar char="–"/>
              <a:defRPr>
                <a:solidFill>
                  <a:schemeClr val="bg2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i="0">
                <a:solidFill>
                  <a:schemeClr val="tx1"/>
                </a:solidFill>
                <a:latin typeface="Calibri" panose="020F0502020204030204" pitchFamily="34" charset="0"/>
              </a:rPr>
              <a:t>Client</a:t>
            </a:r>
          </a:p>
        </p:txBody>
      </p:sp>
      <p:sp>
        <p:nvSpPr>
          <p:cNvPr id="40" name="TextBox 18"/>
          <p:cNvSpPr txBox="1">
            <a:spLocks noChangeArrowheads="1"/>
          </p:cNvSpPr>
          <p:nvPr/>
        </p:nvSpPr>
        <p:spPr bwMode="auto">
          <a:xfrm>
            <a:off x="6581234" y="4789716"/>
            <a:ext cx="1635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40000"/>
              </a:spcBef>
              <a:buFont typeface="Arial" panose="020B0604020202020204" pitchFamily="34" charset="0"/>
              <a:buChar char=" "/>
              <a:defRPr sz="3000" i="1">
                <a:solidFill>
                  <a:srgbClr val="8AA55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•"/>
              <a:defRPr sz="2800">
                <a:solidFill>
                  <a:schemeClr val="bg2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spcAft>
                <a:spcPct val="20000"/>
              </a:spcAft>
              <a:buFont typeface="Gill Sans" pitchFamily="32" charset="0"/>
              <a:buChar char="–"/>
              <a:defRPr sz="2400">
                <a:solidFill>
                  <a:schemeClr val="bg2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Font typeface="Gill Sans" pitchFamily="32" charset="0"/>
              <a:buChar char="–"/>
              <a:defRPr>
                <a:solidFill>
                  <a:schemeClr val="bg2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Gill Sans" pitchFamily="32" charset="0"/>
              <a:buChar char="–"/>
              <a:defRPr>
                <a:solidFill>
                  <a:schemeClr val="bg2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Gill Sans" pitchFamily="32" charset="0"/>
              <a:buChar char="–"/>
              <a:defRPr>
                <a:solidFill>
                  <a:schemeClr val="bg2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Gill Sans" pitchFamily="32" charset="0"/>
              <a:buChar char="–"/>
              <a:defRPr>
                <a:solidFill>
                  <a:schemeClr val="bg2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Gill Sans" pitchFamily="32" charset="0"/>
              <a:buChar char="–"/>
              <a:defRPr>
                <a:solidFill>
                  <a:schemeClr val="bg2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i="0">
                <a:solidFill>
                  <a:schemeClr val="tx1"/>
                </a:solidFill>
                <a:latin typeface="Calibri" panose="020F0502020204030204" pitchFamily="34" charset="0"/>
              </a:rPr>
              <a:t>Web Server</a:t>
            </a:r>
          </a:p>
        </p:txBody>
      </p:sp>
      <p:grpSp>
        <p:nvGrpSpPr>
          <p:cNvPr id="41" name="Group 22"/>
          <p:cNvGrpSpPr>
            <a:grpSpLocks/>
          </p:cNvGrpSpPr>
          <p:nvPr/>
        </p:nvGrpSpPr>
        <p:grpSpPr bwMode="auto">
          <a:xfrm>
            <a:off x="5139784" y="3522891"/>
            <a:ext cx="1296988" cy="936625"/>
            <a:chOff x="3563938" y="1952625"/>
            <a:chExt cx="1728787" cy="1189038"/>
          </a:xfrm>
        </p:grpSpPr>
        <p:sp>
          <p:nvSpPr>
            <p:cNvPr id="42" name="Cloud 41"/>
            <p:cNvSpPr/>
            <p:nvPr/>
          </p:nvSpPr>
          <p:spPr>
            <a:xfrm>
              <a:off x="3563938" y="1952625"/>
              <a:ext cx="1728787" cy="1189038"/>
            </a:xfrm>
            <a:prstGeom prst="clou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  <p:sp>
          <p:nvSpPr>
            <p:cNvPr id="43" name="TextBox 20"/>
            <p:cNvSpPr txBox="1">
              <a:spLocks noChangeArrowheads="1"/>
            </p:cNvSpPr>
            <p:nvPr/>
          </p:nvSpPr>
          <p:spPr bwMode="auto">
            <a:xfrm>
              <a:off x="3660074" y="2227043"/>
              <a:ext cx="1198563" cy="4619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40000"/>
                </a:spcBef>
                <a:buFont typeface="Arial" panose="020B0604020202020204" pitchFamily="34" charset="0"/>
                <a:buChar char=" "/>
                <a:defRPr sz="3000" i="1">
                  <a:solidFill>
                    <a:srgbClr val="8AA551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Char char="•"/>
                <a:defRPr sz="2800">
                  <a:solidFill>
                    <a:schemeClr val="bg2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2pPr>
              <a:lvl3pPr marL="1143000" indent="-228600">
                <a:spcAft>
                  <a:spcPct val="20000"/>
                </a:spcAft>
                <a:buFont typeface="Gill Sans" pitchFamily="32" charset="0"/>
                <a:buChar char="–"/>
                <a:defRPr sz="2400">
                  <a:solidFill>
                    <a:schemeClr val="bg2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3pPr>
              <a:lvl4pPr marL="1600200" indent="-228600">
                <a:buChar char="•"/>
                <a:defRPr sz="2000">
                  <a:solidFill>
                    <a:schemeClr val="bg2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Gill Sans" pitchFamily="32" charset="0"/>
                <a:buChar char="–"/>
                <a:defRPr>
                  <a:solidFill>
                    <a:schemeClr val="bg2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Gill Sans" pitchFamily="32" charset="0"/>
                <a:buChar char="–"/>
                <a:defRPr>
                  <a:solidFill>
                    <a:schemeClr val="bg2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Gill Sans" pitchFamily="32" charset="0"/>
                <a:buChar char="–"/>
                <a:defRPr>
                  <a:solidFill>
                    <a:schemeClr val="bg2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Gill Sans" pitchFamily="32" charset="0"/>
                <a:buChar char="–"/>
                <a:defRPr>
                  <a:solidFill>
                    <a:schemeClr val="bg2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Gill Sans" pitchFamily="32" charset="0"/>
                <a:buChar char="–"/>
                <a:defRPr>
                  <a:solidFill>
                    <a:schemeClr val="bg2"/>
                  </a:solidFill>
                  <a:latin typeface="Arial" panose="020B0604020202020204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400" i="0">
                  <a:solidFill>
                    <a:schemeClr val="tx1"/>
                  </a:solidFill>
                  <a:latin typeface="Calibri" panose="020F0502020204030204" pitchFamily="34" charset="0"/>
                </a:rPr>
                <a:t>Internet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0717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PHP-3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 – Hypertext transfer protocol</a:t>
            </a:r>
          </a:p>
          <a:p>
            <a:pPr lvl="1"/>
            <a:r>
              <a:rPr lang="en-GB" altLang="en-US" dirty="0"/>
              <a:t>The communication rules that specify how web pages are transmitted over the </a:t>
            </a:r>
            <a:r>
              <a:rPr lang="en-GB" altLang="en-US" dirty="0" smtClean="0"/>
              <a:t>Internet</a:t>
            </a:r>
            <a:endParaRPr lang="en-US" altLang="en-US" dirty="0" smtClean="0"/>
          </a:p>
          <a:p>
            <a:r>
              <a:rPr lang="en-US" dirty="0" smtClean="0"/>
              <a:t>HTTP is  a </a:t>
            </a:r>
            <a:r>
              <a:rPr lang="en-US" i="1" dirty="0" smtClean="0"/>
              <a:t>stateless</a:t>
            </a:r>
            <a:r>
              <a:rPr lang="en-US" dirty="0" smtClean="0"/>
              <a:t> protocol because each command is executed independently, without any knowledge of the commands that came before it.</a:t>
            </a:r>
          </a:p>
          <a:p>
            <a:pPr lvl="1"/>
            <a:r>
              <a:rPr lang="en-US" altLang="en-US" dirty="0" smtClean="0"/>
              <a:t>Solution – SESSION, COOKIES (More in chapter 3).</a:t>
            </a:r>
          </a:p>
        </p:txBody>
      </p:sp>
    </p:spTree>
    <p:extLst>
      <p:ext uri="{BB962C8B-B14F-4D97-AF65-F5344CB8AC3E}">
        <p14:creationId xmlns:p14="http://schemas.microsoft.com/office/powerpoint/2010/main" val="1636345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&lt;html&gt;</a:t>
            </a:r>
          </a:p>
          <a:p>
            <a:pPr marL="0" indent="0">
              <a:buNone/>
            </a:pPr>
            <a:r>
              <a:rPr lang="en-US" dirty="0" smtClean="0"/>
              <a:t>	&lt;head&gt;&lt;title&gt;PHP&lt;/title&gt;&lt;head&gt;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&lt;body&gt;</a:t>
            </a:r>
          </a:p>
          <a:p>
            <a:pPr marL="0" indent="0">
              <a:buNone/>
            </a:pPr>
            <a:r>
              <a:rPr lang="en-US" dirty="0" smtClean="0"/>
              <a:t>		&lt;?</a:t>
            </a:r>
            <a:r>
              <a:rPr lang="en-US" dirty="0" err="1" smtClean="0"/>
              <a:t>php</a:t>
            </a:r>
            <a:r>
              <a:rPr lang="en-US" dirty="0" smtClean="0"/>
              <a:t>  echo “hello word”; ?&gt;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&lt;/body&gt;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&lt;/html&gt;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276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PHP works like standard HTML, except you can set sections of the page to be interpreted by the server.</a:t>
            </a:r>
          </a:p>
          <a:p>
            <a:r>
              <a:rPr lang="en-US" dirty="0" smtClean="0"/>
              <a:t>PHP section are marked by blocks</a:t>
            </a:r>
          </a:p>
          <a:p>
            <a:pPr lvl="1"/>
            <a:r>
              <a:rPr lang="en-US" dirty="0" smtClean="0"/>
              <a:t>&lt;?</a:t>
            </a:r>
            <a:r>
              <a:rPr lang="en-US" dirty="0" err="1" smtClean="0"/>
              <a:t>php</a:t>
            </a:r>
            <a:r>
              <a:rPr lang="en-US" dirty="0" smtClean="0"/>
              <a:t> starts a block of </a:t>
            </a:r>
            <a:r>
              <a:rPr lang="en-US" dirty="0" err="1" smtClean="0"/>
              <a:t>php</a:t>
            </a:r>
            <a:endParaRPr lang="en-US" dirty="0" smtClean="0"/>
          </a:p>
          <a:p>
            <a:pPr lvl="1"/>
            <a:r>
              <a:rPr lang="en-US" dirty="0" smtClean="0"/>
              <a:t>?&gt; ends a block of </a:t>
            </a:r>
            <a:r>
              <a:rPr lang="en-US" dirty="0" err="1" smtClean="0"/>
              <a:t>php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All your </a:t>
            </a:r>
            <a:r>
              <a:rPr lang="en-US" dirty="0" err="1" smtClean="0"/>
              <a:t>php</a:t>
            </a:r>
            <a:r>
              <a:rPr lang="en-US" dirty="0" smtClean="0"/>
              <a:t> code goes in the block.</a:t>
            </a:r>
            <a:endParaRPr lang="en-US" dirty="0"/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// this is single line comments</a:t>
            </a:r>
          </a:p>
          <a:p>
            <a:pPr lvl="1"/>
            <a:r>
              <a:rPr lang="en-US" dirty="0" smtClean="0"/>
              <a:t>/* multiple line comments */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072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Outputting Data to the Browser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Echo : </a:t>
            </a:r>
          </a:p>
          <a:p>
            <a:pPr lvl="1"/>
            <a:r>
              <a:rPr lang="en-US" dirty="0" smtClean="0"/>
              <a:t>&lt;?</a:t>
            </a:r>
            <a:r>
              <a:rPr lang="en-US" dirty="0" err="1" smtClean="0"/>
              <a:t>php</a:t>
            </a:r>
            <a:r>
              <a:rPr lang="en-US" dirty="0" smtClean="0"/>
              <a:t>     echo “Nepal is landlocked country."; ?&gt;</a:t>
            </a:r>
          </a:p>
          <a:p>
            <a:r>
              <a:rPr lang="en-US" dirty="0" smtClean="0"/>
              <a:t>Print : </a:t>
            </a:r>
          </a:p>
          <a:p>
            <a:pPr lvl="1"/>
            <a:r>
              <a:rPr lang="en-US" dirty="0" smtClean="0"/>
              <a:t>&lt;?</a:t>
            </a:r>
            <a:r>
              <a:rPr lang="en-US" dirty="0" err="1" smtClean="0"/>
              <a:t>php</a:t>
            </a:r>
            <a:r>
              <a:rPr lang="en-US" dirty="0" smtClean="0"/>
              <a:t>     print (“Nepal is landlocked country "); ?&gt;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236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1279</Words>
  <Application>Microsoft Office PowerPoint</Application>
  <PresentationFormat>Widescreen</PresentationFormat>
  <Paragraphs>229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ＭＳ Ｐゴシック</vt:lpstr>
      <vt:lpstr>Arial</vt:lpstr>
      <vt:lpstr>Calibri</vt:lpstr>
      <vt:lpstr>Calibri Light</vt:lpstr>
      <vt:lpstr>Office Theme</vt:lpstr>
      <vt:lpstr>Dynamic Website</vt:lpstr>
      <vt:lpstr>Scope and coverage</vt:lpstr>
      <vt:lpstr>PHP - 1</vt:lpstr>
      <vt:lpstr>What you need?</vt:lpstr>
      <vt:lpstr>PHP-2</vt:lpstr>
      <vt:lpstr>PHP-3</vt:lpstr>
      <vt:lpstr>PHP Script</vt:lpstr>
      <vt:lpstr>PHP script</vt:lpstr>
      <vt:lpstr>Outputting Data to the Browser </vt:lpstr>
      <vt:lpstr>Differences?? </vt:lpstr>
      <vt:lpstr>Data Types in PHP</vt:lpstr>
      <vt:lpstr>PowerPoint Presentation</vt:lpstr>
      <vt:lpstr>Loosely Typed Language</vt:lpstr>
      <vt:lpstr>Some example of type casting in php</vt:lpstr>
      <vt:lpstr>Type Juggling</vt:lpstr>
      <vt:lpstr>Variable declaration</vt:lpstr>
      <vt:lpstr>Variable Scope</vt:lpstr>
      <vt:lpstr> About Loose Typing </vt:lpstr>
      <vt:lpstr> Operators and Expressions </vt:lpstr>
      <vt:lpstr>Comparison Operators</vt:lpstr>
      <vt:lpstr>Logical Operators</vt:lpstr>
      <vt:lpstr>If - else</vt:lpstr>
      <vt:lpstr>If elseif </vt:lpstr>
      <vt:lpstr>Switch statements</vt:lpstr>
      <vt:lpstr>Loops in php</vt:lpstr>
      <vt:lpstr>Loop</vt:lpstr>
      <vt:lpstr>PowerPoint Presentation</vt:lpstr>
      <vt:lpstr>PowerPoint Presentation</vt:lpstr>
      <vt:lpstr>Break and continue</vt:lpstr>
      <vt:lpstr>Array in PHP</vt:lpstr>
      <vt:lpstr>Indexed array</vt:lpstr>
      <vt:lpstr>Php associative array</vt:lpstr>
      <vt:lpstr>Php user defined functions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Website</dc:title>
  <dc:creator>Niman ..</dc:creator>
  <cp:lastModifiedBy>Niman</cp:lastModifiedBy>
  <cp:revision>79</cp:revision>
  <dcterms:created xsi:type="dcterms:W3CDTF">2015-11-01T15:12:08Z</dcterms:created>
  <dcterms:modified xsi:type="dcterms:W3CDTF">2016-12-22T14:51:06Z</dcterms:modified>
</cp:coreProperties>
</file>