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71" r:id="rId6"/>
    <p:sldId id="264" r:id="rId7"/>
    <p:sldId id="265" r:id="rId8"/>
    <p:sldId id="266" r:id="rId9"/>
    <p:sldId id="267" r:id="rId10"/>
    <p:sldId id="272" r:id="rId11"/>
    <p:sldId id="273" r:id="rId12"/>
    <p:sldId id="268" r:id="rId13"/>
    <p:sldId id="269" r:id="rId14"/>
    <p:sldId id="277" r:id="rId15"/>
    <p:sldId id="270" r:id="rId16"/>
    <p:sldId id="274" r:id="rId17"/>
    <p:sldId id="260" r:id="rId18"/>
    <p:sldId id="261" r:id="rId19"/>
    <p:sldId id="262" r:id="rId20"/>
    <p:sldId id="263" r:id="rId21"/>
    <p:sldId id="276" r:id="rId22"/>
    <p:sldId id="278" r:id="rId23"/>
    <p:sldId id="279" r:id="rId24"/>
    <p:sldId id="280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4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1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1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2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7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4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9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7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3 : </a:t>
            </a:r>
            <a:br>
              <a:rPr lang="en-US" dirty="0" smtClean="0"/>
            </a:br>
            <a:r>
              <a:rPr lang="en-US" dirty="0" smtClean="0"/>
              <a:t>Cookies &amp; Sessions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2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vs </a:t>
            </a:r>
            <a:r>
              <a:rPr lang="en-US" dirty="0" smtClean="0"/>
              <a:t>POST [Contd.]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405306"/>
              </p:ext>
            </p:extLst>
          </p:nvPr>
        </p:nvGraphicFramePr>
        <p:xfrm>
          <a:off x="838200" y="1825625"/>
          <a:ext cx="10515599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273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876" marR="1118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marL="111876" marR="1118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marL="111876" marR="11187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Restrictions on form data type: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Yes, only ASCII characters allowed.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restrictions. Binary data is also allowed.</a:t>
                      </a:r>
                    </a:p>
                  </a:txBody>
                  <a:tcPr marL="111876" marR="111876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Security: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GET is less secure compared to POST because data sent is part of the URL. So it's saved in browser history and server logs in plaintext.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POST is a little safer than GET because the parameters are not stored in browser history or in web server logs.</a:t>
                      </a:r>
                    </a:p>
                  </a:txBody>
                  <a:tcPr marL="111876" marR="111876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Restrictions on form data length: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Yes, since form data is in the URL and URL length is restricted. A safe URL length limit is often 2048 characters but varies by browser and web server.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restrictions</a:t>
                      </a:r>
                    </a:p>
                  </a:txBody>
                  <a:tcPr marL="111876" marR="111876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69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vs POST [Contd.]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50770"/>
              </p:ext>
            </p:extLst>
          </p:nvPr>
        </p:nvGraphicFramePr>
        <p:xfrm>
          <a:off x="838200" y="1825625"/>
          <a:ext cx="10515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1876" marR="1118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marL="111876" marR="1118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marL="111876" marR="11187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Usability: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GET method should not be used when sending passwords or other sensitive information.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POST method used when sending passwords or other sensitive information.</a:t>
                      </a:r>
                    </a:p>
                  </a:txBody>
                  <a:tcPr marL="111876" marR="111876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Visibility: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GET method is visible to everyone (it will be displayed in the browser's address bar) and has limits on the amount of information to send.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POST method variables are not displayed in the URL.</a:t>
                      </a:r>
                    </a:p>
                  </a:txBody>
                  <a:tcPr marL="111876" marR="111876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Cached: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Can be cached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cached</a:t>
                      </a:r>
                    </a:p>
                  </a:txBody>
                  <a:tcPr marL="111876" marR="111876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Large variable values: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7607 character maximum size.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 Mb max size for the POST method.</a:t>
                      </a:r>
                    </a:p>
                  </a:txBody>
                  <a:tcPr marL="111876" marR="111876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6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Limitations of POST and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That data persists only as long as the script is running.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200" dirty="0" smtClean="0"/>
              <a:t>If we reload a page that contains a script, it will usually ask if we want to resend the data.</a:t>
            </a:r>
          </a:p>
          <a:p>
            <a:pPr lvl="1">
              <a:buFont typeface="Courier New" pitchFamily="49" charset="0"/>
              <a:buChar char="-"/>
            </a:pPr>
            <a:endParaRPr lang="en-GB" sz="2400" dirty="0" smtClean="0"/>
          </a:p>
          <a:p>
            <a:r>
              <a:rPr lang="en-GB" sz="2400" dirty="0" smtClean="0"/>
              <a:t>If we move outside the confines of a single PHP script, we will lose the data.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200" dirty="0" smtClean="0"/>
              <a:t>That is a consequence of HTTP’s statelessness.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34500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01080" cy="4610637"/>
          </a:xfrm>
        </p:spPr>
        <p:txBody>
          <a:bodyPr>
            <a:noAutofit/>
          </a:bodyPr>
          <a:lstStyle/>
          <a:p>
            <a:r>
              <a:rPr lang="en-US" sz="2400" dirty="0" smtClean="0"/>
              <a:t>Cookies </a:t>
            </a:r>
            <a:r>
              <a:rPr lang="en-US" sz="2400" dirty="0"/>
              <a:t>are used to identify a user.</a:t>
            </a:r>
          </a:p>
          <a:p>
            <a:endParaRPr lang="en-US" sz="2400" dirty="0" smtClean="0"/>
          </a:p>
          <a:p>
            <a:r>
              <a:rPr lang="en-US" sz="2400" dirty="0" smtClean="0"/>
              <a:t>Cookies </a:t>
            </a:r>
            <a:r>
              <a:rPr lang="en-US" sz="2400" dirty="0"/>
              <a:t>are little files stored on a user’s computer that contain certain pieces of information.</a:t>
            </a:r>
          </a:p>
          <a:p>
            <a:pPr lvl="1"/>
            <a:r>
              <a:rPr lang="en-US" sz="2400" dirty="0" smtClean="0"/>
              <a:t>They can be read in a web page and accessed to ensure data can be available between pages.</a:t>
            </a:r>
          </a:p>
        </p:txBody>
      </p:sp>
    </p:spTree>
    <p:extLst>
      <p:ext uri="{BB962C8B-B14F-4D97-AF65-F5344CB8AC3E}">
        <p14:creationId xmlns:p14="http://schemas.microsoft.com/office/powerpoint/2010/main" val="263961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Cookie?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839717" cy="4351337"/>
          </a:xfrm>
        </p:spPr>
        <p:txBody>
          <a:bodyPr>
            <a:normAutofit/>
          </a:bodyPr>
          <a:lstStyle/>
          <a:p>
            <a:r>
              <a:rPr lang="en-GB" sz="2400" dirty="0"/>
              <a:t>Cookies are set using the </a:t>
            </a:r>
            <a:r>
              <a:rPr lang="en-GB" sz="2400" dirty="0">
                <a:latin typeface="Monaco" panose="020B0509030404040204" pitchFamily="49" charset="0"/>
              </a:rPr>
              <a:t>setcookie</a:t>
            </a:r>
            <a:r>
              <a:rPr lang="en-GB" sz="2400" dirty="0" smtClean="0">
                <a:latin typeface="Monaco" panose="020B0509030404040204" pitchFamily="49" charset="0"/>
              </a:rPr>
              <a:t>()</a:t>
            </a:r>
            <a:r>
              <a:rPr lang="en-GB" sz="2400" dirty="0" smtClean="0"/>
              <a:t> </a:t>
            </a:r>
            <a:r>
              <a:rPr lang="en-GB" sz="2400" dirty="0"/>
              <a:t>function.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This takes two parameters – a name for the cookie and its value.</a:t>
            </a:r>
          </a:p>
          <a:p>
            <a:pPr lvl="2">
              <a:buFont typeface="Arial" pitchFamily="34" charset="0"/>
              <a:buChar char="•"/>
            </a:pPr>
            <a:r>
              <a:rPr lang="en-GB" sz="2400" dirty="0"/>
              <a:t>You can add a third to define an expiration time.</a:t>
            </a:r>
          </a:p>
          <a:p>
            <a:pPr lvl="2"/>
            <a:r>
              <a:rPr lang="en-GB" sz="2200" dirty="0"/>
              <a:t>eg. </a:t>
            </a:r>
            <a:r>
              <a:rPr lang="en-GB" sz="2000" dirty="0">
                <a:latin typeface="Monaco" panose="020B0509030404040204" pitchFamily="49" charset="0"/>
              </a:rPr>
              <a:t>setcookie("user_name", "nepal");</a:t>
            </a:r>
            <a:r>
              <a:rPr lang="en-GB" sz="2200" dirty="0"/>
              <a:t>	//expires on the end of session</a:t>
            </a:r>
          </a:p>
          <a:p>
            <a:pPr lvl="2"/>
            <a:r>
              <a:rPr lang="en-GB" sz="2200" dirty="0"/>
              <a:t>eg. </a:t>
            </a:r>
            <a:r>
              <a:rPr lang="en-GB" sz="2000" dirty="0">
                <a:latin typeface="Monaco" panose="020B0509030404040204" pitchFamily="49" charset="0"/>
              </a:rPr>
              <a:t>setcookie("user_name", "nepal", time( ) + 60);</a:t>
            </a:r>
            <a:r>
              <a:rPr lang="en-GB" sz="2200" dirty="0"/>
              <a:t>	//expires after 60 </a:t>
            </a:r>
            <a:r>
              <a:rPr lang="en-GB" sz="2200" dirty="0" smtClean="0"/>
              <a:t>second</a:t>
            </a:r>
          </a:p>
          <a:p>
            <a:pPr lvl="2"/>
            <a:endParaRPr lang="en-GB" sz="2200" dirty="0"/>
          </a:p>
          <a:p>
            <a:r>
              <a:rPr lang="en-GB" sz="2400" dirty="0" smtClean="0"/>
              <a:t>The </a:t>
            </a:r>
            <a:r>
              <a:rPr lang="en-GB" sz="2000" dirty="0" smtClean="0">
                <a:latin typeface="Monaco" panose="020B0509030404040204" pitchFamily="49" charset="0"/>
              </a:rPr>
              <a:t>setcookie()</a:t>
            </a:r>
            <a:r>
              <a:rPr lang="en-GB" sz="2400" dirty="0" smtClean="0"/>
              <a:t> function must appear before </a:t>
            </a:r>
            <a:r>
              <a:rPr lang="en-GB" sz="2000" dirty="0" smtClean="0">
                <a:latin typeface="Monaco" panose="020B0509030404040204" pitchFamily="49" charset="0"/>
              </a:rPr>
              <a:t>&lt;html&gt; </a:t>
            </a:r>
            <a:r>
              <a:rPr lang="en-GB" sz="2400" dirty="0" smtClean="0"/>
              <a:t>tag.</a:t>
            </a:r>
          </a:p>
          <a:p>
            <a:r>
              <a:rPr lang="en-GB" sz="2400" dirty="0" smtClean="0"/>
              <a:t>Cookies </a:t>
            </a:r>
            <a:r>
              <a:rPr lang="en-GB" sz="2400" dirty="0"/>
              <a:t>are available on the </a:t>
            </a:r>
            <a:r>
              <a:rPr lang="en-GB" sz="2400" b="1" i="1" dirty="0">
                <a:solidFill>
                  <a:srgbClr val="72989C"/>
                </a:solidFill>
              </a:rPr>
              <a:t>next page load</a:t>
            </a:r>
            <a:r>
              <a:rPr lang="en-GB" sz="2400" dirty="0"/>
              <a:t>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You cannot set and access a cookie in the same pass.</a:t>
            </a:r>
            <a:endParaRPr lang="en-US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409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020021" cy="4739425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Accessing Cookies using </a:t>
            </a:r>
            <a:r>
              <a:rPr lang="en-GB" sz="2400" dirty="0"/>
              <a:t>$_COOKIE </a:t>
            </a:r>
            <a:endParaRPr lang="en-GB" sz="2400" dirty="0" smtClean="0"/>
          </a:p>
          <a:p>
            <a:pPr lvl="1"/>
            <a:r>
              <a:rPr lang="en-GB" sz="2200" dirty="0" smtClean="0">
                <a:latin typeface="Monaco" panose="020B0509030404040204" pitchFamily="49" charset="0"/>
              </a:rPr>
              <a:t>print_r($_COOKIE);</a:t>
            </a:r>
          </a:p>
          <a:p>
            <a:pPr lvl="1"/>
            <a:r>
              <a:rPr lang="en-GB" sz="2200" dirty="0" smtClean="0">
                <a:latin typeface="Monaco" panose="020B0509030404040204" pitchFamily="49" charset="0"/>
              </a:rPr>
              <a:t>echo $_COOKIE['cookie_index'];</a:t>
            </a:r>
          </a:p>
          <a:p>
            <a:pPr lvl="1"/>
            <a:endParaRPr lang="en-GB" sz="2200" dirty="0"/>
          </a:p>
          <a:p>
            <a:r>
              <a:rPr lang="en-GB" sz="2400" dirty="0" smtClean="0"/>
              <a:t>Modifying Cookies </a:t>
            </a:r>
          </a:p>
          <a:p>
            <a:pPr lvl="1"/>
            <a:r>
              <a:rPr lang="en-GB" sz="2200" dirty="0" smtClean="0">
                <a:latin typeface="Monaco" panose="020B0509030404040204" pitchFamily="49" charset="0"/>
              </a:rPr>
              <a:t>$_COOKIE['cookie_index'] = "New Value";</a:t>
            </a:r>
          </a:p>
          <a:p>
            <a:pPr lvl="1"/>
            <a:endParaRPr lang="en-GB" sz="2200" dirty="0" smtClean="0"/>
          </a:p>
          <a:p>
            <a:r>
              <a:rPr lang="en-GB" sz="2400" dirty="0" smtClean="0"/>
              <a:t>Unsetting or Deleting Cookies</a:t>
            </a:r>
          </a:p>
          <a:p>
            <a:pPr lvl="1"/>
            <a:r>
              <a:rPr lang="en-GB" sz="2200" dirty="0" smtClean="0"/>
              <a:t>set the time to previous time</a:t>
            </a:r>
          </a:p>
          <a:p>
            <a:pPr lvl="1"/>
            <a:r>
              <a:rPr lang="en-GB" sz="2200" dirty="0"/>
              <a:t>eg. </a:t>
            </a:r>
            <a:r>
              <a:rPr lang="en-GB" sz="2200" dirty="0">
                <a:latin typeface="Monaco" panose="020B0509030404040204" pitchFamily="49" charset="0"/>
              </a:rPr>
              <a:t>setcookie("user_name", "nepal", time( ) </a:t>
            </a:r>
            <a:r>
              <a:rPr lang="en-GB" sz="2200" dirty="0" smtClean="0">
                <a:latin typeface="Monaco" panose="020B0509030404040204" pitchFamily="49" charset="0"/>
              </a:rPr>
              <a:t>- </a:t>
            </a:r>
            <a:r>
              <a:rPr lang="en-GB" sz="2200" dirty="0">
                <a:latin typeface="Monaco" panose="020B0509030404040204" pitchFamily="49" charset="0"/>
              </a:rPr>
              <a:t>60</a:t>
            </a:r>
            <a:r>
              <a:rPr lang="en-GB" sz="2200" dirty="0" smtClean="0">
                <a:latin typeface="Monaco" panose="020B0509030404040204" pitchFamily="49" charset="0"/>
              </a:rPr>
              <a:t>);</a:t>
            </a:r>
          </a:p>
          <a:p>
            <a:pPr lvl="1"/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345139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Cookies Exmple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1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479109" cy="43513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Not </a:t>
            </a:r>
            <a:r>
              <a:rPr lang="en-GB" sz="2400" dirty="0"/>
              <a:t>all clients support them</a:t>
            </a:r>
            <a:r>
              <a:rPr lang="en-GB" sz="2400" dirty="0" smtClean="0"/>
              <a:t>. </a:t>
            </a:r>
            <a:r>
              <a:rPr lang="en-US" sz="2400" dirty="0"/>
              <a:t>Cookies can be disabled on user </a:t>
            </a:r>
            <a:r>
              <a:rPr lang="en-US" sz="2400" dirty="0" smtClean="0"/>
              <a:t>browsers. 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Users </a:t>
            </a:r>
            <a:r>
              <a:rPr lang="en-US" sz="2400" dirty="0"/>
              <a:t>can </a:t>
            </a:r>
            <a:r>
              <a:rPr lang="en-US" sz="2400" dirty="0" smtClean="0"/>
              <a:t>delete </a:t>
            </a:r>
            <a:r>
              <a:rPr lang="en-US" sz="2400" dirty="0"/>
              <a:t>a cookies.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 security for sensitive </a:t>
            </a:r>
            <a:r>
              <a:rPr lang="en-US" sz="2400" dirty="0" smtClean="0"/>
              <a:t>data.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They can only hold a small amount of information</a:t>
            </a:r>
            <a:r>
              <a:rPr lang="en-GB" sz="2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Cookies are browser </a:t>
            </a:r>
            <a:r>
              <a:rPr lang="en-US" sz="2400" dirty="0" smtClean="0"/>
              <a:t>specific.</a:t>
            </a:r>
            <a:endParaRPr lang="en-GB" sz="2600" dirty="0" smtClean="0"/>
          </a:p>
          <a:p>
            <a:pPr lvl="1">
              <a:buFont typeface="Courier New" pitchFamily="49" charset="0"/>
              <a:buChar char="-"/>
            </a:pPr>
            <a:endParaRPr lang="en-GB" sz="2400" dirty="0" smtClean="0"/>
          </a:p>
          <a:p>
            <a:pPr lvl="1">
              <a:buFont typeface="Courier New" pitchFamily="49" charset="0"/>
              <a:buChar char="-"/>
            </a:pPr>
            <a:endParaRPr lang="en-GB" sz="2400" dirty="0"/>
          </a:p>
          <a:p>
            <a:pPr>
              <a:buFont typeface="Courier New" pitchFamily="49" charset="0"/>
              <a:buChar char="-"/>
            </a:pPr>
            <a:r>
              <a:rPr lang="en-GB" sz="2400" dirty="0" smtClean="0"/>
              <a:t>The </a:t>
            </a:r>
            <a:r>
              <a:rPr lang="en-GB" sz="2400" dirty="0"/>
              <a:t>real work of your application should happen on the server.</a:t>
            </a:r>
            <a:endParaRPr lang="en-GB" sz="2600" dirty="0"/>
          </a:p>
          <a:p>
            <a:pPr lvl="1">
              <a:buFont typeface="Courier New" pitchFamily="49" charset="0"/>
              <a:buChar char="-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329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Autofit/>
          </a:bodyPr>
          <a:lstStyle/>
          <a:p>
            <a:r>
              <a:rPr lang="en-US" sz="2400" dirty="0"/>
              <a:t>Sessions fulfill the same role, but most of the information does not get stored on a user’s computer.</a:t>
            </a:r>
          </a:p>
          <a:p>
            <a:pPr lvl="1"/>
            <a:r>
              <a:rPr lang="en-US" sz="2400" dirty="0"/>
              <a:t>It is available only as long as their browser is open and the session is active.</a:t>
            </a:r>
          </a:p>
          <a:p>
            <a:r>
              <a:rPr lang="en-GB" sz="2400" dirty="0" smtClean="0"/>
              <a:t>Sessions </a:t>
            </a:r>
            <a:r>
              <a:rPr lang="en-GB" sz="2400" dirty="0"/>
              <a:t>are managed by a pair of cookies.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One on the server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One on the client</a:t>
            </a:r>
          </a:p>
          <a:p>
            <a:r>
              <a:rPr lang="en-GB" sz="2400" dirty="0"/>
              <a:t>The client cookie contains only a reference to a session stored on the server.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 smtClean="0"/>
              <a:t>So you can't take advantage of session with cookies disabled.</a:t>
            </a:r>
            <a:endParaRPr lang="en-GB" sz="2400" dirty="0"/>
          </a:p>
          <a:p>
            <a:pPr marL="274320" lvl="1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9799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440472" cy="4351337"/>
          </a:xfrm>
        </p:spPr>
        <p:txBody>
          <a:bodyPr>
            <a:normAutofit/>
          </a:bodyPr>
          <a:lstStyle/>
          <a:p>
            <a:r>
              <a:rPr lang="en-GB" sz="2400" dirty="0"/>
              <a:t>To setup a session, we use the </a:t>
            </a:r>
            <a:r>
              <a:rPr lang="en-GB" sz="2400" dirty="0" smtClean="0"/>
              <a:t>session_start( ) </a:t>
            </a:r>
            <a:r>
              <a:rPr lang="en-GB" sz="2400" dirty="0"/>
              <a:t>function of PHP</a:t>
            </a:r>
            <a:r>
              <a:rPr lang="en-GB" sz="2400" dirty="0" smtClean="0"/>
              <a:t>.</a:t>
            </a:r>
          </a:p>
          <a:p>
            <a:r>
              <a:rPr lang="en-GB" sz="2400" dirty="0" smtClean="0">
                <a:latin typeface="Monaco" panose="020B0509030404040204" pitchFamily="49" charset="0"/>
              </a:rPr>
              <a:t>&lt;?php session_start(); ?&gt;</a:t>
            </a:r>
          </a:p>
          <a:p>
            <a:r>
              <a:rPr lang="en-GB" sz="2400" dirty="0" smtClean="0">
                <a:latin typeface="+mj-lt"/>
              </a:rPr>
              <a:t>It must appear before &lt;html&gt; tag.</a:t>
            </a:r>
            <a:endParaRPr lang="en-GB" sz="2400" dirty="0">
              <a:latin typeface="+mj-lt"/>
            </a:endParaRPr>
          </a:p>
          <a:p>
            <a:pPr marL="349567" lvl="1" indent="0">
              <a:buNone/>
            </a:pPr>
            <a:endParaRPr lang="en-GB" sz="2400" dirty="0"/>
          </a:p>
          <a:p>
            <a:r>
              <a:rPr lang="en-US" sz="2400" dirty="0">
                <a:latin typeface="Monaco" panose="020B0509030404040204" pitchFamily="49" charset="0"/>
              </a:rPr>
              <a:t>$_</a:t>
            </a:r>
            <a:r>
              <a:rPr lang="en-US" sz="2400" dirty="0" smtClean="0">
                <a:latin typeface="Monaco" panose="020B0509030404040204" pitchFamily="49" charset="0"/>
              </a:rPr>
              <a:t>SESSION </a:t>
            </a:r>
            <a:r>
              <a:rPr lang="en-US" sz="2400" dirty="0"/>
              <a:t>variable </a:t>
            </a:r>
            <a:r>
              <a:rPr lang="en-US" sz="2400" dirty="0" smtClean="0"/>
              <a:t>is used to access &amp; store session</a:t>
            </a:r>
          </a:p>
          <a:p>
            <a:r>
              <a:rPr lang="en-US" sz="2400" dirty="0">
                <a:latin typeface="Monaco" panose="020B0509030404040204" pitchFamily="49" charset="0"/>
              </a:rPr>
              <a:t>$_SESSION</a:t>
            </a:r>
            <a:r>
              <a:rPr lang="en-US" sz="2400" dirty="0" smtClean="0">
                <a:latin typeface="Monaco" panose="020B0509030404040204" pitchFamily="49" charset="0"/>
              </a:rPr>
              <a:t>["college_name"] </a:t>
            </a:r>
            <a:r>
              <a:rPr lang="en-US" sz="2400" dirty="0">
                <a:latin typeface="Monaco" panose="020B0509030404040204" pitchFamily="49" charset="0"/>
              </a:rPr>
              <a:t>= </a:t>
            </a:r>
            <a:r>
              <a:rPr lang="en-US" sz="2400" dirty="0" smtClean="0">
                <a:latin typeface="Monaco" panose="020B0509030404040204" pitchFamily="49" charset="0"/>
              </a:rPr>
              <a:t>"Softwarica";</a:t>
            </a:r>
          </a:p>
          <a:p>
            <a:endParaRPr lang="en-US" sz="2400" dirty="0" smtClean="0">
              <a:latin typeface="Monaco" panose="020B0509030404040204" pitchFamily="49" charset="0"/>
            </a:endParaRPr>
          </a:p>
          <a:p>
            <a:r>
              <a:rPr lang="en-US" sz="2400" dirty="0">
                <a:latin typeface="Monaco" panose="020B0509030404040204" pitchFamily="49" charset="0"/>
              </a:rPr>
              <a:t>print_r($_SESSION);</a:t>
            </a:r>
          </a:p>
          <a:p>
            <a:r>
              <a:rPr lang="en-US" sz="2400" dirty="0" smtClean="0">
                <a:latin typeface="Monaco" panose="020B0509030404040204" pitchFamily="49" charset="0"/>
              </a:rPr>
              <a:t>echo </a:t>
            </a:r>
            <a:r>
              <a:rPr lang="en-US" sz="2400" dirty="0">
                <a:latin typeface="Monaco" panose="020B0509030404040204" pitchFamily="49" charset="0"/>
              </a:rPr>
              <a:t>$_SESSION["college_name</a:t>
            </a:r>
            <a:r>
              <a:rPr lang="en-US" sz="2400" dirty="0" smtClean="0">
                <a:latin typeface="Monaco" panose="020B0509030404040204" pitchFamily="49" charset="0"/>
              </a:rPr>
              <a:t>"];</a:t>
            </a:r>
          </a:p>
        </p:txBody>
      </p:sp>
    </p:spTree>
    <p:extLst>
      <p:ext uri="{BB962C8B-B14F-4D97-AF65-F5344CB8AC3E}">
        <p14:creationId xmlns:p14="http://schemas.microsoft.com/office/powerpoint/2010/main" val="13376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problem with HTTP as a delivery platform is that it is </a:t>
            </a:r>
            <a:r>
              <a:rPr lang="en-US" sz="2400" b="1" i="1" dirty="0">
                <a:solidFill>
                  <a:srgbClr val="72989C"/>
                </a:solidFill>
              </a:rPr>
              <a:t>stateless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The only data you have in the form is the data you take with you.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problem is solved by using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rgbClr val="72989C"/>
                </a:solidFill>
              </a:rPr>
              <a:t>get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rgbClr val="72989C"/>
                </a:solidFill>
              </a:rPr>
              <a:t>post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rgbClr val="72989C"/>
                </a:solidFill>
              </a:rPr>
              <a:t>cookies</a:t>
            </a:r>
            <a:r>
              <a:rPr lang="en-US" sz="2400" dirty="0" smtClean="0"/>
              <a:t> </a:t>
            </a:r>
            <a:endParaRPr lang="en-US" sz="2400" b="1" i="1" dirty="0">
              <a:solidFill>
                <a:srgbClr val="72989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rgbClr val="72989C"/>
                </a:solidFill>
              </a:rPr>
              <a:t>session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235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Destroying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8873801" cy="4351337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Monaco" panose="020B0509030404040204" pitchFamily="49" charset="0"/>
              </a:rPr>
              <a:t>unset ($_SESSION</a:t>
            </a:r>
            <a:r>
              <a:rPr lang="en-GB" sz="2000" dirty="0" smtClean="0">
                <a:latin typeface="Monaco" panose="020B0509030404040204" pitchFamily="49" charset="0"/>
              </a:rPr>
              <a:t>["something_sensitive"]);</a:t>
            </a:r>
          </a:p>
          <a:p>
            <a:endParaRPr lang="en-GB" sz="2400" dirty="0"/>
          </a:p>
          <a:p>
            <a:r>
              <a:rPr lang="en-GB" sz="2400" dirty="0"/>
              <a:t>You can destroy a session completely using </a:t>
            </a:r>
            <a:br>
              <a:rPr lang="en-GB" sz="2400" dirty="0"/>
            </a:br>
            <a:r>
              <a:rPr lang="en-GB" sz="2000" dirty="0" smtClean="0">
                <a:latin typeface="Monaco" panose="020B0509030404040204" pitchFamily="49" charset="0"/>
              </a:rPr>
              <a:t>session_destroy() </a:t>
            </a:r>
            <a:r>
              <a:rPr lang="en-GB" sz="2400" dirty="0" smtClean="0"/>
              <a:t>function.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085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</a:t>
            </a:r>
            <a:r>
              <a:rPr lang="en-GB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054105" cy="4351337"/>
          </a:xfrm>
        </p:spPr>
        <p:txBody>
          <a:bodyPr/>
          <a:lstStyle/>
          <a:p>
            <a:r>
              <a:rPr lang="en-GB" sz="2400" dirty="0"/>
              <a:t>PHP fits in the application layer of </a:t>
            </a:r>
            <a:r>
              <a:rPr lang="en-GB" sz="2400" dirty="0" smtClean="0"/>
              <a:t>N-Tier </a:t>
            </a:r>
            <a:r>
              <a:rPr lang="en-GB" sz="2400" dirty="0"/>
              <a:t>architecture.</a:t>
            </a:r>
          </a:p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61871" y="2604677"/>
            <a:ext cx="8712968" cy="2981945"/>
            <a:chOff x="179512" y="1844824"/>
            <a:chExt cx="8712968" cy="2981945"/>
          </a:xfrm>
        </p:grpSpPr>
        <p:sp>
          <p:nvSpPr>
            <p:cNvPr id="14" name="TextBox 13"/>
            <p:cNvSpPr txBox="1"/>
            <p:nvPr/>
          </p:nvSpPr>
          <p:spPr>
            <a:xfrm>
              <a:off x="3203848" y="3140968"/>
              <a:ext cx="2304256" cy="5040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rPr>
                <a:t>PHP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31840" y="1844824"/>
              <a:ext cx="2376264" cy="46166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rPr>
                <a:t>HTML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3848" y="4365104"/>
              <a:ext cx="2304256" cy="46166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rPr>
                <a:t>??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9512" y="1916832"/>
              <a:ext cx="2808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rgbClr val="808080"/>
                  </a:solidFill>
                  <a:latin typeface="Arial" charset="0"/>
                  <a:ea typeface="ＭＳ Ｐゴシック" pitchFamily="34" charset="-128"/>
                </a:rPr>
                <a:t>Presentation</a:t>
              </a:r>
              <a:endParaRPr lang="en-GB" sz="2400" dirty="0">
                <a:solidFill>
                  <a:srgbClr val="80808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9512" y="3212976"/>
              <a:ext cx="27363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rgbClr val="808080"/>
                  </a:solidFill>
                  <a:latin typeface="Arial" charset="0"/>
                  <a:ea typeface="ＭＳ Ｐゴシック" pitchFamily="34" charset="-128"/>
                </a:rPr>
                <a:t>Application</a:t>
              </a:r>
              <a:endParaRPr lang="en-GB" sz="2400" dirty="0">
                <a:solidFill>
                  <a:srgbClr val="80808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9512" y="4365104"/>
              <a:ext cx="27363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rgbClr val="808080"/>
                  </a:solidFill>
                  <a:latin typeface="Arial" charset="0"/>
                  <a:ea typeface="ＭＳ Ｐゴシック" pitchFamily="34" charset="-128"/>
                </a:rPr>
                <a:t>Data</a:t>
              </a:r>
              <a:endParaRPr lang="en-GB" sz="2400" dirty="0">
                <a:solidFill>
                  <a:srgbClr val="80808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251520" y="2780928"/>
              <a:ext cx="864096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23528" y="4005064"/>
              <a:ext cx="8568952" cy="36004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2" name="Straight Arrow Connector 21"/>
            <p:cNvCxnSpPr/>
            <p:nvPr/>
          </p:nvCxnSpPr>
          <p:spPr bwMode="auto">
            <a:xfrm rot="5400000" flipH="1" flipV="1">
              <a:off x="3455876" y="2744924"/>
              <a:ext cx="792088" cy="1588"/>
            </a:xfrm>
            <a:prstGeom prst="straightConnector1">
              <a:avLst/>
            </a:prstGeom>
            <a:solidFill>
              <a:srgbClr val="BBE0E3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rot="5400000">
              <a:off x="4535996" y="2744924"/>
              <a:ext cx="792088" cy="1588"/>
            </a:xfrm>
            <a:prstGeom prst="straightConnector1">
              <a:avLst/>
            </a:prstGeom>
            <a:solidFill>
              <a:srgbClr val="BBE0E3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495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388956" cy="4351337"/>
          </a:xfrm>
        </p:spPr>
        <p:txBody>
          <a:bodyPr/>
          <a:lstStyle/>
          <a:p>
            <a:r>
              <a:rPr lang="en-GB" sz="2400" dirty="0"/>
              <a:t>HTTP is a stateless protocol.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Which makes it a little difficult to make dynamic web pages.</a:t>
            </a:r>
          </a:p>
          <a:p>
            <a:endParaRPr lang="en-GB" sz="2400" dirty="0" smtClean="0"/>
          </a:p>
          <a:p>
            <a:r>
              <a:rPr lang="en-GB" sz="2400" dirty="0" smtClean="0"/>
              <a:t>PHP </a:t>
            </a:r>
            <a:r>
              <a:rPr lang="en-GB" sz="2400" dirty="0"/>
              <a:t>offers cookies and sessions as a way to resolve this problem</a:t>
            </a:r>
            <a:r>
              <a:rPr lang="en-GB" sz="24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9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>
                <a:solidFill>
                  <a:srgbClr val="72989C"/>
                </a:solidFill>
              </a:rPr>
              <a:t>Cookie</a:t>
            </a:r>
          </a:p>
          <a:p>
            <a:pPr lvl="1"/>
            <a:r>
              <a:rPr lang="en-US" sz="2400" dirty="0"/>
              <a:t>A small piece of data stored on a user’s computer to ease dynamic application development.</a:t>
            </a:r>
          </a:p>
          <a:p>
            <a:pPr lvl="1"/>
            <a:endParaRPr lang="en-US" sz="2400" dirty="0"/>
          </a:p>
          <a:p>
            <a:r>
              <a:rPr lang="en-US" sz="2400" b="1" i="1" dirty="0">
                <a:solidFill>
                  <a:srgbClr val="72989C"/>
                </a:solidFill>
              </a:rPr>
              <a:t>Session</a:t>
            </a:r>
          </a:p>
          <a:p>
            <a:pPr lvl="1"/>
            <a:r>
              <a:rPr lang="en-US" sz="2400" dirty="0"/>
              <a:t>A temporary mapping between the state of a server and a client’s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84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1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61" y="1790163"/>
            <a:ext cx="8595360" cy="4932609"/>
          </a:xfrm>
        </p:spPr>
        <p:txBody>
          <a:bodyPr>
            <a:normAutofit/>
          </a:bodyPr>
          <a:lstStyle/>
          <a:p>
            <a:r>
              <a:rPr lang="en-GB" sz="2600" dirty="0"/>
              <a:t>HTTP</a:t>
            </a:r>
            <a:r>
              <a:rPr lang="en-GB" sz="2400" dirty="0"/>
              <a:t> permits the sending of data to web pages.</a:t>
            </a:r>
          </a:p>
          <a:p>
            <a:r>
              <a:rPr lang="en-GB" sz="2400" dirty="0" smtClean="0"/>
              <a:t>Two </a:t>
            </a:r>
            <a:r>
              <a:rPr lang="en-GB" sz="2400" dirty="0"/>
              <a:t>methods for this are provided: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GB" sz="2200" b="1" i="1" dirty="0">
                <a:solidFill>
                  <a:srgbClr val="72989C"/>
                </a:solidFill>
              </a:rPr>
              <a:t>GET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GB" sz="2200" b="1" i="1" dirty="0">
                <a:solidFill>
                  <a:srgbClr val="72989C"/>
                </a:solidFill>
              </a:rPr>
              <a:t>POST</a:t>
            </a:r>
          </a:p>
          <a:p>
            <a:pPr lvl="1">
              <a:buFont typeface="Courier New" pitchFamily="49" charset="0"/>
              <a:buChar char="-"/>
            </a:pPr>
            <a:endParaRPr lang="en-GB" sz="2400" b="1" i="1" dirty="0">
              <a:solidFill>
                <a:srgbClr val="72989C"/>
              </a:solidFill>
            </a:endParaRPr>
          </a:p>
          <a:p>
            <a:r>
              <a:rPr lang="en-GB" sz="2400" dirty="0"/>
              <a:t>When it is time to send information (for example, from form elements), it is encoded by the client and then sent in one of these two ways</a:t>
            </a:r>
            <a:r>
              <a:rPr lang="en-GB" sz="2400" dirty="0" smtClean="0"/>
              <a:t>.</a:t>
            </a:r>
          </a:p>
          <a:p>
            <a:pPr marL="617220" lvl="2" indent="-3429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ü"/>
            </a:pPr>
            <a:r>
              <a:rPr lang="en-GB" sz="2200" dirty="0" smtClean="0"/>
              <a:t>Space </a:t>
            </a:r>
            <a:r>
              <a:rPr lang="en-GB" sz="2200" dirty="0"/>
              <a:t>gets replaced with a special code (%20) or +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3493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Using the GET method, the information that is encoded gets sent as an extension to the URL.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It will appear as something like: </a:t>
            </a:r>
            <a:endParaRPr lang="en-GB" sz="2400" dirty="0" smtClean="0"/>
          </a:p>
          <a:p>
            <a:pPr lvl="1">
              <a:buFont typeface="Courier New" pitchFamily="49" charset="0"/>
              <a:buChar char="-"/>
            </a:pPr>
            <a:r>
              <a:rPr lang="en-GB" sz="2400" dirty="0" smtClean="0"/>
              <a:t>http://&lt;url&gt;/result.php</a:t>
            </a:r>
            <a:r>
              <a:rPr lang="en-GB" sz="2400" b="1" dirty="0" smtClean="0"/>
              <a:t>?num=6&amp;faces=7</a:t>
            </a:r>
          </a:p>
          <a:p>
            <a:pPr lvl="1">
              <a:buFont typeface="Courier New" pitchFamily="49" charset="0"/>
              <a:buChar char="-"/>
            </a:pPr>
            <a:endParaRPr lang="en-GB" sz="2400" b="1" dirty="0"/>
          </a:p>
          <a:p>
            <a:r>
              <a:rPr lang="en-GB" sz="2400" dirty="0"/>
              <a:t>This information is available to PHP via the $_GET variable.</a:t>
            </a:r>
          </a:p>
          <a:p>
            <a:pPr lvl="1">
              <a:buFont typeface="Courier New" pitchFamily="49" charset="0"/>
              <a:buChar char="-"/>
            </a:pPr>
            <a:endParaRPr lang="en-GB" sz="2400" dirty="0"/>
          </a:p>
          <a:p>
            <a:r>
              <a:rPr lang="en-GB" sz="2400" dirty="0"/>
              <a:t>We can make use of the GET protocol by changing the </a:t>
            </a:r>
            <a:r>
              <a:rPr lang="en-GB" sz="2400" b="1" i="1" dirty="0">
                <a:solidFill>
                  <a:srgbClr val="72989C"/>
                </a:solidFill>
              </a:rPr>
              <a:t>action</a:t>
            </a:r>
            <a:r>
              <a:rPr lang="en-GB" sz="2400" b="1" dirty="0"/>
              <a:t> </a:t>
            </a:r>
            <a:r>
              <a:rPr lang="en-GB" sz="2400" dirty="0"/>
              <a:t>in our form to GET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2828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Using GET -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916990" cy="4739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form action = "dice_roll_get.php" method = "get"&gt;</a:t>
            </a:r>
          </a:p>
          <a:p>
            <a:pPr marL="0" indent="0">
              <a:buNone/>
            </a:pPr>
            <a:r>
              <a:rPr lang="en-US" sz="2000" dirty="0"/>
              <a:t>     &lt;p&gt;How many dice&lt;/p&gt;</a:t>
            </a:r>
          </a:p>
          <a:p>
            <a:pPr marL="0" indent="0">
              <a:buNone/>
            </a:pPr>
            <a:r>
              <a:rPr lang="en-US" sz="2000" dirty="0"/>
              <a:t>     &lt;input type = "text" name = "num"&gt;</a:t>
            </a:r>
          </a:p>
          <a:p>
            <a:pPr marL="0" indent="0">
              <a:buNone/>
            </a:pPr>
            <a:r>
              <a:rPr lang="en-US" sz="2000" dirty="0"/>
              <a:t>     &lt;p&gt;How many faces?&lt;/p&gt;</a:t>
            </a:r>
          </a:p>
          <a:p>
            <a:pPr marL="0" indent="0">
              <a:buNone/>
            </a:pPr>
            <a:r>
              <a:rPr lang="en-US" sz="2000" dirty="0"/>
              <a:t>     &lt;input type = "text" name = "faces</a:t>
            </a:r>
            <a:r>
              <a:rPr lang="en-US" sz="2000" dirty="0" smtClean="0"/>
              <a:t>"&gt;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&lt;input type = "submit" value = "Roll"&gt;</a:t>
            </a:r>
          </a:p>
          <a:p>
            <a:pPr marL="0" indent="0">
              <a:buNone/>
            </a:pPr>
            <a:r>
              <a:rPr lang="en-US" sz="2000" dirty="0"/>
              <a:t>     &lt;input type = "reset" value = "Clear values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 smtClean="0"/>
              <a:t>&lt;/form&gt;</a:t>
            </a:r>
          </a:p>
          <a:p>
            <a:r>
              <a:rPr lang="en-US" sz="2400" dirty="0" smtClean="0"/>
              <a:t>Develop the php page to get the number and faces &amp; display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61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195773" cy="4351337"/>
          </a:xfrm>
        </p:spPr>
        <p:txBody>
          <a:bodyPr>
            <a:noAutofit/>
          </a:bodyPr>
          <a:lstStyle/>
          <a:p>
            <a:r>
              <a:rPr lang="en-GB" sz="2400" dirty="0" smtClean="0"/>
              <a:t>It is very easy to use.</a:t>
            </a:r>
          </a:p>
          <a:p>
            <a:r>
              <a:rPr lang="en-GB" sz="2400" dirty="0" smtClean="0"/>
              <a:t>It is extremely easy to create simple web services and APIs using GET method.</a:t>
            </a:r>
          </a:p>
          <a:p>
            <a:pPr lvl="1"/>
            <a:r>
              <a:rPr lang="en-GB" sz="2200" dirty="0" smtClean="0"/>
              <a:t>Example : Facebook, Twitter, etc.</a:t>
            </a:r>
          </a:p>
          <a:p>
            <a:r>
              <a:rPr lang="en-US" sz="2400" dirty="0"/>
              <a:t>Parameters remain in browser history because they are part of the </a:t>
            </a:r>
            <a:r>
              <a:rPr lang="en-US" sz="2400" dirty="0" smtClean="0"/>
              <a:t>URL.</a:t>
            </a:r>
            <a:endParaRPr lang="en-GB" sz="2400" dirty="0" smtClean="0"/>
          </a:p>
          <a:p>
            <a:r>
              <a:rPr lang="en-US" sz="2400" dirty="0" smtClean="0"/>
              <a:t>Can </a:t>
            </a:r>
            <a:r>
              <a:rPr lang="en-US" sz="2400" dirty="0"/>
              <a:t>be </a:t>
            </a:r>
            <a:r>
              <a:rPr lang="en-US" sz="2400" dirty="0" smtClean="0"/>
              <a:t>bookmarked.</a:t>
            </a:r>
          </a:p>
          <a:p>
            <a:r>
              <a:rPr lang="en-GB" sz="2400" dirty="0" smtClean="0"/>
              <a:t>You </a:t>
            </a:r>
            <a:r>
              <a:rPr lang="en-GB" sz="2400" dirty="0"/>
              <a:t>can manipulate it through URLs entirely.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This is something the Post protocol does not do as easily.</a:t>
            </a:r>
          </a:p>
          <a:p>
            <a:endParaRPr lang="en-GB" sz="2400" dirty="0" smtClean="0"/>
          </a:p>
          <a:p>
            <a:pPr lvl="1"/>
            <a:endParaRPr lang="en-GB" sz="2200" dirty="0" smtClean="0"/>
          </a:p>
          <a:p>
            <a:pPr lvl="1">
              <a:buFont typeface="Courier New" pitchFamily="49" charset="0"/>
              <a:buChar char="-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7532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Restictions of GET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are restrictions on how much information can be sent using GET.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And on the type of information.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It cannot send binary data, only alphanumeric characters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It </a:t>
            </a:r>
            <a:r>
              <a:rPr lang="en-GB" sz="2400" dirty="0"/>
              <a:t>can send a maximum of 1024 characters.</a:t>
            </a:r>
          </a:p>
          <a:p>
            <a:r>
              <a:rPr lang="en-GB" sz="2400" dirty="0"/>
              <a:t>It should never be used to send sensitive data, such as passwords.</a:t>
            </a:r>
          </a:p>
          <a:p>
            <a:pPr lvl="1">
              <a:buFont typeface="Courier New" pitchFamily="49" charset="0"/>
              <a:buChar char="-"/>
            </a:pPr>
            <a:r>
              <a:rPr lang="en-GB" sz="2400" dirty="0"/>
              <a:t>They get shown into the URL</a:t>
            </a:r>
            <a:r>
              <a:rPr lang="en-GB" sz="24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1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610637"/>
          </a:xfrm>
        </p:spPr>
        <p:txBody>
          <a:bodyPr>
            <a:noAutofit/>
          </a:bodyPr>
          <a:lstStyle/>
          <a:p>
            <a:r>
              <a:rPr lang="en-US" sz="2400" dirty="0"/>
              <a:t>The POST protocol is most useful on a day-to-day basis.</a:t>
            </a:r>
          </a:p>
          <a:p>
            <a:r>
              <a:rPr lang="en-US" sz="2400" dirty="0" smtClean="0"/>
              <a:t>POST </a:t>
            </a:r>
            <a:r>
              <a:rPr lang="en-US" sz="2400" dirty="0"/>
              <a:t>has no limitations on size of data.</a:t>
            </a:r>
          </a:p>
          <a:p>
            <a:endParaRPr lang="en-US" sz="2400" dirty="0"/>
          </a:p>
          <a:p>
            <a:r>
              <a:rPr lang="en-US" sz="2400" dirty="0"/>
              <a:t>It has no limitations on data types.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You can use it to send binary data too</a:t>
            </a:r>
            <a:r>
              <a:rPr lang="en-US" sz="2200" dirty="0" smtClean="0"/>
              <a:t>.</a:t>
            </a:r>
          </a:p>
          <a:p>
            <a:pPr lvl="1"/>
            <a:endParaRPr lang="en-US" sz="2400" dirty="0"/>
          </a:p>
          <a:p>
            <a:r>
              <a:rPr lang="en-US" sz="2400" dirty="0"/>
              <a:t>It works by placing the encoded data in a standard HTTP header.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So the </a:t>
            </a:r>
            <a:r>
              <a:rPr lang="en-US" sz="2200" dirty="0"/>
              <a:t>data does not appear in the URL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205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vs POST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0824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11876" marR="11187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GET</a:t>
                      </a:r>
                      <a:endParaRPr lang="en-US" sz="1800" dirty="0"/>
                    </a:p>
                  </a:txBody>
                  <a:tcPr marL="111876" marR="11187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POST</a:t>
                      </a:r>
                      <a:endParaRPr lang="en-US" sz="1800" dirty="0"/>
                    </a:p>
                  </a:txBody>
                  <a:tcPr marL="111876" marR="11187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History</a:t>
                      </a:r>
                      <a:endParaRPr lang="en-US" sz="1800" dirty="0"/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Parameters remain in browser history because they are part of the URL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Parameters are not saved in browser history.</a:t>
                      </a:r>
                    </a:p>
                  </a:txBody>
                  <a:tcPr marL="111876" marR="111876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Bookmark</a:t>
                      </a:r>
                      <a:endParaRPr lang="en-US" sz="1800" dirty="0"/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Can be bookmarked.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Can not be bookmarked.</a:t>
                      </a:r>
                    </a:p>
                  </a:txBody>
                  <a:tcPr marL="111876" marR="111876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BACK </a:t>
                      </a:r>
                      <a:r>
                        <a:rPr lang="en-US" sz="1800" dirty="0" smtClean="0"/>
                        <a:t>button / re-submit </a:t>
                      </a:r>
                      <a:r>
                        <a:rPr lang="en-US" sz="1800" dirty="0"/>
                        <a:t>behaviour: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GET requests are re-executed but may not be re-submitted to </a:t>
                      </a:r>
                      <a:r>
                        <a:rPr lang="en-US" sz="1800" dirty="0" smtClean="0"/>
                        <a:t>server</a:t>
                      </a:r>
                      <a:endParaRPr lang="en-US" sz="1800" dirty="0"/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The browser usually alerts the user that data will need to be re-submitted.</a:t>
                      </a:r>
                    </a:p>
                  </a:txBody>
                  <a:tcPr marL="111876" marR="111876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Parameters</a:t>
                      </a:r>
                      <a:endParaRPr lang="en-US" sz="1800" dirty="0"/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can send but the parameter data is limited </a:t>
                      </a:r>
                      <a:r>
                        <a:rPr lang="en-US" sz="1800" dirty="0" smtClean="0"/>
                        <a:t>Safest </a:t>
                      </a:r>
                      <a:r>
                        <a:rPr lang="en-US" sz="1800" dirty="0"/>
                        <a:t>to use less than 2K of parameters, </a:t>
                      </a:r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Can send parameters, including uploading files, to the server.</a:t>
                      </a:r>
                    </a:p>
                  </a:txBody>
                  <a:tcPr marL="111876" marR="111876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Hack</a:t>
                      </a:r>
                      <a:endParaRPr lang="en-US" sz="1800" dirty="0"/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Easier to </a:t>
                      </a:r>
                      <a:r>
                        <a:rPr lang="en-US" sz="1800" dirty="0" smtClean="0"/>
                        <a:t>hack</a:t>
                      </a:r>
                      <a:endParaRPr lang="en-US" sz="1800" dirty="0"/>
                    </a:p>
                  </a:txBody>
                  <a:tcPr marL="111876" marR="11187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More difficult to hack</a:t>
                      </a:r>
                    </a:p>
                  </a:txBody>
                  <a:tcPr marL="111876" marR="111876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91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1316</Words>
  <Application>Microsoft Office PowerPoint</Application>
  <PresentationFormat>Widescreen</PresentationFormat>
  <Paragraphs>190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Courier New</vt:lpstr>
      <vt:lpstr>Monaco</vt:lpstr>
      <vt:lpstr>Wingdings</vt:lpstr>
      <vt:lpstr>Office Theme</vt:lpstr>
      <vt:lpstr>Topic 3 :  Cookies &amp; Sessions</vt:lpstr>
      <vt:lpstr>Statelessness</vt:lpstr>
      <vt:lpstr>Statelessness [Contd.]</vt:lpstr>
      <vt:lpstr>GET</vt:lpstr>
      <vt:lpstr>Example Using GET - PHP</vt:lpstr>
      <vt:lpstr>Overview of GET</vt:lpstr>
      <vt:lpstr>Restictions of GET Method</vt:lpstr>
      <vt:lpstr>The POST Protocol</vt:lpstr>
      <vt:lpstr>GET vs POST</vt:lpstr>
      <vt:lpstr>GET vs POST [Contd.]</vt:lpstr>
      <vt:lpstr>GET vs POST [Contd.]</vt:lpstr>
      <vt:lpstr>The Limitations of POST and GET</vt:lpstr>
      <vt:lpstr>Cookies</vt:lpstr>
      <vt:lpstr>How to Create a Cookie?</vt:lpstr>
      <vt:lpstr>Cookies</vt:lpstr>
      <vt:lpstr>Cookies Exmple</vt:lpstr>
      <vt:lpstr>Limitations of Cookies</vt:lpstr>
      <vt:lpstr>Sessions</vt:lpstr>
      <vt:lpstr>Working with Sessions</vt:lpstr>
      <vt:lpstr>Destroying Sessions</vt:lpstr>
      <vt:lpstr>Sessions Example</vt:lpstr>
      <vt:lpstr>Program Architecture</vt:lpstr>
      <vt:lpstr>Conclusion</vt:lpstr>
      <vt:lpstr>Terminology</vt:lpstr>
      <vt:lpstr>End of Topic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 :  Cookies &amp; Sessions</dc:title>
  <dc:creator>pradip</dc:creator>
  <cp:lastModifiedBy>Niman</cp:lastModifiedBy>
  <cp:revision>167</cp:revision>
  <dcterms:created xsi:type="dcterms:W3CDTF">2013-09-04T17:08:31Z</dcterms:created>
  <dcterms:modified xsi:type="dcterms:W3CDTF">2016-12-22T15:40:21Z</dcterms:modified>
</cp:coreProperties>
</file>