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71" r:id="rId4"/>
    <p:sldId id="269" r:id="rId5"/>
    <p:sldId id="296" r:id="rId6"/>
    <p:sldId id="260" r:id="rId7"/>
    <p:sldId id="261" r:id="rId8"/>
    <p:sldId id="262" r:id="rId9"/>
    <p:sldId id="270" r:id="rId10"/>
    <p:sldId id="263" r:id="rId11"/>
    <p:sldId id="264" r:id="rId12"/>
    <p:sldId id="265" r:id="rId13"/>
    <p:sldId id="266" r:id="rId14"/>
    <p:sldId id="267" r:id="rId15"/>
    <p:sldId id="279" r:id="rId16"/>
    <p:sldId id="268" r:id="rId17"/>
    <p:sldId id="272" r:id="rId18"/>
    <p:sldId id="297" r:id="rId19"/>
    <p:sldId id="273" r:id="rId20"/>
    <p:sldId id="293" r:id="rId21"/>
    <p:sldId id="292" r:id="rId22"/>
    <p:sldId id="294" r:id="rId23"/>
    <p:sldId id="298" r:id="rId24"/>
    <p:sldId id="281" r:id="rId25"/>
    <p:sldId id="274" r:id="rId26"/>
    <p:sldId id="282" r:id="rId27"/>
    <p:sldId id="283" r:id="rId28"/>
    <p:sldId id="276" r:id="rId29"/>
    <p:sldId id="295" r:id="rId30"/>
    <p:sldId id="275" r:id="rId31"/>
    <p:sldId id="277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78" r:id="rId40"/>
    <p:sldId id="29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58C6E-36B9-4577-A644-342B6BDDF4E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36410-C148-4520-89E0-A3744E07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13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RSS - </a:t>
            </a:r>
            <a:r>
              <a:rPr lang="en-US" i="1" dirty="0"/>
              <a:t>Really Simple Syndication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6410-C148-4520-89E0-A3744E07EA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88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#PCDATA</a:t>
            </a:r>
            <a:r>
              <a:rPr lang="en-US" baseline="0" dirty="0"/>
              <a:t>  ---</a:t>
            </a:r>
            <a:r>
              <a:rPr lang="en-US" baseline="0" dirty="0">
                <a:sym typeface="Wingdings" panose="05000000000000000000" pitchFamily="2" charset="2"/>
              </a:rPr>
              <a:t>  </a:t>
            </a:r>
            <a:r>
              <a:rPr lang="en-US" dirty="0"/>
              <a:t>&amp;lt; will be changed to &lt;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6410-C148-4520-89E0-A3744E07EA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1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161" y="1665069"/>
            <a:ext cx="7534141" cy="1515533"/>
          </a:xfrm>
        </p:spPr>
        <p:txBody>
          <a:bodyPr/>
          <a:lstStyle/>
          <a:p>
            <a:r>
              <a:rPr lang="en-US" sz="4800" dirty="0"/>
              <a:t>Topic 5 : Web Based Protocols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7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936706" cy="3318936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An XML element is anything that is contained within starting and closing tags.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This may consist of:</a:t>
            </a:r>
          </a:p>
          <a:p>
            <a:pPr lvl="1">
              <a:buFont typeface="Courier New" pitchFamily="49" charset="0"/>
              <a:buChar char="-"/>
            </a:pPr>
            <a:r>
              <a:rPr lang="en-GB" sz="2400" b="1" i="1" dirty="0">
                <a:solidFill>
                  <a:srgbClr val="72989C"/>
                </a:solidFill>
              </a:rPr>
              <a:t>Other elements</a:t>
            </a:r>
          </a:p>
          <a:p>
            <a:pPr lvl="1">
              <a:buFont typeface="Courier New" pitchFamily="49" charset="0"/>
              <a:buChar char="-"/>
            </a:pPr>
            <a:r>
              <a:rPr lang="en-GB" sz="2400" b="1" i="1" dirty="0">
                <a:solidFill>
                  <a:srgbClr val="72989C"/>
                </a:solidFill>
              </a:rPr>
              <a:t>Attributes</a:t>
            </a:r>
          </a:p>
          <a:p>
            <a:pPr lvl="1">
              <a:buFont typeface="Courier New" pitchFamily="49" charset="0"/>
              <a:buChar char="-"/>
            </a:pPr>
            <a:r>
              <a:rPr lang="en-GB" sz="2400" b="1" i="1" dirty="0">
                <a:solidFill>
                  <a:srgbClr val="72989C"/>
                </a:solidFill>
              </a:rPr>
              <a:t>Text</a:t>
            </a:r>
            <a:r>
              <a:rPr lang="en-GB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7631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Attributes allow us to specify additional information about elements.</a:t>
            </a:r>
          </a:p>
          <a:p>
            <a:pPr lvl="1">
              <a:buFont typeface="Courier New" pitchFamily="49" charset="0"/>
              <a:buChar char="-"/>
            </a:pPr>
            <a:r>
              <a:rPr lang="en-GB" sz="2400" dirty="0"/>
              <a:t>In HTML, we have the &lt;a&gt; tag, which indicates a hyperlink.  We provide it the destination with an attribute </a:t>
            </a:r>
            <a:r>
              <a:rPr lang="en-GB" sz="2400" b="1" dirty="0"/>
              <a:t>href</a:t>
            </a:r>
            <a:r>
              <a:rPr lang="en-GB" sz="2400" dirty="0"/>
              <a:t>:</a:t>
            </a:r>
          </a:p>
          <a:p>
            <a:pPr lvl="2">
              <a:buFont typeface="Arial" pitchFamily="34" charset="0"/>
              <a:buChar char="•"/>
            </a:pPr>
            <a:r>
              <a:rPr lang="en-GB" sz="2400" dirty="0"/>
              <a:t>&lt;a </a:t>
            </a:r>
            <a:r>
              <a:rPr lang="en-GB" sz="2400" b="1" dirty="0"/>
              <a:t>href</a:t>
            </a:r>
            <a:r>
              <a:rPr lang="en-GB" sz="2400" dirty="0"/>
              <a:t> = "http://www.google.com"&gt;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XML permits us to do the same thing in our elements.</a:t>
            </a:r>
          </a:p>
        </p:txBody>
      </p:sp>
    </p:spTree>
    <p:extLst>
      <p:ext uri="{BB962C8B-B14F-4D97-AF65-F5344CB8AC3E}">
        <p14:creationId xmlns:p14="http://schemas.microsoft.com/office/powerpoint/2010/main" val="1181775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XML Document with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&lt;addresses&gt;</a:t>
            </a:r>
          </a:p>
          <a:p>
            <a:pPr marL="457200" lvl="1" indent="0">
              <a:buNone/>
            </a:pPr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&lt;person </a:t>
            </a:r>
            <a:r>
              <a:rPr lang="en-GB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gender="male"</a:t>
            </a:r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GB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&gt;Michael&lt;/</a:t>
            </a:r>
            <a:r>
              <a:rPr lang="en-GB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&lt;surname&gt;Heron&lt;/surname&gt;</a:t>
            </a:r>
          </a:p>
          <a:p>
            <a:pPr marL="457200" lvl="1" indent="0">
              <a:buNone/>
            </a:pPr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&lt;organisation&gt;NCC&lt;/organisation&gt;    </a:t>
            </a:r>
          </a:p>
          <a:p>
            <a:pPr marL="457200" lvl="1" indent="0">
              <a:buNone/>
            </a:pPr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&lt;notes&gt;Don't buy a used car from this man.&lt;/notes&gt;</a:t>
            </a:r>
          </a:p>
          <a:p>
            <a:pPr marL="457200" lvl="1" indent="0">
              <a:buNone/>
            </a:pPr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&lt;/person&gt;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&lt;/addresses&gt;</a:t>
            </a:r>
          </a:p>
        </p:txBody>
      </p:sp>
    </p:spTree>
    <p:extLst>
      <p:ext uri="{BB962C8B-B14F-4D97-AF65-F5344CB8AC3E}">
        <p14:creationId xmlns:p14="http://schemas.microsoft.com/office/powerpoint/2010/main" val="1437362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XML Tree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964002" cy="3318936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All of the elements within an XML document must confirm to a tree structure.</a:t>
            </a:r>
          </a:p>
          <a:p>
            <a:pPr lvl="1">
              <a:buFont typeface="Courier New" pitchFamily="49" charset="0"/>
              <a:buChar char="-"/>
            </a:pPr>
            <a:r>
              <a:rPr lang="en-GB" sz="2400" dirty="0"/>
              <a:t>The document has a root element, which has one or more </a:t>
            </a:r>
            <a:r>
              <a:rPr lang="en-GB" sz="2400" b="1" i="1" dirty="0">
                <a:solidFill>
                  <a:srgbClr val="72989C"/>
                </a:solidFill>
              </a:rPr>
              <a:t>child elements</a:t>
            </a:r>
            <a:r>
              <a:rPr lang="en-GB" sz="2400" dirty="0"/>
              <a:t>.</a:t>
            </a:r>
          </a:p>
          <a:p>
            <a:pPr lvl="2">
              <a:buFont typeface="Arial" pitchFamily="34" charset="0"/>
              <a:buChar char="•"/>
            </a:pPr>
            <a:r>
              <a:rPr lang="en-GB" sz="2400" dirty="0"/>
              <a:t>Each of these child elements may have one or more </a:t>
            </a:r>
            <a:r>
              <a:rPr lang="en-GB" sz="2400" b="1" i="1" dirty="0">
                <a:solidFill>
                  <a:srgbClr val="72989C"/>
                </a:solidFill>
              </a:rPr>
              <a:t>subchild</a:t>
            </a:r>
            <a:r>
              <a:rPr lang="en-GB" sz="2400" dirty="0"/>
              <a:t> elements.</a:t>
            </a:r>
          </a:p>
          <a:p>
            <a:pPr lvl="3">
              <a:buFont typeface="Courier New" pitchFamily="49" charset="0"/>
              <a:buChar char="-"/>
            </a:pPr>
            <a:r>
              <a:rPr lang="en-GB" sz="2400" dirty="0"/>
              <a:t>And so on</a:t>
            </a:r>
          </a:p>
        </p:txBody>
      </p:sp>
    </p:spTree>
    <p:extLst>
      <p:ext uri="{BB962C8B-B14F-4D97-AF65-F5344CB8AC3E}">
        <p14:creationId xmlns:p14="http://schemas.microsoft.com/office/powerpoint/2010/main" val="2468005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XML Tree Structure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295401" y="2556932"/>
            <a:ext cx="9601196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&lt;root&gt;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&lt;child&gt;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subchild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&gt;something&lt;/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subchild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&lt;/child&gt;  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&lt;child&gt;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subchild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&gt;something&lt;/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subchild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&lt;/child&gt;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&lt;/root&gt;</a:t>
            </a:r>
          </a:p>
        </p:txBody>
      </p:sp>
    </p:spTree>
    <p:extLst>
      <p:ext uri="{BB962C8B-B14F-4D97-AF65-F5344CB8AC3E}">
        <p14:creationId xmlns:p14="http://schemas.microsoft.com/office/powerpoint/2010/main" val="184675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Design an XML data page to be used for an address book supporting multiple email ids and contact numbers.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an XML page to store the course details including their available semesters and their subjects.</a:t>
            </a:r>
          </a:p>
        </p:txBody>
      </p:sp>
    </p:spTree>
    <p:extLst>
      <p:ext uri="{BB962C8B-B14F-4D97-AF65-F5344CB8AC3E}">
        <p14:creationId xmlns:p14="http://schemas.microsoft.com/office/powerpoint/2010/main" val="33331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Well Formed XML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Valid XML</a:t>
            </a:r>
          </a:p>
        </p:txBody>
      </p:sp>
    </p:spTree>
    <p:extLst>
      <p:ext uri="{BB962C8B-B14F-4D97-AF65-F5344CB8AC3E}">
        <p14:creationId xmlns:p14="http://schemas.microsoft.com/office/powerpoint/2010/main" val="2941126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Well Formed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601197" cy="3318936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XML has a particular syntax it must follow.</a:t>
            </a:r>
          </a:p>
          <a:p>
            <a:pPr lvl="1">
              <a:buFont typeface="Courier New" pitchFamily="49" charset="0"/>
              <a:buChar char="-"/>
            </a:pPr>
            <a:r>
              <a:rPr lang="en-GB" sz="2400" dirty="0"/>
              <a:t>Rules about how names and elements are used.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/>
              <a:t>It must begin with the XML declaration.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/>
              <a:t>It must have one unique root element.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/>
              <a:t>All start tags of XML documents must match end tags.</a:t>
            </a:r>
          </a:p>
        </p:txBody>
      </p:sp>
    </p:spTree>
    <p:extLst>
      <p:ext uri="{BB962C8B-B14F-4D97-AF65-F5344CB8AC3E}">
        <p14:creationId xmlns:p14="http://schemas.microsoft.com/office/powerpoint/2010/main" val="931736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en-US" sz="2400" dirty="0"/>
              <a:t>XML tags are case sensitive.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/>
              <a:t>All elements must be closed.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/>
              <a:t>All elements must be properly nested.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/>
              <a:t>All attributes values must be quoted.</a:t>
            </a: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GB" dirty="0"/>
              <a:t>XML documents that consists of these XML rules are called </a:t>
            </a:r>
            <a:r>
              <a:rPr lang="en-GB" b="1" i="1" dirty="0">
                <a:solidFill>
                  <a:srgbClr val="72989C"/>
                </a:solidFill>
              </a:rPr>
              <a:t>Well Formed XML</a:t>
            </a:r>
            <a:r>
              <a:rPr lang="en-GB" b="1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85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0739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Valid XML is a </a:t>
            </a:r>
            <a:r>
              <a:rPr lang="en-GB" b="1" i="1" dirty="0">
                <a:solidFill>
                  <a:srgbClr val="72989C"/>
                </a:solidFill>
              </a:rPr>
              <a:t>well formed </a:t>
            </a:r>
            <a:r>
              <a:rPr lang="en-GB" dirty="0"/>
              <a:t>XML document that also conforms to a set of typing conventions known as a </a:t>
            </a:r>
            <a:r>
              <a:rPr lang="en-GB" b="1" i="1" dirty="0">
                <a:solidFill>
                  <a:srgbClr val="72989C"/>
                </a:solidFill>
              </a:rPr>
              <a:t>Document Type Definition (DTD)</a:t>
            </a:r>
            <a:r>
              <a:rPr lang="en-GB" dirty="0"/>
              <a:t>.</a:t>
            </a:r>
          </a:p>
          <a:p>
            <a:pPr lvl="1">
              <a:buFont typeface="Courier New" pitchFamily="49" charset="0"/>
              <a:buChar char="-"/>
            </a:pPr>
            <a:r>
              <a:rPr lang="en-GB" sz="2400" dirty="0"/>
              <a:t>This DTD defines what is ‘legal’ XML for a particular kind of element.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All valid XML is always well formed XML but all well formed XML may not be valid XML.</a:t>
            </a:r>
          </a:p>
        </p:txBody>
      </p:sp>
    </p:spTree>
    <p:extLst>
      <p:ext uri="{BB962C8B-B14F-4D97-AF65-F5344CB8AC3E}">
        <p14:creationId xmlns:p14="http://schemas.microsoft.com/office/powerpoint/2010/main" val="57447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and use XML documents</a:t>
            </a:r>
          </a:p>
          <a:p>
            <a:r>
              <a:rPr lang="en-US" dirty="0"/>
              <a:t>Understand and use the RSS protocol</a:t>
            </a:r>
          </a:p>
          <a:p>
            <a:r>
              <a:rPr lang="en-US" dirty="0"/>
              <a:t>Incorporate XML parsing into PHP</a:t>
            </a:r>
          </a:p>
        </p:txBody>
      </p:sp>
    </p:spTree>
    <p:extLst>
      <p:ext uri="{BB962C8B-B14F-4D97-AF65-F5344CB8AC3E}">
        <p14:creationId xmlns:p14="http://schemas.microsoft.com/office/powerpoint/2010/main" val="1206807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valid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&lt;?xml version="1.0" encoding="UTF-8"?&gt;</a:t>
            </a:r>
            <a:br>
              <a:rPr lang="en-US" dirty="0"/>
            </a:br>
            <a:r>
              <a:rPr lang="en-US" dirty="0"/>
              <a:t>&lt;!DOCTYPE note SYSTEM "Note.dtd"&gt;</a:t>
            </a:r>
            <a:br>
              <a:rPr lang="en-US" dirty="0"/>
            </a:br>
            <a:r>
              <a:rPr lang="en-US" dirty="0"/>
              <a:t>&lt;note&gt;</a:t>
            </a:r>
            <a:br>
              <a:rPr lang="en-US" dirty="0"/>
            </a:br>
            <a:r>
              <a:rPr lang="en-US" dirty="0"/>
              <a:t>&lt;receiver&gt;Ram&lt;/Receiver&gt;</a:t>
            </a:r>
            <a:br>
              <a:rPr lang="en-US" dirty="0"/>
            </a:br>
            <a:r>
              <a:rPr lang="en-US" dirty="0"/>
              <a:t>&lt;sender&gt;Jani&lt;/sender&gt;</a:t>
            </a:r>
            <a:br>
              <a:rPr lang="en-US" dirty="0"/>
            </a:br>
            <a:r>
              <a:rPr lang="en-US" dirty="0"/>
              <a:t>&lt;titles&gt;Reminder&lt;/titles&gt;</a:t>
            </a:r>
            <a:br>
              <a:rPr lang="en-US" dirty="0"/>
            </a:br>
            <a:r>
              <a:rPr lang="en-US" dirty="0"/>
              <a:t>&lt;content&gt;Don't forget me this weekend!&lt;/content&gt;</a:t>
            </a:r>
            <a:br>
              <a:rPr lang="en-US" dirty="0"/>
            </a:br>
            <a:r>
              <a:rPr lang="en-US" dirty="0"/>
              <a:t>&lt;/note&gt;</a:t>
            </a:r>
          </a:p>
        </p:txBody>
      </p:sp>
    </p:spTree>
    <p:extLst>
      <p:ext uri="{BB962C8B-B14F-4D97-AF65-F5344CB8AC3E}">
        <p14:creationId xmlns:p14="http://schemas.microsoft.com/office/powerpoint/2010/main" val="629363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a DTD is to define the structure of an XML document. It defines the structure with a list of legal elements.</a:t>
            </a:r>
          </a:p>
          <a:p>
            <a:r>
              <a:rPr lang="en-US" dirty="0"/>
              <a:t>A DTD is a Document Type Definition.</a:t>
            </a:r>
          </a:p>
        </p:txBody>
      </p:sp>
    </p:spTree>
    <p:extLst>
      <p:ext uri="{BB962C8B-B14F-4D97-AF65-F5344CB8AC3E}">
        <p14:creationId xmlns:p14="http://schemas.microsoft.com/office/powerpoint/2010/main" val="1886600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DTD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&lt;!DOCTYPE note</a:t>
            </a:r>
            <a:br>
              <a:rPr lang="en-US" dirty="0"/>
            </a:br>
            <a:r>
              <a:rPr lang="en-US" dirty="0"/>
              <a:t>[</a:t>
            </a:r>
            <a:br>
              <a:rPr lang="en-US" dirty="0"/>
            </a:br>
            <a:r>
              <a:rPr lang="en-US" dirty="0"/>
              <a:t>&lt;!ELEMENT employee (</a:t>
            </a:r>
            <a:r>
              <a:rPr lang="en-US" dirty="0" err="1"/>
              <a:t>firstname,lastname,email</a:t>
            </a:r>
            <a:r>
              <a:rPr lang="en-US" dirty="0"/>
              <a:t>)&gt;  </a:t>
            </a:r>
          </a:p>
          <a:p>
            <a:r>
              <a:rPr lang="en-US" dirty="0"/>
              <a:t>&lt;!ELEMENT </a:t>
            </a:r>
            <a:r>
              <a:rPr lang="en-US" dirty="0" err="1"/>
              <a:t>firstname</a:t>
            </a:r>
            <a:r>
              <a:rPr lang="en-US" dirty="0"/>
              <a:t> (#PCDATA)&gt;  </a:t>
            </a:r>
          </a:p>
          <a:p>
            <a:r>
              <a:rPr lang="en-US" dirty="0"/>
              <a:t>&lt;!ELEMENT </a:t>
            </a:r>
            <a:r>
              <a:rPr lang="en-US" dirty="0" err="1"/>
              <a:t>lastname</a:t>
            </a:r>
            <a:r>
              <a:rPr lang="en-US" dirty="0"/>
              <a:t> (#PCDATA)&gt;  </a:t>
            </a:r>
          </a:p>
          <a:p>
            <a:r>
              <a:rPr lang="en-US" dirty="0"/>
              <a:t>&lt;!ELEMENT email (#PCDATA)&gt;  </a:t>
            </a:r>
          </a:p>
          <a:p>
            <a:r>
              <a:rPr lang="en-US" dirty="0"/>
              <a:t>]&gt;</a:t>
            </a:r>
          </a:p>
        </p:txBody>
      </p:sp>
    </p:spTree>
    <p:extLst>
      <p:ext uri="{BB962C8B-B14F-4D97-AF65-F5344CB8AC3E}">
        <p14:creationId xmlns:p14="http://schemas.microsoft.com/office/powerpoint/2010/main" val="3163435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Description of DTD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&lt;!DOCTYPE employee : It defines that the root element of the document is employee.</a:t>
            </a:r>
          </a:p>
          <a:p>
            <a:endParaRPr lang="en-US" dirty="0"/>
          </a:p>
          <a:p>
            <a:r>
              <a:rPr lang="en-US" dirty="0"/>
              <a:t>&lt;!ELEMENT employee: It defines that the employee element contains 3 elements "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 and email".</a:t>
            </a:r>
          </a:p>
          <a:p>
            <a:endParaRPr lang="en-US" dirty="0"/>
          </a:p>
          <a:p>
            <a:r>
              <a:rPr lang="en-US" dirty="0"/>
              <a:t>&lt;!ELEMENT </a:t>
            </a:r>
            <a:r>
              <a:rPr lang="en-US" dirty="0" err="1"/>
              <a:t>firstname</a:t>
            </a:r>
            <a:r>
              <a:rPr lang="en-US" dirty="0"/>
              <a:t>: It defines that the </a:t>
            </a:r>
            <a:r>
              <a:rPr lang="en-US" dirty="0" err="1"/>
              <a:t>firstname</a:t>
            </a:r>
            <a:r>
              <a:rPr lang="en-US" dirty="0"/>
              <a:t> element is #PCDATA typed. (parse-able data type).</a:t>
            </a:r>
          </a:p>
          <a:p>
            <a:endParaRPr lang="en-US" dirty="0"/>
          </a:p>
          <a:p>
            <a:r>
              <a:rPr lang="en-US" dirty="0"/>
              <a:t>&lt;!ELEMENT </a:t>
            </a:r>
            <a:r>
              <a:rPr lang="en-US" dirty="0" err="1"/>
              <a:t>lastname</a:t>
            </a:r>
            <a:r>
              <a:rPr lang="en-US" dirty="0"/>
              <a:t>: It defines that the </a:t>
            </a:r>
            <a:r>
              <a:rPr lang="en-US" dirty="0" err="1"/>
              <a:t>lastname</a:t>
            </a:r>
            <a:r>
              <a:rPr lang="en-US" dirty="0"/>
              <a:t> element is #PCDATA typed. (parse-able data type).</a:t>
            </a:r>
          </a:p>
          <a:p>
            <a:endParaRPr lang="en-US" dirty="0"/>
          </a:p>
          <a:p>
            <a:r>
              <a:rPr lang="en-US" dirty="0"/>
              <a:t>&lt;!ELEMENT email: It defines that the email element is #PCDATA typed. (parse-able data type).</a:t>
            </a:r>
          </a:p>
        </p:txBody>
      </p:sp>
    </p:spTree>
    <p:extLst>
      <p:ext uri="{BB962C8B-B14F-4D97-AF65-F5344CB8AC3E}">
        <p14:creationId xmlns:p14="http://schemas.microsoft.com/office/powerpoint/2010/main" val="3807416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 of DTD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#PCDATA	 - can contain only well-formed text string, any text string except symbols reserved by XML.  This content model does not support </a:t>
            </a:r>
            <a:r>
              <a:rPr lang="en-US"/>
              <a:t>child elements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#EMPTY	-  is used for elements without content.  Adding content to an empty element results in an invalid document.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#ANY  - allows the declared elements to store any type of content.  This content model does not enforce any validation rules.</a:t>
            </a:r>
          </a:p>
        </p:txBody>
      </p:sp>
    </p:spTree>
    <p:extLst>
      <p:ext uri="{BB962C8B-B14F-4D97-AF65-F5344CB8AC3E}">
        <p14:creationId xmlns:p14="http://schemas.microsoft.com/office/powerpoint/2010/main" val="597090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One more Example of DTD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Monaco" panose="020B0509030404040204" pitchFamily="49" charset="0"/>
                <a:ea typeface="Malgun Gothic" panose="020B0503020000020004" pitchFamily="34" charset="-127"/>
              </a:rPr>
              <a:t>&lt;?xml version="1.0"?&gt;</a:t>
            </a:r>
          </a:p>
          <a:p>
            <a:pPr marL="0" indent="0">
              <a:buNone/>
            </a:pPr>
            <a:r>
              <a:rPr lang="en-US" sz="2000" dirty="0">
                <a:latin typeface="Monaco" panose="020B0509030404040204" pitchFamily="49" charset="0"/>
                <a:ea typeface="Malgun Gothic" panose="020B0503020000020004" pitchFamily="34" charset="-127"/>
              </a:rPr>
              <a:t>&lt;!DOCTYPE addresses[</a:t>
            </a:r>
          </a:p>
          <a:p>
            <a:pPr marL="0" indent="0">
              <a:buNone/>
            </a:pPr>
            <a:r>
              <a:rPr lang="en-US" sz="2000" dirty="0">
                <a:latin typeface="Monaco" panose="020B0509030404040204" pitchFamily="49" charset="0"/>
                <a:ea typeface="Malgun Gothic" panose="020B0503020000020004" pitchFamily="34" charset="-127"/>
              </a:rPr>
              <a:t>	&lt;!ELEMENT addresses (person)&gt;</a:t>
            </a:r>
          </a:p>
          <a:p>
            <a:pPr marL="0" indent="0">
              <a:buNone/>
            </a:pPr>
            <a:r>
              <a:rPr lang="en-US" sz="2000" dirty="0">
                <a:latin typeface="Monaco" panose="020B0509030404040204" pitchFamily="49" charset="0"/>
                <a:ea typeface="Malgun Gothic" panose="020B0503020000020004" pitchFamily="34" charset="-127"/>
              </a:rPr>
              <a:t>	&lt;!ELEMENT person (firstname, surname, organisation) &gt;</a:t>
            </a:r>
          </a:p>
          <a:p>
            <a:pPr marL="0" indent="0">
              <a:buNone/>
            </a:pPr>
            <a:r>
              <a:rPr lang="en-US" sz="2000" dirty="0">
                <a:latin typeface="Monaco" panose="020B0509030404040204" pitchFamily="49" charset="0"/>
                <a:ea typeface="Malgun Gothic" panose="020B0503020000020004" pitchFamily="34" charset="-127"/>
              </a:rPr>
              <a:t>	&lt;!ELEMENT firstname (#PCDATA)&gt;</a:t>
            </a:r>
          </a:p>
          <a:p>
            <a:pPr marL="0" indent="0">
              <a:buNone/>
            </a:pPr>
            <a:r>
              <a:rPr lang="en-US" sz="2000" dirty="0">
                <a:latin typeface="Monaco" panose="020B0509030404040204" pitchFamily="49" charset="0"/>
                <a:ea typeface="Malgun Gothic" panose="020B0503020000020004" pitchFamily="34" charset="-127"/>
              </a:rPr>
              <a:t>	&lt;!ELEMENT surname (#PCDATA)&gt;</a:t>
            </a:r>
          </a:p>
          <a:p>
            <a:pPr marL="0" indent="0">
              <a:buNone/>
            </a:pPr>
            <a:r>
              <a:rPr lang="en-US" sz="2000" dirty="0">
                <a:latin typeface="Monaco" panose="020B0509030404040204" pitchFamily="49" charset="0"/>
                <a:ea typeface="Malgun Gothic" panose="020B0503020000020004" pitchFamily="34" charset="-127"/>
              </a:rPr>
              <a:t>	&lt;!ELEMENT organisation (#PCDATA)&gt;</a:t>
            </a:r>
          </a:p>
          <a:p>
            <a:pPr marL="0" indent="0">
              <a:buNone/>
            </a:pPr>
            <a:r>
              <a:rPr lang="en-US" sz="2000" dirty="0">
                <a:latin typeface="Monaco" panose="020B0509030404040204" pitchFamily="49" charset="0"/>
                <a:ea typeface="Malgun Gothic" panose="020B0503020000020004" pitchFamily="34" charset="-127"/>
              </a:rPr>
              <a:t>]&gt;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115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DTD [Contd.]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Monaco" panose="020B0509030404040204" pitchFamily="49" charset="0"/>
              </a:rPr>
              <a:t>&lt;addresses&gt;</a:t>
            </a:r>
          </a:p>
          <a:p>
            <a:pPr marL="0" indent="0">
              <a:buNone/>
            </a:pPr>
            <a:r>
              <a:rPr lang="en-US" sz="2000" dirty="0">
                <a:latin typeface="Monaco" panose="020B0509030404040204" pitchFamily="49" charset="0"/>
              </a:rPr>
              <a:t>	&lt;person&gt;</a:t>
            </a:r>
          </a:p>
          <a:p>
            <a:pPr marL="0" indent="0">
              <a:buNone/>
            </a:pPr>
            <a:r>
              <a:rPr lang="en-US" sz="2000" dirty="0">
                <a:latin typeface="Monaco" panose="020B0509030404040204" pitchFamily="49" charset="0"/>
              </a:rPr>
              <a:t>		&lt;firstname&gt;Michael&lt;/firstname&gt;</a:t>
            </a:r>
          </a:p>
          <a:p>
            <a:pPr marL="0" indent="0">
              <a:buNone/>
            </a:pPr>
            <a:r>
              <a:rPr lang="en-US" sz="2000" dirty="0">
                <a:latin typeface="Monaco" panose="020B0509030404040204" pitchFamily="49" charset="0"/>
              </a:rPr>
              <a:t>		&lt;surname&gt;Heron&lt;/surname&gt;</a:t>
            </a:r>
          </a:p>
          <a:p>
            <a:pPr marL="0" indent="0">
              <a:buNone/>
            </a:pPr>
            <a:r>
              <a:rPr lang="en-US" sz="2000" dirty="0">
                <a:latin typeface="Monaco" panose="020B0509030404040204" pitchFamily="49" charset="0"/>
              </a:rPr>
              <a:t>		&lt;organisation&gt;NCC&lt;/organisation&gt;    </a:t>
            </a:r>
          </a:p>
          <a:p>
            <a:pPr marL="0" indent="0">
              <a:buNone/>
            </a:pPr>
            <a:r>
              <a:rPr lang="en-US" sz="2000" dirty="0">
                <a:latin typeface="Monaco" panose="020B0509030404040204" pitchFamily="49" charset="0"/>
              </a:rPr>
              <a:t>	&lt;/person&gt;</a:t>
            </a:r>
          </a:p>
          <a:p>
            <a:pPr marL="0" indent="0">
              <a:buNone/>
            </a:pPr>
            <a:r>
              <a:rPr lang="en-US" sz="2000" dirty="0">
                <a:latin typeface="Monaco" panose="020B0509030404040204" pitchFamily="49" charset="0"/>
              </a:rPr>
              <a:t>&lt;/addresses&gt;</a:t>
            </a:r>
          </a:p>
        </p:txBody>
      </p:sp>
    </p:spTree>
    <p:extLst>
      <p:ext uri="{BB962C8B-B14F-4D97-AF65-F5344CB8AC3E}">
        <p14:creationId xmlns:p14="http://schemas.microsoft.com/office/powerpoint/2010/main" val="2713390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/>
              <a:t>of 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Monaco" panose="020B0509030404040204" pitchFamily="49" charset="0"/>
                <a:ea typeface="Malgun Gothic" panose="020B0503020000020004" pitchFamily="34" charset="-127"/>
              </a:rPr>
              <a:t>&lt;?xml version="1.0"?&gt;</a:t>
            </a:r>
          </a:p>
          <a:p>
            <a:pPr marL="0" indent="0">
              <a:buNone/>
            </a:pPr>
            <a:r>
              <a:rPr lang="en-US" sz="2000" dirty="0">
                <a:latin typeface="Monaco" panose="020B0509030404040204" pitchFamily="49" charset="0"/>
                <a:ea typeface="Malgun Gothic" panose="020B0503020000020004" pitchFamily="34" charset="-127"/>
              </a:rPr>
              <a:t>&lt;!DOCTYPE addresses[</a:t>
            </a:r>
          </a:p>
          <a:p>
            <a:pPr marL="0" indent="0">
              <a:buNone/>
            </a:pPr>
            <a:r>
              <a:rPr lang="en-US" sz="2000" dirty="0">
                <a:latin typeface="Monaco" panose="020B0509030404040204" pitchFamily="49" charset="0"/>
                <a:ea typeface="Malgun Gothic" panose="020B0503020000020004" pitchFamily="34" charset="-127"/>
              </a:rPr>
              <a:t>	&lt;!ELEMENT addresses (person)&gt;</a:t>
            </a:r>
          </a:p>
          <a:p>
            <a:pPr marL="0" indent="0">
              <a:buNone/>
            </a:pPr>
            <a:r>
              <a:rPr lang="en-US" sz="2000" dirty="0">
                <a:latin typeface="Monaco" panose="020B0509030404040204" pitchFamily="49" charset="0"/>
                <a:ea typeface="Malgun Gothic" panose="020B0503020000020004" pitchFamily="34" charset="-127"/>
              </a:rPr>
              <a:t>	&lt;!ELEMENT person (firstname, surname, </a:t>
            </a:r>
            <a:r>
              <a:rPr lang="en-US" sz="2000" dirty="0" err="1">
                <a:latin typeface="Monaco" panose="020B0509030404040204" pitchFamily="49" charset="0"/>
                <a:ea typeface="Malgun Gothic" panose="020B0503020000020004" pitchFamily="34" charset="-127"/>
              </a:rPr>
              <a:t>organisation</a:t>
            </a:r>
            <a:r>
              <a:rPr lang="en-US" sz="2000" dirty="0">
                <a:latin typeface="Monaco" panose="020B0509030404040204" pitchFamily="49" charset="0"/>
                <a:ea typeface="Malgun Gothic" panose="020B0503020000020004" pitchFamily="34" charset="-127"/>
              </a:rPr>
              <a:t>) &gt;</a:t>
            </a:r>
          </a:p>
          <a:p>
            <a:pPr marL="0" indent="0">
              <a:buNone/>
            </a:pPr>
            <a:r>
              <a:rPr lang="en-US" sz="2000" dirty="0">
                <a:latin typeface="Monaco" panose="020B0509030404040204" pitchFamily="49" charset="0"/>
                <a:ea typeface="Malgun Gothic" panose="020B0503020000020004" pitchFamily="34" charset="-127"/>
              </a:rPr>
              <a:t>	&lt;!ELEMENT firstname (#PCDATA)&gt;</a:t>
            </a:r>
          </a:p>
          <a:p>
            <a:pPr marL="0" indent="0">
              <a:buNone/>
            </a:pPr>
            <a:r>
              <a:rPr lang="en-US" sz="2000" dirty="0">
                <a:latin typeface="Monaco" panose="020B0509030404040204" pitchFamily="49" charset="0"/>
                <a:ea typeface="Malgun Gothic" panose="020B0503020000020004" pitchFamily="34" charset="-127"/>
              </a:rPr>
              <a:t>	&lt;!ELEMENT surname (#PCDATA)&gt;</a:t>
            </a:r>
          </a:p>
          <a:p>
            <a:pPr marL="0" indent="0">
              <a:buNone/>
            </a:pPr>
            <a:r>
              <a:rPr lang="en-US" sz="2000" dirty="0">
                <a:latin typeface="Monaco" panose="020B0509030404040204" pitchFamily="49" charset="0"/>
                <a:ea typeface="Malgun Gothic" panose="020B0503020000020004" pitchFamily="34" charset="-127"/>
              </a:rPr>
              <a:t>	&lt;!ELEMENT organisation (#PCDATA)&gt;</a:t>
            </a:r>
          </a:p>
          <a:p>
            <a:pPr marL="0" indent="0">
              <a:buNone/>
            </a:pPr>
            <a:r>
              <a:rPr lang="en-US" sz="2000" dirty="0">
                <a:latin typeface="Monaco" panose="020B0509030404040204" pitchFamily="49" charset="0"/>
                <a:ea typeface="Malgun Gothic" panose="020B0503020000020004" pitchFamily="34" charset="-127"/>
              </a:rPr>
              <a:t>]&gt;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6585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Internal DTD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External DTD</a:t>
            </a:r>
          </a:p>
        </p:txBody>
      </p:sp>
    </p:spTree>
    <p:extLst>
      <p:ext uri="{BB962C8B-B14F-4D97-AF65-F5344CB8AC3E}">
        <p14:creationId xmlns:p14="http://schemas.microsoft.com/office/powerpoint/2010/main" val="3269453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Internal </a:t>
            </a:r>
            <a:r>
              <a:rPr lang="en-US" dirty="0"/>
              <a:t>DTD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&lt;?xml version="1.0"?&gt;</a:t>
            </a:r>
            <a:br>
              <a:rPr lang="en-US" dirty="0"/>
            </a:br>
            <a:r>
              <a:rPr lang="en-US" dirty="0"/>
              <a:t>&lt;!DOCTYPE note [</a:t>
            </a:r>
            <a:br>
              <a:rPr lang="en-US" dirty="0"/>
            </a:br>
            <a:r>
              <a:rPr lang="en-US" dirty="0"/>
              <a:t>&lt;!ELEMENT note (</a:t>
            </a:r>
            <a:r>
              <a:rPr lang="en-US" dirty="0" err="1"/>
              <a:t>to,from,heading,body</a:t>
            </a:r>
            <a:r>
              <a:rPr lang="en-US" dirty="0"/>
              <a:t>)&gt;</a:t>
            </a:r>
            <a:br>
              <a:rPr lang="en-US" dirty="0"/>
            </a:br>
            <a:r>
              <a:rPr lang="en-US" dirty="0"/>
              <a:t>&lt;!ELEMENT to (#PCDATA)&gt;</a:t>
            </a:r>
            <a:br>
              <a:rPr lang="en-US" dirty="0"/>
            </a:br>
            <a:r>
              <a:rPr lang="en-US" dirty="0"/>
              <a:t>&lt;!ELEMENT from (#PCDATA)&gt;</a:t>
            </a:r>
            <a:br>
              <a:rPr lang="en-US" dirty="0"/>
            </a:br>
            <a:r>
              <a:rPr lang="en-US" dirty="0"/>
              <a:t>&lt;!ELEMENT heading (#PCDATA)&gt;</a:t>
            </a:r>
            <a:br>
              <a:rPr lang="en-US" dirty="0"/>
            </a:br>
            <a:r>
              <a:rPr lang="en-US" dirty="0"/>
              <a:t>&lt;!ELEMENT body (#PCDATA)&gt;</a:t>
            </a:r>
            <a:br>
              <a:rPr lang="en-US" dirty="0"/>
            </a:br>
            <a:r>
              <a:rPr lang="en-US" dirty="0"/>
              <a:t>]&gt;</a:t>
            </a:r>
            <a:br>
              <a:rPr lang="en-US" dirty="0"/>
            </a:br>
            <a:r>
              <a:rPr lang="en-US" dirty="0"/>
              <a:t>&lt;note&gt;</a:t>
            </a:r>
            <a:br>
              <a:rPr lang="en-US" dirty="0"/>
            </a:br>
            <a:r>
              <a:rPr lang="en-US" dirty="0"/>
              <a:t>&lt;to&gt;</a:t>
            </a:r>
            <a:r>
              <a:rPr lang="en-US" dirty="0" err="1"/>
              <a:t>Tove</a:t>
            </a:r>
            <a:r>
              <a:rPr lang="en-US" dirty="0"/>
              <a:t>&lt;/to&gt;</a:t>
            </a:r>
            <a:br>
              <a:rPr lang="en-US" dirty="0"/>
            </a:br>
            <a:r>
              <a:rPr lang="en-US" dirty="0"/>
              <a:t>&lt;from&gt;Jani&lt;/from&gt;</a:t>
            </a:r>
            <a:br>
              <a:rPr lang="en-US" dirty="0"/>
            </a:br>
            <a:r>
              <a:rPr lang="en-US" dirty="0"/>
              <a:t>&lt;heading&gt;Reminder&lt;/heading&gt;</a:t>
            </a:r>
            <a:br>
              <a:rPr lang="en-US" dirty="0"/>
            </a:br>
            <a:r>
              <a:rPr lang="en-US" dirty="0"/>
              <a:t>&lt;body&gt;Don't forget me this weekend&lt;/body&gt;</a:t>
            </a:r>
            <a:br>
              <a:rPr lang="en-US" dirty="0"/>
            </a:br>
            <a:r>
              <a:rPr lang="en-US" dirty="0"/>
              <a:t>&lt;/note&gt; </a:t>
            </a:r>
          </a:p>
        </p:txBody>
      </p:sp>
    </p:spTree>
    <p:extLst>
      <p:ext uri="{BB962C8B-B14F-4D97-AF65-F5344CB8AC3E}">
        <p14:creationId xmlns:p14="http://schemas.microsoft.com/office/powerpoint/2010/main" val="68117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In this lecture, we are going to broaden our understanding of internet based formats and protocols.</a:t>
            </a:r>
          </a:p>
          <a:p>
            <a:pPr lvl="1">
              <a:buFont typeface="Courier New" pitchFamily="49" charset="0"/>
              <a:buChar char="-"/>
            </a:pPr>
            <a:r>
              <a:rPr lang="en-GB" sz="2400" dirty="0"/>
              <a:t>This will be important for discussing web services later in the module.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The internet is a complex system of platforms and user requirements.</a:t>
            </a:r>
          </a:p>
          <a:p>
            <a:pPr lvl="1">
              <a:buFont typeface="Courier New" pitchFamily="49" charset="0"/>
              <a:buChar char="-"/>
            </a:pPr>
            <a:r>
              <a:rPr lang="en-GB" sz="2400" dirty="0"/>
              <a:t>It is also a system that should be </a:t>
            </a:r>
            <a:r>
              <a:rPr lang="en-GB" sz="2400" b="1" i="1" dirty="0">
                <a:solidFill>
                  <a:srgbClr val="72989C"/>
                </a:solidFill>
              </a:rPr>
              <a:t>system agnostic</a:t>
            </a:r>
            <a:r>
              <a:rPr lang="en-GB" sz="2400" dirty="0"/>
              <a:t>.</a:t>
            </a:r>
          </a:p>
          <a:p>
            <a:pPr lvl="2">
              <a:buFont typeface="Arial" pitchFamily="34" charset="0"/>
              <a:buChar char="•"/>
            </a:pPr>
            <a:r>
              <a:rPr lang="en-GB" sz="2400" dirty="0"/>
              <a:t>We do not know or care what kind of computers are receiving our data.</a:t>
            </a:r>
          </a:p>
        </p:txBody>
      </p:sp>
    </p:spTree>
    <p:extLst>
      <p:ext uri="{BB962C8B-B14F-4D97-AF65-F5344CB8AC3E}">
        <p14:creationId xmlns:p14="http://schemas.microsoft.com/office/powerpoint/2010/main" val="284219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DTD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  <a:ea typeface="Malgun Gothic" panose="020B0503020000020004" pitchFamily="34" charset="-127"/>
              </a:rPr>
              <a:t>save the rules in </a:t>
            </a:r>
            <a:r>
              <a:rPr lang="en-US" b="1" dirty="0">
                <a:latin typeface="+mj-lt"/>
                <a:ea typeface="Malgun Gothic" panose="020B0503020000020004" pitchFamily="34" charset="-127"/>
              </a:rPr>
              <a:t>.</a:t>
            </a:r>
            <a:r>
              <a:rPr lang="en-US" b="1" dirty="0" err="1">
                <a:latin typeface="+mj-lt"/>
                <a:ea typeface="Malgun Gothic" panose="020B0503020000020004" pitchFamily="34" charset="-127"/>
              </a:rPr>
              <a:t>dtd</a:t>
            </a:r>
            <a:r>
              <a:rPr lang="en-US" dirty="0">
                <a:latin typeface="+mj-lt"/>
                <a:ea typeface="Malgun Gothic" panose="020B0503020000020004" pitchFamily="34" charset="-127"/>
              </a:rPr>
              <a:t> file, only rules no need </a:t>
            </a:r>
            <a:r>
              <a:rPr lang="en-US">
                <a:latin typeface="+mj-lt"/>
                <a:ea typeface="Malgun Gothic" panose="020B0503020000020004" pitchFamily="34" charset="-127"/>
              </a:rPr>
              <a:t>of &lt;?xml… and &lt;!DOCTYPE</a:t>
            </a:r>
            <a:endParaRPr lang="en-US" dirty="0">
              <a:latin typeface="+mj-lt"/>
              <a:ea typeface="Malgun Gothic" panose="020B0503020000020004" pitchFamily="34" charset="-127"/>
            </a:endParaRPr>
          </a:p>
          <a:p>
            <a:r>
              <a:rPr lang="en-US" dirty="0">
                <a:latin typeface="+mj-lt"/>
                <a:ea typeface="Malgun Gothic" panose="020B0503020000020004" pitchFamily="34" charset="-127"/>
              </a:rPr>
              <a:t>Replace </a:t>
            </a:r>
            <a:r>
              <a:rPr lang="en-US" sz="2000" dirty="0">
                <a:latin typeface="Monaco" panose="020B0509030404040204" pitchFamily="49" charset="0"/>
                <a:ea typeface="Malgun Gothic" panose="020B0503020000020004" pitchFamily="34" charset="-127"/>
              </a:rPr>
              <a:t>&lt;!DOCTYPE....</a:t>
            </a:r>
          </a:p>
          <a:p>
            <a:pPr marL="0" indent="0">
              <a:buNone/>
            </a:pPr>
            <a:r>
              <a:rPr lang="en-US" dirty="0">
                <a:latin typeface="+mj-lt"/>
                <a:ea typeface="Malgun Gothic" panose="020B0503020000020004" pitchFamily="34" charset="-127"/>
              </a:rPr>
              <a:t>	 with </a:t>
            </a:r>
            <a:r>
              <a:rPr lang="en-US" sz="2000" dirty="0">
                <a:latin typeface="Monaco" panose="020B0509030404040204" pitchFamily="49" charset="0"/>
                <a:ea typeface="Malgun Gothic" panose="020B0503020000020004" pitchFamily="34" charset="-127"/>
              </a:rPr>
              <a:t>&lt;!DOCTYPE root_element SYSTEM "filename.dtd"&gt;</a:t>
            </a:r>
            <a:endParaRPr lang="en-US" dirty="0">
              <a:latin typeface="Monaco" panose="020B0509030404040204" pitchFamily="49" charset="0"/>
              <a:ea typeface="Malgun Gothic" panose="020B0503020000020004" pitchFamily="34" charset="-127"/>
            </a:endParaRPr>
          </a:p>
          <a:p>
            <a:pPr marL="0" indent="0">
              <a:buNone/>
            </a:pPr>
            <a:r>
              <a:rPr lang="en-US" dirty="0">
                <a:latin typeface="Monaco" panose="020B0509030404040204" pitchFamily="49" charset="0"/>
                <a:ea typeface="Malgun Gothic" panose="020B0503020000020004" pitchFamily="34" charset="-127"/>
              </a:rPr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3445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RSS (Really Simple Syndication).</a:t>
            </a:r>
          </a:p>
          <a:p>
            <a:pPr marL="285750" lvl="2">
              <a:buFont typeface="Arial" pitchFamily="34" charset="0"/>
              <a:buChar char="•"/>
            </a:pPr>
            <a:r>
              <a:rPr lang="en-GB" sz="2400" dirty="0"/>
              <a:t>RSS is an XML based format for providing updates on changed or new content within a website.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Blogs, news sites and other such web pages will usually publish an </a:t>
            </a:r>
            <a:r>
              <a:rPr lang="en-GB" b="1" i="1" dirty="0">
                <a:solidFill>
                  <a:srgbClr val="72989C"/>
                </a:solidFill>
              </a:rPr>
              <a:t>RSS feed</a:t>
            </a:r>
            <a:r>
              <a:rPr lang="en-GB" dirty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GB" sz="2400" dirty="0"/>
              <a:t>e.g. http://feeds.bbci.co.uk/news/rss.xml</a:t>
            </a:r>
          </a:p>
          <a:p>
            <a:pPr lvl="1">
              <a:buFont typeface="Arial" pitchFamily="34" charset="0"/>
              <a:buChar char="•"/>
            </a:pPr>
            <a:r>
              <a:rPr lang="en-GB" sz="2400" dirty="0"/>
              <a:t>e.g. http://weather.yahooapis.com/forecastrss?w=2269179</a:t>
            </a:r>
          </a:p>
        </p:txBody>
      </p:sp>
    </p:spTree>
    <p:extLst>
      <p:ext uri="{BB962C8B-B14F-4D97-AF65-F5344CB8AC3E}">
        <p14:creationId xmlns:p14="http://schemas.microsoft.com/office/powerpoint/2010/main" val="232188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Other web enabled applications can then use this feed in order to update users with changing content on other sites.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The RSS standard defines what tag names are used to transport information.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These include any images, links to the main story, summaries, languages, copyright reasons, and so on.</a:t>
            </a:r>
          </a:p>
          <a:p>
            <a:pPr lvl="1">
              <a:buFont typeface="Courier New" pitchFamily="49" charset="0"/>
              <a:buChar char="-"/>
            </a:pPr>
            <a:r>
              <a:rPr lang="en-GB" sz="2400" dirty="0"/>
              <a:t>These can then be incorporated into an application in whatever way the developer desires.</a:t>
            </a:r>
          </a:p>
        </p:txBody>
      </p:sp>
    </p:spTree>
    <p:extLst>
      <p:ext uri="{BB962C8B-B14F-4D97-AF65-F5344CB8AC3E}">
        <p14:creationId xmlns:p14="http://schemas.microsoft.com/office/powerpoint/2010/main" val="98596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Parsing XML with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en-GB" sz="2400" dirty="0"/>
              <a:t>PHP comes complete with an XML parsing system.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We need functions to deal with:</a:t>
            </a:r>
          </a:p>
          <a:p>
            <a:pPr lvl="1">
              <a:buFont typeface="Courier New" pitchFamily="49" charset="0"/>
              <a:buChar char="-"/>
            </a:pPr>
            <a:r>
              <a:rPr lang="en-GB" sz="2400" dirty="0"/>
              <a:t>Encountering a start tag</a:t>
            </a:r>
          </a:p>
          <a:p>
            <a:pPr lvl="1">
              <a:buFont typeface="Courier New" pitchFamily="49" charset="0"/>
              <a:buChar char="-"/>
            </a:pPr>
            <a:r>
              <a:rPr lang="en-GB" sz="2400" dirty="0"/>
              <a:t>Encountering an end tag</a:t>
            </a:r>
          </a:p>
          <a:p>
            <a:pPr lvl="1">
              <a:buFont typeface="Courier New" pitchFamily="49" charset="0"/>
              <a:buChar char="-"/>
            </a:pPr>
            <a:r>
              <a:rPr lang="en-GB" sz="2400" dirty="0"/>
              <a:t>Encountering content</a:t>
            </a:r>
          </a:p>
          <a:p>
            <a:pPr>
              <a:buFont typeface="Courier New" pitchFamily="49" charset="0"/>
              <a:buChar char="-"/>
            </a:pPr>
            <a:r>
              <a:rPr lang="en-GB" dirty="0"/>
              <a:t>These are the </a:t>
            </a:r>
            <a:r>
              <a:rPr lang="en-GB" b="1" i="1" dirty="0">
                <a:solidFill>
                  <a:srgbClr val="72989C"/>
                </a:solidFill>
              </a:rPr>
              <a:t>callback</a:t>
            </a:r>
            <a:r>
              <a:rPr lang="en-GB" b="1" dirty="0"/>
              <a:t> </a:t>
            </a:r>
            <a:r>
              <a:rPr lang="en-GB" dirty="0"/>
              <a:t>functions.</a:t>
            </a:r>
          </a:p>
          <a:p>
            <a:pPr marL="285750" lvl="1"/>
            <a:endParaRPr lang="en-GB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XML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436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	</a:t>
            </a:r>
            <a:r>
              <a:rPr lang="en-US" sz="1900" dirty="0">
                <a:latin typeface="Monaco" panose="020B0509030404040204" pitchFamily="49" charset="0"/>
              </a:rPr>
              <a:t>function contents($parser, $data){ </a:t>
            </a:r>
          </a:p>
          <a:p>
            <a:pPr marL="0" indent="0">
              <a:buNone/>
            </a:pPr>
            <a:r>
              <a:rPr lang="en-US" sz="1900" dirty="0">
                <a:latin typeface="Monaco" panose="020B0509030404040204" pitchFamily="49" charset="0"/>
              </a:rPr>
              <a:t>			echo $data; </a:t>
            </a:r>
          </a:p>
          <a:p>
            <a:pPr marL="0" indent="0">
              <a:buNone/>
            </a:pPr>
            <a:r>
              <a:rPr lang="en-US" sz="1900" dirty="0">
                <a:latin typeface="Monaco" panose="020B0509030404040204" pitchFamily="49" charset="0"/>
              </a:rPr>
              <a:t>		}		</a:t>
            </a:r>
          </a:p>
          <a:p>
            <a:pPr marL="0" indent="0">
              <a:buNone/>
            </a:pPr>
            <a:r>
              <a:rPr lang="en-US" sz="1900" dirty="0">
                <a:latin typeface="Monaco" panose="020B0509030404040204" pitchFamily="49" charset="0"/>
              </a:rPr>
              <a:t>		function startTag($parser, $data){ </a:t>
            </a:r>
          </a:p>
          <a:p>
            <a:pPr marL="0" indent="0">
              <a:buNone/>
            </a:pPr>
            <a:r>
              <a:rPr lang="en-US" sz="1900" dirty="0">
                <a:latin typeface="Monaco" panose="020B0509030404040204" pitchFamily="49" charset="0"/>
              </a:rPr>
              <a:t>			echo "&amp;lt; $data &amp;gt;"; </a:t>
            </a:r>
          </a:p>
          <a:p>
            <a:pPr marL="0" indent="0">
              <a:buNone/>
            </a:pPr>
            <a:r>
              <a:rPr lang="en-US" sz="1900" dirty="0">
                <a:latin typeface="Monaco" panose="020B0509030404040204" pitchFamily="49" charset="0"/>
              </a:rPr>
              <a:t>		}		</a:t>
            </a:r>
          </a:p>
          <a:p>
            <a:pPr marL="0" indent="0">
              <a:buNone/>
            </a:pPr>
            <a:r>
              <a:rPr lang="en-US" sz="1900" dirty="0">
                <a:latin typeface="Monaco" panose="020B0509030404040204" pitchFamily="49" charset="0"/>
              </a:rPr>
              <a:t>		function endTag($parser, $data){ </a:t>
            </a:r>
          </a:p>
          <a:p>
            <a:pPr marL="0" indent="0">
              <a:buNone/>
            </a:pPr>
            <a:r>
              <a:rPr lang="en-US" sz="1900" dirty="0">
                <a:latin typeface="Monaco" panose="020B0509030404040204" pitchFamily="49" charset="0"/>
              </a:rPr>
              <a:t>			echo "&amp;lt; $data &amp;gt; &lt;br /&gt;"; </a:t>
            </a:r>
          </a:p>
          <a:p>
            <a:pPr marL="0" indent="0">
              <a:buNone/>
            </a:pPr>
            <a:r>
              <a:rPr lang="en-US" sz="1900" dirty="0">
                <a:latin typeface="Monaco" panose="020B0509030404040204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737835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To create a parser, we need an XML file to parse.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We can open a remote internet file in PHP in the same way we can open a local file.</a:t>
            </a:r>
          </a:p>
          <a:p>
            <a:pPr lvl="1">
              <a:buFont typeface="Courier New" pitchFamily="49" charset="0"/>
              <a:buChar char="-"/>
            </a:pPr>
            <a:r>
              <a:rPr lang="en-GB" sz="2400" dirty="0"/>
              <a:t>Through the </a:t>
            </a:r>
            <a:r>
              <a:rPr lang="en-GB" dirty="0">
                <a:latin typeface="Monaco" panose="020B0509030404040204" pitchFamily="49" charset="0"/>
              </a:rPr>
              <a:t>fopen()</a:t>
            </a:r>
            <a:r>
              <a:rPr lang="en-GB" sz="2400" dirty="0"/>
              <a:t> function.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We create the parser itself by using </a:t>
            </a:r>
            <a:r>
              <a:rPr lang="en-GB" sz="2000" dirty="0">
                <a:latin typeface="Monaco" panose="020B0509030404040204" pitchFamily="49" charset="0"/>
                <a:cs typeface="Courier New" panose="02070309020205020404" pitchFamily="49" charset="0"/>
              </a:rPr>
              <a:t>xml_parser_create()</a:t>
            </a:r>
            <a:r>
              <a:rPr lang="en-GB" sz="2000" dirty="0">
                <a:latin typeface="Monaco" panose="020B0509030404040204" pitchFamily="49" charset="0"/>
              </a:rPr>
              <a:t>.</a:t>
            </a:r>
            <a:endParaRPr lang="en-GB" dirty="0">
              <a:latin typeface="Monaco" panose="020B0509030404040204" pitchFamily="49" charset="0"/>
            </a:endParaRPr>
          </a:p>
          <a:p>
            <a:pPr lvl="1">
              <a:buFont typeface="Courier New" pitchFamily="49" charset="0"/>
              <a:buChar char="-"/>
            </a:pPr>
            <a:r>
              <a:rPr lang="en-GB" sz="2200" dirty="0">
                <a:latin typeface="Monaco" panose="020B0509030404040204" pitchFamily="49" charset="0"/>
                <a:cs typeface="Courier New" pitchFamily="49" charset="0"/>
              </a:rPr>
              <a:t>$xml_parser = xml_parser_create() or die("Couldn create parser.");</a:t>
            </a:r>
          </a:p>
          <a:p>
            <a:pPr lvl="1">
              <a:buFont typeface="Courier New" pitchFamily="49" charset="0"/>
              <a:buChar char="-"/>
            </a:pPr>
            <a:endParaRPr lang="en-GB" sz="8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Courier New" pitchFamily="49" charset="0"/>
              <a:buChar char="-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4506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Parser [Contd.]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950354" cy="33189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/>
              <a:t>We need to set the functions responsible for finding start tags and end tags:</a:t>
            </a:r>
          </a:p>
          <a:p>
            <a:pPr lvl="1">
              <a:buFont typeface="Courier New" pitchFamily="49" charset="0"/>
              <a:buChar char="-"/>
            </a:pPr>
            <a:r>
              <a:rPr lang="en-GB" dirty="0">
                <a:latin typeface="Monaco" panose="020B0509030404040204" pitchFamily="49" charset="0"/>
                <a:cs typeface="Courier New" pitchFamily="49" charset="0"/>
              </a:rPr>
              <a:t>xml_set_element_handler($xml_parser, "startTag", "endTag"); </a:t>
            </a:r>
          </a:p>
          <a:p>
            <a:pPr lvl="1">
              <a:buFont typeface="Courier New" pitchFamily="49" charset="0"/>
              <a:buChar char="-"/>
            </a:pPr>
            <a:endParaRPr lang="en-GB" sz="8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GB" dirty="0"/>
              <a:t>And the function for content:</a:t>
            </a:r>
          </a:p>
          <a:p>
            <a:pPr lvl="1">
              <a:buFont typeface="Courier New" pitchFamily="49" charset="0"/>
              <a:buChar char="-"/>
            </a:pPr>
            <a:r>
              <a:rPr lang="en-GB" dirty="0">
                <a:latin typeface="Monaco" panose="020B0509030404040204" pitchFamily="49" charset="0"/>
                <a:cs typeface="Courier New" pitchFamily="49" charset="0"/>
              </a:rPr>
              <a:t>xml_set_character_data_handler($xml_parser, "contents");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Parsing the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10523560" cy="3318936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As the file is a remote file, we need to read from the server in chunks.</a:t>
            </a:r>
          </a:p>
          <a:p>
            <a:pPr lvl="1">
              <a:buFont typeface="Courier New" pitchFamily="49" charset="0"/>
              <a:buChar char="-"/>
            </a:pPr>
            <a:r>
              <a:rPr lang="en-GB" sz="2400" dirty="0"/>
              <a:t>This is done using the </a:t>
            </a:r>
            <a:r>
              <a:rPr lang="en-GB" dirty="0">
                <a:latin typeface="Monaco" panose="020B0509030404040204" pitchFamily="49" charset="0"/>
              </a:rPr>
              <a:t>fread()</a:t>
            </a:r>
            <a:r>
              <a:rPr lang="en-GB" sz="2400" dirty="0"/>
              <a:t> function.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We take those chunks and then pass them through our parser.</a:t>
            </a:r>
          </a:p>
          <a:p>
            <a:pPr lvl="1">
              <a:buFont typeface="Courier New" pitchFamily="49" charset="0"/>
              <a:buChar char="-"/>
            </a:pPr>
            <a:r>
              <a:rPr lang="en-GB" sz="2400" dirty="0"/>
              <a:t>We do this through the </a:t>
            </a:r>
            <a:r>
              <a:rPr lang="en-GB" dirty="0">
                <a:latin typeface="Monaco" panose="020B0509030404040204" pitchFamily="49" charset="0"/>
              </a:rPr>
              <a:t>xml_parse()</a:t>
            </a:r>
            <a:r>
              <a:rPr lang="en-GB" dirty="0"/>
              <a:t> </a:t>
            </a:r>
            <a:r>
              <a:rPr lang="en-GB" sz="2400" dirty="0"/>
              <a:t>function</a:t>
            </a:r>
          </a:p>
          <a:p>
            <a:pPr lvl="1">
              <a:buFont typeface="Courier New" pitchFamily="49" charset="0"/>
              <a:buChar char="-"/>
            </a:pPr>
            <a:r>
              <a:rPr lang="en-GB" sz="2400" dirty="0"/>
              <a:t>This then calls the callback functions where it encounters the tags &amp; elements.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At the end, we free the parser and close the file reference using </a:t>
            </a:r>
            <a:r>
              <a:rPr lang="en-GB" sz="2000" dirty="0">
                <a:latin typeface="Monaco" panose="020B0509030404040204" pitchFamily="49" charset="0"/>
              </a:rPr>
              <a:t>fclose()</a:t>
            </a:r>
            <a:r>
              <a:rPr lang="en-GB" sz="2000" dirty="0"/>
              <a:t> </a:t>
            </a:r>
            <a:r>
              <a:rPr lang="en-GB" dirty="0"/>
              <a:t>and</a:t>
            </a:r>
            <a:r>
              <a:rPr lang="en-GB" sz="2000" dirty="0">
                <a:latin typeface="Monaco" panose="020B0509030404040204" pitchFamily="49" charset="0"/>
              </a:rPr>
              <a:t> xml_parser_free()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681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Our Architecture So Far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739515" y="2725427"/>
            <a:ext cx="8712968" cy="2981945"/>
            <a:chOff x="179512" y="1916832"/>
            <a:chExt cx="8712968" cy="2981945"/>
          </a:xfrm>
        </p:grpSpPr>
        <p:sp>
          <p:nvSpPr>
            <p:cNvPr id="4" name="TextBox 3"/>
            <p:cNvSpPr txBox="1"/>
            <p:nvPr/>
          </p:nvSpPr>
          <p:spPr>
            <a:xfrm>
              <a:off x="3203848" y="3140968"/>
              <a:ext cx="5040560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PHP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31840" y="1916832"/>
              <a:ext cx="5184576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HTML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03848" y="4437112"/>
              <a:ext cx="230425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MySQL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9512" y="1916832"/>
              <a:ext cx="2808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Presentation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9512" y="3212976"/>
              <a:ext cx="27363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Application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9512" y="4365104"/>
              <a:ext cx="27363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Data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251520" y="2780928"/>
              <a:ext cx="864096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auto">
            <a:xfrm>
              <a:off x="323528" y="4005064"/>
              <a:ext cx="8568952" cy="3600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 bwMode="auto">
            <a:xfrm rot="5400000" flipH="1" flipV="1">
              <a:off x="3455876" y="2744924"/>
              <a:ext cx="79208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rot="5400000">
              <a:off x="4536790" y="4040274"/>
              <a:ext cx="79208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rot="5400000" flipH="1" flipV="1">
              <a:off x="3456670" y="4040274"/>
              <a:ext cx="79208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rot="5400000">
              <a:off x="6985062" y="2744130"/>
              <a:ext cx="79208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6012160" y="4437112"/>
              <a:ext cx="230425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XML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rot="5400000">
              <a:off x="6985062" y="4040274"/>
              <a:ext cx="79208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rot="5400000" flipH="1" flipV="1">
              <a:off x="6120966" y="4040274"/>
              <a:ext cx="79208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Rectangle 19"/>
          <p:cNvSpPr/>
          <p:nvPr/>
        </p:nvSpPr>
        <p:spPr>
          <a:xfrm>
            <a:off x="1231260" y="5883909"/>
            <a:ext cx="6340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GB" sz="2400" dirty="0"/>
              <a:t>XML fits into the data layer of our architecture.</a:t>
            </a:r>
          </a:p>
        </p:txBody>
      </p:sp>
    </p:spTree>
    <p:extLst>
      <p:ext uri="{BB962C8B-B14F-4D97-AF65-F5344CB8AC3E}">
        <p14:creationId xmlns:p14="http://schemas.microsoft.com/office/powerpoint/2010/main" val="22909072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Study yourself...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use XML?</a:t>
            </a:r>
          </a:p>
          <a:p>
            <a:r>
              <a:rPr lang="en-US" dirty="0"/>
              <a:t>Why not to use XML?</a:t>
            </a:r>
          </a:p>
          <a:p>
            <a:r>
              <a:rPr lang="en-US" dirty="0"/>
              <a:t>Importance of Formats</a:t>
            </a:r>
          </a:p>
          <a:p>
            <a:r>
              <a:rPr lang="en-US" dirty="0"/>
              <a:t>Importance of Protocols</a:t>
            </a:r>
          </a:p>
          <a:p>
            <a:r>
              <a:rPr lang="en-US" dirty="0"/>
              <a:t>SMTP Protocol</a:t>
            </a:r>
          </a:p>
          <a:p>
            <a:r>
              <a:rPr lang="en-GB" dirty="0"/>
              <a:t>Internet Protocols and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7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02674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b="1" dirty="0"/>
              <a:t>X</a:t>
            </a:r>
            <a:r>
              <a:rPr lang="en-US" dirty="0"/>
              <a:t>tensible </a:t>
            </a:r>
            <a:r>
              <a:rPr lang="en-US" b="1" dirty="0"/>
              <a:t>M</a:t>
            </a:r>
            <a:r>
              <a:rPr lang="en-US" dirty="0"/>
              <a:t>arkup 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It is a small database.</a:t>
            </a:r>
          </a:p>
          <a:p>
            <a:r>
              <a:rPr lang="en-US" dirty="0"/>
              <a:t>XML was designed to be both human- and machine-readable.</a:t>
            </a:r>
          </a:p>
          <a:p>
            <a:r>
              <a:rPr lang="en-US" dirty="0"/>
              <a:t>xml is case sensitive</a:t>
            </a:r>
          </a:p>
          <a:p>
            <a:r>
              <a:rPr lang="en-US" dirty="0"/>
              <a:t>XML is a software- and hardware-independent tool for storing and transporting data. Main reason to use xml is portability</a:t>
            </a:r>
          </a:p>
          <a:p>
            <a:r>
              <a:rPr lang="en-US" dirty="0"/>
              <a:t> Xml (</a:t>
            </a:r>
            <a:r>
              <a:rPr lang="en-US" dirty="0" err="1"/>
              <a:t>eXtensible</a:t>
            </a:r>
            <a:r>
              <a:rPr lang="en-US" dirty="0"/>
              <a:t> Markup Language) is a mark up language.</a:t>
            </a:r>
          </a:p>
        </p:txBody>
      </p:sp>
    </p:spTree>
    <p:extLst>
      <p:ext uri="{BB962C8B-B14F-4D97-AF65-F5344CB8AC3E}">
        <p14:creationId xmlns:p14="http://schemas.microsoft.com/office/powerpoint/2010/main" val="32591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Topic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XML is designed to store and transport data.</a:t>
            </a:r>
          </a:p>
          <a:p>
            <a:r>
              <a:rPr lang="en-US" dirty="0"/>
              <a:t>    Xml was released in late 90’s. it was created to provide an easy to use and store self describing data.</a:t>
            </a:r>
          </a:p>
          <a:p>
            <a:r>
              <a:rPr lang="en-US" dirty="0"/>
              <a:t>    XML became a W3C Recommendation on February 10, 1998.</a:t>
            </a:r>
          </a:p>
          <a:p>
            <a:r>
              <a:rPr lang="en-US" dirty="0"/>
              <a:t>    XML is not a replacement for HTML.</a:t>
            </a:r>
          </a:p>
          <a:p>
            <a:r>
              <a:rPr lang="en-US" dirty="0"/>
              <a:t>    XML is designed to be self-descriptive.</a:t>
            </a:r>
          </a:p>
          <a:p>
            <a:r>
              <a:rPr lang="en-US" dirty="0"/>
              <a:t>    XML is designed to carry data, not to display data.</a:t>
            </a:r>
          </a:p>
          <a:p>
            <a:r>
              <a:rPr lang="en-US" dirty="0"/>
              <a:t>    XML tags are not predefined. You must define your own tags.</a:t>
            </a:r>
          </a:p>
          <a:p>
            <a:r>
              <a:rPr lang="en-US" dirty="0"/>
              <a:t>    XML is platform independent and language independent.</a:t>
            </a:r>
          </a:p>
        </p:txBody>
      </p:sp>
    </p:spTree>
    <p:extLst>
      <p:ext uri="{BB962C8B-B14F-4D97-AF65-F5344CB8AC3E}">
        <p14:creationId xmlns:p14="http://schemas.microsoft.com/office/powerpoint/2010/main" val="103817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XML is a very common data format on the internet, and is the basis for many other protocols and formats.</a:t>
            </a:r>
          </a:p>
          <a:p>
            <a:pPr lvl="1">
              <a:buFont typeface="Courier New" pitchFamily="49" charset="0"/>
              <a:buChar char="-"/>
            </a:pPr>
            <a:r>
              <a:rPr lang="en-GB" sz="2400" dirty="0"/>
              <a:t>It stores data alongside the information needed to interpret that data</a:t>
            </a:r>
          </a:p>
          <a:p>
            <a:pPr lvl="2">
              <a:buFont typeface="Arial" pitchFamily="34" charset="0"/>
              <a:buChar char="•"/>
            </a:pPr>
            <a:r>
              <a:rPr lang="en-GB" sz="2400" dirty="0"/>
              <a:t>That is often referred to as </a:t>
            </a:r>
            <a:r>
              <a:rPr lang="en-GB" sz="2400" b="1" i="1" dirty="0">
                <a:solidFill>
                  <a:srgbClr val="72989C"/>
                </a:solidFill>
              </a:rPr>
              <a:t>metadata</a:t>
            </a:r>
            <a:r>
              <a:rPr lang="en-GB" sz="2400" dirty="0"/>
              <a:t> – data about data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A firm understanding of XML is required in order to understand how other common formats work.</a:t>
            </a:r>
          </a:p>
          <a:p>
            <a:pPr lvl="1">
              <a:buFont typeface="Courier New" pitchFamily="49" charset="0"/>
              <a:buChar char="-"/>
            </a:pPr>
            <a:r>
              <a:rPr lang="en-GB" sz="2400" dirty="0"/>
              <a:t>Such as XHTML, SOAP and RSS</a:t>
            </a:r>
          </a:p>
        </p:txBody>
      </p:sp>
    </p:spTree>
    <p:extLst>
      <p:ext uri="{BB962C8B-B14F-4D97-AF65-F5344CB8AC3E}">
        <p14:creationId xmlns:p14="http://schemas.microsoft.com/office/powerpoint/2010/main" val="287761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XML (eXtensible Markup Language) is structured very much like HTML.</a:t>
            </a:r>
          </a:p>
          <a:p>
            <a:pPr lvl="1"/>
            <a:r>
              <a:rPr lang="en-GB" sz="2400" dirty="0"/>
              <a:t>The main difference is the tags that are used have no</a:t>
            </a:r>
            <a:r>
              <a:rPr lang="en-GB" sz="2400" b="1" i="1" dirty="0">
                <a:solidFill>
                  <a:srgbClr val="72989C"/>
                </a:solidFill>
              </a:rPr>
              <a:t> intrinsic </a:t>
            </a:r>
            <a:r>
              <a:rPr lang="en-GB" sz="2400" dirty="0"/>
              <a:t>meaning.</a:t>
            </a:r>
          </a:p>
          <a:p>
            <a:pPr lvl="1"/>
            <a:r>
              <a:rPr lang="en-GB" sz="2400" dirty="0"/>
              <a:t>Tags are user defined.</a:t>
            </a:r>
          </a:p>
          <a:p>
            <a:r>
              <a:rPr lang="en-GB" dirty="0"/>
              <a:t>It is a textual format (like HTML), which means that it is built in itself on the unicode format.</a:t>
            </a:r>
          </a:p>
          <a:p>
            <a:pPr lvl="1"/>
            <a:r>
              <a:rPr lang="en-GB" sz="2400" dirty="0"/>
              <a:t>This makes it very simple to transmit across networks, as text data is a well understood quantity.</a:t>
            </a:r>
          </a:p>
        </p:txBody>
      </p:sp>
    </p:spTree>
    <p:extLst>
      <p:ext uri="{BB962C8B-B14F-4D97-AF65-F5344CB8AC3E}">
        <p14:creationId xmlns:p14="http://schemas.microsoft.com/office/powerpoint/2010/main" val="82281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XML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601197" cy="331893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An XML document begins by providing versioning information at the start.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It is then followed by one </a:t>
            </a:r>
            <a:r>
              <a:rPr lang="en-GB" b="1" i="1" dirty="0">
                <a:solidFill>
                  <a:srgbClr val="72989C"/>
                </a:solidFill>
              </a:rPr>
              <a:t>root element  </a:t>
            </a:r>
            <a:r>
              <a:rPr lang="en-GB" dirty="0"/>
              <a:t>or</a:t>
            </a:r>
            <a:r>
              <a:rPr lang="en-GB" b="1" i="1" dirty="0">
                <a:solidFill>
                  <a:srgbClr val="72989C"/>
                </a:solidFill>
              </a:rPr>
              <a:t> document element</a:t>
            </a:r>
            <a:r>
              <a:rPr lang="en-GB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It is then followed by </a:t>
            </a:r>
            <a:r>
              <a:rPr lang="en-GB" b="1" i="1" dirty="0">
                <a:solidFill>
                  <a:srgbClr val="72989C"/>
                </a:solidFill>
              </a:rPr>
              <a:t>child elements.</a:t>
            </a:r>
            <a:endParaRPr lang="en-GB" dirty="0"/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674656" y="4031569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&lt;addresses&gt;</a:t>
            </a:r>
          </a:p>
          <a:p>
            <a:pPr lvl="1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&lt;person&gt;</a:t>
            </a:r>
          </a:p>
          <a:p>
            <a:pPr lvl="1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&gt;Michael&lt;/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&lt;surname&gt;Heron&lt;/surname&gt;</a:t>
            </a:r>
          </a:p>
          <a:p>
            <a:pPr lvl="1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&lt;organisation&gt;NCC&lt;/organisation&gt;    </a:t>
            </a:r>
          </a:p>
          <a:p>
            <a:pPr lvl="1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&lt;/person&gt;</a:t>
            </a: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&lt;/addresses&gt;</a:t>
            </a:r>
          </a:p>
        </p:txBody>
      </p:sp>
    </p:spTree>
    <p:extLst>
      <p:ext uri="{BB962C8B-B14F-4D97-AF65-F5344CB8AC3E}">
        <p14:creationId xmlns:p14="http://schemas.microsoft.com/office/powerpoint/2010/main" val="186659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29969"/>
          </a:xfrm>
        </p:spPr>
        <p:txBody>
          <a:bodyPr>
            <a:normAutofit fontScale="92500"/>
          </a:bodyPr>
          <a:lstStyle/>
          <a:p>
            <a:r>
              <a:rPr lang="en-US" dirty="0"/>
              <a:t>XML is case sensitive.</a:t>
            </a:r>
          </a:p>
          <a:p>
            <a:r>
              <a:rPr lang="en-US" dirty="0"/>
              <a:t>Every tag must be closed by the matching end tag. In case of empty tag, / is used.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eg. &lt;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person&gt;&lt;/person&gt;, &lt;br/&gt;</a:t>
            </a:r>
          </a:p>
          <a:p>
            <a:r>
              <a:rPr lang="en-GB" dirty="0">
                <a:latin typeface="+mj-lt"/>
                <a:cs typeface="Courier New" pitchFamily="49" charset="0"/>
              </a:rPr>
              <a:t>XML declaration must be present in every xml file.</a:t>
            </a:r>
          </a:p>
          <a:p>
            <a:r>
              <a:rPr lang="en-GB" dirty="0">
                <a:latin typeface="+mj-lt"/>
                <a:cs typeface="Courier New" pitchFamily="49" charset="0"/>
              </a:rPr>
              <a:t>There should not be any space or character before XML declaration</a:t>
            </a:r>
          </a:p>
          <a:p>
            <a:r>
              <a:rPr lang="en-GB" dirty="0">
                <a:latin typeface="+mj-lt"/>
                <a:cs typeface="Courier New" pitchFamily="49" charset="0"/>
              </a:rPr>
              <a:t>Value of every attribute must be enclosed by single or double quote.</a:t>
            </a:r>
          </a:p>
          <a:p>
            <a:r>
              <a:rPr lang="en-GB" dirty="0">
                <a:latin typeface="+mj-lt"/>
                <a:cs typeface="Courier New" pitchFamily="49" charset="0"/>
              </a:rPr>
              <a:t>There must be only one root element in an XML. 	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93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888</TotalTime>
  <Words>1719</Words>
  <Application>Microsoft Office PowerPoint</Application>
  <PresentationFormat>Widescreen</PresentationFormat>
  <Paragraphs>245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Malgun Gothic</vt:lpstr>
      <vt:lpstr>Arial</vt:lpstr>
      <vt:lpstr>Calibri</vt:lpstr>
      <vt:lpstr>Courier New</vt:lpstr>
      <vt:lpstr>Garamond</vt:lpstr>
      <vt:lpstr>Monaco</vt:lpstr>
      <vt:lpstr>Wingdings</vt:lpstr>
      <vt:lpstr>Organic</vt:lpstr>
      <vt:lpstr>Topic 5 : Web Based Protocols</vt:lpstr>
      <vt:lpstr>Learning Objectives</vt:lpstr>
      <vt:lpstr>Introduction</vt:lpstr>
      <vt:lpstr>XML</vt:lpstr>
      <vt:lpstr>PowerPoint Presentation</vt:lpstr>
      <vt:lpstr>XML</vt:lpstr>
      <vt:lpstr>XML</vt:lpstr>
      <vt:lpstr>A Simple XML Document</vt:lpstr>
      <vt:lpstr>Rules of XML</vt:lpstr>
      <vt:lpstr>XML Elements</vt:lpstr>
      <vt:lpstr>XML Attributes</vt:lpstr>
      <vt:lpstr>A Simple XML Document with Attributes</vt:lpstr>
      <vt:lpstr>The XML Tree Structure</vt:lpstr>
      <vt:lpstr>The XML Tree Structure</vt:lpstr>
      <vt:lpstr>Task</vt:lpstr>
      <vt:lpstr>Types of XML</vt:lpstr>
      <vt:lpstr>Well Formed XML</vt:lpstr>
      <vt:lpstr>PowerPoint Presentation</vt:lpstr>
      <vt:lpstr>Valid XML</vt:lpstr>
      <vt:lpstr>Example of valid XML</vt:lpstr>
      <vt:lpstr>XML DTD</vt:lpstr>
      <vt:lpstr>DTD example </vt:lpstr>
      <vt:lpstr>Description of DTD </vt:lpstr>
      <vt:lpstr>Datatypes of DTD elements</vt:lpstr>
      <vt:lpstr> One more Example of DTD</vt:lpstr>
      <vt:lpstr>Example of DTD [Contd.]</vt:lpstr>
      <vt:lpstr>Example of DTD</vt:lpstr>
      <vt:lpstr>Types of DTD</vt:lpstr>
      <vt:lpstr>Internal DTD</vt:lpstr>
      <vt:lpstr>External DTD</vt:lpstr>
      <vt:lpstr>RSS</vt:lpstr>
      <vt:lpstr>RSS</vt:lpstr>
      <vt:lpstr>Parsing XML with PHP</vt:lpstr>
      <vt:lpstr>Simple XML Parsing</vt:lpstr>
      <vt:lpstr>Setting up Parser</vt:lpstr>
      <vt:lpstr>Setting up Parser [Contd.]</vt:lpstr>
      <vt:lpstr>Reading and Parsing the File</vt:lpstr>
      <vt:lpstr>Our Architecture So Far</vt:lpstr>
      <vt:lpstr>To Study yourself...</vt:lpstr>
      <vt:lpstr>End of Topic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5 : XML &amp; RSS</dc:title>
  <dc:creator>Er. Pradip Kharbuja</dc:creator>
  <cp:lastModifiedBy>Niman</cp:lastModifiedBy>
  <cp:revision>156</cp:revision>
  <dcterms:created xsi:type="dcterms:W3CDTF">2013-09-14T16:51:07Z</dcterms:created>
  <dcterms:modified xsi:type="dcterms:W3CDTF">2017-03-19T07:33:00Z</dcterms:modified>
</cp:coreProperties>
</file>