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outlineViewPr>
    <p:cViewPr>
      <p:scale>
        <a:sx n="33" d="100"/>
        <a:sy n="33" d="100"/>
      </p:scale>
      <p:origin x="0" y="-311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96133-4676-475D-BBF1-F8F5CD827E6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DD478-F73E-45D9-8E34-BEF2D5514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57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DD478-F73E-45D9-8E34-BEF2D55142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02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DD478-F73E-45D9-8E34-BEF2D55142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58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279A088-0431-4D12-B97E-EE203388321C}" type="datetime1">
              <a:rPr lang="en-US" smtClean="0"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4A86-A23E-4693-9A27-2948276D0C51}" type="datetime1">
              <a:rPr lang="en-US" smtClean="0"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0C5C-89F4-46BA-9658-5A626F71C99C}" type="datetime1">
              <a:rPr lang="en-US" smtClean="0"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EE7-1998-4547-9E5D-6E1A7E3E35BC}" type="datetime1">
              <a:rPr lang="en-US" smtClean="0"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AEA7-2642-42D5-BF66-06155E4B2D8F}" type="datetime1">
              <a:rPr lang="en-US" smtClean="0"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E0B9-F325-4044-AC01-EFCCBE4F0CCE}" type="datetime1">
              <a:rPr lang="en-US" smtClean="0"/>
              <a:t>9/18/2016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3453-4721-49E0-BDDE-2E098F41973D}" type="datetime1">
              <a:rPr lang="en-US" smtClean="0"/>
              <a:t>9/18/2016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F145-8C66-48B0-AC36-34312E7D5C23}" type="datetime1">
              <a:rPr lang="en-US" smtClean="0"/>
              <a:t>9/18/2016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8A12-B3BF-46D8-86C3-EE245AF2DBA8}" type="datetime1">
              <a:rPr lang="en-US" smtClean="0"/>
              <a:t>9/18/2016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E927-CE7E-4553-B52E-CF407ECE7854}" type="datetime1">
              <a:rPr lang="en-US" smtClean="0"/>
              <a:t>9/18/2016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2E91-035A-4A4A-8BEF-BA28342C71AF}" type="datetime1">
              <a:rPr lang="en-US" smtClean="0"/>
              <a:t>9/18/2016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5623F64-8BE6-4B42-A4C9-B55C10C3F746}" type="datetime1">
              <a:rPr lang="en-US" smtClean="0"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1 :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83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Client and the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GB" sz="2400" dirty="0"/>
              <a:t>This describes a </a:t>
            </a:r>
            <a:r>
              <a:rPr lang="en-GB" sz="2400" b="1" i="1" dirty="0">
                <a:solidFill>
                  <a:srgbClr val="72989C"/>
                </a:solidFill>
              </a:rPr>
              <a:t>distributed</a:t>
            </a:r>
            <a:r>
              <a:rPr lang="en-GB" sz="2400" dirty="0"/>
              <a:t> application – one where some of the work is handled locally (in your browser) and the rest is handled externally (on a server).</a:t>
            </a: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GB" sz="2400" dirty="0"/>
              <a:t>This type of development model is often referred to as a </a:t>
            </a:r>
            <a:r>
              <a:rPr lang="en-GB" sz="2400" b="1" i="1" dirty="0" smtClean="0">
                <a:solidFill>
                  <a:srgbClr val="72989C"/>
                </a:solidFill>
              </a:rPr>
              <a:t>client-server </a:t>
            </a:r>
            <a:r>
              <a:rPr lang="en-GB" sz="2400" b="1" i="1" dirty="0">
                <a:solidFill>
                  <a:srgbClr val="72989C"/>
                </a:solidFill>
              </a:rPr>
              <a:t>application</a:t>
            </a:r>
          </a:p>
          <a:p>
            <a:pPr>
              <a:spcAft>
                <a:spcPts val="600"/>
              </a:spcAft>
            </a:pPr>
            <a:r>
              <a:rPr lang="en-GB" sz="2400" dirty="0" smtClean="0"/>
              <a:t>Both </a:t>
            </a:r>
            <a:r>
              <a:rPr lang="en-GB" sz="2400" dirty="0"/>
              <a:t>of these can be located on the same computer.</a:t>
            </a:r>
          </a:p>
          <a:p>
            <a:pPr lvl="1"/>
            <a:r>
              <a:rPr lang="en-GB" sz="2400" dirty="0"/>
              <a:t>And this is common for small-scale development.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3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365760"/>
            <a:ext cx="10030969" cy="1325562"/>
          </a:xfrm>
        </p:spPr>
        <p:txBody>
          <a:bodyPr/>
          <a:lstStyle/>
          <a:p>
            <a:r>
              <a:rPr lang="en-GB" dirty="0"/>
              <a:t>The Client </a:t>
            </a:r>
            <a:r>
              <a:rPr lang="en-GB" dirty="0" smtClean="0"/>
              <a:t>&amp; the Server -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Highly maintainable</a:t>
            </a:r>
          </a:p>
          <a:p>
            <a:r>
              <a:rPr lang="en-GB" sz="2400" dirty="0"/>
              <a:t>Centralised storage of data </a:t>
            </a:r>
            <a:r>
              <a:rPr lang="en-GB" sz="2400" dirty="0" smtClean="0"/>
              <a:t>can </a:t>
            </a:r>
            <a:r>
              <a:rPr lang="en-GB" sz="2400" dirty="0"/>
              <a:t>increase security of critical data</a:t>
            </a:r>
          </a:p>
          <a:p>
            <a:r>
              <a:rPr lang="en-GB" sz="2400" dirty="0"/>
              <a:t>Data updates can be applied quickly and shared amongst all users of the data</a:t>
            </a:r>
          </a:p>
          <a:p>
            <a:r>
              <a:rPr lang="en-GB" sz="2400" dirty="0"/>
              <a:t>Large-scale optimisation can be performed.</a:t>
            </a:r>
          </a:p>
          <a:p>
            <a:pPr lvl="1"/>
            <a:r>
              <a:rPr lang="en-GB" sz="2400" dirty="0"/>
              <a:t>Load balancing </a:t>
            </a:r>
            <a:r>
              <a:rPr lang="en-GB" sz="2400" dirty="0" smtClean="0"/>
              <a:t>is common example.</a:t>
            </a:r>
            <a:endParaRPr lang="en-GB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5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515" y="391518"/>
            <a:ext cx="10200325" cy="1325562"/>
          </a:xfrm>
        </p:spPr>
        <p:txBody>
          <a:bodyPr/>
          <a:lstStyle/>
          <a:p>
            <a:r>
              <a:rPr lang="en-GB" dirty="0"/>
              <a:t>The Client &amp; the Server - </a:t>
            </a:r>
            <a:r>
              <a:rPr lang="en-GB" dirty="0" smtClean="0"/>
              <a:t>Disdvantages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If </a:t>
            </a:r>
            <a:r>
              <a:rPr lang="en-GB" sz="2400" dirty="0"/>
              <a:t>the server(s) go down, everyone loses access to the application.</a:t>
            </a:r>
          </a:p>
          <a:p>
            <a:r>
              <a:rPr lang="en-GB" sz="2400" dirty="0"/>
              <a:t>There are bandwidth considerations when working with large numbers of users.</a:t>
            </a:r>
          </a:p>
          <a:p>
            <a:pPr lvl="1"/>
            <a:endParaRPr lang="en-GB" sz="2400" dirty="0" smtClean="0"/>
          </a:p>
          <a:p>
            <a:pPr lvl="1"/>
            <a:endParaRPr lang="en-GB" sz="2400" dirty="0"/>
          </a:p>
          <a:p>
            <a:pPr>
              <a:spcBef>
                <a:spcPts val="1200"/>
              </a:spcBef>
            </a:pPr>
            <a:r>
              <a:rPr lang="en-GB" sz="2400" dirty="0"/>
              <a:t>Other models often used are peer to peer architectures (such as Bittorrent) and desktop deployments.</a:t>
            </a:r>
          </a:p>
          <a:p>
            <a:pPr lvl="1"/>
            <a:r>
              <a:rPr lang="en-GB" sz="2400" dirty="0"/>
              <a:t>Each has its advantages and disadvantages.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72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Reinventing the Wheel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We </a:t>
            </a:r>
            <a:r>
              <a:rPr lang="en-GB" sz="2400" dirty="0"/>
              <a:t>don’t need to reinvent the wheel!</a:t>
            </a:r>
          </a:p>
          <a:p>
            <a:pPr lvl="1"/>
            <a:r>
              <a:rPr lang="en-GB" sz="2400" dirty="0"/>
              <a:t>We can get a lot of our work done by using existing tools available as part of standard </a:t>
            </a:r>
            <a:r>
              <a:rPr lang="en-GB" sz="2400" b="1" i="1" dirty="0">
                <a:solidFill>
                  <a:srgbClr val="72989C"/>
                </a:solidFill>
              </a:rPr>
              <a:t>Application Programming Interfaces</a:t>
            </a:r>
            <a:r>
              <a:rPr lang="en-GB" sz="2400" dirty="0">
                <a:solidFill>
                  <a:srgbClr val="72989C"/>
                </a:solidFill>
              </a:rPr>
              <a:t> </a:t>
            </a:r>
            <a:r>
              <a:rPr lang="en-GB" sz="2400" b="1" i="1" dirty="0">
                <a:solidFill>
                  <a:srgbClr val="72989C"/>
                </a:solidFill>
              </a:rPr>
              <a:t>(APIs</a:t>
            </a:r>
            <a:r>
              <a:rPr lang="en-GB" sz="2400" b="1" i="1" dirty="0" smtClean="0">
                <a:solidFill>
                  <a:srgbClr val="72989C"/>
                </a:solidFill>
              </a:rPr>
              <a:t>)</a:t>
            </a:r>
            <a:r>
              <a:rPr lang="en-GB" sz="2400" b="1" i="1" dirty="0" smtClean="0"/>
              <a:t>.</a:t>
            </a:r>
          </a:p>
          <a:p>
            <a:pPr lvl="1"/>
            <a:endParaRPr lang="en-GB" sz="2400" b="1" i="1" dirty="0" smtClean="0"/>
          </a:p>
          <a:p>
            <a:pPr lvl="1"/>
            <a:r>
              <a:rPr lang="en-GB" sz="2400" dirty="0" smtClean="0"/>
              <a:t>There’s a lot of ‘free’ functionality already out there.</a:t>
            </a:r>
          </a:p>
          <a:p>
            <a:pPr lvl="1"/>
            <a:endParaRPr lang="en-GB" sz="2400" dirty="0" smtClean="0"/>
          </a:p>
          <a:p>
            <a:pPr lvl="1"/>
            <a:r>
              <a:rPr lang="en-GB" sz="2400" dirty="0" smtClean="0"/>
              <a:t>We </a:t>
            </a:r>
            <a:r>
              <a:rPr lang="en-GB" sz="2400" dirty="0"/>
              <a:t>can use existing services like Google, Amazon and Facebook by making use of these exact same protocols and languages.</a:t>
            </a:r>
          </a:p>
          <a:p>
            <a:pPr lvl="1"/>
            <a:endParaRPr lang="en-GB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06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852596" cy="3876541"/>
          </a:xfrm>
        </p:spPr>
        <p:txBody>
          <a:bodyPr numCol="2"/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Client - Server Architecture &amp; its Advantages &amp; Disadvantages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Web Applications vs Desktop Applications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Static Websites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Dynamic Websites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PHP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MySQL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XML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AJAX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API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PAD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51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???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79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Topic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0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157136" cy="4351337"/>
          </a:xfrm>
        </p:spPr>
        <p:txBody>
          <a:bodyPr numCol="2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Client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Old Internet / Old Website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Static Websites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 Modern Internet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Dynamic Websites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HTML / XHTML / HTML5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PHP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MySQL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XML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AJAX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API </a:t>
            </a:r>
          </a:p>
          <a:p>
            <a:pPr marL="274320" lvl="1" indent="0">
              <a:buNone/>
            </a:pPr>
            <a:r>
              <a:rPr lang="en-US" sz="2200" dirty="0" smtClean="0"/>
              <a:t>(Application Program Interface)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1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Runs on computer without help of any browser. e.g. MS-Word, Powerpoint, Window Media Player, etc.</a:t>
            </a:r>
          </a:p>
          <a:p>
            <a:r>
              <a:rPr lang="en-GB" sz="2400" dirty="0" smtClean="0"/>
              <a:t>Generally doesn't need internet to run. Saves bandwidth.</a:t>
            </a:r>
          </a:p>
          <a:p>
            <a:r>
              <a:rPr lang="en-GB" sz="2400" dirty="0" smtClean="0"/>
              <a:t>Can easily interact with system.</a:t>
            </a:r>
          </a:p>
          <a:p>
            <a:r>
              <a:rPr lang="en-GB" sz="2400" dirty="0" smtClean="0"/>
              <a:t>Privacy </a:t>
            </a:r>
            <a:r>
              <a:rPr lang="en-GB" sz="2400" dirty="0"/>
              <a:t>and </a:t>
            </a:r>
            <a:r>
              <a:rPr lang="en-GB" sz="2400" dirty="0" smtClean="0"/>
              <a:t>security.</a:t>
            </a:r>
          </a:p>
          <a:p>
            <a:pPr marL="182880"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GB" sz="2400" dirty="0" smtClean="0"/>
              <a:t>But most </a:t>
            </a:r>
            <a:r>
              <a:rPr lang="en-GB" sz="2400" dirty="0"/>
              <a:t>desktop applications incorporate internet functionality.</a:t>
            </a:r>
          </a:p>
          <a:p>
            <a:endParaRPr lang="en-GB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7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A </a:t>
            </a:r>
            <a:r>
              <a:rPr lang="en-US" sz="2000" b="1" dirty="0" smtClean="0"/>
              <a:t>web-based application</a:t>
            </a:r>
            <a:r>
              <a:rPr lang="en-US" sz="2000" dirty="0" smtClean="0"/>
              <a:t> </a:t>
            </a:r>
            <a:r>
              <a:rPr lang="en-US" sz="2000" dirty="0"/>
              <a:t>is any application that uses a web browser as a </a:t>
            </a:r>
            <a:r>
              <a:rPr lang="en-US" sz="2000" dirty="0" smtClean="0"/>
              <a:t>client.</a:t>
            </a:r>
            <a:endParaRPr lang="en-GB" sz="2000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ability to update and maintain web applications without distributing and installing </a:t>
            </a:r>
            <a:r>
              <a:rPr lang="en-US" sz="2000" dirty="0" smtClean="0"/>
              <a:t>software </a:t>
            </a:r>
            <a:r>
              <a:rPr lang="en-US" sz="2000" dirty="0"/>
              <a:t>is a key reason for their </a:t>
            </a:r>
            <a:r>
              <a:rPr lang="en-US" sz="2000" dirty="0" smtClean="0"/>
              <a:t>popularity</a:t>
            </a:r>
          </a:p>
          <a:p>
            <a:pPr lvl="1"/>
            <a:r>
              <a:rPr lang="en-US" sz="2000" dirty="0" smtClean="0"/>
              <a:t>eg. webmail</a:t>
            </a:r>
            <a:r>
              <a:rPr lang="en-US" sz="2000" dirty="0"/>
              <a:t>, online retail sales, online </a:t>
            </a:r>
            <a:r>
              <a:rPr lang="en-US" sz="2000" dirty="0" smtClean="0"/>
              <a:t>auctions, online examination</a:t>
            </a:r>
          </a:p>
          <a:p>
            <a:pPr lvl="1"/>
            <a:endParaRPr lang="en-GB" sz="2000" dirty="0"/>
          </a:p>
          <a:p>
            <a:pPr lvl="1"/>
            <a:r>
              <a:rPr lang="en-GB" sz="2000" dirty="0" smtClean="0"/>
              <a:t>Web </a:t>
            </a:r>
            <a:r>
              <a:rPr lang="en-GB" sz="2000" dirty="0"/>
              <a:t>applications offer many advantages to both developers and users: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/>
              <a:t>Easily maintained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/>
              <a:t>Easily deployed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/>
              <a:t>Always available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GB" sz="2000" dirty="0"/>
              <a:t>Provided you have an internet connection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5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Parts of a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311683" cy="4351337"/>
          </a:xfrm>
        </p:spPr>
        <p:txBody>
          <a:bodyPr>
            <a:normAutofit fontScale="92500"/>
          </a:bodyPr>
          <a:lstStyle/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GB" sz="2400" dirty="0" smtClean="0"/>
              <a:t>We can </a:t>
            </a:r>
            <a:r>
              <a:rPr lang="en-GB" sz="2400" dirty="0"/>
              <a:t>break a web application into three ‘layers’, each responsible for a different part of the system.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GB" sz="2400" dirty="0"/>
              <a:t>The </a:t>
            </a:r>
            <a:r>
              <a:rPr lang="en-GB" sz="2400" b="1" i="1" dirty="0">
                <a:solidFill>
                  <a:srgbClr val="72989C"/>
                </a:solidFill>
              </a:rPr>
              <a:t>Presentation layer</a:t>
            </a:r>
            <a:r>
              <a:rPr lang="en-GB" sz="2400" dirty="0"/>
              <a:t>, which handles the user frontend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GB" sz="2400" dirty="0"/>
              <a:t>The </a:t>
            </a:r>
            <a:r>
              <a:rPr lang="en-GB" sz="2400" b="1" i="1" dirty="0">
                <a:solidFill>
                  <a:srgbClr val="72989C"/>
                </a:solidFill>
              </a:rPr>
              <a:t>Application layer</a:t>
            </a:r>
            <a:r>
              <a:rPr lang="en-GB" sz="2400" dirty="0"/>
              <a:t>, which handles the ‘business logic’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GB" sz="2400" dirty="0"/>
              <a:t>The </a:t>
            </a:r>
            <a:r>
              <a:rPr lang="en-GB" sz="2400" b="1" i="1" dirty="0">
                <a:solidFill>
                  <a:srgbClr val="72989C"/>
                </a:solidFill>
              </a:rPr>
              <a:t>Data layer</a:t>
            </a:r>
            <a:r>
              <a:rPr lang="en-GB" sz="2400" dirty="0"/>
              <a:t>, which handles storage and retrieval of data</a:t>
            </a:r>
            <a:r>
              <a:rPr lang="en-GB" sz="2400" dirty="0" smtClean="0"/>
              <a:t>.</a:t>
            </a:r>
          </a:p>
          <a:p>
            <a:pPr marL="548640" lvl="2" indent="0">
              <a:buNone/>
            </a:pPr>
            <a:endParaRPr lang="en-GB" sz="2400" dirty="0" smtClean="0"/>
          </a:p>
          <a:p>
            <a:pPr lvl="1"/>
            <a:r>
              <a:rPr lang="en-GB" sz="2400" dirty="0"/>
              <a:t>You can change the entire front-end without having to alter any of the other layers</a:t>
            </a:r>
            <a:r>
              <a:rPr lang="en-GB" sz="2400" dirty="0" smtClean="0"/>
              <a:t>.</a:t>
            </a:r>
            <a:endParaRPr lang="en-GB" sz="2400" dirty="0"/>
          </a:p>
          <a:p>
            <a:pPr lvl="2"/>
            <a:endParaRPr lang="en-GB" sz="1800" dirty="0"/>
          </a:p>
          <a:p>
            <a:pPr lvl="1"/>
            <a:r>
              <a:rPr lang="en-GB" sz="2400" dirty="0"/>
              <a:t>This is usually called an </a:t>
            </a:r>
            <a:r>
              <a:rPr lang="en-GB" sz="2400" b="1" i="1" dirty="0">
                <a:solidFill>
                  <a:srgbClr val="72989C"/>
                </a:solidFill>
              </a:rPr>
              <a:t>N-Tier architecture</a:t>
            </a:r>
            <a:r>
              <a:rPr lang="en-GB" sz="2400" dirty="0"/>
              <a:t>, where N is the number of tiers.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400" dirty="0"/>
              <a:t>Much of what is done at the </a:t>
            </a:r>
            <a:r>
              <a:rPr lang="en-GB" sz="2400" b="1" i="1" dirty="0">
                <a:solidFill>
                  <a:srgbClr val="72989C"/>
                </a:solidFill>
              </a:rPr>
              <a:t>presentation level </a:t>
            </a:r>
            <a:r>
              <a:rPr lang="en-GB" sz="2400" dirty="0"/>
              <a:t>is to do with the </a:t>
            </a:r>
            <a:r>
              <a:rPr lang="en-GB" sz="2400" b="1" i="1" dirty="0">
                <a:solidFill>
                  <a:srgbClr val="72989C"/>
                </a:solidFill>
              </a:rPr>
              <a:t>user experience</a:t>
            </a:r>
            <a:r>
              <a:rPr lang="en-GB" sz="2400" dirty="0"/>
              <a:t>.</a:t>
            </a:r>
          </a:p>
          <a:p>
            <a:pPr lvl="2"/>
            <a:r>
              <a:rPr lang="en-GB" sz="2400" dirty="0"/>
              <a:t>Formatting the website properly</a:t>
            </a:r>
          </a:p>
          <a:p>
            <a:pPr lvl="2"/>
            <a:r>
              <a:rPr lang="en-GB" sz="2400" dirty="0"/>
              <a:t>Handling simple data validation</a:t>
            </a:r>
          </a:p>
          <a:p>
            <a:pPr lvl="2"/>
            <a:r>
              <a:rPr lang="en-GB" sz="2400" dirty="0"/>
              <a:t>Animation and interface flourishes</a:t>
            </a:r>
          </a:p>
          <a:p>
            <a:pPr lvl="2"/>
            <a:endParaRPr lang="en-GB" sz="2400" dirty="0"/>
          </a:p>
          <a:p>
            <a:pPr lvl="1"/>
            <a:r>
              <a:rPr lang="en-GB" sz="2400" dirty="0"/>
              <a:t>It is more </a:t>
            </a:r>
            <a:r>
              <a:rPr lang="en-GB" sz="2400" dirty="0" smtClean="0"/>
              <a:t>important for </a:t>
            </a:r>
            <a:r>
              <a:rPr lang="en-GB" sz="2400" dirty="0"/>
              <a:t>this to be handled in the user’s client browser.</a:t>
            </a:r>
          </a:p>
          <a:p>
            <a:pPr lvl="1"/>
            <a:endParaRPr lang="en-GB" sz="2400" dirty="0"/>
          </a:p>
          <a:p>
            <a:pPr lvl="1"/>
            <a:r>
              <a:rPr lang="en-GB" sz="2400" dirty="0"/>
              <a:t>When updated data is required (to update the user interface), that request is sent to the application layer.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6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400" dirty="0"/>
              <a:t>The </a:t>
            </a:r>
            <a:r>
              <a:rPr lang="en-GB" sz="2400" b="1" i="1" dirty="0">
                <a:solidFill>
                  <a:srgbClr val="72989C"/>
                </a:solidFill>
              </a:rPr>
              <a:t>application layer </a:t>
            </a:r>
            <a:r>
              <a:rPr lang="en-GB" sz="2400" dirty="0"/>
              <a:t>handles all the </a:t>
            </a:r>
            <a:r>
              <a:rPr lang="en-GB" sz="2400" b="1" i="1" dirty="0">
                <a:solidFill>
                  <a:srgbClr val="72989C"/>
                </a:solidFill>
              </a:rPr>
              <a:t>functionality</a:t>
            </a:r>
            <a:r>
              <a:rPr lang="en-GB" sz="2400" dirty="0"/>
              <a:t>.</a:t>
            </a:r>
          </a:p>
          <a:p>
            <a:pPr lvl="2"/>
            <a:r>
              <a:rPr lang="en-GB" sz="2400" dirty="0"/>
              <a:t>The things that you would generally think of as the ‘programming’</a:t>
            </a:r>
          </a:p>
          <a:p>
            <a:pPr lvl="2"/>
            <a:r>
              <a:rPr lang="en-GB" sz="2400" dirty="0"/>
              <a:t>Often referred to as the ‘</a:t>
            </a:r>
            <a:r>
              <a:rPr lang="en-GB" sz="2400" b="1" i="1" dirty="0"/>
              <a:t>business logic</a:t>
            </a:r>
            <a:r>
              <a:rPr lang="en-GB" sz="2400" dirty="0" smtClean="0"/>
              <a:t>’</a:t>
            </a:r>
          </a:p>
          <a:p>
            <a:pPr lvl="2"/>
            <a:endParaRPr lang="en-GB" sz="2400" dirty="0"/>
          </a:p>
          <a:p>
            <a:pPr lvl="1"/>
            <a:r>
              <a:rPr lang="en-GB" sz="2400" dirty="0"/>
              <a:t>Most often handled on the server via a language such as PHP or </a:t>
            </a:r>
            <a:r>
              <a:rPr lang="en-GB" sz="2400" dirty="0" smtClean="0"/>
              <a:t>Ruby or ASP.NET</a:t>
            </a:r>
            <a:endParaRPr lang="en-GB" sz="2400" dirty="0"/>
          </a:p>
          <a:p>
            <a:pPr lvl="1"/>
            <a:r>
              <a:rPr lang="en-GB" sz="2400" dirty="0"/>
              <a:t>Also serves as the mediator between the presentation and the data.</a:t>
            </a:r>
          </a:p>
          <a:p>
            <a:pPr lvl="2"/>
            <a:r>
              <a:rPr lang="en-GB" sz="2400" dirty="0"/>
              <a:t>All interaction between those two should be done via this layer.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7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Aft>
                <a:spcPts val="600"/>
              </a:spcAft>
            </a:pPr>
            <a:r>
              <a:rPr lang="en-GB" sz="2400" dirty="0"/>
              <a:t>The </a:t>
            </a:r>
            <a:r>
              <a:rPr lang="en-GB" sz="2400" b="1" i="1" dirty="0">
                <a:solidFill>
                  <a:srgbClr val="72989C"/>
                </a:solidFill>
              </a:rPr>
              <a:t>data layer </a:t>
            </a:r>
            <a:r>
              <a:rPr lang="en-GB" sz="2400" dirty="0"/>
              <a:t>is responsible for </a:t>
            </a:r>
            <a:r>
              <a:rPr lang="en-GB" sz="2400" b="1" i="1" dirty="0">
                <a:solidFill>
                  <a:srgbClr val="72989C"/>
                </a:solidFill>
              </a:rPr>
              <a:t>optimised data access</a:t>
            </a:r>
            <a:endParaRPr lang="en-GB" sz="2400" b="1" i="1" dirty="0"/>
          </a:p>
          <a:p>
            <a:pPr lvl="1">
              <a:spcAft>
                <a:spcPts val="600"/>
              </a:spcAft>
            </a:pPr>
            <a:r>
              <a:rPr lang="en-GB" sz="2400" dirty="0" smtClean="0"/>
              <a:t>This </a:t>
            </a:r>
            <a:r>
              <a:rPr lang="en-GB" sz="2400" dirty="0"/>
              <a:t>is most often handled using a database management system such as MySQL.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The data layer can handle caching of </a:t>
            </a:r>
            <a:r>
              <a:rPr lang="en-GB" sz="2400" dirty="0" smtClean="0"/>
              <a:t>data.</a:t>
            </a:r>
            <a:endParaRPr lang="en-GB" sz="2400" dirty="0"/>
          </a:p>
          <a:p>
            <a:pPr lvl="1">
              <a:spcAft>
                <a:spcPts val="600"/>
              </a:spcAft>
            </a:pPr>
            <a:r>
              <a:rPr lang="en-GB" sz="2400" dirty="0"/>
              <a:t>It can also handle load-balancing between servers.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6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 Between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2400" dirty="0"/>
              <a:t>Communication between layers is handled via a platform independent </a:t>
            </a:r>
            <a:r>
              <a:rPr lang="en-GB" sz="2400" dirty="0" smtClean="0"/>
              <a:t>protocol such </a:t>
            </a:r>
            <a:r>
              <a:rPr lang="en-GB" sz="2400" dirty="0"/>
              <a:t>as </a:t>
            </a:r>
            <a:r>
              <a:rPr lang="en-GB" sz="2400" dirty="0" smtClean="0"/>
              <a:t>XML.</a:t>
            </a:r>
          </a:p>
          <a:p>
            <a:pPr lvl="1"/>
            <a:r>
              <a:rPr lang="en-GB" sz="2400" dirty="0"/>
              <a:t>Communication in a formal format is important.</a:t>
            </a:r>
          </a:p>
          <a:p>
            <a:pPr lvl="1"/>
            <a:endParaRPr lang="en-GB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7491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495</TotalTime>
  <Words>747</Words>
  <Application>Microsoft Office PowerPoint</Application>
  <PresentationFormat>Widescreen</PresentationFormat>
  <Paragraphs>124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Schoolbook</vt:lpstr>
      <vt:lpstr>Wingdings</vt:lpstr>
      <vt:lpstr>Wingdings 2</vt:lpstr>
      <vt:lpstr>View</vt:lpstr>
      <vt:lpstr>Topic 1 : Introduction</vt:lpstr>
      <vt:lpstr>Terminologies</vt:lpstr>
      <vt:lpstr>Desktop Applications</vt:lpstr>
      <vt:lpstr>Web Applications</vt:lpstr>
      <vt:lpstr>The Parts of a Web Application</vt:lpstr>
      <vt:lpstr>Presentation Layer</vt:lpstr>
      <vt:lpstr>Application Layer</vt:lpstr>
      <vt:lpstr>Data Layer</vt:lpstr>
      <vt:lpstr>Communication Between Layers</vt:lpstr>
      <vt:lpstr>The Client and the Server</vt:lpstr>
      <vt:lpstr>The Client &amp; the Server - Advantages</vt:lpstr>
      <vt:lpstr>The Client &amp; the Server - Disdvantages</vt:lpstr>
      <vt:lpstr>Reinventing the Wheel</vt:lpstr>
      <vt:lpstr>Assignment #1</vt:lpstr>
      <vt:lpstr>Questions ???</vt:lpstr>
      <vt:lpstr>End of Topic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 : Introduction</dc:title>
  <dc:creator>pradip</dc:creator>
  <cp:lastModifiedBy>Niman</cp:lastModifiedBy>
  <cp:revision>56</cp:revision>
  <dcterms:created xsi:type="dcterms:W3CDTF">2013-08-28T17:38:19Z</dcterms:created>
  <dcterms:modified xsi:type="dcterms:W3CDTF">2016-09-18T11:41:14Z</dcterms:modified>
</cp:coreProperties>
</file>