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Light" charset="1" panose="00000400000000000000"/>
      <p:regular r:id="rId10"/>
    </p:embeddedFont>
    <p:embeddedFont>
      <p:font typeface="Open Sauce Light Bold" charset="1" panose="00000600000000000000"/>
      <p:regular r:id="rId11"/>
    </p:embeddedFont>
    <p:embeddedFont>
      <p:font typeface="Open Sauce Light Italics" charset="1" panose="00000400000000000000"/>
      <p:regular r:id="rId12"/>
    </p:embeddedFont>
    <p:embeddedFont>
      <p:font typeface="Open Sauce Light Bold Italics" charset="1" panose="0000060000000000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SemiBold" charset="1" panose="00000700000000000000"/>
      <p:regular r:id="rId18"/>
    </p:embeddedFont>
    <p:embeddedFont>
      <p:font typeface="Open Sauce SemiBold Bold" charset="1" panose="00000A00000000000000"/>
      <p:regular r:id="rId19"/>
    </p:embeddedFont>
    <p:embeddedFont>
      <p:font typeface="Open Sauce SemiBold Italics" charset="1" panose="00000700000000000000"/>
      <p:regular r:id="rId20"/>
    </p:embeddedFont>
    <p:embeddedFont>
      <p:font typeface="Open Sauce SemiBold Bold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25525"/>
        </a:solidFill>
      </p:bgPr>
    </p:bg>
    <p:spTree>
      <p:nvGrpSpPr>
        <p:cNvPr id="1" name=""/>
        <p:cNvGrpSpPr/>
        <p:nvPr/>
      </p:nvGrpSpPr>
      <p:grpSpPr>
        <a:xfrm>
          <a:off x="0" y="0"/>
          <a:ext cx="0" cy="0"/>
          <a:chOff x="0" y="0"/>
          <a:chExt cx="0" cy="0"/>
        </a:xfrm>
      </p:grpSpPr>
      <p:sp>
        <p:nvSpPr>
          <p:cNvPr name="TextBox 2" id="2"/>
          <p:cNvSpPr txBox="true"/>
          <p:nvPr/>
        </p:nvSpPr>
        <p:spPr>
          <a:xfrm rot="0">
            <a:off x="1028700" y="3567542"/>
            <a:ext cx="12429218" cy="4797425"/>
          </a:xfrm>
          <a:prstGeom prst="rect">
            <a:avLst/>
          </a:prstGeom>
        </p:spPr>
        <p:txBody>
          <a:bodyPr anchor="t" rtlCol="false" tIns="0" lIns="0" bIns="0" rIns="0">
            <a:spAutoFit/>
          </a:bodyPr>
          <a:lstStyle/>
          <a:p>
            <a:pPr>
              <a:lnSpc>
                <a:spcPts val="18700"/>
              </a:lnSpc>
            </a:pPr>
            <a:r>
              <a:rPr lang="en-US" sz="17000">
                <a:solidFill>
                  <a:srgbClr val="FFFFFF"/>
                </a:solidFill>
                <a:latin typeface="Open Sauce SemiBold"/>
              </a:rPr>
              <a:t>Root2AI  Project</a:t>
            </a:r>
          </a:p>
        </p:txBody>
      </p:sp>
      <p:sp>
        <p:nvSpPr>
          <p:cNvPr name="TextBox 3" id="3"/>
          <p:cNvSpPr txBox="true"/>
          <p:nvPr/>
        </p:nvSpPr>
        <p:spPr>
          <a:xfrm rot="0">
            <a:off x="1028700" y="8644890"/>
            <a:ext cx="12429218" cy="613410"/>
          </a:xfrm>
          <a:prstGeom prst="rect">
            <a:avLst/>
          </a:prstGeom>
        </p:spPr>
        <p:txBody>
          <a:bodyPr anchor="t" rtlCol="false" tIns="0" lIns="0" bIns="0" rIns="0">
            <a:spAutoFit/>
          </a:bodyPr>
          <a:lstStyle/>
          <a:p>
            <a:pPr>
              <a:lnSpc>
                <a:spcPts val="5040"/>
              </a:lnSpc>
              <a:spcBef>
                <a:spcPct val="0"/>
              </a:spcBef>
            </a:pPr>
            <a:r>
              <a:rPr lang="en-US" sz="3600">
                <a:solidFill>
                  <a:srgbClr val="FFFFFF"/>
                </a:solidFill>
                <a:latin typeface="Open Sauce SemiBold"/>
              </a:rPr>
              <a:t>Model Result Report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459828"/>
            <a:ext cx="6536533" cy="3152775"/>
          </a:xfrm>
          <a:prstGeom prst="rect">
            <a:avLst/>
          </a:prstGeom>
        </p:spPr>
        <p:txBody>
          <a:bodyPr anchor="t" rtlCol="false" tIns="0" lIns="0" bIns="0" rIns="0">
            <a:spAutoFit/>
          </a:bodyPr>
          <a:lstStyle/>
          <a:p>
            <a:pPr marL="0" indent="0" lvl="0">
              <a:lnSpc>
                <a:spcPts val="12480"/>
              </a:lnSpc>
            </a:pPr>
            <a:r>
              <a:rPr lang="en-US" sz="10400">
                <a:solidFill>
                  <a:srgbClr val="D25525"/>
                </a:solidFill>
                <a:latin typeface="Open Sauce SemiBold"/>
              </a:rPr>
              <a:t>Model Building</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321875" y="2259350"/>
            <a:ext cx="8611598" cy="5768300"/>
          </a:xfrm>
          <a:prstGeom prst="rect">
            <a:avLst/>
          </a:prstGeom>
        </p:spPr>
      </p:pic>
      <p:sp>
        <p:nvSpPr>
          <p:cNvPr name="TextBox 4" id="4"/>
          <p:cNvSpPr txBox="true"/>
          <p:nvPr/>
        </p:nvSpPr>
        <p:spPr>
          <a:xfrm rot="0">
            <a:off x="1239501" y="5105400"/>
            <a:ext cx="5240223" cy="2715260"/>
          </a:xfrm>
          <a:prstGeom prst="rect">
            <a:avLst/>
          </a:prstGeom>
        </p:spPr>
        <p:txBody>
          <a:bodyPr anchor="t" rtlCol="false" tIns="0" lIns="0" bIns="0" rIns="0">
            <a:spAutoFit/>
          </a:bodyPr>
          <a:lstStyle/>
          <a:p>
            <a:pPr>
              <a:lnSpc>
                <a:spcPts val="3640"/>
              </a:lnSpc>
            </a:pPr>
            <a:r>
              <a:rPr lang="en-US" sz="2600">
                <a:solidFill>
                  <a:srgbClr val="000000"/>
                </a:solidFill>
                <a:latin typeface="Open Sauce Light"/>
              </a:rPr>
              <a:t>The text was vectorized and and then split into training and test sets.</a:t>
            </a:r>
          </a:p>
          <a:p>
            <a:pPr>
              <a:lnSpc>
                <a:spcPts val="3640"/>
              </a:lnSpc>
            </a:pPr>
          </a:p>
          <a:p>
            <a:pPr algn="l" marL="0" indent="0" lvl="0">
              <a:lnSpc>
                <a:spcPts val="3640"/>
              </a:lnSpc>
              <a:spcBef>
                <a:spcPct val="0"/>
              </a:spcBef>
            </a:pPr>
            <a:r>
              <a:rPr lang="en-US" sz="2600">
                <a:solidFill>
                  <a:srgbClr val="000000"/>
                </a:solidFill>
                <a:latin typeface="Open Sauce Light"/>
              </a:rPr>
              <a:t>It was then fitted using different ML algorithms.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782541"/>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Naive Bayes</a:t>
            </a:r>
          </a:p>
        </p:txBody>
      </p:sp>
      <p:sp>
        <p:nvSpPr>
          <p:cNvPr name="TextBox 3" id="3"/>
          <p:cNvSpPr txBox="true"/>
          <p:nvPr/>
        </p:nvSpPr>
        <p:spPr>
          <a:xfrm rot="0">
            <a:off x="6810474" y="6782541"/>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Random Forrest</a:t>
            </a:r>
          </a:p>
        </p:txBody>
      </p:sp>
      <p:sp>
        <p:nvSpPr>
          <p:cNvPr name="TextBox 4" id="4"/>
          <p:cNvSpPr txBox="true"/>
          <p:nvPr/>
        </p:nvSpPr>
        <p:spPr>
          <a:xfrm rot="0">
            <a:off x="12592248" y="6782541"/>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Linear SVC</a:t>
            </a:r>
          </a:p>
        </p:txBody>
      </p:sp>
      <p:sp>
        <p:nvSpPr>
          <p:cNvPr name="TextBox 5" id="5"/>
          <p:cNvSpPr txBox="true"/>
          <p:nvPr/>
        </p:nvSpPr>
        <p:spPr>
          <a:xfrm rot="0">
            <a:off x="1028700" y="933450"/>
            <a:ext cx="12253924" cy="3392170"/>
          </a:xfrm>
          <a:prstGeom prst="rect">
            <a:avLst/>
          </a:prstGeom>
        </p:spPr>
        <p:txBody>
          <a:bodyPr anchor="t" rtlCol="false" tIns="0" lIns="0" bIns="0" rIns="0">
            <a:spAutoFit/>
          </a:bodyPr>
          <a:lstStyle/>
          <a:p>
            <a:pPr marL="0" indent="0" lvl="0">
              <a:lnSpc>
                <a:spcPts val="13520"/>
              </a:lnSpc>
            </a:pPr>
            <a:r>
              <a:rPr lang="en-US" sz="10400">
                <a:solidFill>
                  <a:srgbClr val="D25525"/>
                </a:solidFill>
                <a:latin typeface="Open Sauce SemiBold"/>
              </a:rPr>
              <a:t>Algorithms and their accuracy</a:t>
            </a:r>
          </a:p>
        </p:txBody>
      </p:sp>
      <p:sp>
        <p:nvSpPr>
          <p:cNvPr name="TextBox 6" id="6"/>
          <p:cNvSpPr txBox="true"/>
          <p:nvPr/>
        </p:nvSpPr>
        <p:spPr>
          <a:xfrm rot="0">
            <a:off x="1028700" y="7531797"/>
            <a:ext cx="4667052" cy="4292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Accuracy = 65.17</a:t>
            </a:r>
          </a:p>
        </p:txBody>
      </p:sp>
      <p:sp>
        <p:nvSpPr>
          <p:cNvPr name="TextBox 7" id="7"/>
          <p:cNvSpPr txBox="true"/>
          <p:nvPr/>
        </p:nvSpPr>
        <p:spPr>
          <a:xfrm rot="0">
            <a:off x="6810474" y="7531797"/>
            <a:ext cx="4667052" cy="4292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Accuracy = 61.90</a:t>
            </a:r>
          </a:p>
        </p:txBody>
      </p:sp>
      <p:sp>
        <p:nvSpPr>
          <p:cNvPr name="TextBox 8" id="8"/>
          <p:cNvSpPr txBox="true"/>
          <p:nvPr/>
        </p:nvSpPr>
        <p:spPr>
          <a:xfrm rot="0">
            <a:off x="12592248" y="7531797"/>
            <a:ext cx="4667052" cy="4292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Accuracy = 62.05</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11181" y="722023"/>
            <a:ext cx="7743007" cy="1571625"/>
          </a:xfrm>
          <a:prstGeom prst="rect">
            <a:avLst/>
          </a:prstGeom>
        </p:spPr>
        <p:txBody>
          <a:bodyPr anchor="t" rtlCol="false" tIns="0" lIns="0" bIns="0" rIns="0">
            <a:spAutoFit/>
          </a:bodyPr>
          <a:lstStyle/>
          <a:p>
            <a:pPr algn="r" marL="0" indent="0" lvl="0">
              <a:lnSpc>
                <a:spcPts val="12480"/>
              </a:lnSpc>
            </a:pPr>
            <a:r>
              <a:rPr lang="en-US" sz="10400">
                <a:solidFill>
                  <a:srgbClr val="D25525"/>
                </a:solidFill>
                <a:latin typeface="Open Sauce SemiBold"/>
              </a:rPr>
              <a:t>Conclusion</a:t>
            </a:r>
          </a:p>
        </p:txBody>
      </p:sp>
      <p:sp>
        <p:nvSpPr>
          <p:cNvPr name="TextBox 3" id="3"/>
          <p:cNvSpPr txBox="true"/>
          <p:nvPr/>
        </p:nvSpPr>
        <p:spPr>
          <a:xfrm rot="0">
            <a:off x="2504309" y="3507784"/>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TF-IDF</a:t>
            </a:r>
          </a:p>
        </p:txBody>
      </p:sp>
      <p:sp>
        <p:nvSpPr>
          <p:cNvPr name="TextBox 4" id="4"/>
          <p:cNvSpPr txBox="true"/>
          <p:nvPr/>
        </p:nvSpPr>
        <p:spPr>
          <a:xfrm rot="0">
            <a:off x="2504309" y="6871904"/>
            <a:ext cx="5278376"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Hyperparameter Tuning</a:t>
            </a:r>
          </a:p>
        </p:txBody>
      </p:sp>
      <p:sp>
        <p:nvSpPr>
          <p:cNvPr name="TextBox 5" id="5"/>
          <p:cNvSpPr txBox="true"/>
          <p:nvPr/>
        </p:nvSpPr>
        <p:spPr>
          <a:xfrm rot="0">
            <a:off x="9324827" y="3410924"/>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Naive Bayes</a:t>
            </a:r>
          </a:p>
        </p:txBody>
      </p:sp>
      <p:sp>
        <p:nvSpPr>
          <p:cNvPr name="TextBox 6" id="6"/>
          <p:cNvSpPr txBox="true"/>
          <p:nvPr/>
        </p:nvSpPr>
        <p:spPr>
          <a:xfrm rot="0">
            <a:off x="9324827" y="6871904"/>
            <a:ext cx="4667052" cy="580390"/>
          </a:xfrm>
          <a:prstGeom prst="rect">
            <a:avLst/>
          </a:prstGeom>
        </p:spPr>
        <p:txBody>
          <a:bodyPr anchor="t" rtlCol="false" tIns="0" lIns="0" bIns="0" rIns="0">
            <a:spAutoFit/>
          </a:bodyPr>
          <a:lstStyle/>
          <a:p>
            <a:pPr algn="l" marL="0" indent="0" lvl="0">
              <a:lnSpc>
                <a:spcPts val="4759"/>
              </a:lnSpc>
              <a:spcBef>
                <a:spcPct val="0"/>
              </a:spcBef>
            </a:pPr>
            <a:r>
              <a:rPr lang="en-US" sz="3400">
                <a:solidFill>
                  <a:srgbClr val="000000"/>
                </a:solidFill>
                <a:latin typeface="Open Sauce SemiBold"/>
              </a:rPr>
              <a:t>Other ML algorithms</a:t>
            </a:r>
          </a:p>
        </p:txBody>
      </p:sp>
      <p:sp>
        <p:nvSpPr>
          <p:cNvPr name="TextBox 7" id="7"/>
          <p:cNvSpPr txBox="true"/>
          <p:nvPr/>
        </p:nvSpPr>
        <p:spPr>
          <a:xfrm rot="0">
            <a:off x="2504309" y="4257040"/>
            <a:ext cx="4667052" cy="8864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TF_IDF is lowering the accuracy of the model.</a:t>
            </a:r>
          </a:p>
        </p:txBody>
      </p:sp>
      <p:sp>
        <p:nvSpPr>
          <p:cNvPr name="TextBox 8" id="8"/>
          <p:cNvSpPr txBox="true"/>
          <p:nvPr/>
        </p:nvSpPr>
        <p:spPr>
          <a:xfrm rot="0">
            <a:off x="2504309" y="7621160"/>
            <a:ext cx="4667052" cy="13436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The accuracy can further be improved by hyper-parameter tuning.</a:t>
            </a:r>
          </a:p>
        </p:txBody>
      </p:sp>
      <p:sp>
        <p:nvSpPr>
          <p:cNvPr name="TextBox 9" id="9"/>
          <p:cNvSpPr txBox="true"/>
          <p:nvPr/>
        </p:nvSpPr>
        <p:spPr>
          <a:xfrm rot="0">
            <a:off x="9324827" y="4160181"/>
            <a:ext cx="4667052" cy="18008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Naive Bayes is the preferred algorithm choice as it is the fastest and the most accurate. </a:t>
            </a:r>
          </a:p>
        </p:txBody>
      </p:sp>
      <p:sp>
        <p:nvSpPr>
          <p:cNvPr name="TextBox 10" id="10"/>
          <p:cNvSpPr txBox="true"/>
          <p:nvPr/>
        </p:nvSpPr>
        <p:spPr>
          <a:xfrm rot="0">
            <a:off x="9324827" y="7621160"/>
            <a:ext cx="4667052" cy="1343660"/>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Open Sauce Light"/>
              </a:rPr>
              <a:t>The model can be trained on other ML algorithms that might be more accurate.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44349" y="462042"/>
            <a:ext cx="11494393" cy="9362917"/>
            <a:chOff x="0" y="0"/>
            <a:chExt cx="15325857" cy="12483889"/>
          </a:xfrm>
        </p:grpSpPr>
        <p:pic>
          <p:nvPicPr>
            <p:cNvPr name="Picture 3" id="3"/>
            <p:cNvPicPr>
              <a:picLocks noChangeAspect="true"/>
            </p:cNvPicPr>
            <p:nvPr/>
          </p:nvPicPr>
          <p:blipFill>
            <a:blip r:embed="rId2"/>
            <a:srcRect l="0" t="411" r="0" b="411"/>
            <a:stretch>
              <a:fillRect/>
            </a:stretch>
          </p:blipFill>
          <p:spPr>
            <a:xfrm>
              <a:off x="0" y="0"/>
              <a:ext cx="15325857" cy="12483889"/>
            </a:xfrm>
            <a:prstGeom prst="rect">
              <a:avLst/>
            </a:prstGeom>
          </p:spPr>
        </p:pic>
      </p:grpSp>
      <p:sp>
        <p:nvSpPr>
          <p:cNvPr name="TextBox 4" id="4"/>
          <p:cNvSpPr txBox="true"/>
          <p:nvPr/>
        </p:nvSpPr>
        <p:spPr>
          <a:xfrm rot="0">
            <a:off x="644494" y="1138161"/>
            <a:ext cx="5103299" cy="1297878"/>
          </a:xfrm>
          <a:prstGeom prst="rect">
            <a:avLst/>
          </a:prstGeom>
        </p:spPr>
        <p:txBody>
          <a:bodyPr anchor="t" rtlCol="false" tIns="0" lIns="0" bIns="0" rIns="0">
            <a:spAutoFit/>
          </a:bodyPr>
          <a:lstStyle/>
          <a:p>
            <a:pPr marL="0" indent="0" lvl="0">
              <a:lnSpc>
                <a:spcPts val="5180"/>
              </a:lnSpc>
            </a:pPr>
            <a:r>
              <a:rPr lang="en-US" sz="3985">
                <a:solidFill>
                  <a:srgbClr val="D25525"/>
                </a:solidFill>
                <a:latin typeface="Open Sauce SemiBold"/>
              </a:rPr>
              <a:t>Preliminary Analysis of the Dataset</a:t>
            </a:r>
          </a:p>
        </p:txBody>
      </p:sp>
      <p:sp>
        <p:nvSpPr>
          <p:cNvPr name="TextBox 5" id="5"/>
          <p:cNvSpPr txBox="true"/>
          <p:nvPr/>
        </p:nvSpPr>
        <p:spPr>
          <a:xfrm rot="0">
            <a:off x="644494" y="2833272"/>
            <a:ext cx="4478423" cy="5848350"/>
          </a:xfrm>
          <a:prstGeom prst="rect">
            <a:avLst/>
          </a:prstGeom>
        </p:spPr>
        <p:txBody>
          <a:bodyPr anchor="t" rtlCol="false" tIns="0" lIns="0" bIns="0" rIns="0">
            <a:spAutoFit/>
          </a:bodyPr>
          <a:lstStyle/>
          <a:p>
            <a:pPr algn="l" marL="0" indent="0" lvl="0">
              <a:lnSpc>
                <a:spcPts val="4199"/>
              </a:lnSpc>
              <a:spcBef>
                <a:spcPct val="0"/>
              </a:spcBef>
            </a:pPr>
            <a:r>
              <a:rPr lang="en-US" sz="2999">
                <a:solidFill>
                  <a:srgbClr val="000000"/>
                </a:solidFill>
                <a:latin typeface="Open Sauce Light"/>
              </a:rPr>
              <a:t>The given dateset consisted of two columns namely 'Text' and 'Target'. The 'Target' column contained different categories of companies, where as the 'Text' column contained text relevant to the category of the companies.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25525"/>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0715496" cy="1571625"/>
          </a:xfrm>
          <a:prstGeom prst="rect">
            <a:avLst/>
          </a:prstGeom>
        </p:spPr>
        <p:txBody>
          <a:bodyPr anchor="t" rtlCol="false" tIns="0" lIns="0" bIns="0" rIns="0">
            <a:spAutoFit/>
          </a:bodyPr>
          <a:lstStyle/>
          <a:p>
            <a:pPr marL="0" indent="0" lvl="0">
              <a:lnSpc>
                <a:spcPts val="12480"/>
              </a:lnSpc>
            </a:pPr>
            <a:r>
              <a:rPr lang="en-US" sz="10400">
                <a:solidFill>
                  <a:srgbClr val="FFFFFF"/>
                </a:solidFill>
                <a:latin typeface="Open Sauce SemiBold"/>
              </a:rPr>
              <a:t>Approach:</a:t>
            </a:r>
          </a:p>
        </p:txBody>
      </p:sp>
      <p:sp>
        <p:nvSpPr>
          <p:cNvPr name="TextBox 3" id="3"/>
          <p:cNvSpPr txBox="true"/>
          <p:nvPr/>
        </p:nvSpPr>
        <p:spPr>
          <a:xfrm rot="0">
            <a:off x="1028700" y="4535190"/>
            <a:ext cx="13863123" cy="3190875"/>
          </a:xfrm>
          <a:prstGeom prst="rect">
            <a:avLst/>
          </a:prstGeom>
        </p:spPr>
        <p:txBody>
          <a:bodyPr anchor="t" rtlCol="false" tIns="0" lIns="0" bIns="0" rIns="0">
            <a:spAutoFit/>
          </a:bodyPr>
          <a:lstStyle/>
          <a:p>
            <a:pPr>
              <a:lnSpc>
                <a:spcPts val="4200"/>
              </a:lnSpc>
            </a:pPr>
            <a:r>
              <a:rPr lang="en-US" sz="2999">
                <a:solidFill>
                  <a:srgbClr val="FAFAFA"/>
                </a:solidFill>
                <a:latin typeface="Open Sauce Light Bold"/>
              </a:rPr>
              <a:t>The problem appears to be classification problem (NLP) that will require the following steps to solve:</a:t>
            </a:r>
          </a:p>
          <a:p>
            <a:pPr marL="647700" indent="-323850" lvl="1">
              <a:lnSpc>
                <a:spcPts val="4200"/>
              </a:lnSpc>
              <a:buFont typeface="Arial"/>
              <a:buChar char="•"/>
            </a:pPr>
            <a:r>
              <a:rPr lang="en-US" sz="3000">
                <a:solidFill>
                  <a:srgbClr val="FAFAFA"/>
                </a:solidFill>
                <a:latin typeface="Open Sauce Light Bold"/>
              </a:rPr>
              <a:t>Exploratory Text Analysis</a:t>
            </a:r>
          </a:p>
          <a:p>
            <a:pPr marL="647700" indent="-323850" lvl="1">
              <a:lnSpc>
                <a:spcPts val="4200"/>
              </a:lnSpc>
              <a:buFont typeface="Arial"/>
              <a:buChar char="•"/>
            </a:pPr>
            <a:r>
              <a:rPr lang="en-US" sz="3000">
                <a:solidFill>
                  <a:srgbClr val="FAFAFA"/>
                </a:solidFill>
                <a:latin typeface="Open Sauce Light Bold"/>
              </a:rPr>
              <a:t>Text Cleaning and preprocessing</a:t>
            </a:r>
          </a:p>
          <a:p>
            <a:pPr marL="647700" indent="-323850" lvl="1">
              <a:lnSpc>
                <a:spcPts val="4200"/>
              </a:lnSpc>
              <a:buFont typeface="Arial"/>
              <a:buChar char="•"/>
            </a:pPr>
            <a:r>
              <a:rPr lang="en-US" sz="3000">
                <a:solidFill>
                  <a:srgbClr val="FAFAFA"/>
                </a:solidFill>
                <a:latin typeface="Open Sauce Light Bold"/>
              </a:rPr>
              <a:t>Text Vectorization </a:t>
            </a:r>
          </a:p>
          <a:p>
            <a:pPr algn="l" marL="647700" indent="-323850" lvl="1">
              <a:lnSpc>
                <a:spcPts val="4199"/>
              </a:lnSpc>
              <a:buFont typeface="Arial"/>
              <a:buChar char="•"/>
            </a:pPr>
            <a:r>
              <a:rPr lang="en-US" sz="3000">
                <a:solidFill>
                  <a:srgbClr val="FAFAFA"/>
                </a:solidFill>
                <a:latin typeface="Open Sauce Light Bold"/>
              </a:rPr>
              <a:t>Running Different ML Models and their accuracy comparison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9782787" cy="10287000"/>
          </a:xfrm>
          <a:prstGeom prst="rect">
            <a:avLst/>
          </a:prstGeom>
          <a:solidFill>
            <a:srgbClr val="D25525"/>
          </a:solidFill>
        </p:spPr>
      </p:sp>
      <p:sp>
        <p:nvSpPr>
          <p:cNvPr name="TextBox 3" id="3"/>
          <p:cNvSpPr txBox="true"/>
          <p:nvPr/>
        </p:nvSpPr>
        <p:spPr>
          <a:xfrm rot="0">
            <a:off x="10555399" y="3337983"/>
            <a:ext cx="7125504" cy="2619375"/>
          </a:xfrm>
          <a:prstGeom prst="rect">
            <a:avLst/>
          </a:prstGeom>
        </p:spPr>
        <p:txBody>
          <a:bodyPr anchor="t" rtlCol="false" tIns="0" lIns="0" bIns="0" rIns="0">
            <a:spAutoFit/>
          </a:bodyPr>
          <a:lstStyle/>
          <a:p>
            <a:pPr>
              <a:lnSpc>
                <a:spcPts val="10320"/>
              </a:lnSpc>
            </a:pPr>
            <a:r>
              <a:rPr lang="en-US" sz="8599">
                <a:solidFill>
                  <a:srgbClr val="D25525"/>
                </a:solidFill>
                <a:latin typeface="Open Sauce SemiBold"/>
              </a:rPr>
              <a:t>Data</a:t>
            </a:r>
          </a:p>
          <a:p>
            <a:pPr marL="0" indent="0" lvl="0">
              <a:lnSpc>
                <a:spcPts val="10319"/>
              </a:lnSpc>
            </a:pPr>
            <a:r>
              <a:rPr lang="en-US" sz="8600">
                <a:solidFill>
                  <a:srgbClr val="D25525"/>
                </a:solidFill>
                <a:latin typeface="Open Sauce SemiBold"/>
              </a:rPr>
              <a:t>Visualization</a:t>
            </a:r>
          </a:p>
        </p:txBody>
      </p:sp>
      <p:sp>
        <p:nvSpPr>
          <p:cNvPr name="TextBox 4" id="4"/>
          <p:cNvSpPr txBox="true"/>
          <p:nvPr/>
        </p:nvSpPr>
        <p:spPr>
          <a:xfrm rot="0">
            <a:off x="1637383" y="3790950"/>
            <a:ext cx="6508022" cy="2647950"/>
          </a:xfrm>
          <a:prstGeom prst="rect">
            <a:avLst/>
          </a:prstGeom>
        </p:spPr>
        <p:txBody>
          <a:bodyPr anchor="t" rtlCol="false" tIns="0" lIns="0" bIns="0" rIns="0">
            <a:spAutoFit/>
          </a:bodyPr>
          <a:lstStyle/>
          <a:p>
            <a:pPr algn="l" marL="0" indent="0" lvl="0">
              <a:lnSpc>
                <a:spcPts val="4199"/>
              </a:lnSpc>
              <a:spcBef>
                <a:spcPct val="0"/>
              </a:spcBef>
            </a:pPr>
            <a:r>
              <a:rPr lang="en-US" sz="2999">
                <a:solidFill>
                  <a:srgbClr val="FFFFFF"/>
                </a:solidFill>
                <a:latin typeface="Open Sauce Light"/>
              </a:rPr>
              <a:t>After dropping the NaN values and resetting the index values of the dataset, the count of different categories of companies was visualised.</a:t>
            </a:r>
            <a:r>
              <a:rPr lang="en-US" sz="1200">
                <a:solidFill>
                  <a:srgbClr val="FFFFFF"/>
                </a:solidFill>
                <a:latin typeface="Arimo"/>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91801" y="785335"/>
            <a:ext cx="17704398" cy="9016597"/>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16230600" cy="1677670"/>
          </a:xfrm>
          <a:prstGeom prst="rect">
            <a:avLst/>
          </a:prstGeom>
        </p:spPr>
        <p:txBody>
          <a:bodyPr anchor="t" rtlCol="false" tIns="0" lIns="0" bIns="0" rIns="0">
            <a:spAutoFit/>
          </a:bodyPr>
          <a:lstStyle/>
          <a:p>
            <a:pPr marL="0" indent="0" lvl="0">
              <a:lnSpc>
                <a:spcPts val="13520"/>
              </a:lnSpc>
            </a:pPr>
            <a:r>
              <a:rPr lang="en-US" sz="10400">
                <a:solidFill>
                  <a:srgbClr val="D25525"/>
                </a:solidFill>
                <a:latin typeface="Open Sauce SemiBold"/>
              </a:rPr>
              <a:t>Preprocessing</a:t>
            </a:r>
          </a:p>
        </p:txBody>
      </p:sp>
      <p:grpSp>
        <p:nvGrpSpPr>
          <p:cNvPr name="Group 3" id="3"/>
          <p:cNvGrpSpPr/>
          <p:nvPr/>
        </p:nvGrpSpPr>
        <p:grpSpPr>
          <a:xfrm rot="0">
            <a:off x="11079184" y="0"/>
            <a:ext cx="7208816" cy="10287000"/>
            <a:chOff x="0" y="0"/>
            <a:chExt cx="2438538" cy="3479800"/>
          </a:xfrm>
        </p:grpSpPr>
        <p:sp>
          <p:nvSpPr>
            <p:cNvPr name="Freeform 4" id="4"/>
            <p:cNvSpPr/>
            <p:nvPr/>
          </p:nvSpPr>
          <p:spPr>
            <a:xfrm>
              <a:off x="0" y="0"/>
              <a:ext cx="2438538" cy="3479800"/>
            </a:xfrm>
            <a:custGeom>
              <a:avLst/>
              <a:gdLst/>
              <a:ahLst/>
              <a:cxnLst/>
              <a:rect r="r" b="b" t="t" l="l"/>
              <a:pathLst>
                <a:path h="3479800" w="2438538">
                  <a:moveTo>
                    <a:pt x="0" y="0"/>
                  </a:moveTo>
                  <a:lnTo>
                    <a:pt x="2438538" y="0"/>
                  </a:lnTo>
                  <a:lnTo>
                    <a:pt x="2438538" y="3479800"/>
                  </a:lnTo>
                  <a:lnTo>
                    <a:pt x="0" y="3479800"/>
                  </a:lnTo>
                  <a:close/>
                </a:path>
              </a:pathLst>
            </a:custGeom>
            <a:solidFill>
              <a:srgbClr val="C66F29"/>
            </a:solidFill>
          </p:spPr>
        </p:sp>
      </p:grpSp>
      <p:sp>
        <p:nvSpPr>
          <p:cNvPr name="TextBox 5" id="5"/>
          <p:cNvSpPr txBox="true"/>
          <p:nvPr/>
        </p:nvSpPr>
        <p:spPr>
          <a:xfrm rot="0">
            <a:off x="1028700" y="3362960"/>
            <a:ext cx="6336725" cy="1780540"/>
          </a:xfrm>
          <a:prstGeom prst="rect">
            <a:avLst/>
          </a:prstGeom>
        </p:spPr>
        <p:txBody>
          <a:bodyPr anchor="t" rtlCol="false" tIns="0" lIns="0" bIns="0" rIns="0">
            <a:spAutoFit/>
          </a:bodyPr>
          <a:lstStyle/>
          <a:p>
            <a:pPr algn="l" marL="734060" indent="-367030" lvl="1">
              <a:lnSpc>
                <a:spcPts val="4759"/>
              </a:lnSpc>
              <a:buFont typeface="Arial"/>
              <a:buChar char="•"/>
            </a:pPr>
            <a:r>
              <a:rPr lang="en-US" sz="3400">
                <a:solidFill>
                  <a:srgbClr val="000000"/>
                </a:solidFill>
                <a:latin typeface="Open Sauce SemiBold"/>
              </a:rPr>
              <a:t>The unique categories in the column target were found</a:t>
            </a:r>
          </a:p>
        </p:txBody>
      </p:sp>
      <p:sp>
        <p:nvSpPr>
          <p:cNvPr name="TextBox 6" id="6"/>
          <p:cNvSpPr txBox="true"/>
          <p:nvPr/>
        </p:nvSpPr>
        <p:spPr>
          <a:xfrm rot="0">
            <a:off x="1028700" y="5732150"/>
            <a:ext cx="6336725" cy="1780540"/>
          </a:xfrm>
          <a:prstGeom prst="rect">
            <a:avLst/>
          </a:prstGeom>
        </p:spPr>
        <p:txBody>
          <a:bodyPr anchor="t" rtlCol="false" tIns="0" lIns="0" bIns="0" rIns="0">
            <a:spAutoFit/>
          </a:bodyPr>
          <a:lstStyle/>
          <a:p>
            <a:pPr algn="l" marL="734060" indent="-367030" lvl="1">
              <a:lnSpc>
                <a:spcPts val="4759"/>
              </a:lnSpc>
              <a:buFont typeface="Arial"/>
              <a:buChar char="•"/>
            </a:pPr>
            <a:r>
              <a:rPr lang="en-US" sz="3400">
                <a:solidFill>
                  <a:srgbClr val="000000"/>
                </a:solidFill>
                <a:latin typeface="Open Sauce SemiBold"/>
              </a:rPr>
              <a:t>These were then mapped to a numeric value to make our work easier.</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25525"/>
        </a:solidFill>
      </p:bgPr>
    </p:bg>
    <p:spTree>
      <p:nvGrpSpPr>
        <p:cNvPr id="1" name=""/>
        <p:cNvGrpSpPr/>
        <p:nvPr/>
      </p:nvGrpSpPr>
      <p:grpSpPr>
        <a:xfrm>
          <a:off x="0" y="0"/>
          <a:ext cx="0" cy="0"/>
          <a:chOff x="0" y="0"/>
          <a:chExt cx="0" cy="0"/>
        </a:xfrm>
      </p:grpSpPr>
      <p:sp>
        <p:nvSpPr>
          <p:cNvPr name="TextBox 2" id="2"/>
          <p:cNvSpPr txBox="true"/>
          <p:nvPr/>
        </p:nvSpPr>
        <p:spPr>
          <a:xfrm rot="0">
            <a:off x="1271038" y="3552287"/>
            <a:ext cx="13855128" cy="5080889"/>
          </a:xfrm>
          <a:prstGeom prst="rect">
            <a:avLst/>
          </a:prstGeom>
        </p:spPr>
        <p:txBody>
          <a:bodyPr anchor="t" rtlCol="false" tIns="0" lIns="0" bIns="0" rIns="0">
            <a:spAutoFit/>
          </a:bodyPr>
          <a:lstStyle/>
          <a:p>
            <a:pPr marL="734059" indent="-367030" lvl="1">
              <a:lnSpc>
                <a:spcPts val="5847"/>
              </a:lnSpc>
              <a:buFont typeface="Arial"/>
              <a:buChar char="•"/>
            </a:pPr>
            <a:r>
              <a:rPr lang="en-US" sz="3400">
                <a:solidFill>
                  <a:srgbClr val="FFFFFF"/>
                </a:solidFill>
                <a:latin typeface="Open Sauce"/>
              </a:rPr>
              <a:t>Special characters from the 'Text' column were removed</a:t>
            </a:r>
          </a:p>
          <a:p>
            <a:pPr marL="734059" indent="-367030" lvl="1">
              <a:lnSpc>
                <a:spcPts val="5847"/>
              </a:lnSpc>
              <a:buFont typeface="Arial"/>
              <a:buChar char="•"/>
            </a:pPr>
            <a:r>
              <a:rPr lang="en-US" sz="3399">
                <a:solidFill>
                  <a:srgbClr val="FFFFFF"/>
                </a:solidFill>
                <a:latin typeface="Open Sauce"/>
              </a:rPr>
              <a:t>The entire text was converted into lower case</a:t>
            </a:r>
          </a:p>
          <a:p>
            <a:pPr marL="734059" indent="-367030" lvl="1">
              <a:lnSpc>
                <a:spcPts val="5847"/>
              </a:lnSpc>
              <a:buFont typeface="Arial"/>
              <a:buChar char="•"/>
            </a:pPr>
            <a:r>
              <a:rPr lang="en-US" sz="3399">
                <a:solidFill>
                  <a:srgbClr val="FFFFFF"/>
                </a:solidFill>
                <a:latin typeface="Open Sauce"/>
              </a:rPr>
              <a:t>The description of the words were tokenized.</a:t>
            </a:r>
          </a:p>
          <a:p>
            <a:pPr marL="734059" indent="-367030" lvl="1">
              <a:lnSpc>
                <a:spcPts val="5847"/>
              </a:lnSpc>
              <a:buFont typeface="Arial"/>
              <a:buChar char="•"/>
            </a:pPr>
            <a:r>
              <a:rPr lang="en-US" sz="3399">
                <a:solidFill>
                  <a:srgbClr val="FFFFFF"/>
                </a:solidFill>
                <a:latin typeface="Open Sauce"/>
              </a:rPr>
              <a:t>Stopwords were removed.</a:t>
            </a:r>
          </a:p>
          <a:p>
            <a:pPr marL="734059" indent="-367030" lvl="1">
              <a:lnSpc>
                <a:spcPts val="5847"/>
              </a:lnSpc>
              <a:buFont typeface="Arial"/>
              <a:buChar char="•"/>
            </a:pPr>
            <a:r>
              <a:rPr lang="en-US" sz="3399">
                <a:solidFill>
                  <a:srgbClr val="FFFFFF"/>
                </a:solidFill>
                <a:latin typeface="Open Sauce"/>
              </a:rPr>
              <a:t>The words were stemmed.</a:t>
            </a:r>
          </a:p>
          <a:p>
            <a:pPr algn="l" marL="734060" indent="-367030" lvl="1">
              <a:lnSpc>
                <a:spcPts val="5848"/>
              </a:lnSpc>
              <a:buFont typeface="Arial"/>
              <a:buChar char="•"/>
            </a:pPr>
            <a:r>
              <a:rPr lang="en-US" sz="3399">
                <a:solidFill>
                  <a:srgbClr val="FFFFFF"/>
                </a:solidFill>
                <a:latin typeface="Open Sauce"/>
              </a:rPr>
              <a:t>A corpus was created in the end containing the processes words.</a:t>
            </a:r>
          </a:p>
        </p:txBody>
      </p:sp>
      <p:sp>
        <p:nvSpPr>
          <p:cNvPr name="TextBox 3" id="3"/>
          <p:cNvSpPr txBox="true"/>
          <p:nvPr/>
        </p:nvSpPr>
        <p:spPr>
          <a:xfrm rot="0">
            <a:off x="1524000" y="1706352"/>
            <a:ext cx="13602166" cy="1411883"/>
          </a:xfrm>
          <a:prstGeom prst="rect">
            <a:avLst/>
          </a:prstGeom>
        </p:spPr>
        <p:txBody>
          <a:bodyPr anchor="t" rtlCol="false" tIns="0" lIns="0" bIns="0" rIns="0">
            <a:spAutoFit/>
          </a:bodyPr>
          <a:lstStyle/>
          <a:p>
            <a:pPr marL="0" indent="0" lvl="0">
              <a:lnSpc>
                <a:spcPts val="11330"/>
              </a:lnSpc>
            </a:pPr>
            <a:r>
              <a:rPr lang="en-US" sz="8715">
                <a:solidFill>
                  <a:srgbClr val="FFFFFF"/>
                </a:solidFill>
                <a:latin typeface="Open Sauce SemiBold"/>
              </a:rPr>
              <a:t>Text Cleaning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07097" y="2720600"/>
            <a:ext cx="5247182" cy="458558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211285" y="2764946"/>
            <a:ext cx="4915746" cy="429593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6423592" y="2764946"/>
            <a:ext cx="5145693" cy="4496888"/>
          </a:xfrm>
          <a:prstGeom prst="rect">
            <a:avLst/>
          </a:prstGeom>
        </p:spPr>
      </p:pic>
      <p:sp>
        <p:nvSpPr>
          <p:cNvPr name="TextBox 5" id="5"/>
          <p:cNvSpPr txBox="true"/>
          <p:nvPr/>
        </p:nvSpPr>
        <p:spPr>
          <a:xfrm rot="0">
            <a:off x="1766505" y="230766"/>
            <a:ext cx="14089740" cy="1557767"/>
          </a:xfrm>
          <a:prstGeom prst="rect">
            <a:avLst/>
          </a:prstGeom>
        </p:spPr>
        <p:txBody>
          <a:bodyPr anchor="t" rtlCol="false" tIns="0" lIns="0" bIns="0" rIns="0">
            <a:spAutoFit/>
          </a:bodyPr>
          <a:lstStyle/>
          <a:p>
            <a:pPr algn="ctr">
              <a:lnSpc>
                <a:spcPts val="6293"/>
              </a:lnSpc>
            </a:pPr>
            <a:r>
              <a:rPr lang="en-US" sz="4841">
                <a:solidFill>
                  <a:srgbClr val="D25525"/>
                </a:solidFill>
                <a:latin typeface="Open Sauce SemiBold"/>
              </a:rPr>
              <a:t>From the corpus wordclouds of different categories were formed </a:t>
            </a:r>
          </a:p>
        </p:txBody>
      </p:sp>
      <p:sp>
        <p:nvSpPr>
          <p:cNvPr name="TextBox 6" id="6"/>
          <p:cNvSpPr txBox="true"/>
          <p:nvPr/>
        </p:nvSpPr>
        <p:spPr>
          <a:xfrm rot="0">
            <a:off x="1532634" y="7261375"/>
            <a:ext cx="3396108" cy="1047750"/>
          </a:xfrm>
          <a:prstGeom prst="rect">
            <a:avLst/>
          </a:prstGeom>
        </p:spPr>
        <p:txBody>
          <a:bodyPr anchor="t" rtlCol="false" tIns="0" lIns="0" bIns="0" rIns="0">
            <a:spAutoFit/>
          </a:bodyPr>
          <a:lstStyle/>
          <a:p>
            <a:pPr algn="ctr" marL="0" indent="0" lvl="0">
              <a:lnSpc>
                <a:spcPts val="4199"/>
              </a:lnSpc>
              <a:spcBef>
                <a:spcPct val="0"/>
              </a:spcBef>
            </a:pPr>
            <a:r>
              <a:rPr lang="en-US" sz="2999">
                <a:solidFill>
                  <a:srgbClr val="000000"/>
                </a:solidFill>
                <a:latin typeface="Open Sauce SemiBold"/>
              </a:rPr>
              <a:t>Wordcloud of 'Big Data' Category</a:t>
            </a:r>
          </a:p>
        </p:txBody>
      </p:sp>
      <p:sp>
        <p:nvSpPr>
          <p:cNvPr name="TextBox 7" id="7"/>
          <p:cNvSpPr txBox="true"/>
          <p:nvPr/>
        </p:nvSpPr>
        <p:spPr>
          <a:xfrm rot="0">
            <a:off x="7034884" y="7261375"/>
            <a:ext cx="4218233" cy="1047750"/>
          </a:xfrm>
          <a:prstGeom prst="rect">
            <a:avLst/>
          </a:prstGeom>
        </p:spPr>
        <p:txBody>
          <a:bodyPr anchor="t" rtlCol="false" tIns="0" lIns="0" bIns="0" rIns="0">
            <a:spAutoFit/>
          </a:bodyPr>
          <a:lstStyle/>
          <a:p>
            <a:pPr algn="ctr" marL="0" indent="0" lvl="0">
              <a:lnSpc>
                <a:spcPts val="4199"/>
              </a:lnSpc>
              <a:spcBef>
                <a:spcPct val="0"/>
              </a:spcBef>
            </a:pPr>
            <a:r>
              <a:rPr lang="en-US" sz="2999">
                <a:solidFill>
                  <a:srgbClr val="000000"/>
                </a:solidFill>
                <a:latin typeface="Open Sauce SemiBold"/>
              </a:rPr>
              <a:t>Wordcloud of 'Neobank' Category</a:t>
            </a:r>
          </a:p>
        </p:txBody>
      </p:sp>
      <p:sp>
        <p:nvSpPr>
          <p:cNvPr name="TextBox 8" id="8"/>
          <p:cNvSpPr txBox="true"/>
          <p:nvPr/>
        </p:nvSpPr>
        <p:spPr>
          <a:xfrm rot="0">
            <a:off x="13202051" y="7204684"/>
            <a:ext cx="3396108" cy="1047750"/>
          </a:xfrm>
          <a:prstGeom prst="rect">
            <a:avLst/>
          </a:prstGeom>
        </p:spPr>
        <p:txBody>
          <a:bodyPr anchor="t" rtlCol="false" tIns="0" lIns="0" bIns="0" rIns="0">
            <a:spAutoFit/>
          </a:bodyPr>
          <a:lstStyle/>
          <a:p>
            <a:pPr algn="ctr" marL="0" indent="0" lvl="0">
              <a:lnSpc>
                <a:spcPts val="4199"/>
              </a:lnSpc>
              <a:spcBef>
                <a:spcPct val="0"/>
              </a:spcBef>
            </a:pPr>
            <a:r>
              <a:rPr lang="en-US" sz="2999">
                <a:solidFill>
                  <a:srgbClr val="000000"/>
                </a:solidFill>
                <a:latin typeface="Open Sauce SemiBold"/>
              </a:rPr>
              <a:t>Wordcloud of 'Fintech' Category</a:t>
            </a:r>
          </a:p>
        </p:txBody>
      </p:sp>
      <p:sp>
        <p:nvSpPr>
          <p:cNvPr name="TextBox 9" id="9"/>
          <p:cNvSpPr txBox="true"/>
          <p:nvPr/>
        </p:nvSpPr>
        <p:spPr>
          <a:xfrm rot="0">
            <a:off x="2205077" y="8813800"/>
            <a:ext cx="13212595" cy="850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00000"/>
                </a:solidFill>
                <a:latin typeface="Open Sauce Light"/>
              </a:rPr>
              <a:t>Wordclouds represent how frequently some key words are used in relation to certain categories. The bigger the word in size, the more pertinent it is to the category.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25525"/>
        </a:solidFill>
      </p:bgPr>
    </p:bg>
    <p:spTree>
      <p:nvGrpSpPr>
        <p:cNvPr id="1" name=""/>
        <p:cNvGrpSpPr/>
        <p:nvPr/>
      </p:nvGrpSpPr>
      <p:grpSpPr>
        <a:xfrm>
          <a:off x="0" y="0"/>
          <a:ext cx="0" cy="0"/>
          <a:chOff x="0" y="0"/>
          <a:chExt cx="0" cy="0"/>
        </a:xfrm>
      </p:grpSpPr>
      <p:sp>
        <p:nvSpPr>
          <p:cNvPr name="TextBox 2" id="2"/>
          <p:cNvSpPr txBox="true"/>
          <p:nvPr/>
        </p:nvSpPr>
        <p:spPr>
          <a:xfrm rot="0">
            <a:off x="1028700" y="4202010"/>
            <a:ext cx="6145355" cy="3732901"/>
          </a:xfrm>
          <a:prstGeom prst="rect">
            <a:avLst/>
          </a:prstGeom>
        </p:spPr>
        <p:txBody>
          <a:bodyPr anchor="t" rtlCol="false" tIns="0" lIns="0" bIns="0" rIns="0">
            <a:spAutoFit/>
          </a:bodyPr>
          <a:lstStyle/>
          <a:p>
            <a:pPr marL="658300" indent="-329150" lvl="1">
              <a:lnSpc>
                <a:spcPts val="4268"/>
              </a:lnSpc>
              <a:buFont typeface="Arial"/>
              <a:buChar char="•"/>
            </a:pPr>
            <a:r>
              <a:rPr lang="en-US" sz="3049">
                <a:solidFill>
                  <a:srgbClr val="FFFFFF"/>
                </a:solidFill>
                <a:latin typeface="Open Sauce Light"/>
              </a:rPr>
              <a:t>The text was vectorized using Bag of Words method</a:t>
            </a:r>
          </a:p>
          <a:p>
            <a:pPr algn="l" marL="658299" indent="-329149" lvl="1">
              <a:lnSpc>
                <a:spcPts val="4268"/>
              </a:lnSpc>
              <a:buFont typeface="Arial"/>
              <a:buChar char="•"/>
            </a:pPr>
            <a:r>
              <a:rPr lang="en-US" sz="3049">
                <a:solidFill>
                  <a:srgbClr val="FFFFFF"/>
                </a:solidFill>
                <a:latin typeface="Open Sauce Light"/>
              </a:rPr>
              <a:t>TF-IDF was also used, but later on inspection it was found to lower the accuracy of the model and hence was commented out.</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985701" y="3865790"/>
            <a:ext cx="7315200" cy="3019183"/>
          </a:xfrm>
          <a:prstGeom prst="rect">
            <a:avLst/>
          </a:prstGeom>
        </p:spPr>
      </p:pic>
      <p:sp>
        <p:nvSpPr>
          <p:cNvPr name="TextBox 4" id="4"/>
          <p:cNvSpPr txBox="true"/>
          <p:nvPr/>
        </p:nvSpPr>
        <p:spPr>
          <a:xfrm rot="0">
            <a:off x="1028700" y="2425621"/>
            <a:ext cx="6696238" cy="1194634"/>
          </a:xfrm>
          <a:prstGeom prst="rect">
            <a:avLst/>
          </a:prstGeom>
        </p:spPr>
        <p:txBody>
          <a:bodyPr anchor="t" rtlCol="false" tIns="0" lIns="0" bIns="0" rIns="0">
            <a:spAutoFit/>
          </a:bodyPr>
          <a:lstStyle/>
          <a:p>
            <a:pPr marL="0" indent="0" lvl="0">
              <a:lnSpc>
                <a:spcPts val="9406"/>
              </a:lnSpc>
            </a:pPr>
            <a:r>
              <a:rPr lang="en-US" sz="7838">
                <a:solidFill>
                  <a:srgbClr val="FFFFFF"/>
                </a:solidFill>
                <a:latin typeface="Open Sauce SemiBold"/>
              </a:rPr>
              <a:t>Vectorization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DAEfk86VgcE</dc:identifier>
  <dcterms:modified xsi:type="dcterms:W3CDTF">2011-08-01T06:04:30Z</dcterms:modified>
  <cp:revision>1</cp:revision>
  <dc:title>Root2AI Project</dc:title>
</cp:coreProperties>
</file>