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5" r:id="rId13"/>
    <p:sldId id="266" r:id="rId14"/>
    <p:sldId id="267" r:id="rId15"/>
    <p:sldId id="269" r:id="rId16"/>
    <p:sldId id="284" r:id="rId17"/>
    <p:sldId id="290" r:id="rId18"/>
    <p:sldId id="272" r:id="rId19"/>
    <p:sldId id="268" r:id="rId20"/>
    <p:sldId id="270" r:id="rId21"/>
    <p:sldId id="271" r:id="rId22"/>
    <p:sldId id="273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IO DI DARIO" initials="DDD" lastIdx="1" clrIdx="0">
    <p:extLst>
      <p:ext uri="{19B8F6BF-5375-455C-9EA6-DF929625EA0E}">
        <p15:presenceInfo xmlns:p15="http://schemas.microsoft.com/office/powerpoint/2012/main" userId="S::d.didario@studenti.unisa.it::a0d2639d-e34a-4a2b-bcbe-a7e54e17ac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60"/>
  </p:normalViewPr>
  <p:slideViewPr>
    <p:cSldViewPr snapToGrid="0">
      <p:cViewPr>
        <p:scale>
          <a:sx n="125" d="100"/>
          <a:sy n="125" d="100"/>
        </p:scale>
        <p:origin x="-342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rototipo_Aggiornato.bmp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A22FC7E-1C0F-4512-BA95-7EBF1437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90" y="1175183"/>
            <a:ext cx="8585543" cy="48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E8EC1-028A-D445-8D85-3E1A066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“Amazon </a:t>
            </a:r>
            <a:r>
              <a:rPr lang="it-IT" dirty="0" err="1"/>
              <a:t>Pantry</a:t>
            </a:r>
            <a:r>
              <a:rPr lang="it-IT" dirty="0"/>
              <a:t>“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22D97-4D14-2340-A2DB-389FCECA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497"/>
            <a:ext cx="8596668" cy="454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Amazon </a:t>
            </a:r>
            <a:r>
              <a:rPr lang="it-IT" dirty="0" err="1"/>
              <a:t>Pantry</a:t>
            </a:r>
            <a:r>
              <a:rPr lang="it-IT" dirty="0"/>
              <a:t> presenta vantaggi del tipo:</a:t>
            </a:r>
          </a:p>
          <a:p>
            <a:pPr lvl="0"/>
            <a:r>
              <a:rPr lang="it-IT" dirty="0"/>
              <a:t>Grande assortimento di prodotti.</a:t>
            </a:r>
          </a:p>
          <a:p>
            <a:pPr lvl="0"/>
            <a:r>
              <a:rPr lang="it-IT" dirty="0"/>
              <a:t>Spesa consegnata a casa.</a:t>
            </a:r>
          </a:p>
          <a:p>
            <a:pPr lvl="0"/>
            <a:endParaRPr lang="it-IT" dirty="0"/>
          </a:p>
          <a:p>
            <a:pPr marL="0" lvl="0" indent="0">
              <a:buNone/>
            </a:pPr>
            <a:r>
              <a:rPr lang="it-IT" dirty="0"/>
              <a:t>Amazon </a:t>
            </a:r>
            <a:r>
              <a:rPr lang="it-IT" dirty="0" err="1"/>
              <a:t>Pantry</a:t>
            </a:r>
            <a:r>
              <a:rPr lang="it-IT" dirty="0"/>
              <a:t> presenta svantaggi del tipo:</a:t>
            </a:r>
          </a:p>
          <a:p>
            <a:pPr lvl="0"/>
            <a:r>
              <a:rPr lang="it-IT" dirty="0"/>
              <a:t>Consegna effettuata in 48/72h.</a:t>
            </a:r>
          </a:p>
          <a:p>
            <a:pPr lvl="0"/>
            <a:r>
              <a:rPr lang="it-IT" dirty="0"/>
              <a:t>Necessità di effettuare Amazon Prime, il che implica un costo annuo aggiuntivo di 36,00€ (prezzo in costante aumento – prezzo precedente 19,99€/anno).</a:t>
            </a:r>
          </a:p>
          <a:p>
            <a:pPr lvl="0"/>
            <a:r>
              <a:rPr lang="it-IT" dirty="0"/>
              <a:t>Ogni pacco può contenere massimo 10Kg di prodotti, il prezzo di una scatola (esclusa la spesa) è di 3,99€. Ogni qualvolta si superano i 10Kg, il costo aggiuntivo oltre la normale spesa è di 3,99€.</a:t>
            </a:r>
          </a:p>
          <a:p>
            <a:pPr marL="0" lv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95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04E8-F27A-450A-8E7C-36370F11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94" y="-823151"/>
            <a:ext cx="7766936" cy="1646302"/>
          </a:xfrm>
        </p:spPr>
        <p:txBody>
          <a:bodyPr/>
          <a:lstStyle/>
          <a:p>
            <a:pPr algn="ctr"/>
            <a:r>
              <a:rPr lang="it-IT" sz="3600" dirty="0"/>
              <a:t>ANALISI COMPARATIVA (2/2)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FD58-16BD-49E0-BE5C-327BE7C7A31A}"/>
              </a:ext>
            </a:extLst>
          </p:cNvPr>
          <p:cNvSpPr/>
          <p:nvPr/>
        </p:nvSpPr>
        <p:spPr>
          <a:xfrm>
            <a:off x="847165" y="823151"/>
            <a:ext cx="8515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latin typeface="+mj-lt"/>
              </a:rPr>
              <a:t>CICALIA</a:t>
            </a:r>
            <a:endParaRPr lang="it-IT" sz="2000" dirty="0">
              <a:latin typeface="+mj-lt"/>
            </a:endParaRPr>
          </a:p>
          <a:p>
            <a:r>
              <a:rPr lang="it-IT" sz="1400" dirty="0"/>
              <a:t>Come per Amazon </a:t>
            </a:r>
            <a:r>
              <a:rPr lang="it-IT" sz="1400" dirty="0" err="1"/>
              <a:t>Pantry</a:t>
            </a:r>
            <a:r>
              <a:rPr lang="it-IT" sz="1400" dirty="0"/>
              <a:t>, “</a:t>
            </a:r>
            <a:r>
              <a:rPr lang="it-IT" sz="1400" dirty="0" err="1"/>
              <a:t>Cicalia</a:t>
            </a:r>
            <a:r>
              <a:rPr lang="it-IT" sz="1400" dirty="0"/>
              <a:t>” offre servizi alle persone che preferiscono fare la spesa direttamente dal web, per poi ottenerla direttamente a casa.</a:t>
            </a:r>
          </a:p>
          <a:p>
            <a:r>
              <a:rPr lang="it-IT" sz="1400" dirty="0"/>
              <a:t>A differenza di Amazon </a:t>
            </a:r>
            <a:r>
              <a:rPr lang="it-IT" sz="1400" dirty="0" err="1"/>
              <a:t>Pantry</a:t>
            </a:r>
            <a:r>
              <a:rPr lang="it-IT" sz="1400" dirty="0"/>
              <a:t>, la struttura di </a:t>
            </a:r>
            <a:r>
              <a:rPr lang="it-IT" sz="1400" dirty="0" err="1"/>
              <a:t>Cicalia</a:t>
            </a:r>
            <a:r>
              <a:rPr lang="it-IT" sz="1400" dirty="0"/>
              <a:t> consente di abbattere i costi di gestione di un grande supermercato e di poter offrire prezzi molto più competitivi rispetto alla grande distribuzione tradizionale.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1BF26C-9FA1-41E3-9133-10A77A09AC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9" y="2319204"/>
            <a:ext cx="7276565" cy="37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9C2E3-EEEA-5343-977E-3094B5D7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it-IT" dirty="0"/>
              <a:t>Pro e Contro “</a:t>
            </a:r>
            <a:r>
              <a:rPr lang="it-IT" dirty="0" err="1"/>
              <a:t>Cicalia</a:t>
            </a:r>
            <a:r>
              <a:rPr lang="it-IT" dirty="0"/>
              <a:t>“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6571E0-D1A6-C34F-8347-2704678B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Presenta numerosi vantaggi, del tipo:</a:t>
            </a:r>
          </a:p>
          <a:p>
            <a:pPr lvl="0"/>
            <a:r>
              <a:rPr lang="it-IT" dirty="0"/>
              <a:t>Costi minori rispetto a quelli di un normale supermercato.</a:t>
            </a:r>
          </a:p>
          <a:p>
            <a:pPr lvl="0"/>
            <a:r>
              <a:rPr lang="it-IT" dirty="0"/>
              <a:t>Consegna direttamente a casa.</a:t>
            </a:r>
          </a:p>
          <a:p>
            <a:pPr lvl="0"/>
            <a:r>
              <a:rPr lang="it-IT" dirty="0"/>
              <a:t>Se la consegna rappresenta un problema poiché il cliente è spesso fuori casa, </a:t>
            </a:r>
            <a:r>
              <a:rPr lang="it-IT" dirty="0" err="1"/>
              <a:t>Cicalia</a:t>
            </a:r>
            <a:r>
              <a:rPr lang="it-IT" dirty="0"/>
              <a:t> mette a disposizione più di 1600 </a:t>
            </a:r>
            <a:r>
              <a:rPr lang="it-IT" dirty="0" err="1"/>
              <a:t>Fermopoint</a:t>
            </a:r>
            <a:r>
              <a:rPr lang="it-IT" dirty="0"/>
              <a:t> (edicole, bar, cartolerie ecc.), dove si può recapitare la merce e poi ritirarla.</a:t>
            </a:r>
          </a:p>
          <a:p>
            <a:pPr marL="0" indent="0">
              <a:buNone/>
            </a:pPr>
            <a:r>
              <a:rPr lang="it-IT" dirty="0"/>
              <a:t>Gli svantaggi sono:</a:t>
            </a:r>
          </a:p>
          <a:p>
            <a:pPr lvl="0"/>
            <a:r>
              <a:rPr lang="it-IT" dirty="0"/>
              <a:t>La spesa non è sempre recapitata in giornata, impiega 24h.</a:t>
            </a:r>
          </a:p>
          <a:p>
            <a:pPr lvl="0"/>
            <a:r>
              <a:rPr lang="it-IT" dirty="0"/>
              <a:t>Le spese di spedizione hanno un costo di 4,90€ anche se il cliente ordina un paio di prodotti, spendendo meno di 5€.</a:t>
            </a:r>
          </a:p>
          <a:p>
            <a:pPr marL="0" lv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120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54BE-6628-4134-AF9B-D3CC45591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74" y="-823151"/>
            <a:ext cx="7766936" cy="1646302"/>
          </a:xfrm>
        </p:spPr>
        <p:txBody>
          <a:bodyPr/>
          <a:lstStyle/>
          <a:p>
            <a:pPr algn="ctr"/>
            <a:r>
              <a:rPr lang="it-IT" sz="3600" dirty="0"/>
              <a:t>IDEE INIZIALI DI PROGETTO (1/2)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6FA84B-7C5A-4EEE-A2D8-634522BDEE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1" y="2004480"/>
            <a:ext cx="1629842" cy="327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4042F9-F9F1-484A-AAD7-24B916E406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41" y="2019408"/>
            <a:ext cx="1639677" cy="327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0A0760D-0635-40CF-9A3A-8CF51BAC69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46" y="2019408"/>
            <a:ext cx="1652984" cy="330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0C7302-BC21-473A-9C3F-EAF55FA455F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58" y="2027508"/>
            <a:ext cx="1648356" cy="329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9AC7716-ACF9-4CA5-BE27-1CBEFC449D8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42" y="2039079"/>
            <a:ext cx="1633313" cy="326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370E-8B70-B448-A590-F4A8E55A4324}"/>
              </a:ext>
            </a:extLst>
          </p:cNvPr>
          <p:cNvSpPr txBox="1"/>
          <p:nvPr/>
        </p:nvSpPr>
        <p:spPr>
          <a:xfrm>
            <a:off x="771271" y="5499652"/>
            <a:ext cx="162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Scelta operazione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ED6250-DEE7-0545-B7E0-497115B32848}"/>
              </a:ext>
            </a:extLst>
          </p:cNvPr>
          <p:cNvSpPr txBox="1"/>
          <p:nvPr/>
        </p:nvSpPr>
        <p:spPr>
          <a:xfrm>
            <a:off x="2701879" y="549965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Scelta supermercato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03EA2A-9116-594D-8252-4ADFC4A3258C}"/>
              </a:ext>
            </a:extLst>
          </p:cNvPr>
          <p:cNvSpPr txBox="1"/>
          <p:nvPr/>
        </p:nvSpPr>
        <p:spPr>
          <a:xfrm>
            <a:off x="4471842" y="549965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Scelta prodotti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D66C03-2420-9746-AB48-08F8EF24A189}"/>
              </a:ext>
            </a:extLst>
          </p:cNvPr>
          <p:cNvSpPr txBox="1"/>
          <p:nvPr/>
        </p:nvSpPr>
        <p:spPr>
          <a:xfrm>
            <a:off x="6241805" y="5572396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Profilo utente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F64C49-AD14-E94A-B262-57E91A97F4CC}"/>
              </a:ext>
            </a:extLst>
          </p:cNvPr>
          <p:cNvSpPr txBox="1"/>
          <p:nvPr/>
        </p:nvSpPr>
        <p:spPr>
          <a:xfrm>
            <a:off x="7911298" y="5591984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Carrello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C60F8F-BDFC-6E4C-BE02-3EC4F783746A}"/>
              </a:ext>
            </a:extLst>
          </p:cNvPr>
          <p:cNvSpPr txBox="1"/>
          <p:nvPr/>
        </p:nvSpPr>
        <p:spPr>
          <a:xfrm>
            <a:off x="954157" y="1020417"/>
            <a:ext cx="473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Prima proposta di progetto (scartata)</a:t>
            </a:r>
          </a:p>
        </p:txBody>
      </p:sp>
    </p:spTree>
    <p:extLst>
      <p:ext uri="{BB962C8B-B14F-4D97-AF65-F5344CB8AC3E}">
        <p14:creationId xmlns:p14="http://schemas.microsoft.com/office/powerpoint/2010/main" val="269807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54BE-6628-4134-AF9B-D3CC45591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74" y="-823151"/>
            <a:ext cx="7766936" cy="1646302"/>
          </a:xfrm>
        </p:spPr>
        <p:txBody>
          <a:bodyPr/>
          <a:lstStyle/>
          <a:p>
            <a:pPr algn="ctr"/>
            <a:r>
              <a:rPr lang="it-IT" sz="3600" dirty="0"/>
              <a:t>IDEE INIZIALI DI PROGETTO (2/2)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172D61-230B-4B1C-9EC6-4242806D22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7" y="2019408"/>
            <a:ext cx="1639677" cy="330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2D4EA3D-30FA-4116-BC31-C885D1613F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87" y="2019408"/>
            <a:ext cx="1639677" cy="327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17DE457-65B6-4242-9DEC-306AAF4F98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17" y="2019408"/>
            <a:ext cx="1653793" cy="330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776F2D-5079-424C-8D16-33368482CB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63" y="2019408"/>
            <a:ext cx="1653793" cy="330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E1CEB93-1001-4EC3-AB3D-E8DDFFA7F47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5" t="-147" r="-1" b="-1"/>
          <a:stretch/>
        </p:blipFill>
        <p:spPr bwMode="auto">
          <a:xfrm>
            <a:off x="7976993" y="2019409"/>
            <a:ext cx="1653793" cy="33671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F9DC5-2106-4A4A-9150-74A759BC7674}"/>
              </a:ext>
            </a:extLst>
          </p:cNvPr>
          <p:cNvSpPr txBox="1"/>
          <p:nvPr/>
        </p:nvSpPr>
        <p:spPr>
          <a:xfrm>
            <a:off x="940903" y="967409"/>
            <a:ext cx="45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Seconda proposta di progetto (approvata)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78C1B2-54C5-6C4D-843C-D4811260950B}"/>
              </a:ext>
            </a:extLst>
          </p:cNvPr>
          <p:cNvSpPr txBox="1"/>
          <p:nvPr/>
        </p:nvSpPr>
        <p:spPr>
          <a:xfrm>
            <a:off x="752757" y="5567425"/>
            <a:ext cx="1639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Scelta operazioni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2774359-14E3-E840-8D53-19201F6143B1}"/>
              </a:ext>
            </a:extLst>
          </p:cNvPr>
          <p:cNvSpPr txBox="1"/>
          <p:nvPr/>
        </p:nvSpPr>
        <p:spPr>
          <a:xfrm>
            <a:off x="2765525" y="556742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Scelta supermercato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DDCFD9-BABC-C247-B5BE-9D165BE6106A}"/>
              </a:ext>
            </a:extLst>
          </p:cNvPr>
          <p:cNvSpPr txBox="1"/>
          <p:nvPr/>
        </p:nvSpPr>
        <p:spPr>
          <a:xfrm>
            <a:off x="4575113" y="565975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Scelta prodotti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FBBF42-0E66-6440-80A1-A077B798E352}"/>
              </a:ext>
            </a:extLst>
          </p:cNvPr>
          <p:cNvSpPr txBox="1"/>
          <p:nvPr/>
        </p:nvSpPr>
        <p:spPr>
          <a:xfrm>
            <a:off x="6397689" y="564671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Profilo utente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DEE583A-CED3-E848-8F99-D81B92B24630}"/>
              </a:ext>
            </a:extLst>
          </p:cNvPr>
          <p:cNvSpPr txBox="1"/>
          <p:nvPr/>
        </p:nvSpPr>
        <p:spPr>
          <a:xfrm>
            <a:off x="8167518" y="564671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Carrello</a:t>
            </a:r>
          </a:p>
        </p:txBody>
      </p:sp>
    </p:spTree>
    <p:extLst>
      <p:ext uri="{BB962C8B-B14F-4D97-AF65-F5344CB8AC3E}">
        <p14:creationId xmlns:p14="http://schemas.microsoft.com/office/powerpoint/2010/main" val="104814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3FB49-067C-F34A-A7FE-AB3087B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fatte in fase di sviluppo dei </a:t>
            </a:r>
            <a:r>
              <a:rPr lang="it-IT" dirty="0" err="1"/>
              <a:t>paper</a:t>
            </a:r>
            <a:r>
              <a:rPr lang="it-IT" dirty="0"/>
              <a:t> sketch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C8DC76-81B9-F44A-9CE9-19C555B7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utilizzato la seconda idea di progetto poiché:</a:t>
            </a:r>
          </a:p>
          <a:p>
            <a:endParaRPr lang="it-IT" dirty="0"/>
          </a:p>
          <a:p>
            <a:r>
              <a:rPr lang="it-IT" dirty="0"/>
              <a:t>La schermata Home è molto più intuitiva</a:t>
            </a:r>
          </a:p>
          <a:p>
            <a:r>
              <a:rPr lang="it-IT" dirty="0"/>
              <a:t>La scelta dei supermercati è maggiormente intuitiva</a:t>
            </a:r>
          </a:p>
          <a:p>
            <a:r>
              <a:rPr lang="it-IT" dirty="0"/>
              <a:t>Così come la ricerca di un prodotto</a:t>
            </a:r>
          </a:p>
          <a:p>
            <a:r>
              <a:rPr lang="it-IT" dirty="0"/>
              <a:t>E la modifica dei dati permette di modificare più dati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05999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1466A-9975-4396-BC85-29A2E6E7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Problematiche(Mago di </a:t>
            </a:r>
            <a:r>
              <a:rPr lang="it-IT" dirty="0" err="1"/>
              <a:t>Oz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2D4BA-23F6-49A3-8A2D-DB383741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Dopo aver effettuato la tecnica del Mago di </a:t>
            </a:r>
            <a:r>
              <a:rPr lang="it-IT" dirty="0" err="1"/>
              <a:t>Oz</a:t>
            </a:r>
            <a:r>
              <a:rPr lang="it-IT" dirty="0"/>
              <a:t> sono state riscontrate problematiche poi risolte </a:t>
            </a:r>
            <a:r>
              <a:rPr lang="it-IT"/>
              <a:t>nel prototipo.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Le icone presenti in tutte le schermate sono state disposte in modo maggiormente intuitivo e per alcune schermate sono stati volontariamente omesse poiché non erano contestualizzate con quella precisa task e potevano disorientare l’utente.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r>
              <a:rPr lang="it-IT" dirty="0"/>
              <a:t>Il flusso degli eventi è stato reso più chiaro dall’aggiunta di nuove schermate che, pur rendendo il task più lungo, hanno reso il tutto più intuitivo.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79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670AD-50C0-4868-96AA-1AB2C2D7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CC3E5-31CF-494D-9EF2-6D9E3F1A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pattern utilizzati per il nostro sistema sono i seguenti:</a:t>
            </a:r>
          </a:p>
          <a:p>
            <a:endParaRPr lang="it-IT" dirty="0"/>
          </a:p>
          <a:p>
            <a:pPr lvl="1"/>
            <a:r>
              <a:rPr lang="it-IT" dirty="0" err="1"/>
              <a:t>Tidwell’s</a:t>
            </a:r>
            <a:r>
              <a:rPr lang="it-IT" dirty="0"/>
              <a:t> common </a:t>
            </a:r>
            <a:r>
              <a:rPr lang="it-IT" dirty="0" err="1"/>
              <a:t>ground</a:t>
            </a:r>
            <a:endParaRPr lang="it-IT" dirty="0"/>
          </a:p>
          <a:p>
            <a:pPr lvl="1"/>
            <a:r>
              <a:rPr lang="it-IT" dirty="0" err="1"/>
              <a:t>Structured</a:t>
            </a:r>
            <a:r>
              <a:rPr lang="it-IT" dirty="0"/>
              <a:t> Format</a:t>
            </a:r>
          </a:p>
          <a:p>
            <a:pPr lvl="1"/>
            <a:r>
              <a:rPr lang="it-IT" dirty="0" err="1"/>
              <a:t>Imput</a:t>
            </a:r>
            <a:r>
              <a:rPr lang="it-IT" dirty="0"/>
              <a:t> Prompt</a:t>
            </a:r>
          </a:p>
          <a:p>
            <a:pPr lvl="1"/>
            <a:r>
              <a:rPr lang="it-IT" dirty="0"/>
              <a:t>Home link</a:t>
            </a:r>
          </a:p>
          <a:p>
            <a:pPr lvl="1"/>
            <a:r>
              <a:rPr lang="it-IT" dirty="0"/>
              <a:t>Shopping Cart</a:t>
            </a:r>
          </a:p>
          <a:p>
            <a:pPr lvl="1"/>
            <a:r>
              <a:rPr lang="it-IT" dirty="0"/>
              <a:t>Account </a:t>
            </a:r>
            <a:r>
              <a:rPr lang="it-IT" dirty="0" err="1"/>
              <a:t>registration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16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5F6B2-165A-8E4F-9AD2-D1D85214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16035D-41BD-824C-B648-8F7D6235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prototipo è stato costruito tramite la tecnica del Mago di </a:t>
            </a:r>
            <a:r>
              <a:rPr lang="it-IT" dirty="0" err="1"/>
              <a:t>Oz</a:t>
            </a:r>
            <a:r>
              <a:rPr lang="it-IT" dirty="0"/>
              <a:t> utilizzando  l’applicativo “</a:t>
            </a:r>
            <a:r>
              <a:rPr lang="it-IT" dirty="0" err="1"/>
              <a:t>Balsamiq</a:t>
            </a:r>
            <a:r>
              <a:rPr lang="it-IT" dirty="0"/>
              <a:t>“ clicca </a:t>
            </a:r>
            <a:r>
              <a:rPr lang="it-IT" dirty="0">
                <a:hlinkClick r:id="rId2"/>
              </a:rPr>
              <a:t>qui</a:t>
            </a:r>
            <a:r>
              <a:rPr lang="it-IT" dirty="0"/>
              <a:t> per aprire il prototipo.</a:t>
            </a:r>
          </a:p>
        </p:txBody>
      </p:sp>
    </p:spTree>
    <p:extLst>
      <p:ext uri="{BB962C8B-B14F-4D97-AF65-F5344CB8AC3E}">
        <p14:creationId xmlns:p14="http://schemas.microsoft.com/office/powerpoint/2010/main" val="191251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2F0F5-DA34-2044-9285-A052DDBB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/>
          <a:lstStyle/>
          <a:p>
            <a:r>
              <a:rPr lang="it-IT" dirty="0"/>
              <a:t>Valutazione del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19BB82-2D43-4B46-AF83-1EBB3483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437849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Per ogni sequenza di azioni sul sistema ci siamo posti le seguenti domande: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</a:t>
            </a:r>
          </a:p>
          <a:p>
            <a:pPr lvl="0"/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L’utente tenterà di produrre l’effetto che produce l’azione?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</a:t>
            </a:r>
          </a:p>
          <a:p>
            <a:pPr lvl="0"/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L’utente noterà che è disponibile sull’interfaccia la corretta azione da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	 eseguire per raggiungere l’obiettivo del compito?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</a:t>
            </a:r>
          </a:p>
          <a:p>
            <a:pPr lvl="0"/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Se l’utente troverà l’azione corretta sull’interfaccia, saprà che è quella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	giusta per ottenere l’effetto che sta tentando produrre?</a:t>
            </a:r>
          </a:p>
          <a:p>
            <a:pPr lvl="0"/>
            <a:endParaRPr lang="it-IT" sz="2900" dirty="0">
              <a:solidFill>
                <a:srgbClr val="000000"/>
              </a:solidFill>
              <a:latin typeface="Tahoma" pitchFamily="34"/>
            </a:endParaRPr>
          </a:p>
          <a:p>
            <a:pPr lvl="0"/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 Una volta eseguita l’azione, l’utente comprenderà il feedback che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	ottiene? Assocerà il risultato dell’azione con il conseguimento</a:t>
            </a:r>
          </a:p>
          <a:p>
            <a:pPr marL="0" lvl="0" indent="0">
              <a:buNone/>
            </a:pPr>
            <a:r>
              <a:rPr lang="it-IT" sz="2900" dirty="0">
                <a:solidFill>
                  <a:srgbClr val="000000"/>
                </a:solidFill>
                <a:latin typeface="Tahoma" pitchFamily="34"/>
              </a:rPr>
              <a:t>	dell’obiettivo?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75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2397E-0D10-4FF5-95A2-BBCCE9F8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COMPITI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04750B4-2862-46B5-96AD-F92189E4E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29306"/>
              </p:ext>
            </p:extLst>
          </p:nvPr>
        </p:nvGraphicFramePr>
        <p:xfrm>
          <a:off x="368944" y="2047240"/>
          <a:ext cx="921344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149">
                  <a:extLst>
                    <a:ext uri="{9D8B030D-6E8A-4147-A177-3AD203B41FA5}">
                      <a16:colId xmlns:a16="http://schemas.microsoft.com/office/drawing/2014/main" val="475895536"/>
                    </a:ext>
                  </a:extLst>
                </a:gridCol>
                <a:gridCol w="3071149">
                  <a:extLst>
                    <a:ext uri="{9D8B030D-6E8A-4147-A177-3AD203B41FA5}">
                      <a16:colId xmlns:a16="http://schemas.microsoft.com/office/drawing/2014/main" val="2443201663"/>
                    </a:ext>
                  </a:extLst>
                </a:gridCol>
                <a:gridCol w="3071149">
                  <a:extLst>
                    <a:ext uri="{9D8B030D-6E8A-4147-A177-3AD203B41FA5}">
                      <a16:colId xmlns:a16="http://schemas.microsoft.com/office/drawing/2014/main" val="2909032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MATRICOLA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AMORIELLO NICOLA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MANAGER DI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0512104742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DI DARIO DARIO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MANAGER DEL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0512104758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2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LINGUITI STEFANO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MANAGER DELLA COMUNICAZIONE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0512104994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RECUPITO GILBERTO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MANAGER DELLA VALUTAZIONE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0512104706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1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VILLANI RAFFAELE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MANAGER DI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0512104820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3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53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68660-8D93-FA41-90A6-91120D9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dell’usabilità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C2F5B-AE30-B845-B91F-1045DF82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459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Per lo sviluppo dell’usabilità e dell’accessibilità analizziamo i seguenti principi di usabilità: </a:t>
            </a:r>
          </a:p>
          <a:p>
            <a:r>
              <a:rPr lang="it-IT" dirty="0" err="1"/>
              <a:t>Learnability</a:t>
            </a:r>
            <a:endParaRPr lang="it-IT" dirty="0"/>
          </a:p>
          <a:p>
            <a:pPr lvl="1"/>
            <a:r>
              <a:rPr lang="it-IT" dirty="0"/>
              <a:t>Predicibilità</a:t>
            </a:r>
          </a:p>
          <a:p>
            <a:pPr lvl="1"/>
            <a:r>
              <a:rPr lang="it-IT" dirty="0" err="1"/>
              <a:t>Sintetizzabilità</a:t>
            </a:r>
            <a:endParaRPr lang="it-IT" dirty="0"/>
          </a:p>
          <a:p>
            <a:pPr lvl="1"/>
            <a:r>
              <a:rPr lang="it-IT" dirty="0"/>
              <a:t>Familiarità</a:t>
            </a:r>
          </a:p>
          <a:p>
            <a:pPr lvl="1"/>
            <a:r>
              <a:rPr lang="it-IT" dirty="0" err="1"/>
              <a:t>Generalizzabilità</a:t>
            </a:r>
            <a:endParaRPr lang="it-IT" dirty="0"/>
          </a:p>
          <a:p>
            <a:r>
              <a:rPr lang="it-IT" dirty="0"/>
              <a:t>Flessibilità</a:t>
            </a:r>
          </a:p>
          <a:p>
            <a:pPr lvl="1"/>
            <a:r>
              <a:rPr lang="it-IT" dirty="0"/>
              <a:t>Multithreading</a:t>
            </a:r>
          </a:p>
          <a:p>
            <a:r>
              <a:rPr lang="it-IT" dirty="0"/>
              <a:t>Robustezza</a:t>
            </a:r>
          </a:p>
          <a:p>
            <a:pPr lvl="1"/>
            <a:r>
              <a:rPr lang="it-IT" dirty="0"/>
              <a:t>Osservabilità</a:t>
            </a:r>
          </a:p>
          <a:p>
            <a:pPr lvl="1"/>
            <a:r>
              <a:rPr lang="it-IT" dirty="0"/>
              <a:t>Recuperabilità</a:t>
            </a:r>
          </a:p>
          <a:p>
            <a:pPr lvl="1"/>
            <a:r>
              <a:rPr lang="it-IT" dirty="0"/>
              <a:t>Risposta</a:t>
            </a:r>
          </a:p>
        </p:txBody>
      </p:sp>
    </p:spTree>
    <p:extLst>
      <p:ext uri="{BB962C8B-B14F-4D97-AF65-F5344CB8AC3E}">
        <p14:creationId xmlns:p14="http://schemas.microsoft.com/office/powerpoint/2010/main" val="109450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279CB-D04D-334C-8327-E74D1E0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725"/>
          </a:xfrm>
        </p:spPr>
        <p:txBody>
          <a:bodyPr/>
          <a:lstStyle/>
          <a:p>
            <a:r>
              <a:rPr lang="it-IT" dirty="0"/>
              <a:t>Valutazione Euristica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A8D42-488D-5B44-95E3-B0B6E384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i="1" dirty="0">
                <a:solidFill>
                  <a:srgbClr val="000000"/>
                </a:solidFill>
                <a:latin typeface="Arial" pitchFamily="34"/>
              </a:rPr>
              <a:t>La valutazione euristica è stata condotta in base alle otto regole d'oro di </a:t>
            </a:r>
            <a:r>
              <a:rPr lang="it-IT" i="1" dirty="0" err="1">
                <a:solidFill>
                  <a:srgbClr val="000000"/>
                </a:solidFill>
                <a:latin typeface="Arial" pitchFamily="34"/>
              </a:rPr>
              <a:t>Shneiderman</a:t>
            </a:r>
            <a:r>
              <a:rPr lang="it-IT" i="1" dirty="0">
                <a:solidFill>
                  <a:srgbClr val="000000"/>
                </a:solidFill>
                <a:latin typeface="Arial" pitchFamily="34"/>
              </a:rPr>
              <a:t>.</a:t>
            </a:r>
          </a:p>
          <a:p>
            <a:pPr lvl="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1.Coerenza a tutti i costi</a:t>
            </a:r>
          </a:p>
          <a:p>
            <a:pPr lvl="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2.Snellimenti</a:t>
            </a:r>
          </a:p>
          <a:p>
            <a:pPr lvl="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3.Offrire riscontri informativi</a:t>
            </a:r>
          </a:p>
          <a:p>
            <a:pPr lvl="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4.Chiusura</a:t>
            </a:r>
          </a:p>
          <a:p>
            <a:pPr marL="343080" lvl="0" indent="-34308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5.Prevenire gli errori</a:t>
            </a:r>
          </a:p>
          <a:p>
            <a:pPr marL="341640" lvl="0" indent="-341640" algn="just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6.Assicurare la reversibilità</a:t>
            </a:r>
          </a:p>
          <a:p>
            <a:pPr marL="341640" lvl="0" indent="-34164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7.Garantire il controllo agli utenti</a:t>
            </a:r>
          </a:p>
          <a:p>
            <a:pPr marL="341640" lvl="0" indent="-341640"/>
            <a:r>
              <a:rPr lang="it-IT" i="1" dirty="0">
                <a:solidFill>
                  <a:srgbClr val="000000"/>
                </a:solidFill>
                <a:latin typeface="Arial" pitchFamily="34"/>
              </a:rPr>
              <a:t>8.Ridurre il carico di memoria a breve termine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043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9CED9-B5F3-CC48-BFCF-7234F30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da apportare in fase di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F53FC-AA70-4F49-B9CD-498F1B8D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Eliminare il tasto Home che permette di tornare al menu principale, al suo posto, il logo funziona in modo analogo (bassa priorità)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Dopo aver aggiunto un prodotto al carrello, l’utente sarà reindirizzato alla pagina relativa ai prodotti e non direttamente al carrello come nel prototipo, poiché sarà l’utente a scegliere quando revisionare il carrello. (alta priorità).</a:t>
            </a:r>
          </a:p>
          <a:p>
            <a:r>
              <a:rPr lang="it-IT" dirty="0"/>
              <a:t>All’acquisto dei prodotti l’utente, tramite un pop-up sceglie se ritornare alla home o visualizzare i suoi ordini. (media priorità)</a:t>
            </a:r>
          </a:p>
          <a:p>
            <a:r>
              <a:rPr lang="it-IT" dirty="0"/>
              <a:t>Notifica di avvenuto inserimento di un indirizzo differente da quello principale prima di effettuare un ordine.</a:t>
            </a:r>
          </a:p>
        </p:txBody>
      </p:sp>
    </p:spTree>
    <p:extLst>
      <p:ext uri="{BB962C8B-B14F-4D97-AF65-F5344CB8AC3E}">
        <p14:creationId xmlns:p14="http://schemas.microsoft.com/office/powerpoint/2010/main" val="11933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3D9E4-1EA0-429E-B852-A253B368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dell’usabilità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BD58CD8-A839-4265-8488-3841DBF7D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4975"/>
              </p:ext>
            </p:extLst>
          </p:nvPr>
        </p:nvGraphicFramePr>
        <p:xfrm>
          <a:off x="1739106" y="1504844"/>
          <a:ext cx="6216477" cy="215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999">
                  <a:extLst>
                    <a:ext uri="{9D8B030D-6E8A-4147-A177-3AD203B41FA5}">
                      <a16:colId xmlns:a16="http://schemas.microsoft.com/office/drawing/2014/main" val="3188941564"/>
                    </a:ext>
                  </a:extLst>
                </a:gridCol>
                <a:gridCol w="1513740">
                  <a:extLst>
                    <a:ext uri="{9D8B030D-6E8A-4147-A177-3AD203B41FA5}">
                      <a16:colId xmlns:a16="http://schemas.microsoft.com/office/drawing/2014/main" val="2577502080"/>
                    </a:ext>
                  </a:extLst>
                </a:gridCol>
                <a:gridCol w="1513740">
                  <a:extLst>
                    <a:ext uri="{9D8B030D-6E8A-4147-A177-3AD203B41FA5}">
                      <a16:colId xmlns:a16="http://schemas.microsoft.com/office/drawing/2014/main" val="3417432067"/>
                    </a:ext>
                  </a:extLst>
                </a:gridCol>
                <a:gridCol w="1062999">
                  <a:extLst>
                    <a:ext uri="{9D8B030D-6E8A-4147-A177-3AD203B41FA5}">
                      <a16:colId xmlns:a16="http://schemas.microsoft.com/office/drawing/2014/main" val="929673731"/>
                    </a:ext>
                  </a:extLst>
                </a:gridCol>
                <a:gridCol w="1062999">
                  <a:extLst>
                    <a:ext uri="{9D8B030D-6E8A-4147-A177-3AD203B41FA5}">
                      <a16:colId xmlns:a16="http://schemas.microsoft.com/office/drawing/2014/main" val="2442621549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Task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ISE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IKS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IPC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IMOT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29136797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T1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2,67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3,25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2,25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2,50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52525239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2,75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2,50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2,75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3192053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1,63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2,50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</a:rPr>
                        <a:t>1,38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4103466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D2CCE66-D23F-4271-ADE8-0A8D03B4E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86803"/>
              </p:ext>
            </p:extLst>
          </p:nvPr>
        </p:nvGraphicFramePr>
        <p:xfrm>
          <a:off x="1739106" y="4148667"/>
          <a:ext cx="6216475" cy="215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295">
                  <a:extLst>
                    <a:ext uri="{9D8B030D-6E8A-4147-A177-3AD203B41FA5}">
                      <a16:colId xmlns:a16="http://schemas.microsoft.com/office/drawing/2014/main" val="347123731"/>
                    </a:ext>
                  </a:extLst>
                </a:gridCol>
                <a:gridCol w="1243295">
                  <a:extLst>
                    <a:ext uri="{9D8B030D-6E8A-4147-A177-3AD203B41FA5}">
                      <a16:colId xmlns:a16="http://schemas.microsoft.com/office/drawing/2014/main" val="1883824762"/>
                    </a:ext>
                  </a:extLst>
                </a:gridCol>
                <a:gridCol w="1243295">
                  <a:extLst>
                    <a:ext uri="{9D8B030D-6E8A-4147-A177-3AD203B41FA5}">
                      <a16:colId xmlns:a16="http://schemas.microsoft.com/office/drawing/2014/main" val="3487939141"/>
                    </a:ext>
                  </a:extLst>
                </a:gridCol>
                <a:gridCol w="1243295">
                  <a:extLst>
                    <a:ext uri="{9D8B030D-6E8A-4147-A177-3AD203B41FA5}">
                      <a16:colId xmlns:a16="http://schemas.microsoft.com/office/drawing/2014/main" val="4107495581"/>
                    </a:ext>
                  </a:extLst>
                </a:gridCol>
                <a:gridCol w="1243295">
                  <a:extLst>
                    <a:ext uri="{9D8B030D-6E8A-4147-A177-3AD203B41FA5}">
                      <a16:colId xmlns:a16="http://schemas.microsoft.com/office/drawing/2014/main" val="1504690696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Task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ISE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IKS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IPC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IMOT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54965349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T1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4,5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1507331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4,3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2006067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4,3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3,0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4,5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6354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51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83BBA-2E7F-452A-8BFC-53069C53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Valutazione dell’usabilità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5EE7D7-A501-4BF8-8661-C8664993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2160589"/>
            <a:ext cx="30988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Per un ulteriore riscontro della validità del nostro sistema, abbiamo utilizzato la tecnica del “</a:t>
            </a:r>
            <a:r>
              <a:rPr lang="it-IT" sz="1500" dirty="0" err="1"/>
              <a:t>Think</a:t>
            </a:r>
            <a:r>
              <a:rPr lang="it-IT" sz="1500" dirty="0"/>
              <a:t> </a:t>
            </a:r>
            <a:r>
              <a:rPr lang="it-IT" sz="1500" dirty="0" err="1"/>
              <a:t>Aloud</a:t>
            </a:r>
            <a:r>
              <a:rPr lang="it-IT" sz="1500" dirty="0"/>
              <a:t>”.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F5D28BF-A6BE-4EF4-90B6-E6B044EB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79923"/>
              </p:ext>
            </p:extLst>
          </p:nvPr>
        </p:nvGraphicFramePr>
        <p:xfrm>
          <a:off x="338667" y="1930400"/>
          <a:ext cx="6333066" cy="431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9874">
                  <a:extLst>
                    <a:ext uri="{9D8B030D-6E8A-4147-A177-3AD203B41FA5}">
                      <a16:colId xmlns:a16="http://schemas.microsoft.com/office/drawing/2014/main" val="993020452"/>
                    </a:ext>
                  </a:extLst>
                </a:gridCol>
                <a:gridCol w="1093249">
                  <a:extLst>
                    <a:ext uri="{9D8B030D-6E8A-4147-A177-3AD203B41FA5}">
                      <a16:colId xmlns:a16="http://schemas.microsoft.com/office/drawing/2014/main" val="1334120223"/>
                    </a:ext>
                  </a:extLst>
                </a:gridCol>
                <a:gridCol w="1542121">
                  <a:extLst>
                    <a:ext uri="{9D8B030D-6E8A-4147-A177-3AD203B41FA5}">
                      <a16:colId xmlns:a16="http://schemas.microsoft.com/office/drawing/2014/main" val="1715174043"/>
                    </a:ext>
                  </a:extLst>
                </a:gridCol>
                <a:gridCol w="2587822">
                  <a:extLst>
                    <a:ext uri="{9D8B030D-6E8A-4147-A177-3AD203B41FA5}">
                      <a16:colId xmlns:a16="http://schemas.microsoft.com/office/drawing/2014/main" val="262943409"/>
                    </a:ext>
                  </a:extLst>
                </a:gridCol>
              </a:tblGrid>
              <a:tr h="4723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Nome Utente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Task da eseguire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Tempo (espresso in sec.)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Osservazioni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extLst>
                  <a:ext uri="{0D108BD9-81ED-4DB2-BD59-A6C34878D82A}">
                    <a16:rowId xmlns:a16="http://schemas.microsoft.com/office/drawing/2014/main" val="1317344555"/>
                  </a:ext>
                </a:extLst>
              </a:tr>
              <a:tr h="15859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Cristiana Lazar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T1,T2,T3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40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 dirty="0">
                          <a:effectLst/>
                        </a:rPr>
                        <a:t>Ho avuto difficoltà nel capire se l’acquisto è andato a buon fine o meno;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 dirty="0">
                          <a:effectLst/>
                        </a:rPr>
                        <a:t>Icona del negozio non è molto chiara.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 dirty="0">
                          <a:effectLst/>
                        </a:rPr>
                        <a:t>Descrizione poco dettagliata del prodotto.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extLst>
                  <a:ext uri="{0D108BD9-81ED-4DB2-BD59-A6C34878D82A}">
                    <a16:rowId xmlns:a16="http://schemas.microsoft.com/office/drawing/2014/main" val="1050876199"/>
                  </a:ext>
                </a:extLst>
              </a:tr>
              <a:tr h="11302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Nicola Lamberti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T1,T2,T3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65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>
                          <a:effectLst/>
                        </a:rPr>
                        <a:t>Manca l’avviso di annullamento di un acquisto;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>
                          <a:effectLst/>
                        </a:rPr>
                        <a:t>Non mi piacciono i colori del background.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extLst>
                  <a:ext uri="{0D108BD9-81ED-4DB2-BD59-A6C34878D82A}">
                    <a16:rowId xmlns:a16="http://schemas.microsoft.com/office/drawing/2014/main" val="3091589279"/>
                  </a:ext>
                </a:extLst>
              </a:tr>
              <a:tr h="11295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Pietro D’alessio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T1,T2,T3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59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 dirty="0">
                          <a:effectLst/>
                        </a:rPr>
                        <a:t>Schermata Home più colorata;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 dirty="0">
                          <a:effectLst/>
                        </a:rPr>
                        <a:t>Le descrizioni sono molto utili.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200" dirty="0">
                          <a:effectLst/>
                        </a:rPr>
                        <a:t>Mancano i dettagli su sconti.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14" marR="59914" marT="0" marB="0"/>
                </a:tc>
                <a:extLst>
                  <a:ext uri="{0D108BD9-81ED-4DB2-BD59-A6C34878D82A}">
                    <a16:rowId xmlns:a16="http://schemas.microsoft.com/office/drawing/2014/main" val="81103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53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22DA4-8E37-4F59-B666-302696B1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Miglioramenti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83298E-4B00-4914-8462-FE441162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Migliorare i colori dell’app in particolare della Home;</a:t>
            </a:r>
          </a:p>
          <a:p>
            <a:pPr lvl="0"/>
            <a:r>
              <a:rPr lang="it-IT" dirty="0"/>
              <a:t>Aumentare lo spazio tra i diversi campi dei </a:t>
            </a:r>
            <a:r>
              <a:rPr lang="it-IT" dirty="0" err="1"/>
              <a:t>form</a:t>
            </a:r>
            <a:r>
              <a:rPr lang="it-IT" dirty="0"/>
              <a:t>;</a:t>
            </a:r>
          </a:p>
          <a:p>
            <a:pPr lvl="0"/>
            <a:r>
              <a:rPr lang="it-IT" dirty="0"/>
              <a:t>Inserire un tasto nel carrello per poter tornare alla lista dei prodotti;</a:t>
            </a:r>
          </a:p>
          <a:p>
            <a:pPr lvl="0"/>
            <a:r>
              <a:rPr lang="it-IT" dirty="0"/>
              <a:t>Integrare la possibilità di poter annullare l’acquisto.</a:t>
            </a:r>
          </a:p>
          <a:p>
            <a:pPr lvl="0"/>
            <a:r>
              <a:rPr lang="it-IT" dirty="0"/>
              <a:t>Integrare la possibilità di inserire degli sconti.</a:t>
            </a:r>
          </a:p>
          <a:p>
            <a:pPr lvl="0"/>
            <a:r>
              <a:rPr lang="it-IT" dirty="0"/>
              <a:t>Inserire anteprime e valori nutrizionali per i prodotti.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821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D7BDC6-EFFC-43CF-A9AA-1EE8FB5E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840" y="2205069"/>
            <a:ext cx="5693654" cy="2227730"/>
          </a:xfrm>
        </p:spPr>
        <p:txBody>
          <a:bodyPr anchor="ctr"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Grazie per l’attenzione!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A4B86214-6AA9-4C60-82D3-E5B04CE4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388732"/>
            <a:ext cx="3856774" cy="21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4E30A-5AB8-4B91-9F66-20D2312B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5351D-A8EC-4DD7-8E3B-94C32159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 l’avanzare dell’età e il diffondersi delle malattie motorie (ma non solo) che spesso sopraggiungono con il passare degli anni, le persone anziane non riescono più a compiere numerose attività che prima erano considerate quotidiane. Una delle principali attività che rientrano in questa categoria è quella di fare la spesa.</a:t>
            </a:r>
          </a:p>
          <a:p>
            <a:r>
              <a:rPr lang="it-IT" dirty="0"/>
              <a:t>Le malattie che possono portare a questa situazione sono: Miopatia, </a:t>
            </a:r>
            <a:r>
              <a:rPr lang="it-IT" i="1" dirty="0"/>
              <a:t>Sclerosi laterale amiotrofica, artrosi o anche una più comune fragilità del corpo portata dall’età avanzata.</a:t>
            </a:r>
          </a:p>
          <a:p>
            <a:r>
              <a:rPr lang="it-IT" dirty="0"/>
              <a:t>Nasce così il progetto “REVIDALIAM” che punta ad aiutare gruppi di persone tramite un’interfaccia intuitiva e di semplice utilizzo a fare la spesa in modo semplice ed intelligente, senza bisogno di muoversi da casa.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37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91F1E-0D3F-407F-A050-756E7B1A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516" y="156238"/>
            <a:ext cx="5114776" cy="1320800"/>
          </a:xfrm>
        </p:spPr>
        <p:txBody>
          <a:bodyPr>
            <a:normAutofit/>
          </a:bodyPr>
          <a:lstStyle/>
          <a:p>
            <a:r>
              <a:rPr lang="it-IT" dirty="0"/>
              <a:t>PERSONAGGI</a:t>
            </a:r>
          </a:p>
        </p:txBody>
      </p:sp>
      <p:pic>
        <p:nvPicPr>
          <p:cNvPr id="5" name="Image3">
            <a:extLst>
              <a:ext uri="{FF2B5EF4-FFF2-40B4-BE49-F238E27FC236}">
                <a16:creationId xmlns:a16="http://schemas.microsoft.com/office/drawing/2014/main" id="{CEF18D01-A4AC-47DF-BC6F-24C9062036DD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t="10066" r="3" b="40943"/>
          <a:stretch/>
        </p:blipFill>
        <p:spPr bwMode="auto">
          <a:xfrm>
            <a:off x="140750" y="2292374"/>
            <a:ext cx="3517876" cy="2282808"/>
          </a:xfrm>
          <a:custGeom>
            <a:avLst/>
            <a:gdLst>
              <a:gd name="connsiteX0" fmla="*/ 339471 w 3517876"/>
              <a:gd name="connsiteY0" fmla="*/ 0 h 2282818"/>
              <a:gd name="connsiteX1" fmla="*/ 3517876 w 3517876"/>
              <a:gd name="connsiteY1" fmla="*/ 0 h 2282818"/>
              <a:gd name="connsiteX2" fmla="*/ 3471247 w 3517876"/>
              <a:gd name="connsiteY2" fmla="*/ 312174 h 2282818"/>
              <a:gd name="connsiteX3" fmla="*/ 3471133 w 3517876"/>
              <a:gd name="connsiteY3" fmla="*/ 312174 h 2282818"/>
              <a:gd name="connsiteX4" fmla="*/ 3176778 w 3517876"/>
              <a:gd name="connsiteY4" fmla="*/ 2282818 h 2282818"/>
              <a:gd name="connsiteX5" fmla="*/ 0 w 3517876"/>
              <a:gd name="connsiteY5" fmla="*/ 2282818 h 228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</p:spPr>
      </p:pic>
      <p:pic>
        <p:nvPicPr>
          <p:cNvPr id="9" name="Image1">
            <a:extLst>
              <a:ext uri="{FF2B5EF4-FFF2-40B4-BE49-F238E27FC236}">
                <a16:creationId xmlns:a16="http://schemas.microsoft.com/office/drawing/2014/main" id="{9B6E140A-A93C-49BA-9727-072E1B199B7D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/>
          </a:blip>
          <a:srcRect r="-2" b="3177"/>
          <a:stretch/>
        </p:blipFill>
        <p:spPr bwMode="auto">
          <a:xfrm>
            <a:off x="480483" y="-7"/>
            <a:ext cx="3514822" cy="2273270"/>
          </a:xfrm>
          <a:custGeom>
            <a:avLst/>
            <a:gdLst>
              <a:gd name="connsiteX0" fmla="*/ 338051 w 3514822"/>
              <a:gd name="connsiteY0" fmla="*/ 0 h 2273270"/>
              <a:gd name="connsiteX1" fmla="*/ 3514822 w 3514822"/>
              <a:gd name="connsiteY1" fmla="*/ 0 h 2273270"/>
              <a:gd name="connsiteX2" fmla="*/ 3175264 w 3514822"/>
              <a:gd name="connsiteY2" fmla="*/ 2273270 h 2273270"/>
              <a:gd name="connsiteX3" fmla="*/ 0 w 3514822"/>
              <a:gd name="connsiteY3" fmla="*/ 2273270 h 227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</p:spPr>
      </p:pic>
      <p:pic>
        <p:nvPicPr>
          <p:cNvPr id="6" name="Image2">
            <a:extLst>
              <a:ext uri="{FF2B5EF4-FFF2-40B4-BE49-F238E27FC236}">
                <a16:creationId xmlns:a16="http://schemas.microsoft.com/office/drawing/2014/main" id="{DF41AF18-6752-4338-8062-9ED3ACFE8106}"/>
              </a:ext>
            </a:extLst>
          </p:cNvPr>
          <p:cNvPicPr/>
          <p:nvPr/>
        </p:nvPicPr>
        <p:blipFill rotWithShape="1">
          <a:blip r:embed="rId4">
            <a:alphaModFix/>
            <a:extLst/>
          </a:blip>
          <a:srcRect t="17291" r="2" b="37792"/>
          <a:stretch/>
        </p:blipFill>
        <p:spPr>
          <a:xfrm>
            <a:off x="-32579" y="4565636"/>
            <a:ext cx="3355563" cy="2292364"/>
          </a:xfrm>
          <a:custGeom>
            <a:avLst/>
            <a:gdLst>
              <a:gd name="connsiteX0" fmla="*/ 180299 w 3355563"/>
              <a:gd name="connsiteY0" fmla="*/ 0 h 2292364"/>
              <a:gd name="connsiteX1" fmla="*/ 3355563 w 3355563"/>
              <a:gd name="connsiteY1" fmla="*/ 0 h 2292364"/>
              <a:gd name="connsiteX2" fmla="*/ 3013153 w 3355563"/>
              <a:gd name="connsiteY2" fmla="*/ 2292364 h 2292364"/>
              <a:gd name="connsiteX3" fmla="*/ 0 w 3355563"/>
              <a:gd name="connsiteY3" fmla="*/ 2292364 h 2292364"/>
              <a:gd name="connsiteX4" fmla="*/ 0 w 3355563"/>
              <a:gd name="connsiteY4" fmla="*/ 1212444 h 22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</p:spPr>
      </p:pic>
      <p:sp>
        <p:nvSpPr>
          <p:cNvPr id="14" name="Isosceles Triangle 30">
            <a:extLst>
              <a:ext uri="{FF2B5EF4-FFF2-40B4-BE49-F238E27FC236}">
                <a16:creationId xmlns:a16="http://schemas.microsoft.com/office/drawing/2014/main" id="{FD076C4F-CB47-4A2D-95A1-9D5E3C2B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F915B-5344-46DC-8097-7DAF0627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B738F4-B505-468D-996C-FEC3D1CA1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30">
            <a:extLst>
              <a:ext uri="{FF2B5EF4-FFF2-40B4-BE49-F238E27FC236}">
                <a16:creationId xmlns:a16="http://schemas.microsoft.com/office/drawing/2014/main" id="{6F953D60-C1AF-4BFA-9B22-BFE8F0BA1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5E75A1-904E-430A-99D0-6AEA3A37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195" y="1429069"/>
            <a:ext cx="4097083" cy="4612745"/>
          </a:xfrm>
        </p:spPr>
        <p:txBody>
          <a:bodyPr/>
          <a:lstStyle/>
          <a:p>
            <a:r>
              <a:rPr lang="en-US" dirty="0"/>
              <a:t>CLIENTE: </a:t>
            </a:r>
            <a:r>
              <a:rPr lang="en-US" dirty="0" err="1"/>
              <a:t>Persone</a:t>
            </a:r>
            <a:r>
              <a:rPr lang="en-US" dirty="0"/>
              <a:t> </a:t>
            </a:r>
            <a:r>
              <a:rPr lang="en-US" dirty="0" err="1"/>
              <a:t>anziane</a:t>
            </a:r>
            <a:r>
              <a:rPr lang="en-US" dirty="0"/>
              <a:t> con </a:t>
            </a:r>
            <a:r>
              <a:rPr lang="en-US" dirty="0" err="1"/>
              <a:t>problemi</a:t>
            </a:r>
            <a:r>
              <a:rPr lang="en-US" dirty="0"/>
              <a:t> a fare la </a:t>
            </a:r>
            <a:r>
              <a:rPr lang="en-US" dirty="0" err="1"/>
              <a:t>spesa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vorrebbero</a:t>
            </a:r>
            <a:r>
              <a:rPr lang="en-US" dirty="0"/>
              <a:t> </a:t>
            </a:r>
            <a:r>
              <a:rPr lang="en-US" dirty="0" err="1"/>
              <a:t>acquistare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</a:t>
            </a:r>
            <a:r>
              <a:rPr lang="en-US" dirty="0" err="1"/>
              <a:t>prodotti</a:t>
            </a:r>
            <a:r>
              <a:rPr lang="en-US" dirty="0"/>
              <a:t> </a:t>
            </a:r>
            <a:r>
              <a:rPr lang="en-US" dirty="0" err="1"/>
              <a:t>preferiti</a:t>
            </a:r>
            <a:r>
              <a:rPr lang="en-US" dirty="0"/>
              <a:t> </a:t>
            </a:r>
            <a:r>
              <a:rPr lang="en-US" dirty="0" err="1"/>
              <a:t>bypassando</a:t>
            </a:r>
            <a:r>
              <a:rPr lang="en-US" dirty="0"/>
              <a:t> le </a:t>
            </a:r>
            <a:r>
              <a:rPr lang="en-US" dirty="0" err="1"/>
              <a:t>dificoltà</a:t>
            </a:r>
            <a:r>
              <a:rPr lang="en-US" dirty="0"/>
              <a:t> </a:t>
            </a:r>
            <a:r>
              <a:rPr lang="en-US" dirty="0" err="1"/>
              <a:t>portate</a:t>
            </a:r>
            <a:r>
              <a:rPr lang="en-US" dirty="0"/>
              <a:t> </a:t>
            </a:r>
            <a:r>
              <a:rPr lang="en-US" dirty="0" err="1"/>
              <a:t>dall’età</a:t>
            </a:r>
            <a:r>
              <a:rPr lang="en-US" dirty="0"/>
              <a:t>.</a:t>
            </a:r>
          </a:p>
          <a:p>
            <a:r>
              <a:rPr lang="en-US" dirty="0"/>
              <a:t>VENDITORE: </a:t>
            </a:r>
            <a:r>
              <a:rPr lang="en-US" dirty="0" err="1"/>
              <a:t>Proprietari</a:t>
            </a:r>
            <a:r>
              <a:rPr lang="en-US" dirty="0"/>
              <a:t> di </a:t>
            </a:r>
            <a:r>
              <a:rPr lang="en-US" dirty="0" err="1"/>
              <a:t>piccole</a:t>
            </a:r>
            <a:r>
              <a:rPr lang="en-US" dirty="0"/>
              <a:t> </a:t>
            </a:r>
            <a:r>
              <a:rPr lang="en-US" dirty="0" err="1"/>
              <a:t>attività</a:t>
            </a:r>
            <a:r>
              <a:rPr lang="en-US" dirty="0"/>
              <a:t> </a:t>
            </a:r>
            <a:r>
              <a:rPr lang="en-US" dirty="0" err="1"/>
              <a:t>commerciali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desiderano</a:t>
            </a:r>
            <a:r>
              <a:rPr lang="en-US" dirty="0"/>
              <a:t>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clienti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perso</a:t>
            </a:r>
            <a:r>
              <a:rPr lang="en-US" dirty="0"/>
              <a:t> a causa </a:t>
            </a:r>
            <a:r>
              <a:rPr lang="en-US" dirty="0" err="1"/>
              <a:t>dell’età</a:t>
            </a:r>
            <a:r>
              <a:rPr lang="en-US" dirty="0"/>
              <a:t> </a:t>
            </a:r>
            <a:r>
              <a:rPr lang="en-US" dirty="0" err="1"/>
              <a:t>avanzata</a:t>
            </a:r>
            <a:r>
              <a:rPr lang="en-US" dirty="0"/>
              <a:t>.</a:t>
            </a:r>
          </a:p>
          <a:p>
            <a:r>
              <a:rPr lang="en-US" noProof="1"/>
              <a:t>VOLONTARI: Ragazzi che desiderano guadagnare qualcosa in extra e contemporaneamente dare una mano alla comunità della propria zona.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6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91F1E-0D3F-407F-A050-756E7B1A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516" y="156238"/>
            <a:ext cx="5114776" cy="1320800"/>
          </a:xfrm>
        </p:spPr>
        <p:txBody>
          <a:bodyPr>
            <a:normAutofit/>
          </a:bodyPr>
          <a:lstStyle/>
          <a:p>
            <a:r>
              <a:rPr lang="it-IT" dirty="0"/>
              <a:t>PERSONAGGI</a:t>
            </a:r>
          </a:p>
        </p:txBody>
      </p:sp>
      <p:pic>
        <p:nvPicPr>
          <p:cNvPr id="5" name="Image3">
            <a:extLst>
              <a:ext uri="{FF2B5EF4-FFF2-40B4-BE49-F238E27FC236}">
                <a16:creationId xmlns:a16="http://schemas.microsoft.com/office/drawing/2014/main" id="{CEF18D01-A4AC-47DF-BC6F-24C9062036DD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t="10066" r="3" b="40943"/>
          <a:stretch/>
        </p:blipFill>
        <p:spPr bwMode="auto">
          <a:xfrm>
            <a:off x="140750" y="2292374"/>
            <a:ext cx="3517876" cy="2282808"/>
          </a:xfrm>
          <a:custGeom>
            <a:avLst/>
            <a:gdLst>
              <a:gd name="connsiteX0" fmla="*/ 339471 w 3517876"/>
              <a:gd name="connsiteY0" fmla="*/ 0 h 2282818"/>
              <a:gd name="connsiteX1" fmla="*/ 3517876 w 3517876"/>
              <a:gd name="connsiteY1" fmla="*/ 0 h 2282818"/>
              <a:gd name="connsiteX2" fmla="*/ 3471247 w 3517876"/>
              <a:gd name="connsiteY2" fmla="*/ 312174 h 2282818"/>
              <a:gd name="connsiteX3" fmla="*/ 3471133 w 3517876"/>
              <a:gd name="connsiteY3" fmla="*/ 312174 h 2282818"/>
              <a:gd name="connsiteX4" fmla="*/ 3176778 w 3517876"/>
              <a:gd name="connsiteY4" fmla="*/ 2282818 h 2282818"/>
              <a:gd name="connsiteX5" fmla="*/ 0 w 3517876"/>
              <a:gd name="connsiteY5" fmla="*/ 2282818 h 228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</p:spPr>
      </p:pic>
      <p:pic>
        <p:nvPicPr>
          <p:cNvPr id="9" name="Image1">
            <a:extLst>
              <a:ext uri="{FF2B5EF4-FFF2-40B4-BE49-F238E27FC236}">
                <a16:creationId xmlns:a16="http://schemas.microsoft.com/office/drawing/2014/main" id="{9B6E140A-A93C-49BA-9727-072E1B199B7D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/>
          </a:blip>
          <a:srcRect r="-2" b="3177"/>
          <a:stretch/>
        </p:blipFill>
        <p:spPr bwMode="auto">
          <a:xfrm>
            <a:off x="480483" y="-7"/>
            <a:ext cx="3514822" cy="2273270"/>
          </a:xfrm>
          <a:custGeom>
            <a:avLst/>
            <a:gdLst>
              <a:gd name="connsiteX0" fmla="*/ 338051 w 3514822"/>
              <a:gd name="connsiteY0" fmla="*/ 0 h 2273270"/>
              <a:gd name="connsiteX1" fmla="*/ 3514822 w 3514822"/>
              <a:gd name="connsiteY1" fmla="*/ 0 h 2273270"/>
              <a:gd name="connsiteX2" fmla="*/ 3175264 w 3514822"/>
              <a:gd name="connsiteY2" fmla="*/ 2273270 h 2273270"/>
              <a:gd name="connsiteX3" fmla="*/ 0 w 3514822"/>
              <a:gd name="connsiteY3" fmla="*/ 2273270 h 227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</p:spPr>
      </p:pic>
      <p:pic>
        <p:nvPicPr>
          <p:cNvPr id="6" name="Image2">
            <a:extLst>
              <a:ext uri="{FF2B5EF4-FFF2-40B4-BE49-F238E27FC236}">
                <a16:creationId xmlns:a16="http://schemas.microsoft.com/office/drawing/2014/main" id="{DF41AF18-6752-4338-8062-9ED3ACFE8106}"/>
              </a:ext>
            </a:extLst>
          </p:cNvPr>
          <p:cNvPicPr/>
          <p:nvPr/>
        </p:nvPicPr>
        <p:blipFill rotWithShape="1">
          <a:blip r:embed="rId4">
            <a:alphaModFix/>
            <a:extLst/>
          </a:blip>
          <a:srcRect t="17291" r="2" b="37792"/>
          <a:stretch/>
        </p:blipFill>
        <p:spPr>
          <a:xfrm>
            <a:off x="-32579" y="4565636"/>
            <a:ext cx="3355563" cy="2292364"/>
          </a:xfrm>
          <a:custGeom>
            <a:avLst/>
            <a:gdLst>
              <a:gd name="connsiteX0" fmla="*/ 180299 w 3355563"/>
              <a:gd name="connsiteY0" fmla="*/ 0 h 2292364"/>
              <a:gd name="connsiteX1" fmla="*/ 3355563 w 3355563"/>
              <a:gd name="connsiteY1" fmla="*/ 0 h 2292364"/>
              <a:gd name="connsiteX2" fmla="*/ 3013153 w 3355563"/>
              <a:gd name="connsiteY2" fmla="*/ 2292364 h 2292364"/>
              <a:gd name="connsiteX3" fmla="*/ 0 w 3355563"/>
              <a:gd name="connsiteY3" fmla="*/ 2292364 h 2292364"/>
              <a:gd name="connsiteX4" fmla="*/ 0 w 3355563"/>
              <a:gd name="connsiteY4" fmla="*/ 1212444 h 22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</p:spPr>
      </p:pic>
      <p:sp>
        <p:nvSpPr>
          <p:cNvPr id="14" name="Isosceles Triangle 30">
            <a:extLst>
              <a:ext uri="{FF2B5EF4-FFF2-40B4-BE49-F238E27FC236}">
                <a16:creationId xmlns:a16="http://schemas.microsoft.com/office/drawing/2014/main" id="{FD076C4F-CB47-4A2D-95A1-9D5E3C2B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F915B-5344-46DC-8097-7DAF0627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B738F4-B505-468D-996C-FEC3D1CA1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30">
            <a:extLst>
              <a:ext uri="{FF2B5EF4-FFF2-40B4-BE49-F238E27FC236}">
                <a16:creationId xmlns:a16="http://schemas.microsoft.com/office/drawing/2014/main" id="{6F953D60-C1AF-4BFA-9B22-BFE8F0BA1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5E75A1-904E-430A-99D0-6AEA3A37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195" y="1060704"/>
            <a:ext cx="4976043" cy="5303519"/>
          </a:xfrm>
        </p:spPr>
        <p:txBody>
          <a:bodyPr>
            <a:normAutofit/>
          </a:bodyPr>
          <a:lstStyle/>
          <a:p>
            <a:r>
              <a:rPr lang="en-US" dirty="0"/>
              <a:t>CLIENTE: GEPPETTO ASCANI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arzillo</a:t>
            </a:r>
            <a:r>
              <a:rPr lang="en-US" dirty="0"/>
              <a:t> </a:t>
            </a:r>
            <a:r>
              <a:rPr lang="en-US" dirty="0" err="1"/>
              <a:t>ultranovantenne</a:t>
            </a:r>
            <a:r>
              <a:rPr lang="en-US" dirty="0"/>
              <a:t> di Domodossola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qualcuno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l’aiuti</a:t>
            </a:r>
            <a:r>
              <a:rPr lang="en-US" dirty="0"/>
              <a:t> con la </a:t>
            </a:r>
            <a:r>
              <a:rPr lang="en-US" dirty="0" err="1"/>
              <a:t>spesa</a:t>
            </a:r>
            <a:r>
              <a:rPr lang="en-US" dirty="0"/>
              <a:t>, </a:t>
            </a:r>
            <a:r>
              <a:rPr lang="en-US" dirty="0" err="1"/>
              <a:t>poichè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non </a:t>
            </a:r>
            <a:r>
              <a:rPr lang="en-US" dirty="0" err="1"/>
              <a:t>presentando</a:t>
            </a:r>
            <a:r>
              <a:rPr lang="en-US" dirty="0"/>
              <a:t>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patologia</a:t>
            </a:r>
            <a:r>
              <a:rPr lang="en-US" dirty="0"/>
              <a:t> non </a:t>
            </a:r>
            <a:r>
              <a:rPr lang="en-US" dirty="0" err="1"/>
              <a:t>riesce</a:t>
            </a:r>
            <a:r>
              <a:rPr lang="en-US" dirty="0"/>
              <a:t> a </a:t>
            </a:r>
            <a:r>
              <a:rPr lang="en-US" dirty="0" err="1"/>
              <a:t>sostenere</a:t>
            </a:r>
            <a:r>
              <a:rPr lang="en-US" dirty="0"/>
              <a:t> un </a:t>
            </a:r>
            <a:r>
              <a:rPr lang="en-US" dirty="0" err="1"/>
              <a:t>compito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oneroso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corpo</a:t>
            </a:r>
            <a:endParaRPr lang="en-US" dirty="0"/>
          </a:p>
          <a:p>
            <a:r>
              <a:rPr lang="en-US" dirty="0"/>
              <a:t>VENDITORE: ADRIANA SMINZI</a:t>
            </a:r>
          </a:p>
          <a:p>
            <a:pPr lvl="1"/>
            <a:r>
              <a:rPr lang="en-US" dirty="0" err="1"/>
              <a:t>Proprietaria</a:t>
            </a:r>
            <a:r>
              <a:rPr lang="en-US" dirty="0"/>
              <a:t> di un piccolo minimarket di </a:t>
            </a:r>
            <a:r>
              <a:rPr lang="en-US" dirty="0" err="1"/>
              <a:t>Alberobello</a:t>
            </a:r>
            <a:r>
              <a:rPr lang="en-US" dirty="0"/>
              <a:t>.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mettendo</a:t>
            </a:r>
            <a:r>
              <a:rPr lang="en-US" dirty="0"/>
              <a:t> </a:t>
            </a:r>
            <a:r>
              <a:rPr lang="en-US" dirty="0" err="1"/>
              <a:t>passione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proprio </a:t>
            </a:r>
            <a:r>
              <a:rPr lang="en-US" dirty="0" err="1"/>
              <a:t>lavoro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sfavorita</a:t>
            </a:r>
            <a:endParaRPr lang="en-US" dirty="0"/>
          </a:p>
          <a:p>
            <a:r>
              <a:rPr lang="en-US" noProof="1"/>
              <a:t>VOLONTARI: TOMMASO MIGNOGNA</a:t>
            </a:r>
          </a:p>
          <a:p>
            <a:pPr lvl="1"/>
            <a:r>
              <a:rPr lang="en-US" noProof="1"/>
              <a:t>Liceale di Termoli che, pur essendo un ragazzo vivace a cui piace divertirsi, pensa tanto alla comunità, soprattutto chi è più in difficoltà 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61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5197F06-FBAC-434A-A4FD-20F5138F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06876"/>
              </p:ext>
            </p:extLst>
          </p:nvPr>
        </p:nvGraphicFramePr>
        <p:xfrm>
          <a:off x="850605" y="2224127"/>
          <a:ext cx="8631559" cy="2983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901">
                  <a:extLst>
                    <a:ext uri="{9D8B030D-6E8A-4147-A177-3AD203B41FA5}">
                      <a16:colId xmlns:a16="http://schemas.microsoft.com/office/drawing/2014/main" val="1296299970"/>
                    </a:ext>
                  </a:extLst>
                </a:gridCol>
                <a:gridCol w="1403872">
                  <a:extLst>
                    <a:ext uri="{9D8B030D-6E8A-4147-A177-3AD203B41FA5}">
                      <a16:colId xmlns:a16="http://schemas.microsoft.com/office/drawing/2014/main" val="1964168473"/>
                    </a:ext>
                  </a:extLst>
                </a:gridCol>
                <a:gridCol w="1318476">
                  <a:extLst>
                    <a:ext uri="{9D8B030D-6E8A-4147-A177-3AD203B41FA5}">
                      <a16:colId xmlns:a16="http://schemas.microsoft.com/office/drawing/2014/main" val="1169369576"/>
                    </a:ext>
                  </a:extLst>
                </a:gridCol>
                <a:gridCol w="2235309">
                  <a:extLst>
                    <a:ext uri="{9D8B030D-6E8A-4147-A177-3AD203B41FA5}">
                      <a16:colId xmlns:a16="http://schemas.microsoft.com/office/drawing/2014/main" val="3566803720"/>
                    </a:ext>
                  </a:extLst>
                </a:gridCol>
                <a:gridCol w="1110147">
                  <a:extLst>
                    <a:ext uri="{9D8B030D-6E8A-4147-A177-3AD203B41FA5}">
                      <a16:colId xmlns:a16="http://schemas.microsoft.com/office/drawing/2014/main" val="3578935521"/>
                    </a:ext>
                  </a:extLst>
                </a:gridCol>
                <a:gridCol w="1129854">
                  <a:extLst>
                    <a:ext uri="{9D8B030D-6E8A-4147-A177-3AD203B41FA5}">
                      <a16:colId xmlns:a16="http://schemas.microsoft.com/office/drawing/2014/main" val="3967052361"/>
                    </a:ext>
                  </a:extLst>
                </a:gridCol>
              </a:tblGrid>
              <a:tr h="850206">
                <a:tc>
                  <a:txBody>
                    <a:bodyPr/>
                    <a:lstStyle/>
                    <a:p>
                      <a:pPr marL="273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 dirty="0">
                          <a:effectLst/>
                        </a:rPr>
                        <a:t> </a:t>
                      </a:r>
                      <a:endParaRPr lang="it-IT" sz="16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Persona Anziana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Persona con handicap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Persona con problemi di mobilità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Negozio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Corriere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extLst>
                  <a:ext uri="{0D108BD9-81ED-4DB2-BD59-A6C34878D82A}">
                    <a16:rowId xmlns:a16="http://schemas.microsoft.com/office/drawing/2014/main" val="2585370514"/>
                  </a:ext>
                </a:extLst>
              </a:tr>
              <a:tr h="573092">
                <a:tc>
                  <a:txBody>
                    <a:bodyPr/>
                    <a:lstStyle/>
                    <a:p>
                      <a:pPr marL="82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Frequenza d’uso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extLst>
                  <a:ext uri="{0D108BD9-81ED-4DB2-BD59-A6C34878D82A}">
                    <a16:rowId xmlns:a16="http://schemas.microsoft.com/office/drawing/2014/main" val="2568397943"/>
                  </a:ext>
                </a:extLst>
              </a:tr>
              <a:tr h="493607">
                <a:tc>
                  <a:txBody>
                    <a:bodyPr/>
                    <a:lstStyle/>
                    <a:p>
                      <a:pPr marR="349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Importanza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extLst>
                  <a:ext uri="{0D108BD9-81ED-4DB2-BD59-A6C34878D82A}">
                    <a16:rowId xmlns:a16="http://schemas.microsoft.com/office/drawing/2014/main" val="2128054424"/>
                  </a:ext>
                </a:extLst>
              </a:tr>
              <a:tr h="492669">
                <a:tc>
                  <a:txBody>
                    <a:bodyPr/>
                    <a:lstStyle/>
                    <a:p>
                      <a:pPr marR="349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Complessità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extLst>
                  <a:ext uri="{0D108BD9-81ED-4DB2-BD59-A6C34878D82A}">
                    <a16:rowId xmlns:a16="http://schemas.microsoft.com/office/drawing/2014/main" val="48397469"/>
                  </a:ext>
                </a:extLst>
              </a:tr>
              <a:tr h="573092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>
                          <a:effectLst/>
                        </a:rPr>
                        <a:t>Facoltativo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700" dirty="0">
                          <a:effectLst/>
                        </a:rPr>
                        <a:t>Facoltativo </a:t>
                      </a:r>
                      <a:endParaRPr lang="it-IT" sz="16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950" marR="52551" marT="30029" marB="0"/>
                </a:tc>
                <a:extLst>
                  <a:ext uri="{0D108BD9-81ED-4DB2-BD59-A6C34878D82A}">
                    <a16:rowId xmlns:a16="http://schemas.microsoft.com/office/drawing/2014/main" val="224851784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B96DA69-B3E1-42FC-A650-C746743C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97" y="1351377"/>
            <a:ext cx="7563855" cy="110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4876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Scegliere Supermercato</a:t>
            </a:r>
            <a:endParaRPr kumimoji="0" lang="it-IT" altLang="it-IT" sz="20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Garamond" panose="02020404030301010803" pitchFamily="18" charset="0"/>
              </a:rPr>
              <a:t>Il soggetto, in base alle sue esigenze decide di scegliere un supermercato che lo soddisfa.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4652FF2-5613-49D6-9176-A8D558A1E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605" y="-586352"/>
            <a:ext cx="7766936" cy="1646302"/>
          </a:xfrm>
        </p:spPr>
        <p:txBody>
          <a:bodyPr/>
          <a:lstStyle/>
          <a:p>
            <a:pPr algn="l"/>
            <a:r>
              <a:rPr lang="it-IT" sz="3600" dirty="0"/>
              <a:t>TABELLA DEI TASK</a:t>
            </a:r>
          </a:p>
        </p:txBody>
      </p:sp>
    </p:spTree>
    <p:extLst>
      <p:ext uri="{BB962C8B-B14F-4D97-AF65-F5344CB8AC3E}">
        <p14:creationId xmlns:p14="http://schemas.microsoft.com/office/powerpoint/2010/main" val="284712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CF28D82-D5A8-4360-B03B-91803761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07518"/>
              </p:ext>
            </p:extLst>
          </p:nvPr>
        </p:nvGraphicFramePr>
        <p:xfrm>
          <a:off x="914399" y="2350601"/>
          <a:ext cx="8537081" cy="2950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206">
                  <a:extLst>
                    <a:ext uri="{9D8B030D-6E8A-4147-A177-3AD203B41FA5}">
                      <a16:colId xmlns:a16="http://schemas.microsoft.com/office/drawing/2014/main" val="4092587489"/>
                    </a:ext>
                  </a:extLst>
                </a:gridCol>
                <a:gridCol w="1388506">
                  <a:extLst>
                    <a:ext uri="{9D8B030D-6E8A-4147-A177-3AD203B41FA5}">
                      <a16:colId xmlns:a16="http://schemas.microsoft.com/office/drawing/2014/main" val="3777989518"/>
                    </a:ext>
                  </a:extLst>
                </a:gridCol>
                <a:gridCol w="1304044">
                  <a:extLst>
                    <a:ext uri="{9D8B030D-6E8A-4147-A177-3AD203B41FA5}">
                      <a16:colId xmlns:a16="http://schemas.microsoft.com/office/drawing/2014/main" val="3214922260"/>
                    </a:ext>
                  </a:extLst>
                </a:gridCol>
                <a:gridCol w="2210842">
                  <a:extLst>
                    <a:ext uri="{9D8B030D-6E8A-4147-A177-3AD203B41FA5}">
                      <a16:colId xmlns:a16="http://schemas.microsoft.com/office/drawing/2014/main" val="485586120"/>
                    </a:ext>
                  </a:extLst>
                </a:gridCol>
                <a:gridCol w="1097996">
                  <a:extLst>
                    <a:ext uri="{9D8B030D-6E8A-4147-A177-3AD203B41FA5}">
                      <a16:colId xmlns:a16="http://schemas.microsoft.com/office/drawing/2014/main" val="1801755572"/>
                    </a:ext>
                  </a:extLst>
                </a:gridCol>
                <a:gridCol w="1117487">
                  <a:extLst>
                    <a:ext uri="{9D8B030D-6E8A-4147-A177-3AD203B41FA5}">
                      <a16:colId xmlns:a16="http://schemas.microsoft.com/office/drawing/2014/main" val="1673347798"/>
                    </a:ext>
                  </a:extLst>
                </a:gridCol>
              </a:tblGrid>
              <a:tr h="840900">
                <a:tc>
                  <a:txBody>
                    <a:bodyPr/>
                    <a:lstStyle/>
                    <a:p>
                      <a:pPr marL="273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 </a:t>
                      </a:r>
                      <a:endParaRPr lang="it-IT" sz="16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Persona Anziana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Persona con handicap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Persona con problemi di mobilità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Negozio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Corriere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extLst>
                  <a:ext uri="{0D108BD9-81ED-4DB2-BD59-A6C34878D82A}">
                    <a16:rowId xmlns:a16="http://schemas.microsoft.com/office/drawing/2014/main" val="472494048"/>
                  </a:ext>
                </a:extLst>
              </a:tr>
              <a:tr h="566819">
                <a:tc>
                  <a:txBody>
                    <a:bodyPr/>
                    <a:lstStyle/>
                    <a:p>
                      <a:pPr marL="82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Frequenza d’uso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extLst>
                  <a:ext uri="{0D108BD9-81ED-4DB2-BD59-A6C34878D82A}">
                    <a16:rowId xmlns:a16="http://schemas.microsoft.com/office/drawing/2014/main" val="1113297247"/>
                  </a:ext>
                </a:extLst>
              </a:tr>
              <a:tr h="488204">
                <a:tc>
                  <a:txBody>
                    <a:bodyPr/>
                    <a:lstStyle/>
                    <a:p>
                      <a:pPr marR="349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Importanza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extLst>
                  <a:ext uri="{0D108BD9-81ED-4DB2-BD59-A6C34878D82A}">
                    <a16:rowId xmlns:a16="http://schemas.microsoft.com/office/drawing/2014/main" val="2437938254"/>
                  </a:ext>
                </a:extLst>
              </a:tr>
              <a:tr h="487276">
                <a:tc>
                  <a:txBody>
                    <a:bodyPr/>
                    <a:lstStyle/>
                    <a:p>
                      <a:pPr marR="349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Complessità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extLst>
                  <a:ext uri="{0D108BD9-81ED-4DB2-BD59-A6C34878D82A}">
                    <a16:rowId xmlns:a16="http://schemas.microsoft.com/office/drawing/2014/main" val="2760299311"/>
                  </a:ext>
                </a:extLst>
              </a:tr>
              <a:tr h="566819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Facoltativo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Facoltativo </a:t>
                      </a:r>
                      <a:endParaRPr lang="it-IT" sz="16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6107" marR="51976" marT="29700" marB="0"/>
                </a:tc>
                <a:extLst>
                  <a:ext uri="{0D108BD9-81ED-4DB2-BD59-A6C34878D82A}">
                    <a16:rowId xmlns:a16="http://schemas.microsoft.com/office/drawing/2014/main" val="212508490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8FA3E0F-BC62-412A-B686-D3C3A7C9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70" y="1414752"/>
            <a:ext cx="8996940" cy="110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4876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</a:rPr>
              <a:t>Scegliere un prodotto</a:t>
            </a:r>
            <a:endParaRPr kumimoji="0" lang="it-IT" altLang="it-IT" sz="2000" b="0" i="1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Garamond" panose="02020404030301010803" pitchFamily="18" charset="0"/>
              </a:rPr>
              <a:t>Il soggetto desidera, tramite il supermercato scelto, decide di scegliere i prodotti che vorrebbe acquistare.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E40115D-60D9-4DDA-BE8D-DDCB21AF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-496624"/>
            <a:ext cx="11748121" cy="1646302"/>
          </a:xfrm>
        </p:spPr>
        <p:txBody>
          <a:bodyPr/>
          <a:lstStyle/>
          <a:p>
            <a:pPr algn="l"/>
            <a:r>
              <a:rPr lang="it-IT" sz="3600" dirty="0"/>
              <a:t>TABELLA DEI TASK</a:t>
            </a:r>
          </a:p>
        </p:txBody>
      </p:sp>
    </p:spTree>
    <p:extLst>
      <p:ext uri="{BB962C8B-B14F-4D97-AF65-F5344CB8AC3E}">
        <p14:creationId xmlns:p14="http://schemas.microsoft.com/office/powerpoint/2010/main" val="25905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2F395-B7AA-4202-B4BF-A5B00DDE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892" y="-648486"/>
            <a:ext cx="7766936" cy="1646302"/>
          </a:xfrm>
        </p:spPr>
        <p:txBody>
          <a:bodyPr/>
          <a:lstStyle/>
          <a:p>
            <a:pPr algn="l"/>
            <a:r>
              <a:rPr lang="it-IT" sz="3600" dirty="0"/>
              <a:t>TABELLA DEI TASK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E1ACB56-CF8F-4844-B544-F1427EFF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92626"/>
              </p:ext>
            </p:extLst>
          </p:nvPr>
        </p:nvGraphicFramePr>
        <p:xfrm>
          <a:off x="913892" y="2345635"/>
          <a:ext cx="8387222" cy="2898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311">
                  <a:extLst>
                    <a:ext uri="{9D8B030D-6E8A-4147-A177-3AD203B41FA5}">
                      <a16:colId xmlns:a16="http://schemas.microsoft.com/office/drawing/2014/main" val="359603979"/>
                    </a:ext>
                  </a:extLst>
                </a:gridCol>
                <a:gridCol w="1364132">
                  <a:extLst>
                    <a:ext uri="{9D8B030D-6E8A-4147-A177-3AD203B41FA5}">
                      <a16:colId xmlns:a16="http://schemas.microsoft.com/office/drawing/2014/main" val="4172167320"/>
                    </a:ext>
                  </a:extLst>
                </a:gridCol>
                <a:gridCol w="1281153">
                  <a:extLst>
                    <a:ext uri="{9D8B030D-6E8A-4147-A177-3AD203B41FA5}">
                      <a16:colId xmlns:a16="http://schemas.microsoft.com/office/drawing/2014/main" val="494415918"/>
                    </a:ext>
                  </a:extLst>
                </a:gridCol>
                <a:gridCol w="2172033">
                  <a:extLst>
                    <a:ext uri="{9D8B030D-6E8A-4147-A177-3AD203B41FA5}">
                      <a16:colId xmlns:a16="http://schemas.microsoft.com/office/drawing/2014/main" val="3536652783"/>
                    </a:ext>
                  </a:extLst>
                </a:gridCol>
                <a:gridCol w="1078722">
                  <a:extLst>
                    <a:ext uri="{9D8B030D-6E8A-4147-A177-3AD203B41FA5}">
                      <a16:colId xmlns:a16="http://schemas.microsoft.com/office/drawing/2014/main" val="4031336422"/>
                    </a:ext>
                  </a:extLst>
                </a:gridCol>
                <a:gridCol w="1097871">
                  <a:extLst>
                    <a:ext uri="{9D8B030D-6E8A-4147-A177-3AD203B41FA5}">
                      <a16:colId xmlns:a16="http://schemas.microsoft.com/office/drawing/2014/main" val="431197691"/>
                    </a:ext>
                  </a:extLst>
                </a:gridCol>
              </a:tblGrid>
              <a:tr h="826139">
                <a:tc>
                  <a:txBody>
                    <a:bodyPr/>
                    <a:lstStyle/>
                    <a:p>
                      <a:pPr marL="273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 </a:t>
                      </a:r>
                      <a:endParaRPr lang="it-IT" sz="16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Persona Anziana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Persona con handicap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Persona con problemi di mobilità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Negozio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Corriere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extLst>
                  <a:ext uri="{0D108BD9-81ED-4DB2-BD59-A6C34878D82A}">
                    <a16:rowId xmlns:a16="http://schemas.microsoft.com/office/drawing/2014/main" val="554527297"/>
                  </a:ext>
                </a:extLst>
              </a:tr>
              <a:tr h="556870">
                <a:tc>
                  <a:txBody>
                    <a:bodyPr/>
                    <a:lstStyle/>
                    <a:p>
                      <a:pPr marL="825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Frequenza d’uso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extLst>
                  <a:ext uri="{0D108BD9-81ED-4DB2-BD59-A6C34878D82A}">
                    <a16:rowId xmlns:a16="http://schemas.microsoft.com/office/drawing/2014/main" val="3514792303"/>
                  </a:ext>
                </a:extLst>
              </a:tr>
              <a:tr h="479634">
                <a:tc>
                  <a:txBody>
                    <a:bodyPr/>
                    <a:lstStyle/>
                    <a:p>
                      <a:pPr marR="349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Importanza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●●●●●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extLst>
                  <a:ext uri="{0D108BD9-81ED-4DB2-BD59-A6C34878D82A}">
                    <a16:rowId xmlns:a16="http://schemas.microsoft.com/office/drawing/2014/main" val="3868648864"/>
                  </a:ext>
                </a:extLst>
              </a:tr>
              <a:tr h="478722">
                <a:tc>
                  <a:txBody>
                    <a:bodyPr/>
                    <a:lstStyle/>
                    <a:p>
                      <a:pPr marR="349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Complessità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●●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extLst>
                  <a:ext uri="{0D108BD9-81ED-4DB2-BD59-A6C34878D82A}">
                    <a16:rowId xmlns:a16="http://schemas.microsoft.com/office/drawing/2014/main" val="854399284"/>
                  </a:ext>
                </a:extLst>
              </a:tr>
              <a:tr h="556870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Necessario </a:t>
                      </a:r>
                      <a:endParaRPr lang="it-IT" sz="16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Facoltativo </a:t>
                      </a:r>
                      <a:endParaRPr lang="it-IT" sz="16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74771" marR="51064" marT="29179" marB="0"/>
                </a:tc>
                <a:extLst>
                  <a:ext uri="{0D108BD9-81ED-4DB2-BD59-A6C34878D82A}">
                    <a16:rowId xmlns:a16="http://schemas.microsoft.com/office/drawing/2014/main" val="14598740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3009253-AB42-470D-AB5A-5F6569CD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66" y="1296298"/>
            <a:ext cx="9116095" cy="132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4876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Recapito spesa </a:t>
            </a:r>
            <a:endParaRPr kumimoji="0" lang="it-IT" altLang="it-IT" sz="20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Garamond" panose="02020404030301010803" pitchFamily="18" charset="0"/>
              </a:rPr>
              <a:t>Il soggetto date le numerose problematiche, chiede un aiuto a chi vuole aiutare portare la spesa direttamente a casa.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9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04E8-F27A-450A-8E7C-36370F11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94" y="-823151"/>
            <a:ext cx="7766936" cy="1646302"/>
          </a:xfrm>
        </p:spPr>
        <p:txBody>
          <a:bodyPr/>
          <a:lstStyle/>
          <a:p>
            <a:pPr algn="ctr"/>
            <a:r>
              <a:rPr lang="it-IT" sz="3600" dirty="0"/>
              <a:t>ANALISI COMPARATIVA (1/2)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FD58-16BD-49E0-BE5C-327BE7C7A31A}"/>
              </a:ext>
            </a:extLst>
          </p:cNvPr>
          <p:cNvSpPr/>
          <p:nvPr/>
        </p:nvSpPr>
        <p:spPr>
          <a:xfrm>
            <a:off x="847165" y="823151"/>
            <a:ext cx="851577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AMAZON PANTRY:</a:t>
            </a:r>
            <a:endParaRPr lang="it-IT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Oltre al tipico servizio di e-commerce, Amazon ha un settore chiamato “Amazon </a:t>
            </a:r>
            <a:r>
              <a:rPr lang="it-IT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Pantry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” dove gli iscritti ad Amazon possono acquistare prodotti per la casa con un costo di spedizione di 3,99€ (prezzo riferito ad una scatola). Essendo un colosso americano, riscontrano feedback positivi nella maggior parte dei casi.</a:t>
            </a:r>
            <a:endParaRPr lang="it-IT" sz="1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B0024E-1DE6-4B06-BA75-275E24321C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7" y="2137939"/>
            <a:ext cx="7395314" cy="37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125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1556</Words>
  <Application>Microsoft Office PowerPoint</Application>
  <PresentationFormat>Widescreen</PresentationFormat>
  <Paragraphs>312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Garamond</vt:lpstr>
      <vt:lpstr>Symbol</vt:lpstr>
      <vt:lpstr>Tahoma</vt:lpstr>
      <vt:lpstr>Times New Roman</vt:lpstr>
      <vt:lpstr>Trebuchet MS</vt:lpstr>
      <vt:lpstr>Wingdings 3</vt:lpstr>
      <vt:lpstr>Sfaccettatura</vt:lpstr>
      <vt:lpstr>Presentazione standard di PowerPoint</vt:lpstr>
      <vt:lpstr>COMPONENTI E COMPITI</vt:lpstr>
      <vt:lpstr>DESCRIZIONE DEL PROBLEMA</vt:lpstr>
      <vt:lpstr>PERSONAGGI</vt:lpstr>
      <vt:lpstr>PERSONAGGI</vt:lpstr>
      <vt:lpstr>TABELLA DEI TASK</vt:lpstr>
      <vt:lpstr>TABELLA DEI TASK</vt:lpstr>
      <vt:lpstr>TABELLA DEI TASK</vt:lpstr>
      <vt:lpstr>ANALISI COMPARATIVA (1/2)</vt:lpstr>
      <vt:lpstr>Pro e Contro “Amazon Pantry“</vt:lpstr>
      <vt:lpstr>ANALISI COMPARATIVA (2/2)</vt:lpstr>
      <vt:lpstr>Pro e Contro “Cicalia“</vt:lpstr>
      <vt:lpstr>IDEE INIZIALI DI PROGETTO (1/2)</vt:lpstr>
      <vt:lpstr>IDEE INIZIALI DI PROGETTO (2/2)</vt:lpstr>
      <vt:lpstr>Scelte fatte in fase di sviluppo dei paper sketch finale</vt:lpstr>
      <vt:lpstr>Problematiche(Mago di Oz)</vt:lpstr>
      <vt:lpstr>DESIGN PATTERN</vt:lpstr>
      <vt:lpstr>Prototipo</vt:lpstr>
      <vt:lpstr>Valutazione del design</vt:lpstr>
      <vt:lpstr>Valutazione dell’usabilità </vt:lpstr>
      <vt:lpstr>Valutazione Euristica</vt:lpstr>
      <vt:lpstr>Modifiche da apportare in fase di implementazione</vt:lpstr>
      <vt:lpstr>Valutazione dell’usabilità</vt:lpstr>
      <vt:lpstr>Valutazione dell’usabilità</vt:lpstr>
      <vt:lpstr>Miglioramenti futuri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Gilbert Recupito</dc:creator>
  <cp:lastModifiedBy>RAFFAELE VILLANI</cp:lastModifiedBy>
  <cp:revision>4</cp:revision>
  <dcterms:created xsi:type="dcterms:W3CDTF">2019-02-26T00:09:22Z</dcterms:created>
  <dcterms:modified xsi:type="dcterms:W3CDTF">2019-02-26T08:15:43Z</dcterms:modified>
</cp:coreProperties>
</file>