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17"/>
  </p:notesMasterIdLst>
  <p:sldIdLst>
    <p:sldId id="256" r:id="rId2"/>
    <p:sldId id="258" r:id="rId3"/>
    <p:sldId id="261" r:id="rId4"/>
    <p:sldId id="298" r:id="rId5"/>
    <p:sldId id="306" r:id="rId6"/>
    <p:sldId id="299" r:id="rId7"/>
    <p:sldId id="300" r:id="rId8"/>
    <p:sldId id="301" r:id="rId9"/>
    <p:sldId id="307" r:id="rId10"/>
    <p:sldId id="308" r:id="rId11"/>
    <p:sldId id="304" r:id="rId12"/>
    <p:sldId id="305" r:id="rId13"/>
    <p:sldId id="303" r:id="rId14"/>
    <p:sldId id="270" r:id="rId15"/>
    <p:sldId id="260" r:id="rId16"/>
  </p:sldIdLst>
  <p:sldSz cx="9144000" cy="5143500" type="screen16x9"/>
  <p:notesSz cx="6858000" cy="9144000"/>
  <p:embeddedFontLst>
    <p:embeddedFont>
      <p:font typeface="Exo 2" panose="020B0604020202020204" charset="0"/>
      <p:regular r:id="rId18"/>
      <p:bold r:id="rId19"/>
      <p:italic r:id="rId20"/>
      <p:boldItalic r:id="rId21"/>
    </p:embeddedFont>
    <p:embeddedFont>
      <p:font typeface="Fira Sans Extra Condensed Medium" panose="020B0604020202020204" charset="0"/>
      <p:regular r:id="rId22"/>
      <p:bold r:id="rId23"/>
      <p:italic r:id="rId24"/>
      <p:boldItalic r:id="rId25"/>
    </p:embeddedFont>
    <p:embeddedFont>
      <p:font typeface="Roboto Condensed Light" panose="020B0604020202020204" charset="0"/>
      <p:regular r:id="rId26"/>
      <p:bold r:id="rId27"/>
      <p:italic r:id="rId28"/>
      <p:boldItalic r:id="rId29"/>
    </p:embeddedFont>
    <p:embeddedFont>
      <p:font typeface="Squada One" panose="020B0604020202020204" charset="0"/>
      <p:regular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9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28FD4D-2C76-40EB-8302-4B7C91546206}" v="135" dt="2021-01-21T11:13:40.850"/>
  </p1510:revLst>
</p1510:revInfo>
</file>

<file path=ppt/tableStyles.xml><?xml version="1.0" encoding="utf-8"?>
<a:tblStyleLst xmlns:a="http://schemas.openxmlformats.org/drawingml/2006/main" def="{B879F26D-CA61-461C-95F7-5368C44F93A5}">
  <a:tblStyle styleId="{B879F26D-CA61-461C-95F7-5368C44F93A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70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41abfbaf28_3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41abfbaf28_3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94328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41abfbaf28_3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41abfbaf28_3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68321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41abfbaf28_3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41abfbaf28_3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79446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41abfbaf28_3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41abfbaf28_3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2632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340422e078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340422e078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40422e078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40422e078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41abfbaf28_3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41abfbaf28_3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41abfbaf28_3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41abfbaf28_3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90255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41abfbaf28_3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41abfbaf28_3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68472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41abfbaf28_3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41abfbaf28_3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99945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41abfbaf28_3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41abfbaf28_3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17022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41abfbaf28_3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41abfbaf28_3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21043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41abfbaf28_3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41abfbaf28_3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43309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CUSTOM_7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135981" y="1393699"/>
            <a:ext cx="68868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670681" y="2933522"/>
            <a:ext cx="43521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7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3385875" y="2098650"/>
            <a:ext cx="23724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ctrTitle" idx="2"/>
          </p:nvPr>
        </p:nvSpPr>
        <p:spPr>
          <a:xfrm>
            <a:off x="390296" y="201653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690446" y="656478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3" hasCustomPrompt="1"/>
          </p:nvPr>
        </p:nvSpPr>
        <p:spPr>
          <a:xfrm>
            <a:off x="2118448" y="54444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4" hasCustomPrompt="1"/>
          </p:nvPr>
        </p:nvSpPr>
        <p:spPr>
          <a:xfrm>
            <a:off x="2105406" y="151580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5" hasCustomPrompt="1"/>
          </p:nvPr>
        </p:nvSpPr>
        <p:spPr>
          <a:xfrm>
            <a:off x="2105406" y="248716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6" hasCustomPrompt="1"/>
          </p:nvPr>
        </p:nvSpPr>
        <p:spPr>
          <a:xfrm>
            <a:off x="5922008" y="2092638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7" hasCustomPrompt="1"/>
          </p:nvPr>
        </p:nvSpPr>
        <p:spPr>
          <a:xfrm>
            <a:off x="5922008" y="3112336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5922008" y="4132033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ctrTitle" idx="9"/>
          </p:nvPr>
        </p:nvSpPr>
        <p:spPr>
          <a:xfrm>
            <a:off x="390296" y="1167854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ubTitle" idx="13"/>
          </p:nvPr>
        </p:nvSpPr>
        <p:spPr>
          <a:xfrm>
            <a:off x="690446" y="1622677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ctrTitle" idx="14"/>
          </p:nvPr>
        </p:nvSpPr>
        <p:spPr>
          <a:xfrm>
            <a:off x="390296" y="2141336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ubTitle" idx="15"/>
          </p:nvPr>
        </p:nvSpPr>
        <p:spPr>
          <a:xfrm>
            <a:off x="690446" y="2596156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6811558" y="1775180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ubTitle" idx="17"/>
          </p:nvPr>
        </p:nvSpPr>
        <p:spPr>
          <a:xfrm>
            <a:off x="6811558" y="2230005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ctrTitle" idx="18"/>
          </p:nvPr>
        </p:nvSpPr>
        <p:spPr>
          <a:xfrm>
            <a:off x="6811558" y="2799095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9"/>
          </p:nvPr>
        </p:nvSpPr>
        <p:spPr>
          <a:xfrm>
            <a:off x="6811558" y="3253917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ctrTitle" idx="20"/>
          </p:nvPr>
        </p:nvSpPr>
        <p:spPr>
          <a:xfrm>
            <a:off x="6811558" y="3811353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subTitle" idx="21"/>
          </p:nvPr>
        </p:nvSpPr>
        <p:spPr>
          <a:xfrm>
            <a:off x="6811558" y="4266173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title">
  <p:cSld name="CUSTOM_1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>
            <a:spLocks noGrp="1"/>
          </p:cNvSpPr>
          <p:nvPr>
            <p:ph type="ctrTitle"/>
          </p:nvPr>
        </p:nvSpPr>
        <p:spPr>
          <a:xfrm>
            <a:off x="2638350" y="376498"/>
            <a:ext cx="3867300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1"/>
          </p:nvPr>
        </p:nvSpPr>
        <p:spPr>
          <a:xfrm>
            <a:off x="2459550" y="2314225"/>
            <a:ext cx="4224900" cy="1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CUSTOM_15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2">
  <p:cSld name="CUSTOM_15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CUSTOM_33">
    <p:bg>
      <p:bgPr>
        <a:noFill/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60" r:id="rId5"/>
    <p:sldLayoutId id="2147483671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8"/>
          <p:cNvSpPr txBox="1">
            <a:spLocks noGrp="1"/>
          </p:cNvSpPr>
          <p:nvPr>
            <p:ph type="subTitle" idx="1"/>
          </p:nvPr>
        </p:nvSpPr>
        <p:spPr>
          <a:xfrm>
            <a:off x="6548511" y="3105661"/>
            <a:ext cx="2595489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/>
              <a:t>Amoriello Nicola 000952269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/>
              <a:t>Policarpi Andrea 000950326</a:t>
            </a:r>
            <a:endParaRPr sz="1600" b="1" dirty="0"/>
          </a:p>
        </p:txBody>
      </p:sp>
      <p:sp>
        <p:nvSpPr>
          <p:cNvPr id="137" name="Google Shape;137;p28"/>
          <p:cNvSpPr txBox="1">
            <a:spLocks noGrp="1"/>
          </p:cNvSpPr>
          <p:nvPr>
            <p:ph type="ctrTitle"/>
          </p:nvPr>
        </p:nvSpPr>
        <p:spPr>
          <a:xfrm>
            <a:off x="2085550" y="1196751"/>
            <a:ext cx="68868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rgbClr val="434343"/>
                </a:solidFill>
              </a:rPr>
              <a:t>THE DEEP COMEDY</a:t>
            </a:r>
            <a:br>
              <a:rPr lang="it-IT" dirty="0">
                <a:solidFill>
                  <a:srgbClr val="434343"/>
                </a:solidFill>
              </a:rPr>
            </a:br>
            <a:r>
              <a:rPr lang="it-IT" dirty="0">
                <a:solidFill>
                  <a:srgbClr val="434343"/>
                </a:solidFill>
              </a:rPr>
              <a:t>Deep Learning Project</a:t>
            </a:r>
            <a:endParaRPr dirty="0">
              <a:solidFill>
                <a:srgbClr val="434343"/>
              </a:solidFill>
            </a:endParaRPr>
          </a:p>
        </p:txBody>
      </p:sp>
      <p:cxnSp>
        <p:nvCxnSpPr>
          <p:cNvPr id="138" name="Google Shape;138;p28"/>
          <p:cNvCxnSpPr/>
          <p:nvPr/>
        </p:nvCxnSpPr>
        <p:spPr>
          <a:xfrm>
            <a:off x="7145675" y="3176000"/>
            <a:ext cx="2086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3"/>
          <p:cNvSpPr txBox="1">
            <a:spLocks noGrp="1"/>
          </p:cNvSpPr>
          <p:nvPr>
            <p:ph type="ctrTitle"/>
          </p:nvPr>
        </p:nvSpPr>
        <p:spPr>
          <a:xfrm>
            <a:off x="770399" y="347665"/>
            <a:ext cx="7603200" cy="6377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FORCED-RHYMES, RESULTS</a:t>
            </a:r>
            <a:endParaRPr dirty="0"/>
          </a:p>
        </p:txBody>
      </p:sp>
      <p:pic>
        <p:nvPicPr>
          <p:cNvPr id="3" name="Google Shape;227;p35">
            <a:extLst>
              <a:ext uri="{FF2B5EF4-FFF2-40B4-BE49-F238E27FC236}">
                <a16:creationId xmlns:a16="http://schemas.microsoft.com/office/drawing/2014/main" id="{5DF7A4B3-92D1-446E-96E6-FAC2A59F31ED}"/>
              </a:ext>
            </a:extLst>
          </p:cNvPr>
          <p:cNvPicPr preferRelativeResize="0"/>
          <p:nvPr/>
        </p:nvPicPr>
        <p:blipFill rotWithShape="1">
          <a:blip r:embed="rId3"/>
          <a:srcRect t="806" b="10497"/>
          <a:stretch/>
        </p:blipFill>
        <p:spPr>
          <a:xfrm>
            <a:off x="1400823" y="985415"/>
            <a:ext cx="6342353" cy="3972560"/>
          </a:xfrm>
          <a:prstGeom prst="snip2DiagRect">
            <a:avLst>
              <a:gd name="adj1" fmla="val 0"/>
              <a:gd name="adj2" fmla="val 6007"/>
            </a:avLst>
          </a:prstGeom>
          <a:noFill/>
          <a:ln w="19050"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18141704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3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6377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TRANSFORMER</a:t>
            </a:r>
            <a:endParaRPr dirty="0"/>
          </a:p>
        </p:txBody>
      </p:sp>
      <p:pic>
        <p:nvPicPr>
          <p:cNvPr id="3" name="Google Shape;227;p35">
            <a:extLst>
              <a:ext uri="{FF2B5EF4-FFF2-40B4-BE49-F238E27FC236}">
                <a16:creationId xmlns:a16="http://schemas.microsoft.com/office/drawing/2014/main" id="{85E287E3-12F6-4E52-A8FE-46265D0742F0}"/>
              </a:ext>
            </a:extLst>
          </p:cNvPr>
          <p:cNvPicPr preferRelativeResize="0"/>
          <p:nvPr/>
        </p:nvPicPr>
        <p:blipFill rotWithShape="1">
          <a:blip r:embed="rId3"/>
          <a:srcRect l="5999" r="-138"/>
          <a:stretch/>
        </p:blipFill>
        <p:spPr>
          <a:xfrm>
            <a:off x="1997612" y="990600"/>
            <a:ext cx="5148776" cy="3906730"/>
          </a:xfrm>
          <a:prstGeom prst="snip2DiagRect">
            <a:avLst>
              <a:gd name="adj1" fmla="val 17613"/>
              <a:gd name="adj2" fmla="val 0"/>
            </a:avLst>
          </a:prstGeom>
          <a:noFill/>
          <a:ln w="19050"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35106003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Diagonal Corners Snipped 3">
            <a:extLst>
              <a:ext uri="{FF2B5EF4-FFF2-40B4-BE49-F238E27FC236}">
                <a16:creationId xmlns:a16="http://schemas.microsoft.com/office/drawing/2014/main" id="{D4EF49CD-D851-4818-824F-5D5645B17D65}"/>
              </a:ext>
            </a:extLst>
          </p:cNvPr>
          <p:cNvSpPr/>
          <p:nvPr/>
        </p:nvSpPr>
        <p:spPr>
          <a:xfrm>
            <a:off x="1336431" y="992373"/>
            <a:ext cx="6288259" cy="3798277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7" name="Google Shape;197;p33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6377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TRANSFORMER (hyperparameters)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316712-BF62-48BC-B78A-1E84CBB5442A}"/>
              </a:ext>
            </a:extLst>
          </p:cNvPr>
          <p:cNvSpPr txBox="1"/>
          <p:nvPr/>
        </p:nvSpPr>
        <p:spPr>
          <a:xfrm>
            <a:off x="2166425" y="1229519"/>
            <a:ext cx="557080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Layers for Encoder / Decoder: 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Heads for the Multi-Head Attention: 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Sub-layers dimension:  256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Feed-Forward layers dimension: 512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Dropout rate: 0.2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Seq_length</a:t>
            </a:r>
            <a:r>
              <a:rPr lang="en-GB" dirty="0"/>
              <a:t>: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Batch: 64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Epochs: 120</a:t>
            </a:r>
          </a:p>
        </p:txBody>
      </p:sp>
    </p:spTree>
    <p:extLst>
      <p:ext uri="{BB962C8B-B14F-4D97-AF65-F5344CB8AC3E}">
        <p14:creationId xmlns:p14="http://schemas.microsoft.com/office/powerpoint/2010/main" val="32333856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3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6377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RESULTS: TRANSFORMER</a:t>
            </a:r>
            <a:endParaRPr dirty="0"/>
          </a:p>
        </p:txBody>
      </p:sp>
      <p:pic>
        <p:nvPicPr>
          <p:cNvPr id="3" name="Google Shape;227;p35">
            <a:extLst>
              <a:ext uri="{FF2B5EF4-FFF2-40B4-BE49-F238E27FC236}">
                <a16:creationId xmlns:a16="http://schemas.microsoft.com/office/drawing/2014/main" id="{BE88EC17-7F03-4C1B-A7EB-078F9F2AE5D8}"/>
              </a:ext>
            </a:extLst>
          </p:cNvPr>
          <p:cNvPicPr preferRelativeResize="0"/>
          <p:nvPr/>
        </p:nvPicPr>
        <p:blipFill rotWithShape="1">
          <a:blip r:embed="rId3"/>
          <a:srcRect t="-853" b="268"/>
          <a:stretch/>
        </p:blipFill>
        <p:spPr>
          <a:xfrm>
            <a:off x="906950" y="990600"/>
            <a:ext cx="7330099" cy="4030980"/>
          </a:xfrm>
          <a:prstGeom prst="snip2DiagRect">
            <a:avLst>
              <a:gd name="adj1" fmla="val 5216"/>
              <a:gd name="adj2" fmla="val 0"/>
            </a:avLst>
          </a:prstGeom>
          <a:noFill/>
          <a:ln w="19050"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10568378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2"/>
          <p:cNvSpPr/>
          <p:nvPr/>
        </p:nvSpPr>
        <p:spPr>
          <a:xfrm>
            <a:off x="170688" y="928886"/>
            <a:ext cx="8814815" cy="3728456"/>
          </a:xfrm>
          <a:prstGeom prst="snip2DiagRect">
            <a:avLst>
              <a:gd name="adj1" fmla="val 18257"/>
              <a:gd name="adj2" fmla="val 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42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FINAL RESULTS</a:t>
            </a:r>
            <a:endParaRPr dirty="0"/>
          </a:p>
        </p:txBody>
      </p:sp>
      <p:cxnSp>
        <p:nvCxnSpPr>
          <p:cNvPr id="388" name="Google Shape;388;p42"/>
          <p:cNvCxnSpPr/>
          <p:nvPr/>
        </p:nvCxnSpPr>
        <p:spPr>
          <a:xfrm rot="10800000">
            <a:off x="-6750" y="2740825"/>
            <a:ext cx="2062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9" name="Google Shape;389;p42"/>
          <p:cNvCxnSpPr/>
          <p:nvPr/>
        </p:nvCxnSpPr>
        <p:spPr>
          <a:xfrm rot="10800000">
            <a:off x="-6750" y="3439275"/>
            <a:ext cx="2062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2B0DA6C7-70F2-4792-9066-69AFCE3BDA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9450848"/>
              </p:ext>
            </p:extLst>
          </p:nvPr>
        </p:nvGraphicFramePr>
        <p:xfrm>
          <a:off x="170688" y="1210327"/>
          <a:ext cx="8539085" cy="3322380"/>
        </p:xfrm>
        <a:graphic>
          <a:graphicData uri="http://schemas.openxmlformats.org/drawingml/2006/table">
            <a:tbl>
              <a:tblPr firstRow="1" bandRow="1">
                <a:tableStyleId>{B879F26D-CA61-461C-95F7-5368C44F93A5}</a:tableStyleId>
              </a:tblPr>
              <a:tblGrid>
                <a:gridCol w="1357531">
                  <a:extLst>
                    <a:ext uri="{9D8B030D-6E8A-4147-A177-3AD203B41FA5}">
                      <a16:colId xmlns:a16="http://schemas.microsoft.com/office/drawing/2014/main" val="1322863969"/>
                    </a:ext>
                  </a:extLst>
                </a:gridCol>
                <a:gridCol w="907366">
                  <a:extLst>
                    <a:ext uri="{9D8B030D-6E8A-4147-A177-3AD203B41FA5}">
                      <a16:colId xmlns:a16="http://schemas.microsoft.com/office/drawing/2014/main" val="4114503003"/>
                    </a:ext>
                  </a:extLst>
                </a:gridCol>
                <a:gridCol w="1392701">
                  <a:extLst>
                    <a:ext uri="{9D8B030D-6E8A-4147-A177-3AD203B41FA5}">
                      <a16:colId xmlns:a16="http://schemas.microsoft.com/office/drawing/2014/main" val="4162608975"/>
                    </a:ext>
                  </a:extLst>
                </a:gridCol>
                <a:gridCol w="1343465">
                  <a:extLst>
                    <a:ext uri="{9D8B030D-6E8A-4147-A177-3AD203B41FA5}">
                      <a16:colId xmlns:a16="http://schemas.microsoft.com/office/drawing/2014/main" val="2492268532"/>
                    </a:ext>
                  </a:extLst>
                </a:gridCol>
                <a:gridCol w="1547446">
                  <a:extLst>
                    <a:ext uri="{9D8B030D-6E8A-4147-A177-3AD203B41FA5}">
                      <a16:colId xmlns:a16="http://schemas.microsoft.com/office/drawing/2014/main" val="3926242192"/>
                    </a:ext>
                  </a:extLst>
                </a:gridCol>
                <a:gridCol w="1033976">
                  <a:extLst>
                    <a:ext uri="{9D8B030D-6E8A-4147-A177-3AD203B41FA5}">
                      <a16:colId xmlns:a16="http://schemas.microsoft.com/office/drawing/2014/main" val="4260396796"/>
                    </a:ext>
                  </a:extLst>
                </a:gridCol>
                <a:gridCol w="956600">
                  <a:extLst>
                    <a:ext uri="{9D8B030D-6E8A-4147-A177-3AD203B41FA5}">
                      <a16:colId xmlns:a16="http://schemas.microsoft.com/office/drawing/2014/main" val="3142551167"/>
                    </a:ext>
                  </a:extLst>
                </a:gridCol>
              </a:tblGrid>
              <a:tr h="4724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34343"/>
                        </a:buClr>
                        <a:buSzPts val="2000"/>
                        <a:buFont typeface="Exo 2"/>
                        <a:buNone/>
                        <a:tabLst/>
                        <a:defRPr/>
                      </a:pPr>
                      <a:r>
                        <a:rPr kumimoji="0" lang="en-GB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Exo 2"/>
                          <a:sym typeface="Exo 2"/>
                        </a:rPr>
                        <a:t>MODEL</a:t>
                      </a: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GB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Exo 2"/>
                          <a:sym typeface="Exo 2"/>
                        </a:rPr>
                        <a:t>N° PUTATIVE TERZINE</a:t>
                      </a:r>
                      <a:endParaRPr lang="en-GB" sz="1000" dirty="0"/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GB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Exo 2"/>
                          <a:sym typeface="Exo 2"/>
                        </a:rPr>
                        <a:t>N° WELL FORMED TERZINE</a:t>
                      </a:r>
                      <a:endParaRPr lang="en-GB" sz="1000" dirty="0"/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GB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Exo 2"/>
                          <a:sym typeface="Exo 2"/>
                        </a:rPr>
                        <a:t>AVG STRUCTUREDNESS</a:t>
                      </a:r>
                      <a:endParaRPr lang="en-GB" sz="1000" dirty="0"/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GB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Exo 2"/>
                          <a:cs typeface="Arial"/>
                          <a:sym typeface="Exo 2"/>
                        </a:rPr>
                        <a:t>AVG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GB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Exo 2"/>
                          <a:cs typeface="Arial"/>
                          <a:sym typeface="Exo 2"/>
                        </a:rPr>
                        <a:t>HENDECASYLLABNESS</a:t>
                      </a:r>
                      <a:endParaRPr kumimoji="0" lang="en-GB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GB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Exo 2"/>
                          <a:cs typeface="Arial"/>
                          <a:sym typeface="Exo 2"/>
                        </a:rPr>
                        <a:t>AVG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GB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Exo 2"/>
                          <a:cs typeface="Arial"/>
                          <a:sym typeface="Exo 2"/>
                        </a:rPr>
                        <a:t>RHYMENESS</a:t>
                      </a:r>
                      <a:endParaRPr kumimoji="0" lang="en-GB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GB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Exo 2"/>
                          <a:cs typeface="Arial"/>
                          <a:sym typeface="Exo 2"/>
                        </a:rPr>
                        <a:t>NGRAMS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GB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Exo 2"/>
                          <a:cs typeface="Arial"/>
                          <a:sym typeface="Exo 2"/>
                        </a:rPr>
                        <a:t>PLAGIARISM</a:t>
                      </a:r>
                      <a:endParaRPr kumimoji="0" lang="en-GB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5500097"/>
                  </a:ext>
                </a:extLst>
              </a:tr>
              <a:tr h="5547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34343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kumimoji="0" lang="it-IT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Roboto Condensed Light"/>
                          <a:ea typeface="Roboto Condensed Light"/>
                          <a:cs typeface="Roboto Condensed Light"/>
                          <a:sym typeface="Roboto Condensed Light"/>
                        </a:rPr>
                        <a:t>R</a:t>
                      </a:r>
                      <a:r>
                        <a:rPr kumimoji="0" lang="en-GB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Roboto Condensed Light"/>
                          <a:ea typeface="Roboto Condensed Light"/>
                          <a:cs typeface="Roboto Condensed Light"/>
                          <a:sym typeface="Roboto Condensed Light"/>
                        </a:rPr>
                        <a:t>NN + Custom Loss 1</a:t>
                      </a: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34343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kumimoji="0" lang="it-IT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Roboto Condensed Light"/>
                          <a:ea typeface="Roboto Condensed Light"/>
                          <a:cs typeface="Roboto Condensed Light"/>
                          <a:sym typeface="Roboto Condensed Light"/>
                        </a:rPr>
                        <a:t>46</a:t>
                      </a:r>
                      <a:endParaRPr kumimoji="0" lang="en-GB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Roboto Condensed Light"/>
                        <a:ea typeface="Roboto Condensed Light"/>
                        <a:cs typeface="Roboto Condensed Light"/>
                        <a:sym typeface="Roboto Condensed Light"/>
                      </a:endParaRP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34343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kumimoji="0" lang="it-IT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Roboto Condensed Light"/>
                          <a:ea typeface="Roboto Condensed Light"/>
                          <a:cs typeface="Roboto Condensed Light"/>
                          <a:sym typeface="Roboto Condensed Light"/>
                        </a:rPr>
                        <a:t>45</a:t>
                      </a:r>
                      <a:endParaRPr kumimoji="0" lang="en-GB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Roboto Condensed Light"/>
                        <a:ea typeface="Roboto Condensed Light"/>
                        <a:cs typeface="Roboto Condensed Light"/>
                        <a:sym typeface="Roboto Condensed Light"/>
                      </a:endParaRP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34343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kumimoji="0" lang="it-IT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Roboto Condensed Light"/>
                          <a:ea typeface="Roboto Condensed Light"/>
                          <a:cs typeface="Roboto Condensed Light"/>
                          <a:sym typeface="Roboto Condensed Light"/>
                        </a:rPr>
                        <a:t>0.9639</a:t>
                      </a:r>
                      <a:endParaRPr kumimoji="0" lang="en-GB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Roboto Condensed Light"/>
                        <a:ea typeface="Roboto Condensed Light"/>
                        <a:cs typeface="Roboto Condensed Light"/>
                        <a:sym typeface="Roboto Condensed Light"/>
                      </a:endParaRP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34343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kumimoji="0" lang="it-IT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Roboto Condensed Light"/>
                          <a:ea typeface="Roboto Condensed Light"/>
                          <a:cs typeface="Roboto Condensed Light"/>
                          <a:sym typeface="Roboto Condensed Light"/>
                        </a:rPr>
                        <a:t>0.9385</a:t>
                      </a:r>
                      <a:endParaRPr kumimoji="0" lang="en-GB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Roboto Condensed Light"/>
                        <a:ea typeface="Roboto Condensed Light"/>
                        <a:cs typeface="Roboto Condensed Light"/>
                        <a:sym typeface="Roboto Condensed Light"/>
                      </a:endParaRP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34343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kumimoji="0" lang="it-IT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Roboto Condensed Light"/>
                          <a:ea typeface="Roboto Condensed Light"/>
                          <a:cs typeface="Roboto Condensed Light"/>
                          <a:sym typeface="Roboto Condensed Light"/>
                        </a:rPr>
                        <a:t>0.2668</a:t>
                      </a:r>
                      <a:endParaRPr kumimoji="0" lang="en-GB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Roboto Condensed Light"/>
                        <a:ea typeface="Roboto Condensed Light"/>
                        <a:cs typeface="Roboto Condensed Light"/>
                        <a:sym typeface="Roboto Condensed Light"/>
                      </a:endParaRP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34343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kumimoji="0" lang="it-IT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Roboto Condensed Light"/>
                          <a:ea typeface="Roboto Condensed Light"/>
                          <a:cs typeface="Roboto Condensed Light"/>
                          <a:sym typeface="Roboto Condensed Light"/>
                        </a:rPr>
                        <a:t>0.9814</a:t>
                      </a:r>
                      <a:endParaRPr kumimoji="0" lang="en-GB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Roboto Condensed Light"/>
                        <a:ea typeface="Roboto Condensed Light"/>
                        <a:cs typeface="Roboto Condensed Light"/>
                        <a:sym typeface="Roboto Condensed Light"/>
                      </a:endParaRP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5318280"/>
                  </a:ext>
                </a:extLst>
              </a:tr>
              <a:tr h="5547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34343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kumimoji="0" lang="it-IT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Roboto Condensed Light"/>
                          <a:ea typeface="Roboto Condensed Light"/>
                          <a:cs typeface="Roboto Condensed Light"/>
                          <a:sym typeface="Roboto Condensed Light"/>
                        </a:rPr>
                        <a:t>R</a:t>
                      </a:r>
                      <a:r>
                        <a:rPr kumimoji="0" lang="en-GB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Roboto Condensed Light"/>
                          <a:ea typeface="Roboto Condensed Light"/>
                          <a:cs typeface="Roboto Condensed Light"/>
                          <a:sym typeface="Roboto Condensed Light"/>
                        </a:rPr>
                        <a:t>NN + Custom Loss 2</a:t>
                      </a: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34343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kumimoji="0" lang="it-IT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Roboto Condensed Light"/>
                          <a:ea typeface="Roboto Condensed Light"/>
                          <a:cs typeface="Roboto Condensed Light"/>
                          <a:sym typeface="Roboto Condensed Light"/>
                        </a:rPr>
                        <a:t>46</a:t>
                      </a:r>
                      <a:endParaRPr kumimoji="0" lang="en-GB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Roboto Condensed Light"/>
                        <a:ea typeface="Roboto Condensed Light"/>
                        <a:cs typeface="Roboto Condensed Light"/>
                        <a:sym typeface="Roboto Condensed Light"/>
                      </a:endParaRP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34343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kumimoji="0" lang="it-IT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Roboto Condensed Light"/>
                          <a:ea typeface="Roboto Condensed Light"/>
                          <a:cs typeface="Roboto Condensed Light"/>
                          <a:sym typeface="Roboto Condensed Light"/>
                        </a:rPr>
                        <a:t>45</a:t>
                      </a:r>
                      <a:endParaRPr kumimoji="0" lang="en-GB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Roboto Condensed Light"/>
                        <a:ea typeface="Roboto Condensed Light"/>
                        <a:cs typeface="Roboto Condensed Light"/>
                        <a:sym typeface="Roboto Condensed Light"/>
                      </a:endParaRP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34343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kumimoji="0" lang="it-IT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Roboto Condensed Light"/>
                          <a:ea typeface="Roboto Condensed Light"/>
                          <a:cs typeface="Roboto Condensed Light"/>
                          <a:sym typeface="Roboto Condensed Light"/>
                        </a:rPr>
                        <a:t>0.9784</a:t>
                      </a:r>
                      <a:endParaRPr kumimoji="0" lang="en-GB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Roboto Condensed Light"/>
                        <a:ea typeface="Roboto Condensed Light"/>
                        <a:cs typeface="Roboto Condensed Light"/>
                        <a:sym typeface="Roboto Condensed Light"/>
                      </a:endParaRP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34343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kumimoji="0" lang="it-IT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Roboto Condensed Light"/>
                          <a:ea typeface="Roboto Condensed Light"/>
                          <a:cs typeface="Roboto Condensed Light"/>
                          <a:sym typeface="Roboto Condensed Light"/>
                        </a:rPr>
                        <a:t>0.9584</a:t>
                      </a:r>
                      <a:endParaRPr kumimoji="0" lang="en-GB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Roboto Condensed Light"/>
                        <a:ea typeface="Roboto Condensed Light"/>
                        <a:cs typeface="Roboto Condensed Light"/>
                        <a:sym typeface="Roboto Condensed Light"/>
                      </a:endParaRP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34343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kumimoji="0" lang="it-IT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Roboto Condensed Light"/>
                          <a:ea typeface="Roboto Condensed Light"/>
                          <a:cs typeface="Roboto Condensed Light"/>
                          <a:sym typeface="Roboto Condensed Light"/>
                        </a:rPr>
                        <a:t>0.2575</a:t>
                      </a:r>
                      <a:endParaRPr kumimoji="0" lang="en-GB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Roboto Condensed Light"/>
                        <a:ea typeface="Roboto Condensed Light"/>
                        <a:cs typeface="Roboto Condensed Light"/>
                        <a:sym typeface="Roboto Condensed Light"/>
                      </a:endParaRP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34343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kumimoji="0" lang="it-IT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Roboto Condensed Light"/>
                          <a:ea typeface="Roboto Condensed Light"/>
                          <a:cs typeface="Roboto Condensed Light"/>
                          <a:sym typeface="Roboto Condensed Light"/>
                        </a:rPr>
                        <a:t>0.9943</a:t>
                      </a:r>
                      <a:endParaRPr kumimoji="0" lang="en-GB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Roboto Condensed Light"/>
                        <a:ea typeface="Roboto Condensed Light"/>
                        <a:cs typeface="Roboto Condensed Light"/>
                        <a:sym typeface="Roboto Condensed Light"/>
                      </a:endParaRP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1269624"/>
                  </a:ext>
                </a:extLst>
              </a:tr>
              <a:tr h="5547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34343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kumimoji="0" lang="it-IT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Roboto Condensed Light"/>
                          <a:ea typeface="Roboto Condensed Light"/>
                          <a:cs typeface="Roboto Condensed Light"/>
                          <a:sym typeface="Roboto Condensed Light"/>
                        </a:rPr>
                        <a:t>R</a:t>
                      </a:r>
                      <a:r>
                        <a:rPr kumimoji="0" lang="en-GB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Roboto Condensed Light"/>
                          <a:ea typeface="Roboto Condensed Light"/>
                          <a:cs typeface="Roboto Condensed Light"/>
                          <a:sym typeface="Roboto Condensed Light"/>
                        </a:rPr>
                        <a:t>NN + Custom Loss with forced rhymes</a:t>
                      </a: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34343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kumimoji="0" lang="it-IT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Roboto Condensed Light"/>
                          <a:ea typeface="Roboto Condensed Light"/>
                          <a:cs typeface="Roboto Condensed Light"/>
                          <a:sym typeface="Roboto Condensed Light"/>
                        </a:rPr>
                        <a:t>51</a:t>
                      </a:r>
                      <a:endParaRPr kumimoji="0" lang="en-GB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Roboto Condensed Light"/>
                        <a:ea typeface="Roboto Condensed Light"/>
                        <a:cs typeface="Roboto Condensed Light"/>
                        <a:sym typeface="Roboto Condensed Light"/>
                      </a:endParaRP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34343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kumimoji="0" lang="it-IT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Roboto Condensed Light"/>
                          <a:ea typeface="Roboto Condensed Light"/>
                          <a:cs typeface="Roboto Condensed Light"/>
                          <a:sym typeface="Roboto Condensed Light"/>
                        </a:rPr>
                        <a:t>51</a:t>
                      </a:r>
                      <a:endParaRPr kumimoji="0" lang="en-GB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Roboto Condensed Light"/>
                        <a:ea typeface="Roboto Condensed Light"/>
                        <a:cs typeface="Roboto Condensed Light"/>
                        <a:sym typeface="Roboto Condensed Light"/>
                      </a:endParaRP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34343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kumimoji="0" lang="it-IT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Roboto Condensed Light"/>
                          <a:ea typeface="Roboto Condensed Light"/>
                          <a:cs typeface="Roboto Condensed Light"/>
                          <a:sym typeface="Roboto Condensed Light"/>
                        </a:rPr>
                        <a:t>1.0</a:t>
                      </a:r>
                      <a:endParaRPr kumimoji="0" lang="en-GB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Roboto Condensed Light"/>
                        <a:ea typeface="Roboto Condensed Light"/>
                        <a:cs typeface="Roboto Condensed Light"/>
                        <a:sym typeface="Roboto Condensed Light"/>
                      </a:endParaRP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34343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kumimoji="0" lang="it-IT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Roboto Condensed Light"/>
                          <a:ea typeface="Roboto Condensed Light"/>
                          <a:cs typeface="Roboto Condensed Light"/>
                          <a:sym typeface="Roboto Condensed Light"/>
                        </a:rPr>
                        <a:t>0.9643</a:t>
                      </a:r>
                      <a:endParaRPr kumimoji="0" lang="en-GB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Roboto Condensed Light"/>
                        <a:ea typeface="Roboto Condensed Light"/>
                        <a:cs typeface="Roboto Condensed Light"/>
                        <a:sym typeface="Roboto Condensed Light"/>
                      </a:endParaRP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34343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kumimoji="0" lang="it-IT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Roboto Condensed Light"/>
                          <a:ea typeface="Roboto Condensed Light"/>
                          <a:cs typeface="Roboto Condensed Light"/>
                          <a:sym typeface="Roboto Condensed Light"/>
                        </a:rPr>
                        <a:t>1.0</a:t>
                      </a:r>
                      <a:endParaRPr kumimoji="0" lang="en-GB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Roboto Condensed Light"/>
                        <a:ea typeface="Roboto Condensed Light"/>
                        <a:cs typeface="Roboto Condensed Light"/>
                        <a:sym typeface="Roboto Condensed Light"/>
                      </a:endParaRP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34343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kumimoji="0" lang="it-IT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Roboto Condensed Light"/>
                          <a:ea typeface="Roboto Condensed Light"/>
                          <a:cs typeface="Roboto Condensed Light"/>
                          <a:sym typeface="Roboto Condensed Light"/>
                        </a:rPr>
                        <a:t>0.9965</a:t>
                      </a:r>
                      <a:endParaRPr kumimoji="0" lang="en-GB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Roboto Condensed Light"/>
                        <a:ea typeface="Roboto Condensed Light"/>
                        <a:cs typeface="Roboto Condensed Light"/>
                        <a:sym typeface="Roboto Condensed Light"/>
                      </a:endParaRP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511957"/>
                  </a:ext>
                </a:extLst>
              </a:tr>
              <a:tr h="5547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34343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kumimoji="0" lang="it-IT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Roboto Condensed Light"/>
                          <a:ea typeface="Roboto Condensed Light"/>
                          <a:cs typeface="Roboto Condensed Light"/>
                          <a:sym typeface="Roboto Condensed Light"/>
                        </a:rPr>
                        <a:t>Transformer 1</a:t>
                      </a:r>
                      <a:endParaRPr kumimoji="0" lang="en-GB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Roboto Condensed Light"/>
                        <a:ea typeface="Roboto Condensed Light"/>
                        <a:cs typeface="Roboto Condensed Light"/>
                        <a:sym typeface="Roboto Condensed Light"/>
                      </a:endParaRP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34343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kumimoji="0" lang="it-IT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Roboto Condensed Light"/>
                          <a:ea typeface="Roboto Condensed Light"/>
                          <a:cs typeface="Roboto Condensed Light"/>
                          <a:sym typeface="Roboto Condensed Light"/>
                        </a:rPr>
                        <a:t>100</a:t>
                      </a:r>
                      <a:endParaRPr kumimoji="0" lang="en-GB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Roboto Condensed Light"/>
                        <a:ea typeface="Roboto Condensed Light"/>
                        <a:cs typeface="Roboto Condensed Light"/>
                        <a:sym typeface="Roboto Condensed Light"/>
                      </a:endParaRP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34343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kumimoji="0" lang="it-IT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Roboto Condensed Light"/>
                          <a:ea typeface="Roboto Condensed Light"/>
                          <a:cs typeface="Roboto Condensed Light"/>
                          <a:sym typeface="Roboto Condensed Light"/>
                        </a:rPr>
                        <a:t>99</a:t>
                      </a:r>
                      <a:endParaRPr kumimoji="0" lang="en-GB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Roboto Condensed Light"/>
                        <a:ea typeface="Roboto Condensed Light"/>
                        <a:cs typeface="Roboto Condensed Light"/>
                        <a:sym typeface="Roboto Condensed Light"/>
                      </a:endParaRP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34343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kumimoji="0" lang="it-IT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Roboto Condensed Light"/>
                          <a:ea typeface="Roboto Condensed Light"/>
                          <a:cs typeface="Roboto Condensed Light"/>
                          <a:sym typeface="Roboto Condensed Light"/>
                        </a:rPr>
                        <a:t>0.9925</a:t>
                      </a:r>
                      <a:endParaRPr kumimoji="0" lang="en-GB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Roboto Condensed Light"/>
                        <a:ea typeface="Roboto Condensed Light"/>
                        <a:cs typeface="Roboto Condensed Light"/>
                        <a:sym typeface="Roboto Condensed Light"/>
                      </a:endParaRP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34343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kumimoji="0" lang="it-IT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Roboto Condensed Light"/>
                          <a:ea typeface="Roboto Condensed Light"/>
                          <a:cs typeface="Roboto Condensed Light"/>
                          <a:sym typeface="Roboto Condensed Light"/>
                        </a:rPr>
                        <a:t>0.9360</a:t>
                      </a:r>
                      <a:endParaRPr kumimoji="0" lang="en-GB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Roboto Condensed Light"/>
                        <a:ea typeface="Roboto Condensed Light"/>
                        <a:cs typeface="Roboto Condensed Light"/>
                        <a:sym typeface="Roboto Condensed Light"/>
                      </a:endParaRP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34343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kumimoji="0" lang="it-IT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Roboto Condensed Light"/>
                          <a:ea typeface="Roboto Condensed Light"/>
                          <a:cs typeface="Roboto Condensed Light"/>
                          <a:sym typeface="Roboto Condensed Light"/>
                        </a:rPr>
                        <a:t>0.9421</a:t>
                      </a:r>
                      <a:endParaRPr kumimoji="0" lang="en-GB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Roboto Condensed Light"/>
                        <a:ea typeface="Roboto Condensed Light"/>
                        <a:cs typeface="Roboto Condensed Light"/>
                        <a:sym typeface="Roboto Condensed Light"/>
                      </a:endParaRP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34343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kumimoji="0" lang="it-IT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Roboto Condensed Light"/>
                          <a:ea typeface="Roboto Condensed Light"/>
                          <a:cs typeface="Roboto Condensed Light"/>
                          <a:sym typeface="Roboto Condensed Light"/>
                        </a:rPr>
                        <a:t>0.9953</a:t>
                      </a:r>
                      <a:endParaRPr kumimoji="0" lang="en-GB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Roboto Condensed Light"/>
                        <a:ea typeface="Roboto Condensed Light"/>
                        <a:cs typeface="Roboto Condensed Light"/>
                        <a:sym typeface="Roboto Condensed Light"/>
                      </a:endParaRP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3333155"/>
                  </a:ext>
                </a:extLst>
              </a:tr>
              <a:tr h="5547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34343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kumimoji="0" lang="it-IT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Roboto Condensed Light"/>
                          <a:ea typeface="Roboto Condensed Light"/>
                          <a:cs typeface="Roboto Condensed Light"/>
                          <a:sym typeface="Roboto Condensed Light"/>
                        </a:rPr>
                        <a:t>Transformer 2</a:t>
                      </a:r>
                      <a:endParaRPr kumimoji="0" lang="en-GB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Roboto Condensed Light"/>
                        <a:ea typeface="Roboto Condensed Light"/>
                        <a:cs typeface="Roboto Condensed Light"/>
                        <a:sym typeface="Roboto Condensed Light"/>
                      </a:endParaRP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34343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kumimoji="0" lang="it-IT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Roboto Condensed Light"/>
                          <a:ea typeface="Roboto Condensed Light"/>
                          <a:cs typeface="Roboto Condensed Light"/>
                          <a:sym typeface="Roboto Condensed Light"/>
                        </a:rPr>
                        <a:t>100</a:t>
                      </a:r>
                      <a:endParaRPr kumimoji="0" lang="en-GB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Roboto Condensed Light"/>
                        <a:ea typeface="Roboto Condensed Light"/>
                        <a:cs typeface="Roboto Condensed Light"/>
                        <a:sym typeface="Roboto Condensed Light"/>
                      </a:endParaRP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34343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kumimoji="0" lang="it-IT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Roboto Condensed Light"/>
                          <a:ea typeface="Roboto Condensed Light"/>
                          <a:cs typeface="Roboto Condensed Light"/>
                          <a:sym typeface="Roboto Condensed Light"/>
                        </a:rPr>
                        <a:t>99</a:t>
                      </a:r>
                      <a:endParaRPr kumimoji="0" lang="en-GB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Roboto Condensed Light"/>
                        <a:ea typeface="Roboto Condensed Light"/>
                        <a:cs typeface="Roboto Condensed Light"/>
                        <a:sym typeface="Roboto Condensed Light"/>
                      </a:endParaRP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34343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kumimoji="0" lang="it-IT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Roboto Condensed Light"/>
                          <a:ea typeface="Roboto Condensed Light"/>
                          <a:cs typeface="Roboto Condensed Light"/>
                          <a:sym typeface="Roboto Condensed Light"/>
                        </a:rPr>
                        <a:t>0.9925</a:t>
                      </a:r>
                      <a:endParaRPr kumimoji="0" lang="en-GB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Roboto Condensed Light"/>
                        <a:ea typeface="Roboto Condensed Light"/>
                        <a:cs typeface="Roboto Condensed Light"/>
                        <a:sym typeface="Roboto Condensed Light"/>
                      </a:endParaRP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34343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kumimoji="0" lang="it-IT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Roboto Condensed Light"/>
                          <a:ea typeface="Roboto Condensed Light"/>
                          <a:cs typeface="Roboto Condensed Light"/>
                          <a:sym typeface="Roboto Condensed Light"/>
                        </a:rPr>
                        <a:t>0.9481</a:t>
                      </a:r>
                      <a:endParaRPr kumimoji="0" lang="en-GB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Roboto Condensed Light"/>
                        <a:ea typeface="Roboto Condensed Light"/>
                        <a:cs typeface="Roboto Condensed Light"/>
                        <a:sym typeface="Roboto Condensed Light"/>
                      </a:endParaRP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34343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kumimoji="0" lang="it-IT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Roboto Condensed Light"/>
                          <a:ea typeface="Roboto Condensed Light"/>
                          <a:cs typeface="Roboto Condensed Light"/>
                          <a:sym typeface="Roboto Condensed Light"/>
                        </a:rPr>
                        <a:t>0.9387</a:t>
                      </a:r>
                      <a:endParaRPr kumimoji="0" lang="en-GB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Roboto Condensed Light"/>
                        <a:ea typeface="Roboto Condensed Light"/>
                        <a:cs typeface="Roboto Condensed Light"/>
                        <a:sym typeface="Roboto Condensed Light"/>
                      </a:endParaRP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34343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kumimoji="0" lang="it-IT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Roboto Condensed Light"/>
                          <a:ea typeface="Roboto Condensed Light"/>
                          <a:cs typeface="Roboto Condensed Light"/>
                          <a:sym typeface="Roboto Condensed Light"/>
                        </a:rPr>
                        <a:t>0.9933</a:t>
                      </a:r>
                      <a:endParaRPr kumimoji="0" lang="en-GB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Roboto Condensed Light"/>
                        <a:ea typeface="Roboto Condensed Light"/>
                        <a:cs typeface="Roboto Condensed Light"/>
                        <a:sym typeface="Roboto Condensed Light"/>
                      </a:endParaRP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9159039"/>
                  </a:ext>
                </a:extLst>
              </a:tr>
            </a:tbl>
          </a:graphicData>
        </a:graphic>
      </p:graphicFrame>
      <p:cxnSp>
        <p:nvCxnSpPr>
          <p:cNvPr id="390" name="Google Shape;390;p42"/>
          <p:cNvCxnSpPr>
            <a:cxnSpLocks/>
          </p:cNvCxnSpPr>
          <p:nvPr/>
        </p:nvCxnSpPr>
        <p:spPr>
          <a:xfrm>
            <a:off x="522514" y="1782882"/>
            <a:ext cx="8187259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>
            <a:spLocks noGrp="1"/>
          </p:cNvSpPr>
          <p:nvPr>
            <p:ph type="ctrTitle"/>
          </p:nvPr>
        </p:nvSpPr>
        <p:spPr>
          <a:xfrm>
            <a:off x="2635950" y="2103701"/>
            <a:ext cx="3867300" cy="93609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</a:t>
            </a:r>
            <a:r>
              <a:rPr lang="en" dirty="0"/>
              <a:t>hanks for the attention!</a:t>
            </a:r>
            <a:endParaRPr sz="2800" dirty="0"/>
          </a:p>
        </p:txBody>
      </p:sp>
      <p:cxnSp>
        <p:nvCxnSpPr>
          <p:cNvPr id="185" name="Google Shape;185;p32"/>
          <p:cNvCxnSpPr/>
          <p:nvPr/>
        </p:nvCxnSpPr>
        <p:spPr>
          <a:xfrm>
            <a:off x="4569600" y="1494500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6" name="Google Shape;186;p32"/>
          <p:cNvCxnSpPr/>
          <p:nvPr/>
        </p:nvCxnSpPr>
        <p:spPr>
          <a:xfrm>
            <a:off x="0" y="3568175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0"/>
          <p:cNvSpPr txBox="1">
            <a:spLocks noGrp="1"/>
          </p:cNvSpPr>
          <p:nvPr>
            <p:ph type="ctrTitle"/>
          </p:nvPr>
        </p:nvSpPr>
        <p:spPr>
          <a:xfrm>
            <a:off x="3385875" y="2098650"/>
            <a:ext cx="23724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151" name="Google Shape;151;p30"/>
          <p:cNvSpPr txBox="1">
            <a:spLocks noGrp="1"/>
          </p:cNvSpPr>
          <p:nvPr>
            <p:ph type="ctrTitle" idx="2"/>
          </p:nvPr>
        </p:nvSpPr>
        <p:spPr>
          <a:xfrm>
            <a:off x="601797" y="201653"/>
            <a:ext cx="1762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DATASET &amp; PREPROCESSING</a:t>
            </a:r>
            <a:endParaRPr dirty="0"/>
          </a:p>
        </p:txBody>
      </p:sp>
      <p:sp>
        <p:nvSpPr>
          <p:cNvPr id="152" name="Google Shape;152;p30"/>
          <p:cNvSpPr txBox="1">
            <a:spLocks noGrp="1"/>
          </p:cNvSpPr>
          <p:nvPr>
            <p:ph type="subTitle" idx="1"/>
          </p:nvPr>
        </p:nvSpPr>
        <p:spPr>
          <a:xfrm>
            <a:off x="690446" y="656478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exploitation and processing of the input/train dataset</a:t>
            </a:r>
            <a:endParaRPr dirty="0"/>
          </a:p>
        </p:txBody>
      </p:sp>
      <p:sp>
        <p:nvSpPr>
          <p:cNvPr id="153" name="Google Shape;153;p30"/>
          <p:cNvSpPr txBox="1">
            <a:spLocks noGrp="1"/>
          </p:cNvSpPr>
          <p:nvPr>
            <p:ph type="ctrTitle" idx="9"/>
          </p:nvPr>
        </p:nvSpPr>
        <p:spPr>
          <a:xfrm>
            <a:off x="390296" y="1167854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RNN WITH CUSTOM LOSS</a:t>
            </a:r>
            <a:endParaRPr dirty="0"/>
          </a:p>
        </p:txBody>
      </p:sp>
      <p:sp>
        <p:nvSpPr>
          <p:cNvPr id="154" name="Google Shape;154;p30"/>
          <p:cNvSpPr txBox="1">
            <a:spLocks noGrp="1"/>
          </p:cNvSpPr>
          <p:nvPr>
            <p:ph type="subTitle" idx="13"/>
          </p:nvPr>
        </p:nvSpPr>
        <p:spPr>
          <a:xfrm>
            <a:off x="690446" y="1622677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 recurrent neural network with a custom loss developed for the task</a:t>
            </a:r>
            <a:endParaRPr dirty="0"/>
          </a:p>
        </p:txBody>
      </p:sp>
      <p:sp>
        <p:nvSpPr>
          <p:cNvPr id="155" name="Google Shape;155;p30"/>
          <p:cNvSpPr txBox="1">
            <a:spLocks noGrp="1"/>
          </p:cNvSpPr>
          <p:nvPr>
            <p:ph type="title" idx="3"/>
          </p:nvPr>
        </p:nvSpPr>
        <p:spPr>
          <a:xfrm>
            <a:off x="2118448" y="54444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57" name="Google Shape;157;p30"/>
          <p:cNvSpPr txBox="1">
            <a:spLocks noGrp="1"/>
          </p:cNvSpPr>
          <p:nvPr>
            <p:ph type="title" idx="4"/>
          </p:nvPr>
        </p:nvSpPr>
        <p:spPr>
          <a:xfrm>
            <a:off x="2105406" y="151580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cxnSp>
        <p:nvCxnSpPr>
          <p:cNvPr id="158" name="Google Shape;158;p30"/>
          <p:cNvCxnSpPr/>
          <p:nvPr/>
        </p:nvCxnSpPr>
        <p:spPr>
          <a:xfrm>
            <a:off x="3297225" y="0"/>
            <a:ext cx="0" cy="2393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9" name="Google Shape;159;p30"/>
          <p:cNvCxnSpPr/>
          <p:nvPr/>
        </p:nvCxnSpPr>
        <p:spPr>
          <a:xfrm>
            <a:off x="5861950" y="3131400"/>
            <a:ext cx="0" cy="2030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0" name="Google Shape;160;p30"/>
          <p:cNvSpPr txBox="1">
            <a:spLocks noGrp="1"/>
          </p:cNvSpPr>
          <p:nvPr>
            <p:ph type="title" idx="6"/>
          </p:nvPr>
        </p:nvSpPr>
        <p:spPr>
          <a:xfrm>
            <a:off x="5930996" y="3197114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161" name="Google Shape;161;p30"/>
          <p:cNvSpPr txBox="1">
            <a:spLocks noGrp="1"/>
          </p:cNvSpPr>
          <p:nvPr>
            <p:ph type="title" idx="7"/>
          </p:nvPr>
        </p:nvSpPr>
        <p:spPr>
          <a:xfrm>
            <a:off x="5930996" y="4216812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165" name="Google Shape;165;p30"/>
          <p:cNvSpPr txBox="1">
            <a:spLocks noGrp="1"/>
          </p:cNvSpPr>
          <p:nvPr>
            <p:ph type="ctrTitle" idx="16"/>
          </p:nvPr>
        </p:nvSpPr>
        <p:spPr>
          <a:xfrm>
            <a:off x="6820546" y="2879656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TRANSFORMER</a:t>
            </a:r>
            <a:endParaRPr dirty="0"/>
          </a:p>
        </p:txBody>
      </p:sp>
      <p:sp>
        <p:nvSpPr>
          <p:cNvPr id="166" name="Google Shape;166;p30"/>
          <p:cNvSpPr txBox="1">
            <a:spLocks noGrp="1"/>
          </p:cNvSpPr>
          <p:nvPr>
            <p:ph type="subTitle" idx="17"/>
          </p:nvPr>
        </p:nvSpPr>
        <p:spPr>
          <a:xfrm>
            <a:off x="6820546" y="3334481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 state-of-the-art architecture to improve our results</a:t>
            </a:r>
            <a:endParaRPr dirty="0"/>
          </a:p>
        </p:txBody>
      </p:sp>
      <p:sp>
        <p:nvSpPr>
          <p:cNvPr id="167" name="Google Shape;167;p30"/>
          <p:cNvSpPr txBox="1">
            <a:spLocks noGrp="1"/>
          </p:cNvSpPr>
          <p:nvPr>
            <p:ph type="ctrTitle" idx="18"/>
          </p:nvPr>
        </p:nvSpPr>
        <p:spPr>
          <a:xfrm>
            <a:off x="6820546" y="3903571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CONCLUSIONS</a:t>
            </a:r>
            <a:endParaRPr dirty="0"/>
          </a:p>
        </p:txBody>
      </p:sp>
      <p:sp>
        <p:nvSpPr>
          <p:cNvPr id="168" name="Google Shape;168;p30"/>
          <p:cNvSpPr txBox="1">
            <a:spLocks noGrp="1"/>
          </p:cNvSpPr>
          <p:nvPr>
            <p:ph type="subTitle" idx="19"/>
          </p:nvPr>
        </p:nvSpPr>
        <p:spPr>
          <a:xfrm>
            <a:off x="6820546" y="4358393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positive and negative sides of the work done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3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6377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DATASET &amp; PREPROCESSING (1)</a:t>
            </a:r>
            <a:endParaRPr dirty="0"/>
          </a:p>
        </p:txBody>
      </p:sp>
      <p:pic>
        <p:nvPicPr>
          <p:cNvPr id="20" name="Google Shape;227;p35">
            <a:extLst>
              <a:ext uri="{FF2B5EF4-FFF2-40B4-BE49-F238E27FC236}">
                <a16:creationId xmlns:a16="http://schemas.microsoft.com/office/drawing/2014/main" id="{C90CA865-870E-4D92-A31C-22379C703621}"/>
              </a:ext>
            </a:extLst>
          </p:cNvPr>
          <p:cNvPicPr preferRelativeResize="0"/>
          <p:nvPr/>
        </p:nvPicPr>
        <p:blipFill rotWithShape="1">
          <a:blip r:embed="rId3"/>
          <a:srcRect l="-138" t="215" r="44" b="-1"/>
          <a:stretch/>
        </p:blipFill>
        <p:spPr>
          <a:xfrm>
            <a:off x="144650" y="1137540"/>
            <a:ext cx="8854699" cy="3354250"/>
          </a:xfrm>
          <a:prstGeom prst="snip2DiagRect">
            <a:avLst>
              <a:gd name="adj1" fmla="val 0"/>
              <a:gd name="adj2" fmla="val 16667"/>
            </a:avLst>
          </a:prstGeom>
          <a:noFill/>
          <a:ln w="19050">
            <a:solidFill>
              <a:schemeClr val="bg2"/>
            </a:solidFill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3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6377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DATASET &amp; PREPROCESSING (2)</a:t>
            </a:r>
            <a:endParaRPr dirty="0"/>
          </a:p>
        </p:txBody>
      </p:sp>
      <p:pic>
        <p:nvPicPr>
          <p:cNvPr id="5" name="Google Shape;227;p35">
            <a:extLst>
              <a:ext uri="{FF2B5EF4-FFF2-40B4-BE49-F238E27FC236}">
                <a16:creationId xmlns:a16="http://schemas.microsoft.com/office/drawing/2014/main" id="{35D77734-F5D8-4EC6-81AA-627519E641D2}"/>
              </a:ext>
            </a:extLst>
          </p:cNvPr>
          <p:cNvPicPr preferRelativeResize="0"/>
          <p:nvPr/>
        </p:nvPicPr>
        <p:blipFill rotWithShape="1">
          <a:blip r:embed="rId3"/>
          <a:srcRect l="1" t="-99" r="157" b="-407"/>
          <a:stretch/>
        </p:blipFill>
        <p:spPr>
          <a:xfrm>
            <a:off x="318243" y="908018"/>
            <a:ext cx="8507514" cy="3996492"/>
          </a:xfrm>
          <a:prstGeom prst="snip2DiagRect">
            <a:avLst>
              <a:gd name="adj1" fmla="val 5474"/>
              <a:gd name="adj2" fmla="val 0"/>
            </a:avLst>
          </a:prstGeom>
          <a:noFill/>
          <a:ln w="19050"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1940562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3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6377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TRANSFORMER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8ED899-4262-4CFF-B043-E7AB62E1658E}"/>
              </a:ext>
            </a:extLst>
          </p:cNvPr>
          <p:cNvSpPr txBox="1"/>
          <p:nvPr/>
        </p:nvSpPr>
        <p:spPr>
          <a:xfrm>
            <a:off x="590843" y="990600"/>
            <a:ext cx="81311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For the Transformer the phase of preprocessing is a little different. The previous steps are only needed to create the token vocabulary.</a:t>
            </a:r>
          </a:p>
          <a:p>
            <a:pPr algn="ctr"/>
            <a:endParaRPr lang="it-IT" dirty="0"/>
          </a:p>
          <a:p>
            <a:pPr algn="ctr"/>
            <a:r>
              <a:rPr lang="it-IT" dirty="0"/>
              <a:t>In fact, the transformer input consist in N verses, which will be tokenized during the training step.</a:t>
            </a:r>
            <a:endParaRPr lang="en-GB" dirty="0"/>
          </a:p>
        </p:txBody>
      </p:sp>
      <p:sp>
        <p:nvSpPr>
          <p:cNvPr id="3" name="Rectangle: Diagonal Corners Snipped 2">
            <a:extLst>
              <a:ext uri="{FF2B5EF4-FFF2-40B4-BE49-F238E27FC236}">
                <a16:creationId xmlns:a16="http://schemas.microsoft.com/office/drawing/2014/main" id="{D7650625-FDE5-424E-9D9B-FE334A6D0C23}"/>
              </a:ext>
            </a:extLst>
          </p:cNvPr>
          <p:cNvSpPr/>
          <p:nvPr/>
        </p:nvSpPr>
        <p:spPr>
          <a:xfrm>
            <a:off x="590843" y="2188461"/>
            <a:ext cx="8074855" cy="2751058"/>
          </a:xfrm>
          <a:prstGeom prst="snip2Diag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63C9F483-032C-493F-A425-A63D1EB240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1821" y="2553744"/>
            <a:ext cx="3276884" cy="2118544"/>
          </a:xfrm>
          <a:prstGeom prst="rect">
            <a:avLst/>
          </a:prstGeom>
        </p:spPr>
      </p:pic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B0C569B1-B7DB-471D-A4D7-C1546A0B266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36" t="7888" r="1313" b="4324"/>
          <a:stretch/>
        </p:blipFill>
        <p:spPr>
          <a:xfrm>
            <a:off x="4746537" y="2405488"/>
            <a:ext cx="3601329" cy="2415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787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3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6377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RNN</a:t>
            </a:r>
            <a:endParaRPr dirty="0"/>
          </a:p>
        </p:txBody>
      </p:sp>
      <p:pic>
        <p:nvPicPr>
          <p:cNvPr id="3" name="Google Shape;227;p35">
            <a:extLst>
              <a:ext uri="{FF2B5EF4-FFF2-40B4-BE49-F238E27FC236}">
                <a16:creationId xmlns:a16="http://schemas.microsoft.com/office/drawing/2014/main" id="{6A525572-36CD-4C74-80AB-F4F2F20AC8FA}"/>
              </a:ext>
            </a:extLst>
          </p:cNvPr>
          <p:cNvPicPr preferRelativeResize="0"/>
          <p:nvPr/>
        </p:nvPicPr>
        <p:blipFill rotWithShape="1">
          <a:blip r:embed="rId3"/>
          <a:srcRect t="299" b="183"/>
          <a:stretch/>
        </p:blipFill>
        <p:spPr>
          <a:xfrm>
            <a:off x="2518982" y="974480"/>
            <a:ext cx="4106036" cy="3816170"/>
          </a:xfrm>
          <a:prstGeom prst="snip2DiagRect">
            <a:avLst>
              <a:gd name="adj1" fmla="val 9851"/>
              <a:gd name="adj2" fmla="val 11667"/>
            </a:avLst>
          </a:prstGeom>
          <a:noFill/>
          <a:ln w="19050"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2161297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3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6377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CUSTOM LOSS</a:t>
            </a:r>
            <a:endParaRPr dirty="0"/>
          </a:p>
        </p:txBody>
      </p:sp>
      <p:pic>
        <p:nvPicPr>
          <p:cNvPr id="3" name="Google Shape;227;p35">
            <a:extLst>
              <a:ext uri="{FF2B5EF4-FFF2-40B4-BE49-F238E27FC236}">
                <a16:creationId xmlns:a16="http://schemas.microsoft.com/office/drawing/2014/main" id="{FBEF27B5-8069-4096-91EF-93EC66EFF4C3}"/>
              </a:ext>
            </a:extLst>
          </p:cNvPr>
          <p:cNvPicPr preferRelativeResize="0"/>
          <p:nvPr/>
        </p:nvPicPr>
        <p:blipFill rotWithShape="1">
          <a:blip r:embed="rId3"/>
          <a:srcRect l="156" r="310"/>
          <a:stretch/>
        </p:blipFill>
        <p:spPr>
          <a:xfrm>
            <a:off x="504714" y="1478280"/>
            <a:ext cx="8134571" cy="2754430"/>
          </a:xfrm>
          <a:prstGeom prst="snip2DiagRect">
            <a:avLst>
              <a:gd name="adj1" fmla="val 0"/>
              <a:gd name="adj2" fmla="val 31661"/>
            </a:avLst>
          </a:prstGeom>
          <a:noFill/>
          <a:ln w="19050"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1531453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3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6377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RESULTS: RNN + CUSTOM LOSS</a:t>
            </a:r>
            <a:endParaRPr dirty="0"/>
          </a:p>
        </p:txBody>
      </p:sp>
      <p:pic>
        <p:nvPicPr>
          <p:cNvPr id="3" name="Google Shape;227;p35">
            <a:extLst>
              <a:ext uri="{FF2B5EF4-FFF2-40B4-BE49-F238E27FC236}">
                <a16:creationId xmlns:a16="http://schemas.microsoft.com/office/drawing/2014/main" id="{5DF7A4B3-92D1-446E-96E6-FAC2A59F31ED}"/>
              </a:ext>
            </a:extLst>
          </p:cNvPr>
          <p:cNvPicPr preferRelativeResize="0"/>
          <p:nvPr/>
        </p:nvPicPr>
        <p:blipFill rotWithShape="1">
          <a:blip r:embed="rId3"/>
          <a:srcRect t="38" b="3415"/>
          <a:stretch/>
        </p:blipFill>
        <p:spPr>
          <a:xfrm>
            <a:off x="441895" y="921510"/>
            <a:ext cx="8260210" cy="4016250"/>
          </a:xfrm>
          <a:prstGeom prst="snip2DiagRect">
            <a:avLst>
              <a:gd name="adj1" fmla="val 0"/>
              <a:gd name="adj2" fmla="val 6007"/>
            </a:avLst>
          </a:prstGeom>
          <a:noFill/>
          <a:ln w="19050"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3413921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3"/>
          <p:cNvSpPr txBox="1">
            <a:spLocks noGrp="1"/>
          </p:cNvSpPr>
          <p:nvPr>
            <p:ph type="ctrTitle"/>
          </p:nvPr>
        </p:nvSpPr>
        <p:spPr>
          <a:xfrm>
            <a:off x="770399" y="347665"/>
            <a:ext cx="7603200" cy="6377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Using the model with a forced-rhymes approach</a:t>
            </a:r>
            <a:endParaRPr dirty="0"/>
          </a:p>
        </p:txBody>
      </p:sp>
      <p:pic>
        <p:nvPicPr>
          <p:cNvPr id="3" name="Google Shape;227;p35">
            <a:extLst>
              <a:ext uri="{FF2B5EF4-FFF2-40B4-BE49-F238E27FC236}">
                <a16:creationId xmlns:a16="http://schemas.microsoft.com/office/drawing/2014/main" id="{5DF7A4B3-92D1-446E-96E6-FAC2A59F31ED}"/>
              </a:ext>
            </a:extLst>
          </p:cNvPr>
          <p:cNvPicPr preferRelativeResize="0"/>
          <p:nvPr/>
        </p:nvPicPr>
        <p:blipFill rotWithShape="1">
          <a:blip r:embed="rId3"/>
          <a:srcRect l="528" r="2008"/>
          <a:stretch/>
        </p:blipFill>
        <p:spPr>
          <a:xfrm>
            <a:off x="260593" y="1360800"/>
            <a:ext cx="8622813" cy="3116160"/>
          </a:xfrm>
          <a:prstGeom prst="snip2DiagRect">
            <a:avLst>
              <a:gd name="adj1" fmla="val 0"/>
              <a:gd name="adj2" fmla="val 6007"/>
            </a:avLst>
          </a:prstGeom>
          <a:noFill/>
          <a:ln w="19050"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3523819546"/>
      </p:ext>
    </p:extLst>
  </p:cSld>
  <p:clrMapOvr>
    <a:masterClrMapping/>
  </p:clrMapOvr>
</p:sld>
</file>

<file path=ppt/theme/theme1.xml><?xml version="1.0" encoding="utf-8"?>
<a:theme xmlns:a="http://schemas.openxmlformats.org/drawingml/2006/main" name="Tech Newsletter by Slidesgo">
  <a:themeElements>
    <a:clrScheme name="Simple Light">
      <a:dk1>
        <a:srgbClr val="434343"/>
      </a:dk1>
      <a:lt1>
        <a:srgbClr val="FFFFFF"/>
      </a:lt1>
      <a:dk2>
        <a:srgbClr val="595959"/>
      </a:dk2>
      <a:lt2>
        <a:srgbClr val="EEEEEE"/>
      </a:lt2>
      <a:accent1>
        <a:srgbClr val="F3F3F3"/>
      </a:accent1>
      <a:accent2>
        <a:srgbClr val="D9D9D9"/>
      </a:accent2>
      <a:accent3>
        <a:srgbClr val="B7B7B7"/>
      </a:accent3>
      <a:accent4>
        <a:srgbClr val="999999"/>
      </a:accent4>
      <a:accent5>
        <a:srgbClr val="666666"/>
      </a:accent5>
      <a:accent6>
        <a:srgbClr val="000000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</TotalTime>
  <Words>267</Words>
  <Application>Microsoft Office PowerPoint</Application>
  <PresentationFormat>On-screen Show (16:9)</PresentationFormat>
  <Paragraphs>92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Squada One</vt:lpstr>
      <vt:lpstr>Roboto Condensed Light</vt:lpstr>
      <vt:lpstr>Exo 2</vt:lpstr>
      <vt:lpstr>Arial</vt:lpstr>
      <vt:lpstr>Fira Sans Extra Condensed Medium</vt:lpstr>
      <vt:lpstr>Tech Newsletter by Slidesgo</vt:lpstr>
      <vt:lpstr>THE DEEP COMEDY Deep Learning Project</vt:lpstr>
      <vt:lpstr>TABLE OF CONTENTS</vt:lpstr>
      <vt:lpstr>DATASET &amp; PREPROCESSING (1)</vt:lpstr>
      <vt:lpstr>DATASET &amp; PREPROCESSING (2)</vt:lpstr>
      <vt:lpstr>TRANSFORMER</vt:lpstr>
      <vt:lpstr>RNN</vt:lpstr>
      <vt:lpstr>CUSTOM LOSS</vt:lpstr>
      <vt:lpstr>RESULTS: RNN + CUSTOM LOSS</vt:lpstr>
      <vt:lpstr>Using the model with a forced-rhymes approach</vt:lpstr>
      <vt:lpstr>FORCED-RHYMES, RESULTS</vt:lpstr>
      <vt:lpstr>TRANSFORMER</vt:lpstr>
      <vt:lpstr>TRANSFORMER (hyperparameters)</vt:lpstr>
      <vt:lpstr>RESULTS: TRANSFORMER</vt:lpstr>
      <vt:lpstr>FINAL RESULTS</vt:lpstr>
      <vt:lpstr>Thanks for the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 NEWSLETTER</dc:title>
  <dc:creator>Nicola Amoriello</dc:creator>
  <cp:lastModifiedBy>Nicola Amoriello - nicola.amoriello@studio.unibo.it</cp:lastModifiedBy>
  <cp:revision>8</cp:revision>
  <dcterms:modified xsi:type="dcterms:W3CDTF">2021-01-31T17:09:47Z</dcterms:modified>
</cp:coreProperties>
</file>