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61" r:id="rId4"/>
    <p:sldId id="298" r:id="rId5"/>
    <p:sldId id="299" r:id="rId6"/>
    <p:sldId id="300" r:id="rId7"/>
    <p:sldId id="301" r:id="rId8"/>
    <p:sldId id="302" r:id="rId9"/>
    <p:sldId id="303" r:id="rId10"/>
    <p:sldId id="270" r:id="rId11"/>
    <p:sldId id="260" r:id="rId12"/>
  </p:sldIdLst>
  <p:sldSz cx="9144000" cy="5143500" type="screen16x9"/>
  <p:notesSz cx="6858000" cy="9144000"/>
  <p:embeddedFontLs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8FD4D-2C76-40EB-8302-4B7C91546206}" v="135" dt="2021-01-21T11:13:40.850"/>
  </p1510:revLst>
</p1510:revInfo>
</file>

<file path=ppt/tableStyles.xml><?xml version="1.0" encoding="utf-8"?>
<a:tblStyleLst xmlns:a="http://schemas.openxmlformats.org/drawingml/2006/main" def="{B879F26D-CA61-461C-95F7-5368C44F93A5}">
  <a:tblStyle styleId="{B879F26D-CA61-461C-95F7-5368C44F9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2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9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70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10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4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6548511" y="3105661"/>
            <a:ext cx="2595489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Amoriello Nicola 000952269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Policarpi Andrea 000950326</a:t>
            </a:r>
            <a:endParaRPr sz="1600" b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2085550" y="119675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THE DEEP COMEDY</a:t>
            </a:r>
            <a:br>
              <a:rPr lang="it-IT" dirty="0">
                <a:solidFill>
                  <a:srgbClr val="434343"/>
                </a:solidFill>
              </a:rPr>
            </a:br>
            <a:r>
              <a:rPr lang="it-IT" dirty="0">
                <a:solidFill>
                  <a:srgbClr val="434343"/>
                </a:solidFill>
              </a:rPr>
              <a:t>Deep Learning Project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170688" y="928886"/>
            <a:ext cx="8814815" cy="3728456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RESULTS</a:t>
            </a:r>
            <a:endParaRPr dirty="0"/>
          </a:p>
        </p:txBody>
      </p:sp>
      <p:cxnSp>
        <p:nvCxnSpPr>
          <p:cNvPr id="388" name="Google Shape;388;p42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0DA6C7-70F2-4792-9066-69AFCE3B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50848"/>
              </p:ext>
            </p:extLst>
          </p:nvPr>
        </p:nvGraphicFramePr>
        <p:xfrm>
          <a:off x="170688" y="1210327"/>
          <a:ext cx="8539085" cy="3322380"/>
        </p:xfrm>
        <a:graphic>
          <a:graphicData uri="http://schemas.openxmlformats.org/drawingml/2006/table">
            <a:tbl>
              <a:tblPr firstRow="1" bandRow="1">
                <a:tableStyleId>{B879F26D-CA61-461C-95F7-5368C44F93A5}</a:tableStyleId>
              </a:tblPr>
              <a:tblGrid>
                <a:gridCol w="1357531">
                  <a:extLst>
                    <a:ext uri="{9D8B030D-6E8A-4147-A177-3AD203B41FA5}">
                      <a16:colId xmlns:a16="http://schemas.microsoft.com/office/drawing/2014/main" val="1322863969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4114503003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4162608975"/>
                    </a:ext>
                  </a:extLst>
                </a:gridCol>
                <a:gridCol w="1343465">
                  <a:extLst>
                    <a:ext uri="{9D8B030D-6E8A-4147-A177-3AD203B41FA5}">
                      <a16:colId xmlns:a16="http://schemas.microsoft.com/office/drawing/2014/main" val="2492268532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3926242192"/>
                    </a:ext>
                  </a:extLst>
                </a:gridCol>
                <a:gridCol w="1033976">
                  <a:extLst>
                    <a:ext uri="{9D8B030D-6E8A-4147-A177-3AD203B41FA5}">
                      <a16:colId xmlns:a16="http://schemas.microsoft.com/office/drawing/2014/main" val="4260396796"/>
                    </a:ext>
                  </a:extLst>
                </a:gridCol>
                <a:gridCol w="956600">
                  <a:extLst>
                    <a:ext uri="{9D8B030D-6E8A-4147-A177-3AD203B41FA5}">
                      <a16:colId xmlns:a16="http://schemas.microsoft.com/office/drawing/2014/main" val="3142551167"/>
                    </a:ext>
                  </a:extLst>
                </a:gridCol>
              </a:tblGrid>
              <a:tr h="47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Font typeface="Exo 2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MODEL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N° PUTATIVE TERZINE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N° WELL FORMED TERZINE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AVG STRUCTUREDNESS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AVG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HENDECASYLLABNESS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AVG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RHYMENESS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NGRAMS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PLAGIARISM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500097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46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0.9639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0.9385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0.2668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0.9814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18280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46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0.9784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0.9584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0.2575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0.9943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69624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with forced rhymes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1.0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0.9643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1.0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0.9965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511957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Transformer 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99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0.9925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0.9360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0.9421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0.9953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333155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Transformer 2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99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0.9925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0.9481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0.9387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0.9933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9039"/>
                  </a:ext>
                </a:extLst>
              </a:tr>
            </a:tbl>
          </a:graphicData>
        </a:graphic>
      </p:graphicFrame>
      <p:cxnSp>
        <p:nvCxnSpPr>
          <p:cNvPr id="390" name="Google Shape;390;p42"/>
          <p:cNvCxnSpPr>
            <a:cxnSpLocks/>
          </p:cNvCxnSpPr>
          <p:nvPr/>
        </p:nvCxnSpPr>
        <p:spPr>
          <a:xfrm>
            <a:off x="522514" y="1782882"/>
            <a:ext cx="81872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2103701"/>
            <a:ext cx="3867300" cy="936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hanks for the attention!</a:t>
            </a:r>
            <a:endParaRPr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601797" y="201653"/>
            <a:ext cx="176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exploitation and processing of the input/train dataset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RNN WITH CUSTOM LOSS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recurrent neural network with a custom loss developed for the task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30996" y="3197114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30996" y="4216812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20546" y="287965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20546" y="333448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state-of-the-art architecture to improve our results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20546" y="390357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20546" y="435839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positive and negative sides of the work done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 (1)</a:t>
            </a:r>
            <a:endParaRPr dirty="0"/>
          </a:p>
        </p:txBody>
      </p:sp>
      <p:pic>
        <p:nvPicPr>
          <p:cNvPr id="20" name="Google Shape;227;p35">
            <a:extLst>
              <a:ext uri="{FF2B5EF4-FFF2-40B4-BE49-F238E27FC236}">
                <a16:creationId xmlns:a16="http://schemas.microsoft.com/office/drawing/2014/main" id="{C90CA865-870E-4D92-A31C-22379C703621}"/>
              </a:ext>
            </a:extLst>
          </p:cNvPr>
          <p:cNvPicPr preferRelativeResize="0"/>
          <p:nvPr/>
        </p:nvPicPr>
        <p:blipFill rotWithShape="1">
          <a:blip r:embed="rId3"/>
          <a:srcRect l="-138" t="215" r="44" b="-1"/>
          <a:stretch/>
        </p:blipFill>
        <p:spPr>
          <a:xfrm>
            <a:off x="144650" y="1137540"/>
            <a:ext cx="8854699" cy="335425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chemeClr val="bg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 (2)</a:t>
            </a:r>
            <a:endParaRPr dirty="0"/>
          </a:p>
        </p:txBody>
      </p:sp>
      <p:pic>
        <p:nvPicPr>
          <p:cNvPr id="5" name="Google Shape;227;p35">
            <a:extLst>
              <a:ext uri="{FF2B5EF4-FFF2-40B4-BE49-F238E27FC236}">
                <a16:creationId xmlns:a16="http://schemas.microsoft.com/office/drawing/2014/main" id="{35D77734-F5D8-4EC6-81AA-627519E641D2}"/>
              </a:ext>
            </a:extLst>
          </p:cNvPr>
          <p:cNvPicPr preferRelativeResize="0"/>
          <p:nvPr/>
        </p:nvPicPr>
        <p:blipFill rotWithShape="1">
          <a:blip r:embed="rId3"/>
          <a:srcRect l="1" t="-99" r="157" b="-407"/>
          <a:stretch/>
        </p:blipFill>
        <p:spPr>
          <a:xfrm>
            <a:off x="318243" y="908018"/>
            <a:ext cx="8507514" cy="3996492"/>
          </a:xfrm>
          <a:prstGeom prst="snip2DiagRect">
            <a:avLst>
              <a:gd name="adj1" fmla="val 5474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405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RNN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6A525572-36CD-4C74-80AB-F4F2F20AC8FA}"/>
              </a:ext>
            </a:extLst>
          </p:cNvPr>
          <p:cNvPicPr preferRelativeResize="0"/>
          <p:nvPr/>
        </p:nvPicPr>
        <p:blipFill rotWithShape="1">
          <a:blip r:embed="rId3"/>
          <a:srcRect t="299" b="183"/>
          <a:stretch/>
        </p:blipFill>
        <p:spPr>
          <a:xfrm>
            <a:off x="2518982" y="974480"/>
            <a:ext cx="4106036" cy="3816170"/>
          </a:xfrm>
          <a:prstGeom prst="snip2DiagRect">
            <a:avLst>
              <a:gd name="adj1" fmla="val 9851"/>
              <a:gd name="adj2" fmla="val 1166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612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LOSS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FBEF27B5-8069-4096-91EF-93EC66EFF4C3}"/>
              </a:ext>
            </a:extLst>
          </p:cNvPr>
          <p:cNvPicPr preferRelativeResize="0"/>
          <p:nvPr/>
        </p:nvPicPr>
        <p:blipFill rotWithShape="1">
          <a:blip r:embed="rId3"/>
          <a:srcRect l="156" r="310"/>
          <a:stretch/>
        </p:blipFill>
        <p:spPr>
          <a:xfrm>
            <a:off x="504714" y="1478280"/>
            <a:ext cx="8134571" cy="2754430"/>
          </a:xfrm>
          <a:prstGeom prst="snip2DiagRect">
            <a:avLst>
              <a:gd name="adj1" fmla="val 0"/>
              <a:gd name="adj2" fmla="val 31661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314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RNN + CUSTOM LOSS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5DF7A4B3-92D1-446E-96E6-FAC2A59F31ED}"/>
              </a:ext>
            </a:extLst>
          </p:cNvPr>
          <p:cNvPicPr preferRelativeResize="0"/>
          <p:nvPr/>
        </p:nvPicPr>
        <p:blipFill rotWithShape="1">
          <a:blip r:embed="rId3"/>
          <a:srcRect t="38" b="3415"/>
          <a:stretch/>
        </p:blipFill>
        <p:spPr>
          <a:xfrm>
            <a:off x="441895" y="921510"/>
            <a:ext cx="8260210" cy="4016250"/>
          </a:xfrm>
          <a:prstGeom prst="snip2DiagRect">
            <a:avLst>
              <a:gd name="adj1" fmla="val 0"/>
              <a:gd name="adj2" fmla="val 600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13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85E287E3-12F6-4E52-A8FE-46265D0742F0}"/>
              </a:ext>
            </a:extLst>
          </p:cNvPr>
          <p:cNvPicPr preferRelativeResize="0"/>
          <p:nvPr/>
        </p:nvPicPr>
        <p:blipFill rotWithShape="1">
          <a:blip r:embed="rId3"/>
          <a:srcRect t="179" b="37"/>
          <a:stretch/>
        </p:blipFill>
        <p:spPr>
          <a:xfrm>
            <a:off x="2013319" y="990600"/>
            <a:ext cx="5117361" cy="3906730"/>
          </a:xfrm>
          <a:prstGeom prst="snip2DiagRect">
            <a:avLst>
              <a:gd name="adj1" fmla="val 22474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5404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TRANSFORMER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BE88EC17-7F03-4C1B-A7EB-078F9F2AE5D8}"/>
              </a:ext>
            </a:extLst>
          </p:cNvPr>
          <p:cNvPicPr preferRelativeResize="0"/>
          <p:nvPr/>
        </p:nvPicPr>
        <p:blipFill rotWithShape="1">
          <a:blip r:embed="rId3"/>
          <a:srcRect t="-853" b="268"/>
          <a:stretch/>
        </p:blipFill>
        <p:spPr>
          <a:xfrm>
            <a:off x="906950" y="990600"/>
            <a:ext cx="7330099" cy="4030980"/>
          </a:xfrm>
          <a:prstGeom prst="snip2DiagRect">
            <a:avLst>
              <a:gd name="adj1" fmla="val 5216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568378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170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 Light</vt:lpstr>
      <vt:lpstr>Squada One</vt:lpstr>
      <vt:lpstr>Arial</vt:lpstr>
      <vt:lpstr>Fira Sans Extra Condensed Medium</vt:lpstr>
      <vt:lpstr>Exo 2</vt:lpstr>
      <vt:lpstr>Tech Newsletter by Slidesgo</vt:lpstr>
      <vt:lpstr>THE DEEP COMEDY Deep Learning Project</vt:lpstr>
      <vt:lpstr>TABLE OF CONTENTS</vt:lpstr>
      <vt:lpstr>DATASET &amp; PREPROCESSING (1)</vt:lpstr>
      <vt:lpstr>DATASET &amp; PREPROCESSING (2)</vt:lpstr>
      <vt:lpstr>RNN</vt:lpstr>
      <vt:lpstr>CUSTOM LOSS</vt:lpstr>
      <vt:lpstr>RESULTS: RNN + CUSTOM LOSS</vt:lpstr>
      <vt:lpstr>TRANSFORMER</vt:lpstr>
      <vt:lpstr>RESULTS: TRANSFORMER</vt:lpstr>
      <vt:lpstr>FINAL RESULTS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Nicola Amoriello</dc:creator>
  <cp:lastModifiedBy>Nicola Amoriello</cp:lastModifiedBy>
  <cp:revision>2</cp:revision>
  <dcterms:modified xsi:type="dcterms:W3CDTF">2021-01-21T11:21:43Z</dcterms:modified>
</cp:coreProperties>
</file>