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65" r:id="rId5"/>
    <p:sldId id="266" r:id="rId6"/>
    <p:sldId id="267" r:id="rId7"/>
    <p:sldId id="270" r:id="rId8"/>
    <p:sldId id="268" r:id="rId9"/>
    <p:sldId id="269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+6tM7Fl2xjEeY4Kk0Ui3FPDpV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D0E"/>
    <a:srgbClr val="000000"/>
    <a:srgbClr val="FF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9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Attrition</c:v>
                </c:pt>
              </c:strCache>
            </c:strRef>
          </c:tx>
          <c:spPr>
            <a:ln w="28575" cap="rnd">
              <a:solidFill>
                <a:srgbClr val="F8AD0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</c:v>
                </c:pt>
                <c:pt idx="1">
                  <c:v>20</c:v>
                </c:pt>
                <c:pt idx="2">
                  <c:v>21</c:v>
                </c:pt>
                <c:pt idx="3">
                  <c:v>22.5</c:v>
                </c:pt>
                <c:pt idx="4">
                  <c:v>25</c:v>
                </c:pt>
                <c:pt idx="5">
                  <c:v>25.7</c:v>
                </c:pt>
                <c:pt idx="6">
                  <c:v>27.1</c:v>
                </c:pt>
                <c:pt idx="7">
                  <c:v>28</c:v>
                </c:pt>
                <c:pt idx="8">
                  <c:v>25.2</c:v>
                </c:pt>
                <c:pt idx="9">
                  <c:v>32.700000000000003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3-7E43-BA31-6B1130FB8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7394288"/>
        <c:axId val="2147327152"/>
      </c:lineChart>
      <c:dateAx>
        <c:axId val="21473942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MX"/>
          </a:p>
        </c:txPr>
        <c:crossAx val="2147327152"/>
        <c:crosses val="autoZero"/>
        <c:auto val="0"/>
        <c:lblOffset val="100"/>
        <c:baseTimeUnit val="days"/>
      </c:dateAx>
      <c:valAx>
        <c:axId val="2147327152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MX"/>
          </a:p>
        </c:txPr>
        <c:crossAx val="214739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071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33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514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54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5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89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6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742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owerbi.com/groups/me/reports/306e0577-72cc-46ee-b4c6-bd9e01985cc6/ReportSection293930df18bdcde40a47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935897" y="3577044"/>
            <a:ext cx="1016302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Analytical Tool to mitigate employee turnover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March 2023</a:t>
            </a:r>
            <a:endParaRPr lang="en-US"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956917" y="3353966"/>
            <a:ext cx="10142007" cy="0"/>
          </a:xfrm>
          <a:prstGeom prst="straightConnector1">
            <a:avLst/>
          </a:prstGeom>
          <a:noFill/>
          <a:ln w="190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67" y="5328742"/>
            <a:ext cx="4068875" cy="65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787237-4709-DEF3-D6B3-D8A78B303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17" y="2034769"/>
            <a:ext cx="3462408" cy="10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The Team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1AE9DD-A8B8-B3AB-C2CB-8C0127B77128}"/>
              </a:ext>
            </a:extLst>
          </p:cNvPr>
          <p:cNvSpPr/>
          <p:nvPr/>
        </p:nvSpPr>
        <p:spPr>
          <a:xfrm>
            <a:off x="1280509" y="1288906"/>
            <a:ext cx="2447777" cy="244827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23">
            <a:extLst>
              <a:ext uri="{FF2B5EF4-FFF2-40B4-BE49-F238E27FC236}">
                <a16:creationId xmlns:a16="http://schemas.microsoft.com/office/drawing/2014/main" id="{DC98CB0B-8F24-FE5B-F90E-655D1E6C7447}"/>
              </a:ext>
            </a:extLst>
          </p:cNvPr>
          <p:cNvSpPr/>
          <p:nvPr/>
        </p:nvSpPr>
        <p:spPr>
          <a:xfrm>
            <a:off x="1501858" y="3213958"/>
            <a:ext cx="2005080" cy="523220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4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50CA9-2FF3-237C-C0C7-FE51F8522C22}"/>
              </a:ext>
            </a:extLst>
          </p:cNvPr>
          <p:cNvSpPr txBox="1"/>
          <p:nvPr/>
        </p:nvSpPr>
        <p:spPr>
          <a:xfrm>
            <a:off x="1510556" y="3190011"/>
            <a:ext cx="197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Amr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Maraqa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07E1A-69D3-D149-F607-4335606329FE}"/>
              </a:ext>
            </a:extLst>
          </p:cNvPr>
          <p:cNvSpPr/>
          <p:nvPr/>
        </p:nvSpPr>
        <p:spPr>
          <a:xfrm>
            <a:off x="4772254" y="1288906"/>
            <a:ext cx="2447777" cy="2448272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23">
            <a:extLst>
              <a:ext uri="{FF2B5EF4-FFF2-40B4-BE49-F238E27FC236}">
                <a16:creationId xmlns:a16="http://schemas.microsoft.com/office/drawing/2014/main" id="{C96C63F1-3005-A86A-2E48-9EE09BD9C10E}"/>
              </a:ext>
            </a:extLst>
          </p:cNvPr>
          <p:cNvSpPr/>
          <p:nvPr/>
        </p:nvSpPr>
        <p:spPr>
          <a:xfrm>
            <a:off x="4993603" y="3213958"/>
            <a:ext cx="2005080" cy="523220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4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8686F-70C6-9D17-39D8-BF199A486E20}"/>
              </a:ext>
            </a:extLst>
          </p:cNvPr>
          <p:cNvSpPr txBox="1"/>
          <p:nvPr/>
        </p:nvSpPr>
        <p:spPr>
          <a:xfrm>
            <a:off x="5002301" y="3204299"/>
            <a:ext cx="197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Konstantin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Volodin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6EFB7A-D428-0530-700A-DAED2F3A95B0}"/>
              </a:ext>
            </a:extLst>
          </p:cNvPr>
          <p:cNvSpPr/>
          <p:nvPr/>
        </p:nvSpPr>
        <p:spPr>
          <a:xfrm>
            <a:off x="8258322" y="1236383"/>
            <a:ext cx="2447777" cy="244827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3F1DFF65-F4A9-3DA2-946D-FD70ACE7AF24}"/>
              </a:ext>
            </a:extLst>
          </p:cNvPr>
          <p:cNvSpPr/>
          <p:nvPr/>
        </p:nvSpPr>
        <p:spPr>
          <a:xfrm>
            <a:off x="8479671" y="3161435"/>
            <a:ext cx="2005080" cy="523220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4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FF685-F105-8CC8-4E63-2CBE7DCAAC73}"/>
              </a:ext>
            </a:extLst>
          </p:cNvPr>
          <p:cNvSpPr txBox="1"/>
          <p:nvPr/>
        </p:nvSpPr>
        <p:spPr>
          <a:xfrm>
            <a:off x="8488369" y="3108912"/>
            <a:ext cx="197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Oscar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Montemayor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6D88B7-2DB7-42C7-CADE-D9565A97953C}"/>
              </a:ext>
            </a:extLst>
          </p:cNvPr>
          <p:cNvSpPr/>
          <p:nvPr/>
        </p:nvSpPr>
        <p:spPr>
          <a:xfrm>
            <a:off x="3048036" y="3828368"/>
            <a:ext cx="2447777" cy="2448272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50ED6407-67ED-67F5-9512-D6E4634D7094}"/>
              </a:ext>
            </a:extLst>
          </p:cNvPr>
          <p:cNvSpPr/>
          <p:nvPr/>
        </p:nvSpPr>
        <p:spPr>
          <a:xfrm>
            <a:off x="3270536" y="5766120"/>
            <a:ext cx="2005080" cy="523220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4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186B08-E273-376C-FA4F-F29270E7C5A3}"/>
              </a:ext>
            </a:extLst>
          </p:cNvPr>
          <p:cNvSpPr txBox="1"/>
          <p:nvPr/>
        </p:nvSpPr>
        <p:spPr>
          <a:xfrm>
            <a:off x="3286434" y="5704073"/>
            <a:ext cx="197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Utkarsh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B5B72-9468-0849-0711-BD0F5732EAF3}"/>
              </a:ext>
            </a:extLst>
          </p:cNvPr>
          <p:cNvSpPr/>
          <p:nvPr/>
        </p:nvSpPr>
        <p:spPr>
          <a:xfrm>
            <a:off x="6658011" y="3828368"/>
            <a:ext cx="2447777" cy="2448272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557964C7-C332-6AE9-7D2A-7B4763036DB2}"/>
              </a:ext>
            </a:extLst>
          </p:cNvPr>
          <p:cNvSpPr/>
          <p:nvPr/>
        </p:nvSpPr>
        <p:spPr>
          <a:xfrm>
            <a:off x="6879360" y="5766120"/>
            <a:ext cx="2005080" cy="523220"/>
          </a:xfrm>
          <a:custGeom>
            <a:avLst/>
            <a:gdLst>
              <a:gd name="connsiteX0" fmla="*/ 0 w 2005080"/>
              <a:gd name="connsiteY0" fmla="*/ 0 h 523220"/>
              <a:gd name="connsiteX1" fmla="*/ 2005080 w 2005080"/>
              <a:gd name="connsiteY1" fmla="*/ 0 h 523220"/>
              <a:gd name="connsiteX2" fmla="*/ 1946952 w 2005080"/>
              <a:gd name="connsiteY2" fmla="*/ 77748 h 523220"/>
              <a:gd name="connsiteX3" fmla="*/ 1002540 w 2005080"/>
              <a:gd name="connsiteY3" fmla="*/ 523220 h 523220"/>
              <a:gd name="connsiteX4" fmla="*/ 58128 w 2005080"/>
              <a:gd name="connsiteY4" fmla="*/ 77748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80" h="523220">
                <a:moveTo>
                  <a:pt x="0" y="0"/>
                </a:moveTo>
                <a:lnTo>
                  <a:pt x="2005080" y="0"/>
                </a:lnTo>
                <a:lnTo>
                  <a:pt x="1946952" y="77748"/>
                </a:lnTo>
                <a:cubicBezTo>
                  <a:pt x="1722473" y="349809"/>
                  <a:pt x="1382754" y="523220"/>
                  <a:pt x="1002540" y="523220"/>
                </a:cubicBezTo>
                <a:cubicBezTo>
                  <a:pt x="622327" y="523220"/>
                  <a:pt x="282607" y="349809"/>
                  <a:pt x="58128" y="77748"/>
                </a:cubicBez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8AF31-58F6-D6C0-93DF-7FDA467395BB}"/>
              </a:ext>
            </a:extLst>
          </p:cNvPr>
          <p:cNvSpPr txBox="1"/>
          <p:nvPr/>
        </p:nvSpPr>
        <p:spPr>
          <a:xfrm>
            <a:off x="7015058" y="5704073"/>
            <a:ext cx="197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Ximena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Rodríguez</a:t>
            </a:r>
          </a:p>
        </p:txBody>
      </p:sp>
    </p:spTree>
    <p:extLst>
      <p:ext uri="{BB962C8B-B14F-4D97-AF65-F5344CB8AC3E}">
        <p14:creationId xmlns:p14="http://schemas.microsoft.com/office/powerpoint/2010/main" val="255720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20A6B81-4C13-E4C8-F2CC-6183AB35B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553339"/>
              </p:ext>
            </p:extLst>
          </p:nvPr>
        </p:nvGraphicFramePr>
        <p:xfrm>
          <a:off x="6806924" y="2594947"/>
          <a:ext cx="4862186" cy="357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The Problem: Employee turnover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D5EE07-6FBE-B2CB-90A5-37275578C4DA}"/>
              </a:ext>
            </a:extLst>
          </p:cNvPr>
          <p:cNvSpPr txBox="1"/>
          <p:nvPr/>
        </p:nvSpPr>
        <p:spPr>
          <a:xfrm>
            <a:off x="433992" y="1238007"/>
            <a:ext cx="1123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company's most important asset is its workforce; measuring and tracking employee turnover is essential to identify employee satisfaction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8F8FB-D053-3D82-27F0-24E68C0293E3}"/>
              </a:ext>
            </a:extLst>
          </p:cNvPr>
          <p:cNvSpPr txBox="1"/>
          <p:nvPr/>
        </p:nvSpPr>
        <p:spPr>
          <a:xfrm>
            <a:off x="472090" y="2085754"/>
            <a:ext cx="49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Costs of employee turnover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7C5828-8094-47DC-4FD4-1F0F42C1C481}"/>
              </a:ext>
            </a:extLst>
          </p:cNvPr>
          <p:cNvCxnSpPr>
            <a:cxnSpLocks/>
          </p:cNvCxnSpPr>
          <p:nvPr/>
        </p:nvCxnSpPr>
        <p:spPr>
          <a:xfrm>
            <a:off x="550357" y="2496877"/>
            <a:ext cx="55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122;p3">
            <a:extLst>
              <a:ext uri="{FF2B5EF4-FFF2-40B4-BE49-F238E27FC236}">
                <a16:creationId xmlns:a16="http://schemas.microsoft.com/office/drawing/2014/main" id="{129DFCA5-CC66-2F9C-C3AD-FF62A54A0F20}"/>
              </a:ext>
            </a:extLst>
          </p:cNvPr>
          <p:cNvSpPr/>
          <p:nvPr/>
        </p:nvSpPr>
        <p:spPr>
          <a:xfrm>
            <a:off x="427875" y="2665667"/>
            <a:ext cx="1080000" cy="1080000"/>
          </a:xfrm>
          <a:prstGeom prst="ellipse">
            <a:avLst/>
          </a:prstGeom>
          <a:solidFill>
            <a:srgbClr val="FFB2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2;p3">
            <a:extLst>
              <a:ext uri="{FF2B5EF4-FFF2-40B4-BE49-F238E27FC236}">
                <a16:creationId xmlns:a16="http://schemas.microsoft.com/office/drawing/2014/main" id="{A707C561-484C-2523-1689-DBDCAAB905A5}"/>
              </a:ext>
            </a:extLst>
          </p:cNvPr>
          <p:cNvSpPr/>
          <p:nvPr/>
        </p:nvSpPr>
        <p:spPr>
          <a:xfrm>
            <a:off x="427875" y="3880106"/>
            <a:ext cx="1080000" cy="1080000"/>
          </a:xfrm>
          <a:prstGeom prst="ellipse">
            <a:avLst/>
          </a:prstGeom>
          <a:solidFill>
            <a:srgbClr val="FFB2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2;p3">
            <a:extLst>
              <a:ext uri="{FF2B5EF4-FFF2-40B4-BE49-F238E27FC236}">
                <a16:creationId xmlns:a16="http://schemas.microsoft.com/office/drawing/2014/main" id="{B7370CF3-C0A2-C7DB-BF33-7FE016CDC4A7}"/>
              </a:ext>
            </a:extLst>
          </p:cNvPr>
          <p:cNvSpPr/>
          <p:nvPr/>
        </p:nvSpPr>
        <p:spPr>
          <a:xfrm>
            <a:off x="427875" y="5094545"/>
            <a:ext cx="1080000" cy="1080000"/>
          </a:xfrm>
          <a:prstGeom prst="ellipse">
            <a:avLst/>
          </a:prstGeom>
          <a:solidFill>
            <a:srgbClr val="FFB2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18825-0643-3AA3-AA41-564150E174D4}"/>
              </a:ext>
            </a:extLst>
          </p:cNvPr>
          <p:cNvSpPr txBox="1"/>
          <p:nvPr/>
        </p:nvSpPr>
        <p:spPr>
          <a:xfrm>
            <a:off x="1552090" y="2756745"/>
            <a:ext cx="5090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Productivity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of human capital, operational disruption, increase workload, negative image of the company…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ECD8EC-ED23-0EA2-6E39-4765AF3B1174}"/>
              </a:ext>
            </a:extLst>
          </p:cNvPr>
          <p:cNvSpPr txBox="1"/>
          <p:nvPr/>
        </p:nvSpPr>
        <p:spPr>
          <a:xfrm>
            <a:off x="1552090" y="3966507"/>
            <a:ext cx="5090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Replacement and recruiting costs include advertising, interviewing, selection and placement costs…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C8D665-5A81-1C62-0A74-A8C4EA2C83F2}"/>
              </a:ext>
            </a:extLst>
          </p:cNvPr>
          <p:cNvSpPr txBox="1"/>
          <p:nvPr/>
        </p:nvSpPr>
        <p:spPr>
          <a:xfrm>
            <a:off x="1552090" y="5325013"/>
            <a:ext cx="50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time, orientational costs, recruiting time…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7EBC03D5-108C-05AD-91AD-209BE1696798}"/>
              </a:ext>
            </a:extLst>
          </p:cNvPr>
          <p:cNvSpPr/>
          <p:nvPr/>
        </p:nvSpPr>
        <p:spPr>
          <a:xfrm rot="5400000">
            <a:off x="4762000" y="4238751"/>
            <a:ext cx="3508876" cy="5363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crease Productivity Icons - Free SVG &amp; PNG Increase Productivity Images -  Noun Project">
            <a:extLst>
              <a:ext uri="{FF2B5EF4-FFF2-40B4-BE49-F238E27FC236}">
                <a16:creationId xmlns:a16="http://schemas.microsoft.com/office/drawing/2014/main" id="{DD70E97C-6C00-26A9-82D4-9DBA4F209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6" y="2873977"/>
            <a:ext cx="653419" cy="6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ve Money - Free business icons">
            <a:extLst>
              <a:ext uri="{FF2B5EF4-FFF2-40B4-BE49-F238E27FC236}">
                <a16:creationId xmlns:a16="http://schemas.microsoft.com/office/drawing/2014/main" id="{4F8A7045-22D1-0DB8-B64D-6DDCCA0C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" y="4084673"/>
            <a:ext cx="712831" cy="7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me left - Free interface icons">
            <a:extLst>
              <a:ext uri="{FF2B5EF4-FFF2-40B4-BE49-F238E27FC236}">
                <a16:creationId xmlns:a16="http://schemas.microsoft.com/office/drawing/2014/main" id="{6433EC5E-C74A-9BF0-E1F1-C35BDF70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8" y="5355533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2F03926-B2BD-912E-8A2D-6A8BCC6852E3}"/>
              </a:ext>
            </a:extLst>
          </p:cNvPr>
          <p:cNvSpPr txBox="1"/>
          <p:nvPr/>
        </p:nvSpPr>
        <p:spPr>
          <a:xfrm>
            <a:off x="6718300" y="2085754"/>
            <a:ext cx="49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Attrition rate in United States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BFB5EE-76D2-81CE-4FC8-B87E53434A47}"/>
              </a:ext>
            </a:extLst>
          </p:cNvPr>
          <p:cNvCxnSpPr>
            <a:cxnSpLocks/>
          </p:cNvCxnSpPr>
          <p:nvPr/>
        </p:nvCxnSpPr>
        <p:spPr>
          <a:xfrm>
            <a:off x="6796567" y="2496877"/>
            <a:ext cx="4722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57034648-1FC3-5A10-D112-6FFFADB5D839}"/>
              </a:ext>
            </a:extLst>
          </p:cNvPr>
          <p:cNvSpPr/>
          <p:nvPr/>
        </p:nvSpPr>
        <p:spPr>
          <a:xfrm>
            <a:off x="7480300" y="2867619"/>
            <a:ext cx="1950518" cy="948855"/>
          </a:xfrm>
          <a:prstGeom prst="wedgeRoundRectCallout">
            <a:avLst>
              <a:gd name="adj1" fmla="val 35162"/>
              <a:gd name="adj2" fmla="val 7454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  <a:r>
              <a:rPr lang="en-US" sz="14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employer an average of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33% of an employee’s yearly salary</a:t>
            </a:r>
            <a:r>
              <a:rPr lang="en-US" sz="14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their exit</a:t>
            </a:r>
          </a:p>
        </p:txBody>
      </p:sp>
    </p:spTree>
    <p:extLst>
      <p:ext uri="{BB962C8B-B14F-4D97-AF65-F5344CB8AC3E}">
        <p14:creationId xmlns:p14="http://schemas.microsoft.com/office/powerpoint/2010/main" val="356509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The Solution: HR Analytical Tool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47565E2A-E048-26FB-D230-D2B0F869C775}"/>
              </a:ext>
            </a:extLst>
          </p:cNvPr>
          <p:cNvGrpSpPr/>
          <p:nvPr/>
        </p:nvGrpSpPr>
        <p:grpSpPr>
          <a:xfrm>
            <a:off x="918776" y="4815313"/>
            <a:ext cx="2736000" cy="984885"/>
            <a:chOff x="2181243" y="5086009"/>
            <a:chExt cx="2736304" cy="9848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42C64E-3F54-A3B1-9F66-17EDC4BF6870}"/>
                </a:ext>
              </a:extLst>
            </p:cNvPr>
            <p:cNvSpPr/>
            <p:nvPr/>
          </p:nvSpPr>
          <p:spPr>
            <a:xfrm>
              <a:off x="2181243" y="5486119"/>
              <a:ext cx="27363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354">
                <a:buClrTx/>
                <a:buFontTx/>
                <a:buNone/>
              </a:pPr>
              <a:r>
                <a:rPr lang="en-US" sz="1600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Over 1,000 Amazon reviews in Glassdoor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5E5C8D2-89EE-D252-124D-F755A2A34DAE}"/>
                </a:ext>
              </a:extLst>
            </p:cNvPr>
            <p:cNvSpPr txBox="1"/>
            <p:nvPr/>
          </p:nvSpPr>
          <p:spPr>
            <a:xfrm>
              <a:off x="2602486" y="5086009"/>
              <a:ext cx="1893818" cy="4001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 defTabSz="914354">
                <a:buClrTx/>
                <a:buFontTx/>
                <a:buNone/>
              </a:pPr>
              <a:r>
                <a:rPr lang="en-US" sz="2000" b="1" kern="1200" cap="all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Scrapping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76B4EA-C98C-2F68-77E4-94B0572ED708}"/>
              </a:ext>
            </a:extLst>
          </p:cNvPr>
          <p:cNvGrpSpPr/>
          <p:nvPr/>
        </p:nvGrpSpPr>
        <p:grpSpPr>
          <a:xfrm>
            <a:off x="2754020" y="2039985"/>
            <a:ext cx="2808000" cy="1231107"/>
            <a:chOff x="2181243" y="5086009"/>
            <a:chExt cx="2808312" cy="1231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ACA22D-F3E2-1CD3-54BA-477534844955}"/>
                </a:ext>
              </a:extLst>
            </p:cNvPr>
            <p:cNvSpPr/>
            <p:nvPr/>
          </p:nvSpPr>
          <p:spPr>
            <a:xfrm>
              <a:off x="2181243" y="5486119"/>
              <a:ext cx="28083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buClrTx/>
                <a:buFontTx/>
                <a:buNone/>
              </a:pPr>
              <a:r>
                <a:rPr lang="en-US" sz="1600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Lowercase, Remove stopwords, tokenizing &amp; lemmatization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85AC255-1D6C-F17E-1523-118A44BF4DBA}"/>
                </a:ext>
              </a:extLst>
            </p:cNvPr>
            <p:cNvSpPr txBox="1"/>
            <p:nvPr/>
          </p:nvSpPr>
          <p:spPr>
            <a:xfrm>
              <a:off x="2199626" y="5086009"/>
              <a:ext cx="2699548" cy="4001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 defTabSz="914354">
                <a:buClrTx/>
                <a:buFontTx/>
                <a:buNone/>
              </a:pPr>
              <a:r>
                <a:rPr lang="en-US" sz="2000" b="1" kern="1200" cap="all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Pre-Processing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211ED7-E038-EE12-A48D-CCCFBF5C3DCE}"/>
              </a:ext>
            </a:extLst>
          </p:cNvPr>
          <p:cNvGrpSpPr/>
          <p:nvPr/>
        </p:nvGrpSpPr>
        <p:grpSpPr>
          <a:xfrm>
            <a:off x="4426652" y="4812337"/>
            <a:ext cx="2702500" cy="1538883"/>
            <a:chOff x="2181243" y="4778233"/>
            <a:chExt cx="2736304" cy="153888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857C10-ACD1-E5F7-EA2F-FCE48F791DE4}"/>
                </a:ext>
              </a:extLst>
            </p:cNvPr>
            <p:cNvSpPr/>
            <p:nvPr/>
          </p:nvSpPr>
          <p:spPr>
            <a:xfrm>
              <a:off x="2181243" y="5486119"/>
              <a:ext cx="27363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354">
                <a:buClrTx/>
                <a:buFontTx/>
                <a:buNone/>
              </a:pPr>
              <a:r>
                <a:rPr lang="en-US" sz="1600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For each review, we found the topic related to the Pros &amp;  the one related to the Cons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F597177-2324-1CA6-7914-A35F489CB807}"/>
                </a:ext>
              </a:extLst>
            </p:cNvPr>
            <p:cNvSpPr txBox="1"/>
            <p:nvPr/>
          </p:nvSpPr>
          <p:spPr>
            <a:xfrm>
              <a:off x="2281181" y="4778233"/>
              <a:ext cx="2536444" cy="70788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 defTabSz="914354">
                <a:buClrTx/>
                <a:buFontTx/>
                <a:buNone/>
              </a:pPr>
              <a:r>
                <a:rPr lang="en-US" sz="2000" b="1" kern="1200" cap="all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Topic Modeling &amp;</a:t>
              </a:r>
            </a:p>
            <a:p>
              <a:pPr algn="ctr" defTabSz="914354">
                <a:buClrTx/>
                <a:buFontTx/>
                <a:buNone/>
              </a:pPr>
              <a:r>
                <a:rPr lang="en-US" sz="2000" b="1" kern="1200" cap="all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Sentiment analysis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521A265-8FC9-67D7-1A4C-579D376EC697}"/>
              </a:ext>
            </a:extLst>
          </p:cNvPr>
          <p:cNvGrpSpPr/>
          <p:nvPr/>
        </p:nvGrpSpPr>
        <p:grpSpPr>
          <a:xfrm>
            <a:off x="7796322" y="4815313"/>
            <a:ext cx="2736000" cy="1477328"/>
            <a:chOff x="2181243" y="5086009"/>
            <a:chExt cx="2736303" cy="147732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83AA6F8-D3C1-D51D-8F55-397AD84ABAA0}"/>
                </a:ext>
              </a:extLst>
            </p:cNvPr>
            <p:cNvSpPr/>
            <p:nvPr/>
          </p:nvSpPr>
          <p:spPr>
            <a:xfrm>
              <a:off x="2181243" y="5486119"/>
              <a:ext cx="273630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354">
                <a:buClrTx/>
                <a:buFontTx/>
                <a:buNone/>
              </a:pPr>
              <a:r>
                <a:rPr lang="en-US" sz="1600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Executive summary with the most relevant results and the recommendations for the company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2AAE882-56B2-A5D8-B1E7-43A036151ADC}"/>
                </a:ext>
              </a:extLst>
            </p:cNvPr>
            <p:cNvSpPr txBox="1"/>
            <p:nvPr/>
          </p:nvSpPr>
          <p:spPr>
            <a:xfrm>
              <a:off x="2327234" y="5086009"/>
              <a:ext cx="2444338" cy="4001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 defTabSz="914354">
                <a:buClrTx/>
                <a:buFontTx/>
                <a:buNone/>
              </a:pPr>
              <a:r>
                <a:rPr lang="en-US" sz="2000" b="1" kern="1200" cap="all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Business Summary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94AF04-DF71-75E2-2DFA-FF87A2D880AF}"/>
              </a:ext>
            </a:extLst>
          </p:cNvPr>
          <p:cNvGrpSpPr/>
          <p:nvPr/>
        </p:nvGrpSpPr>
        <p:grpSpPr>
          <a:xfrm>
            <a:off x="6096000" y="2039985"/>
            <a:ext cx="2902071" cy="1231107"/>
            <a:chOff x="1211098" y="5086009"/>
            <a:chExt cx="4423475" cy="12311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C72F283-241F-6502-6A45-58AF6C653CCB}"/>
                </a:ext>
              </a:extLst>
            </p:cNvPr>
            <p:cNvSpPr/>
            <p:nvPr/>
          </p:nvSpPr>
          <p:spPr>
            <a:xfrm>
              <a:off x="1211098" y="5486119"/>
              <a:ext cx="44234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354">
                <a:buClrTx/>
                <a:buFontTx/>
                <a:buNone/>
              </a:pPr>
              <a:r>
                <a:rPr lang="en-US" sz="1600" kern="1200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Power BI dashboards to compile and analyze the topic modeling outcomes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10DC08A-E1CD-6C85-3D6E-CBD09C001288}"/>
                </a:ext>
              </a:extLst>
            </p:cNvPr>
            <p:cNvSpPr txBox="1"/>
            <p:nvPr/>
          </p:nvSpPr>
          <p:spPr>
            <a:xfrm>
              <a:off x="1464231" y="5086009"/>
              <a:ext cx="4170342" cy="4001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 defTabSz="914354">
                <a:buClrTx/>
                <a:buFontTx/>
                <a:buNone/>
              </a:pPr>
              <a:r>
                <a:rPr lang="en-US" sz="2000" b="1" kern="1200" cap="all" dirty="0">
                  <a:solidFill>
                    <a:schemeClr val="tx1"/>
                  </a:solidFill>
                  <a:latin typeface="Calibri"/>
                  <a:ea typeface="+mn-ea"/>
                  <a:cs typeface="+mn-cs"/>
                </a:rPr>
                <a:t>Analysis &amp; Visualization</a:t>
              </a:r>
            </a:p>
          </p:txBody>
        </p:sp>
      </p:grpSp>
      <p:sp>
        <p:nvSpPr>
          <p:cNvPr id="76" name="Block Arc 75">
            <a:extLst>
              <a:ext uri="{FF2B5EF4-FFF2-40B4-BE49-F238E27FC236}">
                <a16:creationId xmlns:a16="http://schemas.microsoft.com/office/drawing/2014/main" id="{C75E00C8-DB99-9D40-83C5-B42AC9099FA6}"/>
              </a:ext>
            </a:extLst>
          </p:cNvPr>
          <p:cNvSpPr/>
          <p:nvPr/>
        </p:nvSpPr>
        <p:spPr>
          <a:xfrm>
            <a:off x="8128351" y="3095702"/>
            <a:ext cx="1987049" cy="197138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rgbClr val="FFB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reeform: Shape 54">
            <a:extLst>
              <a:ext uri="{FF2B5EF4-FFF2-40B4-BE49-F238E27FC236}">
                <a16:creationId xmlns:a16="http://schemas.microsoft.com/office/drawing/2014/main" id="{BD9B133A-E64E-D416-9183-BE9C8705FB34}"/>
              </a:ext>
            </a:extLst>
          </p:cNvPr>
          <p:cNvSpPr/>
          <p:nvPr/>
        </p:nvSpPr>
        <p:spPr>
          <a:xfrm>
            <a:off x="8128351" y="3095702"/>
            <a:ext cx="1990875" cy="987591"/>
          </a:xfrm>
          <a:custGeom>
            <a:avLst/>
            <a:gdLst>
              <a:gd name="connsiteX0" fmla="*/ 1511743 w 3024336"/>
              <a:gd name="connsiteY0" fmla="*/ 0 h 1512168"/>
              <a:gd name="connsiteX1" fmla="*/ 3024336 w 3024336"/>
              <a:gd name="connsiteY1" fmla="*/ 1511317 h 1512168"/>
              <a:gd name="connsiteX2" fmla="*/ 2783148 w 3024336"/>
              <a:gd name="connsiteY2" fmla="*/ 1511453 h 1512168"/>
              <a:gd name="connsiteX3" fmla="*/ 2776622 w 3024336"/>
              <a:gd name="connsiteY3" fmla="*/ 1382214 h 1512168"/>
              <a:gd name="connsiteX4" fmla="*/ 1512168 w 3024336"/>
              <a:gd name="connsiteY4" fmla="*/ 241152 h 1512168"/>
              <a:gd name="connsiteX5" fmla="*/ 241152 w 3024336"/>
              <a:gd name="connsiteY5" fmla="*/ 1512168 h 1512168"/>
              <a:gd name="connsiteX6" fmla="*/ 0 w 3024336"/>
              <a:gd name="connsiteY6" fmla="*/ 1512168 h 1512168"/>
              <a:gd name="connsiteX7" fmla="*/ 1511743 w 3024336"/>
              <a:gd name="connsiteY7" fmla="*/ 0 h 15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36" h="1512168">
                <a:moveTo>
                  <a:pt x="1511743" y="0"/>
                </a:moveTo>
                <a:cubicBezTo>
                  <a:pt x="2346724" y="-235"/>
                  <a:pt x="3023866" y="676336"/>
                  <a:pt x="3024336" y="1511317"/>
                </a:cubicBezTo>
                <a:lnTo>
                  <a:pt x="2783148" y="1511453"/>
                </a:lnTo>
                <a:lnTo>
                  <a:pt x="2776622" y="1382214"/>
                </a:lnTo>
                <a:cubicBezTo>
                  <a:pt x="2711533" y="741296"/>
                  <a:pt x="2170259" y="241152"/>
                  <a:pt x="1512168" y="241152"/>
                </a:cubicBezTo>
                <a:cubicBezTo>
                  <a:pt x="810205" y="241152"/>
                  <a:pt x="241152" y="810205"/>
                  <a:pt x="241152" y="1512168"/>
                </a:cubicBezTo>
                <a:lnTo>
                  <a:pt x="0" y="1512168"/>
                </a:lnTo>
                <a:cubicBezTo>
                  <a:pt x="0" y="677187"/>
                  <a:pt x="676761" y="235"/>
                  <a:pt x="1511743" y="0"/>
                </a:cubicBezTo>
                <a:close/>
              </a:path>
            </a:pathLst>
          </a:custGeom>
          <a:solidFill>
            <a:srgbClr val="F2F2F2">
              <a:lumMod val="10000"/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buClrTx/>
            </a:pPr>
            <a:endParaRPr lang="en-US" sz="1800" kern="1200">
              <a:solidFill>
                <a:srgbClr val="95A5A6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A21498-C27D-3B92-08B4-39370493C4D8}"/>
              </a:ext>
            </a:extLst>
          </p:cNvPr>
          <p:cNvSpPr/>
          <p:nvPr/>
        </p:nvSpPr>
        <p:spPr>
          <a:xfrm>
            <a:off x="1866624" y="3517408"/>
            <a:ext cx="1136934" cy="1127972"/>
          </a:xfrm>
          <a:prstGeom prst="ellipse">
            <a:avLst/>
          </a:prstGeom>
          <a:solidFill>
            <a:srgbClr val="FFB2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DA7786-FC30-61E6-73DC-CFD3E6BA5C9F}"/>
              </a:ext>
            </a:extLst>
          </p:cNvPr>
          <p:cNvSpPr/>
          <p:nvPr/>
        </p:nvSpPr>
        <p:spPr>
          <a:xfrm>
            <a:off x="3539424" y="3517408"/>
            <a:ext cx="1136934" cy="11279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09DD14-9B89-67F9-F811-9A6306C32EFB}"/>
              </a:ext>
            </a:extLst>
          </p:cNvPr>
          <p:cNvSpPr/>
          <p:nvPr/>
        </p:nvSpPr>
        <p:spPr>
          <a:xfrm>
            <a:off x="5212224" y="3517408"/>
            <a:ext cx="1136934" cy="1127972"/>
          </a:xfrm>
          <a:prstGeom prst="ellipse">
            <a:avLst/>
          </a:prstGeom>
          <a:solidFill>
            <a:srgbClr val="FFB2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E3A080D-7EF5-E1E8-1392-AEC86DA60E3C}"/>
              </a:ext>
            </a:extLst>
          </p:cNvPr>
          <p:cNvSpPr/>
          <p:nvPr/>
        </p:nvSpPr>
        <p:spPr>
          <a:xfrm>
            <a:off x="6885024" y="3517408"/>
            <a:ext cx="1136934" cy="11279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3101EDD-019D-704C-746A-F28A72257286}"/>
              </a:ext>
            </a:extLst>
          </p:cNvPr>
          <p:cNvSpPr/>
          <p:nvPr/>
        </p:nvSpPr>
        <p:spPr>
          <a:xfrm>
            <a:off x="8557826" y="3517408"/>
            <a:ext cx="1136934" cy="1127972"/>
          </a:xfrm>
          <a:prstGeom prst="ellipse">
            <a:avLst/>
          </a:prstGeom>
          <a:solidFill>
            <a:srgbClr val="FFB2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eeform: Shape 26">
            <a:extLst>
              <a:ext uri="{FF2B5EF4-FFF2-40B4-BE49-F238E27FC236}">
                <a16:creationId xmlns:a16="http://schemas.microsoft.com/office/drawing/2014/main" id="{B0D7F610-B6A1-B67E-9D1A-D66F3C146911}"/>
              </a:ext>
            </a:extLst>
          </p:cNvPr>
          <p:cNvSpPr/>
          <p:nvPr/>
        </p:nvSpPr>
        <p:spPr>
          <a:xfrm rot="10800000">
            <a:off x="9809167" y="4081775"/>
            <a:ext cx="993524" cy="985298"/>
          </a:xfrm>
          <a:custGeom>
            <a:avLst/>
            <a:gdLst>
              <a:gd name="connsiteX0" fmla="*/ 700881 w 1022796"/>
              <a:gd name="connsiteY0" fmla="*/ 1022387 h 1022387"/>
              <a:gd name="connsiteX1" fmla="*/ 141032 w 1022796"/>
              <a:gd name="connsiteY1" fmla="*/ 336094 h 1022387"/>
              <a:gd name="connsiteX2" fmla="*/ 0 w 1022796"/>
              <a:gd name="connsiteY2" fmla="*/ 321919 h 1022387"/>
              <a:gd name="connsiteX3" fmla="*/ 0 w 1022796"/>
              <a:gd name="connsiteY3" fmla="*/ 0 h 1022387"/>
              <a:gd name="connsiteX4" fmla="*/ 104268 w 1022796"/>
              <a:gd name="connsiteY4" fmla="*/ 5234 h 1022387"/>
              <a:gd name="connsiteX5" fmla="*/ 1022796 w 1022796"/>
              <a:gd name="connsiteY5" fmla="*/ 1022207 h 102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6" h="1022387">
                <a:moveTo>
                  <a:pt x="700881" y="1022387"/>
                </a:moveTo>
                <a:cubicBezTo>
                  <a:pt x="700690" y="683754"/>
                  <a:pt x="460374" y="401334"/>
                  <a:pt x="141032" y="336094"/>
                </a:cubicBezTo>
                <a:lnTo>
                  <a:pt x="0" y="321919"/>
                </a:lnTo>
                <a:lnTo>
                  <a:pt x="0" y="0"/>
                </a:lnTo>
                <a:lnTo>
                  <a:pt x="104268" y="5234"/>
                </a:lnTo>
                <a:cubicBezTo>
                  <a:pt x="619937" y="57447"/>
                  <a:pt x="1022498" y="492742"/>
                  <a:pt x="1022796" y="1022207"/>
                </a:cubicBezTo>
                <a:close/>
              </a:path>
            </a:pathLst>
          </a:custGeom>
          <a:gradFill>
            <a:gsLst>
              <a:gs pos="0">
                <a:srgbClr val="95A5A6">
                  <a:lumMod val="60000"/>
                  <a:lumOff val="40000"/>
                </a:srgbClr>
              </a:gs>
              <a:gs pos="31000">
                <a:srgbClr val="95A5A6">
                  <a:lumMod val="40000"/>
                  <a:lumOff val="60000"/>
                </a:srgbClr>
              </a:gs>
              <a:gs pos="90000">
                <a:sysClr val="window" lastClr="FFFFFF"/>
              </a:gs>
            </a:gsLst>
            <a:lin ang="13200000" scaled="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: Shape 27">
            <a:extLst>
              <a:ext uri="{FF2B5EF4-FFF2-40B4-BE49-F238E27FC236}">
                <a16:creationId xmlns:a16="http://schemas.microsoft.com/office/drawing/2014/main" id="{E482F47E-2B38-AFBA-9946-E39F765EA1B6}"/>
              </a:ext>
            </a:extLst>
          </p:cNvPr>
          <p:cNvSpPr/>
          <p:nvPr/>
        </p:nvSpPr>
        <p:spPr>
          <a:xfrm rot="10800000">
            <a:off x="758691" y="4081394"/>
            <a:ext cx="993526" cy="985693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gradFill>
            <a:gsLst>
              <a:gs pos="0">
                <a:srgbClr val="95A5A6">
                  <a:lumMod val="60000"/>
                  <a:lumOff val="40000"/>
                </a:srgbClr>
              </a:gs>
              <a:gs pos="31000">
                <a:srgbClr val="95A5A6">
                  <a:lumMod val="40000"/>
                  <a:lumOff val="60000"/>
                </a:srgbClr>
              </a:gs>
              <a:gs pos="90000">
                <a:sysClr val="window" lastClr="FFFFFF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8" name="Graphic 57" descr="Gears">
            <a:extLst>
              <a:ext uri="{FF2B5EF4-FFF2-40B4-BE49-F238E27FC236}">
                <a16:creationId xmlns:a16="http://schemas.microsoft.com/office/drawing/2014/main" id="{F3417F2F-6CD6-09BD-3EBB-3F1F5C7AC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5654" y="3673157"/>
            <a:ext cx="888230" cy="881228"/>
          </a:xfrm>
          <a:prstGeom prst="rect">
            <a:avLst/>
          </a:prstGeom>
        </p:spPr>
      </p:pic>
      <p:sp>
        <p:nvSpPr>
          <p:cNvPr id="64" name="Block Arc 63">
            <a:extLst>
              <a:ext uri="{FF2B5EF4-FFF2-40B4-BE49-F238E27FC236}">
                <a16:creationId xmlns:a16="http://schemas.microsoft.com/office/drawing/2014/main" id="{37D6CF55-AF06-39F5-239E-0E64E1C4B2D1}"/>
              </a:ext>
            </a:extLst>
          </p:cNvPr>
          <p:cNvSpPr/>
          <p:nvPr/>
        </p:nvSpPr>
        <p:spPr>
          <a:xfrm>
            <a:off x="1440416" y="3095702"/>
            <a:ext cx="1987049" cy="197138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rgbClr val="F39C1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Freeform: Shape 48">
            <a:extLst>
              <a:ext uri="{FF2B5EF4-FFF2-40B4-BE49-F238E27FC236}">
                <a16:creationId xmlns:a16="http://schemas.microsoft.com/office/drawing/2014/main" id="{20524612-6F47-815E-43DC-8EB1514817D0}"/>
              </a:ext>
            </a:extLst>
          </p:cNvPr>
          <p:cNvSpPr/>
          <p:nvPr/>
        </p:nvSpPr>
        <p:spPr>
          <a:xfrm>
            <a:off x="1440416" y="3095701"/>
            <a:ext cx="1990875" cy="987591"/>
          </a:xfrm>
          <a:custGeom>
            <a:avLst/>
            <a:gdLst>
              <a:gd name="connsiteX0" fmla="*/ 1511743 w 3024336"/>
              <a:gd name="connsiteY0" fmla="*/ 0 h 1512168"/>
              <a:gd name="connsiteX1" fmla="*/ 3024336 w 3024336"/>
              <a:gd name="connsiteY1" fmla="*/ 1511317 h 1512168"/>
              <a:gd name="connsiteX2" fmla="*/ 2783148 w 3024336"/>
              <a:gd name="connsiteY2" fmla="*/ 1511453 h 1512168"/>
              <a:gd name="connsiteX3" fmla="*/ 2776622 w 3024336"/>
              <a:gd name="connsiteY3" fmla="*/ 1382214 h 1512168"/>
              <a:gd name="connsiteX4" fmla="*/ 1512168 w 3024336"/>
              <a:gd name="connsiteY4" fmla="*/ 241152 h 1512168"/>
              <a:gd name="connsiteX5" fmla="*/ 241152 w 3024336"/>
              <a:gd name="connsiteY5" fmla="*/ 1512168 h 1512168"/>
              <a:gd name="connsiteX6" fmla="*/ 0 w 3024336"/>
              <a:gd name="connsiteY6" fmla="*/ 1512168 h 1512168"/>
              <a:gd name="connsiteX7" fmla="*/ 1511743 w 3024336"/>
              <a:gd name="connsiteY7" fmla="*/ 0 h 15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36" h="1512168">
                <a:moveTo>
                  <a:pt x="1511743" y="0"/>
                </a:moveTo>
                <a:cubicBezTo>
                  <a:pt x="2346724" y="-235"/>
                  <a:pt x="3023866" y="676336"/>
                  <a:pt x="3024336" y="1511317"/>
                </a:cubicBezTo>
                <a:lnTo>
                  <a:pt x="2783148" y="1511453"/>
                </a:lnTo>
                <a:lnTo>
                  <a:pt x="2776622" y="1382214"/>
                </a:lnTo>
                <a:cubicBezTo>
                  <a:pt x="2711533" y="741296"/>
                  <a:pt x="2170259" y="241152"/>
                  <a:pt x="1512168" y="241152"/>
                </a:cubicBezTo>
                <a:cubicBezTo>
                  <a:pt x="810205" y="241152"/>
                  <a:pt x="241152" y="810205"/>
                  <a:pt x="241152" y="1512168"/>
                </a:cubicBezTo>
                <a:lnTo>
                  <a:pt x="0" y="1512168"/>
                </a:lnTo>
                <a:cubicBezTo>
                  <a:pt x="0" y="677187"/>
                  <a:pt x="676761" y="235"/>
                  <a:pt x="1511743" y="0"/>
                </a:cubicBezTo>
                <a:close/>
              </a:path>
            </a:pathLst>
          </a:custGeom>
          <a:solidFill>
            <a:srgbClr val="F2F2F2">
              <a:lumMod val="10000"/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Block Arc 66">
            <a:extLst>
              <a:ext uri="{FF2B5EF4-FFF2-40B4-BE49-F238E27FC236}">
                <a16:creationId xmlns:a16="http://schemas.microsoft.com/office/drawing/2014/main" id="{7B0558A9-A7F7-9BAA-A875-FE8AF3A0BB6A}"/>
              </a:ext>
            </a:extLst>
          </p:cNvPr>
          <p:cNvSpPr/>
          <p:nvPr/>
        </p:nvSpPr>
        <p:spPr>
          <a:xfrm rot="10800000">
            <a:off x="3112401" y="3095702"/>
            <a:ext cx="1987049" cy="197138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reeform: Shape 49">
            <a:extLst>
              <a:ext uri="{FF2B5EF4-FFF2-40B4-BE49-F238E27FC236}">
                <a16:creationId xmlns:a16="http://schemas.microsoft.com/office/drawing/2014/main" id="{61A1DA03-1719-132E-7B22-9540996B6F14}"/>
              </a:ext>
            </a:extLst>
          </p:cNvPr>
          <p:cNvSpPr/>
          <p:nvPr/>
        </p:nvSpPr>
        <p:spPr>
          <a:xfrm rot="10800000">
            <a:off x="3275567" y="4083292"/>
            <a:ext cx="1673358" cy="830095"/>
          </a:xfrm>
          <a:custGeom>
            <a:avLst/>
            <a:gdLst>
              <a:gd name="connsiteX0" fmla="*/ 1271016 w 2541996"/>
              <a:gd name="connsiteY0" fmla="*/ 0 h 1271016"/>
              <a:gd name="connsiteX1" fmla="*/ 2535470 w 2541996"/>
              <a:gd name="connsiteY1" fmla="*/ 1141062 h 1271016"/>
              <a:gd name="connsiteX2" fmla="*/ 2541996 w 2541996"/>
              <a:gd name="connsiteY2" fmla="*/ 1270301 h 1271016"/>
              <a:gd name="connsiteX3" fmla="*/ 2307244 w 2541996"/>
              <a:gd name="connsiteY3" fmla="*/ 1270433 h 1271016"/>
              <a:gd name="connsiteX4" fmla="*/ 1270725 w 2541996"/>
              <a:gd name="connsiteY4" fmla="*/ 234788 h 1271016"/>
              <a:gd name="connsiteX5" fmla="*/ 234788 w 2541996"/>
              <a:gd name="connsiteY5" fmla="*/ 1271016 h 1271016"/>
              <a:gd name="connsiteX6" fmla="*/ 0 w 2541996"/>
              <a:gd name="connsiteY6" fmla="*/ 1271016 h 1271016"/>
              <a:gd name="connsiteX7" fmla="*/ 1271016 w 2541996"/>
              <a:gd name="connsiteY7" fmla="*/ 0 h 12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996" h="1271016">
                <a:moveTo>
                  <a:pt x="1271016" y="0"/>
                </a:moveTo>
                <a:cubicBezTo>
                  <a:pt x="1929107" y="0"/>
                  <a:pt x="2470381" y="500144"/>
                  <a:pt x="2535470" y="1141062"/>
                </a:cubicBezTo>
                <a:lnTo>
                  <a:pt x="2541996" y="1270301"/>
                </a:lnTo>
                <a:lnTo>
                  <a:pt x="2307244" y="1270433"/>
                </a:lnTo>
                <a:cubicBezTo>
                  <a:pt x="2306922" y="698254"/>
                  <a:pt x="1842904" y="234627"/>
                  <a:pt x="1270725" y="234788"/>
                </a:cubicBezTo>
                <a:cubicBezTo>
                  <a:pt x="698546" y="234949"/>
                  <a:pt x="234788" y="698837"/>
                  <a:pt x="234788" y="1271016"/>
                </a:cubicBezTo>
                <a:lnTo>
                  <a:pt x="0" y="1271016"/>
                </a:lnTo>
                <a:cubicBezTo>
                  <a:pt x="0" y="569053"/>
                  <a:pt x="569053" y="0"/>
                  <a:pt x="1271016" y="0"/>
                </a:cubicBezTo>
                <a:close/>
              </a:path>
            </a:pathLst>
          </a:custGeom>
          <a:solidFill>
            <a:srgbClr val="F2F2F2">
              <a:lumMod val="10000"/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Block Arc 69">
            <a:extLst>
              <a:ext uri="{FF2B5EF4-FFF2-40B4-BE49-F238E27FC236}">
                <a16:creationId xmlns:a16="http://schemas.microsoft.com/office/drawing/2014/main" id="{19F170EB-4E0C-33E6-F27D-FFC5828E02F2}"/>
              </a:ext>
            </a:extLst>
          </p:cNvPr>
          <p:cNvSpPr/>
          <p:nvPr/>
        </p:nvSpPr>
        <p:spPr>
          <a:xfrm>
            <a:off x="4784385" y="3095702"/>
            <a:ext cx="1987049" cy="197138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rgbClr val="FFB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: Shape 51">
            <a:extLst>
              <a:ext uri="{FF2B5EF4-FFF2-40B4-BE49-F238E27FC236}">
                <a16:creationId xmlns:a16="http://schemas.microsoft.com/office/drawing/2014/main" id="{F922E664-BED5-73A4-85EE-4D5C3A9C5CDB}"/>
              </a:ext>
            </a:extLst>
          </p:cNvPr>
          <p:cNvSpPr/>
          <p:nvPr/>
        </p:nvSpPr>
        <p:spPr>
          <a:xfrm>
            <a:off x="4786879" y="3093044"/>
            <a:ext cx="1990875" cy="987591"/>
          </a:xfrm>
          <a:custGeom>
            <a:avLst/>
            <a:gdLst>
              <a:gd name="connsiteX0" fmla="*/ 1511743 w 3024336"/>
              <a:gd name="connsiteY0" fmla="*/ 0 h 1512168"/>
              <a:gd name="connsiteX1" fmla="*/ 3024336 w 3024336"/>
              <a:gd name="connsiteY1" fmla="*/ 1511317 h 1512168"/>
              <a:gd name="connsiteX2" fmla="*/ 2783148 w 3024336"/>
              <a:gd name="connsiteY2" fmla="*/ 1511453 h 1512168"/>
              <a:gd name="connsiteX3" fmla="*/ 2776622 w 3024336"/>
              <a:gd name="connsiteY3" fmla="*/ 1382214 h 1512168"/>
              <a:gd name="connsiteX4" fmla="*/ 1512168 w 3024336"/>
              <a:gd name="connsiteY4" fmla="*/ 241152 h 1512168"/>
              <a:gd name="connsiteX5" fmla="*/ 241152 w 3024336"/>
              <a:gd name="connsiteY5" fmla="*/ 1512168 h 1512168"/>
              <a:gd name="connsiteX6" fmla="*/ 0 w 3024336"/>
              <a:gd name="connsiteY6" fmla="*/ 1512168 h 1512168"/>
              <a:gd name="connsiteX7" fmla="*/ 1511743 w 3024336"/>
              <a:gd name="connsiteY7" fmla="*/ 0 h 15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36" h="1512168">
                <a:moveTo>
                  <a:pt x="1511743" y="0"/>
                </a:moveTo>
                <a:cubicBezTo>
                  <a:pt x="2346724" y="-235"/>
                  <a:pt x="3023866" y="676336"/>
                  <a:pt x="3024336" y="1511317"/>
                </a:cubicBezTo>
                <a:lnTo>
                  <a:pt x="2783148" y="1511453"/>
                </a:lnTo>
                <a:lnTo>
                  <a:pt x="2776622" y="1382214"/>
                </a:lnTo>
                <a:cubicBezTo>
                  <a:pt x="2711533" y="741296"/>
                  <a:pt x="2170259" y="241152"/>
                  <a:pt x="1512168" y="241152"/>
                </a:cubicBezTo>
                <a:cubicBezTo>
                  <a:pt x="810205" y="241152"/>
                  <a:pt x="241152" y="810205"/>
                  <a:pt x="241152" y="1512168"/>
                </a:cubicBezTo>
                <a:lnTo>
                  <a:pt x="0" y="1512168"/>
                </a:lnTo>
                <a:cubicBezTo>
                  <a:pt x="0" y="677187"/>
                  <a:pt x="676761" y="235"/>
                  <a:pt x="1511743" y="0"/>
                </a:cubicBezTo>
                <a:close/>
              </a:path>
            </a:pathLst>
          </a:custGeom>
          <a:solidFill>
            <a:srgbClr val="F2F2F2">
              <a:lumMod val="10000"/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buClrTx/>
            </a:pPr>
            <a:endParaRPr lang="en-US" sz="1800" kern="1200">
              <a:solidFill>
                <a:srgbClr val="95A5A6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3" name="Block Arc 72">
            <a:extLst>
              <a:ext uri="{FF2B5EF4-FFF2-40B4-BE49-F238E27FC236}">
                <a16:creationId xmlns:a16="http://schemas.microsoft.com/office/drawing/2014/main" id="{201489E5-8699-7F88-AA70-44196C77DFE4}"/>
              </a:ext>
            </a:extLst>
          </p:cNvPr>
          <p:cNvSpPr/>
          <p:nvPr/>
        </p:nvSpPr>
        <p:spPr>
          <a:xfrm rot="10800000">
            <a:off x="6456369" y="3095702"/>
            <a:ext cx="1987049" cy="197138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: Shape 52">
            <a:extLst>
              <a:ext uri="{FF2B5EF4-FFF2-40B4-BE49-F238E27FC236}">
                <a16:creationId xmlns:a16="http://schemas.microsoft.com/office/drawing/2014/main" id="{F2E71926-EE8E-048C-44DC-8EB40AEF2DCA}"/>
              </a:ext>
            </a:extLst>
          </p:cNvPr>
          <p:cNvSpPr/>
          <p:nvPr/>
        </p:nvSpPr>
        <p:spPr>
          <a:xfrm rot="10800000">
            <a:off x="6619536" y="4083293"/>
            <a:ext cx="1673358" cy="830095"/>
          </a:xfrm>
          <a:custGeom>
            <a:avLst/>
            <a:gdLst>
              <a:gd name="connsiteX0" fmla="*/ 1271016 w 2541996"/>
              <a:gd name="connsiteY0" fmla="*/ 0 h 1271016"/>
              <a:gd name="connsiteX1" fmla="*/ 2535470 w 2541996"/>
              <a:gd name="connsiteY1" fmla="*/ 1141062 h 1271016"/>
              <a:gd name="connsiteX2" fmla="*/ 2541996 w 2541996"/>
              <a:gd name="connsiteY2" fmla="*/ 1270301 h 1271016"/>
              <a:gd name="connsiteX3" fmla="*/ 2307244 w 2541996"/>
              <a:gd name="connsiteY3" fmla="*/ 1270433 h 1271016"/>
              <a:gd name="connsiteX4" fmla="*/ 1270725 w 2541996"/>
              <a:gd name="connsiteY4" fmla="*/ 234788 h 1271016"/>
              <a:gd name="connsiteX5" fmla="*/ 234788 w 2541996"/>
              <a:gd name="connsiteY5" fmla="*/ 1271016 h 1271016"/>
              <a:gd name="connsiteX6" fmla="*/ 0 w 2541996"/>
              <a:gd name="connsiteY6" fmla="*/ 1271016 h 1271016"/>
              <a:gd name="connsiteX7" fmla="*/ 1271016 w 2541996"/>
              <a:gd name="connsiteY7" fmla="*/ 0 h 12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996" h="1271016">
                <a:moveTo>
                  <a:pt x="1271016" y="0"/>
                </a:moveTo>
                <a:cubicBezTo>
                  <a:pt x="1929107" y="0"/>
                  <a:pt x="2470381" y="500144"/>
                  <a:pt x="2535470" y="1141062"/>
                </a:cubicBezTo>
                <a:lnTo>
                  <a:pt x="2541996" y="1270301"/>
                </a:lnTo>
                <a:lnTo>
                  <a:pt x="2307244" y="1270433"/>
                </a:lnTo>
                <a:cubicBezTo>
                  <a:pt x="2306922" y="698254"/>
                  <a:pt x="1842904" y="234627"/>
                  <a:pt x="1270725" y="234788"/>
                </a:cubicBezTo>
                <a:cubicBezTo>
                  <a:pt x="698546" y="234949"/>
                  <a:pt x="234788" y="698837"/>
                  <a:pt x="234788" y="1271016"/>
                </a:cubicBezTo>
                <a:lnTo>
                  <a:pt x="0" y="1271016"/>
                </a:lnTo>
                <a:cubicBezTo>
                  <a:pt x="0" y="569053"/>
                  <a:pt x="569053" y="0"/>
                  <a:pt x="1271016" y="0"/>
                </a:cubicBezTo>
                <a:close/>
              </a:path>
            </a:pathLst>
          </a:custGeom>
          <a:solidFill>
            <a:srgbClr val="F2F2F2">
              <a:lumMod val="10000"/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E22CD89-96D4-9B32-2222-A9B8ED645DF7}"/>
              </a:ext>
            </a:extLst>
          </p:cNvPr>
          <p:cNvSpPr/>
          <p:nvPr/>
        </p:nvSpPr>
        <p:spPr>
          <a:xfrm>
            <a:off x="2211883" y="2865941"/>
            <a:ext cx="444115" cy="440614"/>
          </a:xfrm>
          <a:prstGeom prst="ellipse">
            <a:avLst/>
          </a:prstGeom>
          <a:solidFill>
            <a:srgbClr val="F39C12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04C9A2B-EF0F-301B-47C8-6C4E78F9EB3A}"/>
              </a:ext>
            </a:extLst>
          </p:cNvPr>
          <p:cNvSpPr/>
          <p:nvPr/>
        </p:nvSpPr>
        <p:spPr>
          <a:xfrm>
            <a:off x="5555851" y="2865941"/>
            <a:ext cx="444115" cy="440614"/>
          </a:xfrm>
          <a:prstGeom prst="ellipse">
            <a:avLst/>
          </a:prstGeom>
          <a:solidFill>
            <a:srgbClr val="F39C12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buClrTx/>
            </a:pPr>
            <a:r>
              <a:rPr lang="en-US" sz="24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B592D30-B7BE-66C4-7853-2B7999AD16EB}"/>
              </a:ext>
            </a:extLst>
          </p:cNvPr>
          <p:cNvSpPr/>
          <p:nvPr/>
        </p:nvSpPr>
        <p:spPr>
          <a:xfrm>
            <a:off x="3883867" y="4837327"/>
            <a:ext cx="444115" cy="4406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7F82D36-0F90-9AF5-D28A-9FCDE114A4E7}"/>
              </a:ext>
            </a:extLst>
          </p:cNvPr>
          <p:cNvSpPr/>
          <p:nvPr/>
        </p:nvSpPr>
        <p:spPr>
          <a:xfrm>
            <a:off x="7227837" y="4837327"/>
            <a:ext cx="444115" cy="4406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64A20A-2A16-5A50-AC0F-B04C6652D591}"/>
              </a:ext>
            </a:extLst>
          </p:cNvPr>
          <p:cNvSpPr/>
          <p:nvPr/>
        </p:nvSpPr>
        <p:spPr>
          <a:xfrm>
            <a:off x="8899818" y="2865941"/>
            <a:ext cx="444115" cy="440614"/>
          </a:xfrm>
          <a:prstGeom prst="ellipse">
            <a:avLst/>
          </a:prstGeom>
          <a:solidFill>
            <a:srgbClr val="F39C12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buClrTx/>
            </a:pPr>
            <a:r>
              <a:rPr lang="en-US" sz="24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pic>
        <p:nvPicPr>
          <p:cNvPr id="4102" name="Picture 6" descr="Free Icon | Comments">
            <a:extLst>
              <a:ext uri="{FF2B5EF4-FFF2-40B4-BE49-F238E27FC236}">
                <a16:creationId xmlns:a16="http://schemas.microsoft.com/office/drawing/2014/main" id="{1E2D74B4-752D-C522-0A67-271F994A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3736001"/>
            <a:ext cx="694744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dex Heading Icon - Download in Line Style">
            <a:extLst>
              <a:ext uri="{FF2B5EF4-FFF2-40B4-BE49-F238E27FC236}">
                <a16:creationId xmlns:a16="http://schemas.microsoft.com/office/drawing/2014/main" id="{8DA7F11E-F26D-A90E-5465-8C4738E7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74" y="3778661"/>
            <a:ext cx="624433" cy="61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ata visualization - Free marketing icons">
            <a:extLst>
              <a:ext uri="{FF2B5EF4-FFF2-40B4-BE49-F238E27FC236}">
                <a16:creationId xmlns:a16="http://schemas.microsoft.com/office/drawing/2014/main" id="{D775FCD8-7DFF-37EB-67CF-C51A9AC4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16" y="3736001"/>
            <a:ext cx="732690" cy="7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resentation - Free people icons">
            <a:extLst>
              <a:ext uri="{FF2B5EF4-FFF2-40B4-BE49-F238E27FC236}">
                <a16:creationId xmlns:a16="http://schemas.microsoft.com/office/drawing/2014/main" id="{51D165A1-D4D5-36D8-197B-1BE2CDF6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84" y="3756444"/>
            <a:ext cx="691477" cy="6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8929C97-092F-F1F4-7168-FF364BC464B3}"/>
              </a:ext>
            </a:extLst>
          </p:cNvPr>
          <p:cNvSpPr txBox="1"/>
          <p:nvPr/>
        </p:nvSpPr>
        <p:spPr>
          <a:xfrm>
            <a:off x="433992" y="1238007"/>
            <a:ext cx="1123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Team developed an analytical tool to analyze Amazon employee reviews from Glassdoor to make recommendations to minimize the employee turnover. This tool can be adapted to other companies </a:t>
            </a:r>
          </a:p>
        </p:txBody>
      </p:sp>
    </p:spTree>
    <p:extLst>
      <p:ext uri="{BB962C8B-B14F-4D97-AF65-F5344CB8AC3E}">
        <p14:creationId xmlns:p14="http://schemas.microsoft.com/office/powerpoint/2010/main" val="8199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            Scrapping and Pre-processing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8929C97-092F-F1F4-7168-FF364BC464B3}"/>
              </a:ext>
            </a:extLst>
          </p:cNvPr>
          <p:cNvSpPr txBox="1"/>
          <p:nvPr/>
        </p:nvSpPr>
        <p:spPr>
          <a:xfrm>
            <a:off x="433992" y="1238007"/>
            <a:ext cx="1123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Team started scrapping and pre-processing more than 1,000 Amazon reviews in Glassdoor to analyze multiple attributes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52A423-F360-5846-6C6C-2E2484F090E2}"/>
              </a:ext>
            </a:extLst>
          </p:cNvPr>
          <p:cNvGrpSpPr>
            <a:grpSpLocks noChangeAspect="1"/>
          </p:cNvGrpSpPr>
          <p:nvPr/>
        </p:nvGrpSpPr>
        <p:grpSpPr>
          <a:xfrm>
            <a:off x="603648" y="349772"/>
            <a:ext cx="1368493" cy="755569"/>
            <a:chOff x="1866624" y="3517408"/>
            <a:chExt cx="2040869" cy="11279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1422A8-9976-BE51-866C-96601F72C417}"/>
                </a:ext>
              </a:extLst>
            </p:cNvPr>
            <p:cNvSpPr/>
            <p:nvPr/>
          </p:nvSpPr>
          <p:spPr>
            <a:xfrm>
              <a:off x="2770559" y="3517408"/>
              <a:ext cx="1136934" cy="11279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Graphic 7" descr="Gears">
              <a:extLst>
                <a:ext uri="{FF2B5EF4-FFF2-40B4-BE49-F238E27FC236}">
                  <a16:creationId xmlns:a16="http://schemas.microsoft.com/office/drawing/2014/main" id="{B2261D6E-F88E-10B4-891C-540711683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86789" y="3673157"/>
              <a:ext cx="888230" cy="88122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F03DC9-12AC-6AC2-B16F-7974EABDD4B6}"/>
                </a:ext>
              </a:extLst>
            </p:cNvPr>
            <p:cNvSpPr/>
            <p:nvPr/>
          </p:nvSpPr>
          <p:spPr>
            <a:xfrm>
              <a:off x="1866624" y="3517408"/>
              <a:ext cx="1136934" cy="1127972"/>
            </a:xfrm>
            <a:prstGeom prst="ellipse">
              <a:avLst/>
            </a:prstGeom>
            <a:solidFill>
              <a:srgbClr val="FFB2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Picture 6" descr="Free Icon | Comments">
              <a:extLst>
                <a:ext uri="{FF2B5EF4-FFF2-40B4-BE49-F238E27FC236}">
                  <a16:creationId xmlns:a16="http://schemas.microsoft.com/office/drawing/2014/main" id="{DAE81F18-579F-8AE3-15A8-0A651FBA1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815" y="3736001"/>
              <a:ext cx="694744" cy="68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381265-3160-24D4-8DBA-87A79B8E5642}"/>
              </a:ext>
            </a:extLst>
          </p:cNvPr>
          <p:cNvSpPr txBox="1"/>
          <p:nvPr/>
        </p:nvSpPr>
        <p:spPr>
          <a:xfrm>
            <a:off x="433990" y="1909309"/>
            <a:ext cx="49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Scrapping &amp; Pre-processing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BED61-89EC-1ACC-5314-6B25E765523F}"/>
              </a:ext>
            </a:extLst>
          </p:cNvPr>
          <p:cNvCxnSpPr>
            <a:cxnSpLocks/>
          </p:cNvCxnSpPr>
          <p:nvPr/>
        </p:nvCxnSpPr>
        <p:spPr>
          <a:xfrm>
            <a:off x="512258" y="2320432"/>
            <a:ext cx="110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AC7D834-1749-2F87-44F0-88FE4C8D5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91" y="2473733"/>
            <a:ext cx="5503183" cy="33384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167013-6168-0478-68E7-A93A8578E33B}"/>
              </a:ext>
            </a:extLst>
          </p:cNvPr>
          <p:cNvCxnSpPr/>
          <p:nvPr/>
        </p:nvCxnSpPr>
        <p:spPr>
          <a:xfrm>
            <a:off x="1972141" y="2667000"/>
            <a:ext cx="4284000" cy="0"/>
          </a:xfrm>
          <a:prstGeom prst="straightConnector1">
            <a:avLst/>
          </a:prstGeom>
          <a:ln w="28575">
            <a:solidFill>
              <a:srgbClr val="FF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3361F7-D6FF-BDB6-E2FB-D8E2AE4FF835}"/>
              </a:ext>
            </a:extLst>
          </p:cNvPr>
          <p:cNvSpPr txBox="1"/>
          <p:nvPr/>
        </p:nvSpPr>
        <p:spPr>
          <a:xfrm>
            <a:off x="6197600" y="2512042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Stars. From 1 to 5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127A8-6A76-FC46-5AD3-32E01E1ED723}"/>
              </a:ext>
            </a:extLst>
          </p:cNvPr>
          <p:cNvCxnSpPr/>
          <p:nvPr/>
        </p:nvCxnSpPr>
        <p:spPr>
          <a:xfrm>
            <a:off x="1603840" y="3009900"/>
            <a:ext cx="4644000" cy="0"/>
          </a:xfrm>
          <a:prstGeom prst="straightConnector1">
            <a:avLst/>
          </a:prstGeom>
          <a:ln w="28575">
            <a:solidFill>
              <a:srgbClr val="FF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8E6404-2458-0E78-B6CB-424AFA35D41B}"/>
              </a:ext>
            </a:extLst>
          </p:cNvPr>
          <p:cNvSpPr txBox="1"/>
          <p:nvPr/>
        </p:nvSpPr>
        <p:spPr>
          <a:xfrm>
            <a:off x="6197600" y="2856011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Employee Seniority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1A0587-C2BA-AC04-5016-45DEF333B6B7}"/>
              </a:ext>
            </a:extLst>
          </p:cNvPr>
          <p:cNvCxnSpPr/>
          <p:nvPr/>
        </p:nvCxnSpPr>
        <p:spPr>
          <a:xfrm>
            <a:off x="1547413" y="3327400"/>
            <a:ext cx="4680000" cy="0"/>
          </a:xfrm>
          <a:prstGeom prst="straightConnector1">
            <a:avLst/>
          </a:prstGeom>
          <a:ln w="28575">
            <a:solidFill>
              <a:srgbClr val="FF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6C9CCA-8D2F-AC00-7ADF-8E4A56E29823}"/>
              </a:ext>
            </a:extLst>
          </p:cNvPr>
          <p:cNvSpPr txBox="1"/>
          <p:nvPr/>
        </p:nvSpPr>
        <p:spPr>
          <a:xfrm>
            <a:off x="6197600" y="3173511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Title review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DC91B8-2474-7294-2037-E35E4FD6C2CF}"/>
              </a:ext>
            </a:extLst>
          </p:cNvPr>
          <p:cNvCxnSpPr>
            <a:cxnSpLocks/>
          </p:cNvCxnSpPr>
          <p:nvPr/>
        </p:nvCxnSpPr>
        <p:spPr>
          <a:xfrm>
            <a:off x="2944413" y="3644900"/>
            <a:ext cx="3276000" cy="0"/>
          </a:xfrm>
          <a:prstGeom prst="straightConnector1">
            <a:avLst/>
          </a:prstGeom>
          <a:ln w="28575">
            <a:solidFill>
              <a:srgbClr val="FF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722168-EAF3-D461-07D6-31EC7BAC8A49}"/>
              </a:ext>
            </a:extLst>
          </p:cNvPr>
          <p:cNvSpPr txBox="1"/>
          <p:nvPr/>
        </p:nvSpPr>
        <p:spPr>
          <a:xfrm>
            <a:off x="6197600" y="3491011"/>
            <a:ext cx="3252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Location and date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725E46-3A60-D89F-D63C-DEC89BA79EDD}"/>
              </a:ext>
            </a:extLst>
          </p:cNvPr>
          <p:cNvCxnSpPr>
            <a:cxnSpLocks/>
          </p:cNvCxnSpPr>
          <p:nvPr/>
        </p:nvCxnSpPr>
        <p:spPr>
          <a:xfrm>
            <a:off x="4481113" y="4013200"/>
            <a:ext cx="1728000" cy="0"/>
          </a:xfrm>
          <a:prstGeom prst="straightConnector1">
            <a:avLst/>
          </a:prstGeom>
          <a:ln w="28575">
            <a:solidFill>
              <a:srgbClr val="FF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1EDD40-F90F-BA9D-930A-D2917BFE403E}"/>
              </a:ext>
            </a:extLst>
          </p:cNvPr>
          <p:cNvSpPr txBox="1"/>
          <p:nvPr/>
        </p:nvSpPr>
        <p:spPr>
          <a:xfrm>
            <a:off x="6197599" y="3872011"/>
            <a:ext cx="265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Recommendation, CEO approval &amp; Business outlook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F1AC69-579E-C53B-A7C1-53A600B4EBC7}"/>
              </a:ext>
            </a:extLst>
          </p:cNvPr>
          <p:cNvCxnSpPr>
            <a:cxnSpLocks/>
          </p:cNvCxnSpPr>
          <p:nvPr/>
        </p:nvCxnSpPr>
        <p:spPr>
          <a:xfrm>
            <a:off x="5894258" y="4635500"/>
            <a:ext cx="360000" cy="0"/>
          </a:xfrm>
          <a:prstGeom prst="straightConnector1">
            <a:avLst/>
          </a:prstGeom>
          <a:ln w="28575">
            <a:solidFill>
              <a:srgbClr val="FF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FAB618-E105-A55D-1380-31EB0505C27A}"/>
              </a:ext>
            </a:extLst>
          </p:cNvPr>
          <p:cNvSpPr txBox="1"/>
          <p:nvPr/>
        </p:nvSpPr>
        <p:spPr>
          <a:xfrm>
            <a:off x="6197600" y="4481942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EE657E-8DFD-D3E9-E0CC-34EFA7C87B8D}"/>
              </a:ext>
            </a:extLst>
          </p:cNvPr>
          <p:cNvCxnSpPr>
            <a:cxnSpLocks/>
          </p:cNvCxnSpPr>
          <p:nvPr/>
        </p:nvCxnSpPr>
        <p:spPr>
          <a:xfrm>
            <a:off x="2808153" y="5245100"/>
            <a:ext cx="3456000" cy="0"/>
          </a:xfrm>
          <a:prstGeom prst="straightConnector1">
            <a:avLst/>
          </a:prstGeom>
          <a:ln w="28575">
            <a:solidFill>
              <a:srgbClr val="FF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C7934A-C168-FB85-2B04-F06FA9CAB6CB}"/>
              </a:ext>
            </a:extLst>
          </p:cNvPr>
          <p:cNvSpPr txBox="1"/>
          <p:nvPr/>
        </p:nvSpPr>
        <p:spPr>
          <a:xfrm>
            <a:off x="6197600" y="5091187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B3D24C8-A4F1-2283-5C3F-8AA62DF976E0}"/>
              </a:ext>
            </a:extLst>
          </p:cNvPr>
          <p:cNvSpPr/>
          <p:nvPr/>
        </p:nvSpPr>
        <p:spPr>
          <a:xfrm rot="5400000">
            <a:off x="7207467" y="3998303"/>
            <a:ext cx="3508876" cy="5363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825DF2-C77B-AFE2-436A-4691E80086FD}"/>
              </a:ext>
            </a:extLst>
          </p:cNvPr>
          <p:cNvSpPr/>
          <p:nvPr/>
        </p:nvSpPr>
        <p:spPr>
          <a:xfrm>
            <a:off x="9383847" y="2512042"/>
            <a:ext cx="2214933" cy="3685558"/>
          </a:xfrm>
          <a:prstGeom prst="rect">
            <a:avLst/>
          </a:prstGeom>
          <a:solidFill>
            <a:srgbClr val="F8AD0E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Pre-processing steps</a:t>
            </a:r>
          </a:p>
          <a:p>
            <a:endParaRPr 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Lowercase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stopwords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Tokenizing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Lemmatization</a:t>
            </a:r>
          </a:p>
          <a:p>
            <a:pPr marL="342900" indent="-342900">
              <a:buAutoNum type="arabicPeriod"/>
            </a:pPr>
            <a:endParaRPr 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0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      Sentiment Analysis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2849A8-28EA-A474-CF65-385C1BFE53B7}"/>
              </a:ext>
            </a:extLst>
          </p:cNvPr>
          <p:cNvGrpSpPr>
            <a:grpSpLocks noChangeAspect="1"/>
          </p:cNvGrpSpPr>
          <p:nvPr/>
        </p:nvGrpSpPr>
        <p:grpSpPr>
          <a:xfrm>
            <a:off x="548290" y="327960"/>
            <a:ext cx="761572" cy="755569"/>
            <a:chOff x="5212224" y="3517408"/>
            <a:chExt cx="1136934" cy="11279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7A7B9B-333C-4873-9750-5D514A2B8EE1}"/>
                </a:ext>
              </a:extLst>
            </p:cNvPr>
            <p:cNvSpPr/>
            <p:nvPr/>
          </p:nvSpPr>
          <p:spPr>
            <a:xfrm>
              <a:off x="5212224" y="3517408"/>
              <a:ext cx="1136934" cy="1127972"/>
            </a:xfrm>
            <a:prstGeom prst="ellipse">
              <a:avLst/>
            </a:prstGeom>
            <a:solidFill>
              <a:srgbClr val="FFB2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Picture 10" descr="Index Heading Icon - Download in Line Style">
              <a:extLst>
                <a:ext uri="{FF2B5EF4-FFF2-40B4-BE49-F238E27FC236}">
                  <a16:creationId xmlns:a16="http://schemas.microsoft.com/office/drawing/2014/main" id="{3F162FBA-580F-A54D-E86C-F859B6F95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274" y="3778661"/>
              <a:ext cx="624433" cy="619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8BCA3-EB6A-CE44-1DED-6B63BD0D91FC}"/>
              </a:ext>
            </a:extLst>
          </p:cNvPr>
          <p:cNvSpPr txBox="1"/>
          <p:nvPr/>
        </p:nvSpPr>
        <p:spPr>
          <a:xfrm>
            <a:off x="433992" y="1238007"/>
            <a:ext cx="1123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Sentiment Analysis, the data had to be pre-processed in a different way. After that, each review was  categorized into positive, neutral or negative using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vaderSentiment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122;p3">
            <a:extLst>
              <a:ext uri="{FF2B5EF4-FFF2-40B4-BE49-F238E27FC236}">
                <a16:creationId xmlns:a16="http://schemas.microsoft.com/office/drawing/2014/main" id="{1BD623EF-FC1D-2103-7533-F00AD75FC353}"/>
              </a:ext>
            </a:extLst>
          </p:cNvPr>
          <p:cNvSpPr/>
          <p:nvPr/>
        </p:nvSpPr>
        <p:spPr>
          <a:xfrm>
            <a:off x="522891" y="2100371"/>
            <a:ext cx="648000" cy="648000"/>
          </a:xfrm>
          <a:prstGeom prst="ellipse">
            <a:avLst/>
          </a:prstGeom>
          <a:solidFill>
            <a:srgbClr val="FFB2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64CFF-5129-64DB-4983-EB20664E22B7}"/>
              </a:ext>
            </a:extLst>
          </p:cNvPr>
          <p:cNvSpPr txBox="1"/>
          <p:nvPr/>
        </p:nvSpPr>
        <p:spPr>
          <a:xfrm>
            <a:off x="1170891" y="2256829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Estimate Compound Scores</a:t>
            </a:r>
          </a:p>
        </p:txBody>
      </p:sp>
      <p:sp>
        <p:nvSpPr>
          <p:cNvPr id="12" name="Google Shape;122;p3">
            <a:extLst>
              <a:ext uri="{FF2B5EF4-FFF2-40B4-BE49-F238E27FC236}">
                <a16:creationId xmlns:a16="http://schemas.microsoft.com/office/drawing/2014/main" id="{B876B829-7E22-E8CA-534C-E5D86006FE37}"/>
              </a:ext>
            </a:extLst>
          </p:cNvPr>
          <p:cNvSpPr/>
          <p:nvPr/>
        </p:nvSpPr>
        <p:spPr>
          <a:xfrm>
            <a:off x="4515836" y="2100371"/>
            <a:ext cx="648000" cy="648000"/>
          </a:xfrm>
          <a:prstGeom prst="ellipse">
            <a:avLst/>
          </a:prstGeom>
          <a:solidFill>
            <a:srgbClr val="FFB2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C347-DC42-2BA6-9631-2D7045E06912}"/>
              </a:ext>
            </a:extLst>
          </p:cNvPr>
          <p:cNvSpPr txBox="1"/>
          <p:nvPr/>
        </p:nvSpPr>
        <p:spPr>
          <a:xfrm>
            <a:off x="5125736" y="2256829"/>
            <a:ext cx="322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Assign Sentiment category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93A03-3638-33E5-8828-29CE353E5D1F}"/>
              </a:ext>
            </a:extLst>
          </p:cNvPr>
          <p:cNvSpPr/>
          <p:nvPr/>
        </p:nvSpPr>
        <p:spPr>
          <a:xfrm>
            <a:off x="609599" y="2595384"/>
            <a:ext cx="3200401" cy="3569198"/>
          </a:xfrm>
          <a:prstGeom prst="rect">
            <a:avLst/>
          </a:prstGeom>
          <a:solidFill>
            <a:srgbClr val="F8AD0E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review, the compound score was calculated for Pros and Cons (-1 extreme negative and 1 extreme positive)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compound was calculated to determine the sentiment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AD68C5B3-04F2-73BE-511D-EDD905E374C7}"/>
              </a:ext>
            </a:extLst>
          </p:cNvPr>
          <p:cNvSpPr/>
          <p:nvPr/>
        </p:nvSpPr>
        <p:spPr>
          <a:xfrm rot="5400000">
            <a:off x="2465630" y="4234632"/>
            <a:ext cx="3508876" cy="5363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1FA39-015E-7C2A-E50E-CE1C54EB0A93}"/>
              </a:ext>
            </a:extLst>
          </p:cNvPr>
          <p:cNvSpPr/>
          <p:nvPr/>
        </p:nvSpPr>
        <p:spPr>
          <a:xfrm>
            <a:off x="4630136" y="2595384"/>
            <a:ext cx="3200401" cy="3569198"/>
          </a:xfrm>
          <a:prstGeom prst="rect">
            <a:avLst/>
          </a:prstGeom>
          <a:solidFill>
            <a:srgbClr val="F8AD0E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avg_comp, we categorize the reviews in:</a:t>
            </a:r>
          </a:p>
          <a:p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Positive: above 0.1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Neutral: between -0.1 and 0.1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Negative: below -0.1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7739147-40E3-2968-F822-8D61F8ED84C4}"/>
              </a:ext>
            </a:extLst>
          </p:cNvPr>
          <p:cNvSpPr/>
          <p:nvPr/>
        </p:nvSpPr>
        <p:spPr>
          <a:xfrm rot="5400000">
            <a:off x="6486167" y="4184534"/>
            <a:ext cx="3508876" cy="5363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5B0AA4-683E-0F88-746E-24DDA4FBC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99" y="4646253"/>
            <a:ext cx="2979310" cy="14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4529CB-57B0-D0C6-663D-01644F780A3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39936" y="4646253"/>
            <a:ext cx="2980800" cy="14400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37DE0E10-B745-1EC6-6753-42B2EDDB1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2656" y="2592079"/>
            <a:ext cx="1073083" cy="1073083"/>
          </a:xfrm>
          <a:prstGeom prst="rect">
            <a:avLst/>
          </a:prstGeom>
        </p:spPr>
      </p:pic>
      <p:sp>
        <p:nvSpPr>
          <p:cNvPr id="22" name="Multiply 21">
            <a:extLst>
              <a:ext uri="{FF2B5EF4-FFF2-40B4-BE49-F238E27FC236}">
                <a16:creationId xmlns:a16="http://schemas.microsoft.com/office/drawing/2014/main" id="{49F0A8A2-8977-568B-1991-5A81094B1308}"/>
              </a:ext>
            </a:extLst>
          </p:cNvPr>
          <p:cNvSpPr/>
          <p:nvPr/>
        </p:nvSpPr>
        <p:spPr>
          <a:xfrm>
            <a:off x="8847114" y="5010164"/>
            <a:ext cx="1004542" cy="101258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 22">
            <a:extLst>
              <a:ext uri="{FF2B5EF4-FFF2-40B4-BE49-F238E27FC236}">
                <a16:creationId xmlns:a16="http://schemas.microsoft.com/office/drawing/2014/main" id="{5AFFB150-6E3F-38A5-F3D9-C99D867CB72F}"/>
              </a:ext>
            </a:extLst>
          </p:cNvPr>
          <p:cNvSpPr/>
          <p:nvPr/>
        </p:nvSpPr>
        <p:spPr>
          <a:xfrm>
            <a:off x="8762604" y="3951351"/>
            <a:ext cx="1173186" cy="857264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58560-194B-B37D-3081-E36DA87F21F5}"/>
              </a:ext>
            </a:extLst>
          </p:cNvPr>
          <p:cNvSpPr txBox="1"/>
          <p:nvPr/>
        </p:nvSpPr>
        <p:spPr>
          <a:xfrm>
            <a:off x="10021585" y="2897787"/>
            <a:ext cx="128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1C9772-0D4A-C158-A082-6FC2446BB2F6}"/>
              </a:ext>
            </a:extLst>
          </p:cNvPr>
          <p:cNvSpPr txBox="1"/>
          <p:nvPr/>
        </p:nvSpPr>
        <p:spPr>
          <a:xfrm>
            <a:off x="10021585" y="4149150"/>
            <a:ext cx="128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4769A-C2AA-80CE-4D06-8BF9F180B8E5}"/>
              </a:ext>
            </a:extLst>
          </p:cNvPr>
          <p:cNvSpPr txBox="1"/>
          <p:nvPr/>
        </p:nvSpPr>
        <p:spPr>
          <a:xfrm>
            <a:off x="10021584" y="5285625"/>
            <a:ext cx="156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</a:p>
        </p:txBody>
      </p:sp>
      <p:sp>
        <p:nvSpPr>
          <p:cNvPr id="27" name="Action Button: Custom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C142131-9234-227A-3620-217178847E3F}"/>
              </a:ext>
            </a:extLst>
          </p:cNvPr>
          <p:cNvSpPr/>
          <p:nvPr/>
        </p:nvSpPr>
        <p:spPr>
          <a:xfrm>
            <a:off x="2838565" y="4646251"/>
            <a:ext cx="859504" cy="1439999"/>
          </a:xfrm>
          <a:prstGeom prst="actionButtonBlank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ction Button: Custom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6AF9CC9-B0DB-E42E-1CD2-1D265C1CD86B}"/>
              </a:ext>
            </a:extLst>
          </p:cNvPr>
          <p:cNvSpPr/>
          <p:nvPr/>
        </p:nvSpPr>
        <p:spPr>
          <a:xfrm>
            <a:off x="5072671" y="4646251"/>
            <a:ext cx="859504" cy="1439999"/>
          </a:xfrm>
          <a:prstGeom prst="actionButtonBlank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      Topic Modeling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8929C97-092F-F1F4-7168-FF364BC464B3}"/>
              </a:ext>
            </a:extLst>
          </p:cNvPr>
          <p:cNvSpPr txBox="1"/>
          <p:nvPr/>
        </p:nvSpPr>
        <p:spPr>
          <a:xfrm>
            <a:off x="433992" y="1238007"/>
            <a:ext cx="1123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Topic Modeling, the Team used the pre-processed reviews dataset and found the number and characteristics of topics in the Pros and Cons comments using LDA method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2849A8-28EA-A474-CF65-385C1BFE53B7}"/>
              </a:ext>
            </a:extLst>
          </p:cNvPr>
          <p:cNvGrpSpPr>
            <a:grpSpLocks noChangeAspect="1"/>
          </p:cNvGrpSpPr>
          <p:nvPr/>
        </p:nvGrpSpPr>
        <p:grpSpPr>
          <a:xfrm>
            <a:off x="548290" y="327960"/>
            <a:ext cx="761572" cy="755569"/>
            <a:chOff x="5212224" y="3517408"/>
            <a:chExt cx="1136934" cy="11279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7A7B9B-333C-4873-9750-5D514A2B8EE1}"/>
                </a:ext>
              </a:extLst>
            </p:cNvPr>
            <p:cNvSpPr/>
            <p:nvPr/>
          </p:nvSpPr>
          <p:spPr>
            <a:xfrm>
              <a:off x="5212224" y="3517408"/>
              <a:ext cx="1136934" cy="1127972"/>
            </a:xfrm>
            <a:prstGeom prst="ellipse">
              <a:avLst/>
            </a:prstGeom>
            <a:solidFill>
              <a:srgbClr val="FFB2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Picture 10" descr="Index Heading Icon - Download in Line Style">
              <a:extLst>
                <a:ext uri="{FF2B5EF4-FFF2-40B4-BE49-F238E27FC236}">
                  <a16:creationId xmlns:a16="http://schemas.microsoft.com/office/drawing/2014/main" id="{3F162FBA-580F-A54D-E86C-F859B6F95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274" y="3778661"/>
              <a:ext cx="624433" cy="619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77CABC-93FD-FC94-EC31-45A4D6AFEA4B}"/>
              </a:ext>
            </a:extLst>
          </p:cNvPr>
          <p:cNvSpPr txBox="1"/>
          <p:nvPr/>
        </p:nvSpPr>
        <p:spPr>
          <a:xfrm>
            <a:off x="522891" y="2072163"/>
            <a:ext cx="49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Pros comments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CC428-9DEE-2841-F0FE-77264295EE2A}"/>
              </a:ext>
            </a:extLst>
          </p:cNvPr>
          <p:cNvCxnSpPr>
            <a:cxnSpLocks/>
          </p:cNvCxnSpPr>
          <p:nvPr/>
        </p:nvCxnSpPr>
        <p:spPr>
          <a:xfrm>
            <a:off x="601159" y="2483286"/>
            <a:ext cx="4825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5141AA5-FEEB-C001-7FE2-0FDE59FC2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33" y="4153944"/>
            <a:ext cx="4371924" cy="1696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EF2C0-7F2C-F57E-B3D7-998C0E03A146}"/>
              </a:ext>
            </a:extLst>
          </p:cNvPr>
          <p:cNvSpPr txBox="1"/>
          <p:nvPr/>
        </p:nvSpPr>
        <p:spPr>
          <a:xfrm>
            <a:off x="548290" y="2590498"/>
            <a:ext cx="510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the topic coherence on Pros comments, the Team found that exist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underlying topics in it: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Topic 0. Related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salaries and benefits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Topic 1. Related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opportunities, learn and growth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884B5-2CFC-871A-7460-FDE84BDCDEBF}"/>
              </a:ext>
            </a:extLst>
          </p:cNvPr>
          <p:cNvSpPr txBox="1"/>
          <p:nvPr/>
        </p:nvSpPr>
        <p:spPr>
          <a:xfrm>
            <a:off x="5886673" y="2072163"/>
            <a:ext cx="49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Cons comments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2F6E84-3ED1-C9B6-C6E8-2251728721A3}"/>
              </a:ext>
            </a:extLst>
          </p:cNvPr>
          <p:cNvCxnSpPr>
            <a:cxnSpLocks/>
          </p:cNvCxnSpPr>
          <p:nvPr/>
        </p:nvCxnSpPr>
        <p:spPr>
          <a:xfrm>
            <a:off x="5964940" y="2483286"/>
            <a:ext cx="55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8151F6-1B27-4C77-3E8B-52A734DBCB60}"/>
              </a:ext>
            </a:extLst>
          </p:cNvPr>
          <p:cNvSpPr txBox="1"/>
          <p:nvPr/>
        </p:nvSpPr>
        <p:spPr>
          <a:xfrm>
            <a:off x="5912072" y="2590498"/>
            <a:ext cx="5103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the topic coherence on Cons comments, the Team found that exist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underlying topics in it: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Topic 0.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Related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work and time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Topic 1.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Related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culture and balance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Topic 2.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Related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people and manager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7B912-5079-4B53-1C26-9703D44D6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997" y="4239068"/>
            <a:ext cx="5651500" cy="1566151"/>
          </a:xfrm>
          <a:prstGeom prst="rect">
            <a:avLst/>
          </a:prstGeom>
        </p:spPr>
      </p:pic>
      <p:sp>
        <p:nvSpPr>
          <p:cNvPr id="18" name="Multiply 17">
            <a:extLst>
              <a:ext uri="{FF2B5EF4-FFF2-40B4-BE49-F238E27FC236}">
                <a16:creationId xmlns:a16="http://schemas.microsoft.com/office/drawing/2014/main" id="{3F632A16-9D9F-498D-C120-8B3F4BDEC2E9}"/>
              </a:ext>
            </a:extLst>
          </p:cNvPr>
          <p:cNvSpPr/>
          <p:nvPr/>
        </p:nvSpPr>
        <p:spPr>
          <a:xfrm>
            <a:off x="11079967" y="2022829"/>
            <a:ext cx="468000" cy="468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33D3D238-669D-A55F-48BA-6BA179DBB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9244" y="2032011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9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80CB7F-A0E7-467C-46E5-05CE908B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91" y="1786460"/>
            <a:ext cx="4379341" cy="252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      Analysis &amp; Visualization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8929C97-092F-F1F4-7168-FF364BC464B3}"/>
              </a:ext>
            </a:extLst>
          </p:cNvPr>
          <p:cNvSpPr txBox="1"/>
          <p:nvPr/>
        </p:nvSpPr>
        <p:spPr>
          <a:xfrm>
            <a:off x="433992" y="1238007"/>
            <a:ext cx="1123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team created dashboards in Power BI to analyze, visualize and compile the main results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C1B8C0-7BA1-888D-A79C-49CBDF069226}"/>
              </a:ext>
            </a:extLst>
          </p:cNvPr>
          <p:cNvGrpSpPr>
            <a:grpSpLocks noChangeAspect="1"/>
          </p:cNvGrpSpPr>
          <p:nvPr/>
        </p:nvGrpSpPr>
        <p:grpSpPr>
          <a:xfrm>
            <a:off x="535590" y="322288"/>
            <a:ext cx="765635" cy="759600"/>
            <a:chOff x="6885024" y="3517408"/>
            <a:chExt cx="1136934" cy="11279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0399277-FF72-9043-D8D6-3D5FD654019C}"/>
                </a:ext>
              </a:extLst>
            </p:cNvPr>
            <p:cNvSpPr/>
            <p:nvPr/>
          </p:nvSpPr>
          <p:spPr>
            <a:xfrm>
              <a:off x="6885024" y="3517408"/>
              <a:ext cx="1136934" cy="11279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Picture 12" descr="Data visualization - Free marketing icons">
              <a:extLst>
                <a:ext uri="{FF2B5EF4-FFF2-40B4-BE49-F238E27FC236}">
                  <a16:creationId xmlns:a16="http://schemas.microsoft.com/office/drawing/2014/main" id="{082512F3-B691-FA46-3704-C187854C7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716" y="3736001"/>
              <a:ext cx="732690" cy="72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4FEA9F-9389-E463-3FB8-FCB5E247E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374" y="3710126"/>
            <a:ext cx="4385636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27697-1BE9-A733-2F9C-4DFBF384A55D}"/>
              </a:ext>
            </a:extLst>
          </p:cNvPr>
          <p:cNvSpPr txBox="1"/>
          <p:nvPr/>
        </p:nvSpPr>
        <p:spPr>
          <a:xfrm>
            <a:off x="433990" y="1751571"/>
            <a:ext cx="4887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HR Analytical Tool can provide relevant insights from Glassdoor reviews and allow the user: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Filter and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display information about a specific timeframe, employee type, and location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Visualize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trend and historical performance of Stars by month and year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since 2010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Identify sentiment analysis by location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understand which regions are doing well and which poorly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Observe sentiment analysis by employee seniority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among many other insights</a:t>
            </a:r>
          </a:p>
        </p:txBody>
      </p:sp>
      <p:sp>
        <p:nvSpPr>
          <p:cNvPr id="12" name="Action Button: Custom 11">
            <a:hlinkClick r:id="rId8" highlightClick="1"/>
            <a:extLst>
              <a:ext uri="{FF2B5EF4-FFF2-40B4-BE49-F238E27FC236}">
                <a16:creationId xmlns:a16="http://schemas.microsoft.com/office/drawing/2014/main" id="{459B2253-A313-9D4A-32BA-6311F3D55BAE}"/>
              </a:ext>
            </a:extLst>
          </p:cNvPr>
          <p:cNvSpPr/>
          <p:nvPr/>
        </p:nvSpPr>
        <p:spPr>
          <a:xfrm>
            <a:off x="5564791" y="5619993"/>
            <a:ext cx="1471210" cy="584200"/>
          </a:xfrm>
          <a:prstGeom prst="actionButtonBlank">
            <a:avLst/>
          </a:prstGeom>
          <a:solidFill>
            <a:srgbClr val="F8AD0E">
              <a:alpha val="3451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to see HR Analytical Tool</a:t>
            </a:r>
          </a:p>
        </p:txBody>
      </p:sp>
    </p:spTree>
    <p:extLst>
      <p:ext uri="{BB962C8B-B14F-4D97-AF65-F5344CB8AC3E}">
        <p14:creationId xmlns:p14="http://schemas.microsoft.com/office/powerpoint/2010/main" val="69215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22891" y="647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      Business Summary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rot="10800000">
            <a:off x="433991" y="24488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FFB2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l="2281" t="18254" r="3041" b="13144"/>
          <a:stretch/>
        </p:blipFill>
        <p:spPr>
          <a:xfrm>
            <a:off x="387085" y="6405931"/>
            <a:ext cx="309391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3F5C0D9-EF5C-9234-F736-06F3CA73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9" y="6405931"/>
            <a:ext cx="1117325" cy="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5E0ED4A-8AD4-C277-5681-A1DBA8886203}"/>
              </a:ext>
            </a:extLst>
          </p:cNvPr>
          <p:cNvGrpSpPr>
            <a:grpSpLocks noChangeAspect="1"/>
          </p:cNvGrpSpPr>
          <p:nvPr/>
        </p:nvGrpSpPr>
        <p:grpSpPr>
          <a:xfrm>
            <a:off x="522890" y="322288"/>
            <a:ext cx="765635" cy="759600"/>
            <a:chOff x="8557826" y="3517408"/>
            <a:chExt cx="1136934" cy="11279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BB31E4C-3A22-0C1B-CF53-37A0C672827D}"/>
                </a:ext>
              </a:extLst>
            </p:cNvPr>
            <p:cNvSpPr/>
            <p:nvPr/>
          </p:nvSpPr>
          <p:spPr>
            <a:xfrm>
              <a:off x="8557826" y="3517408"/>
              <a:ext cx="1136934" cy="1127972"/>
            </a:xfrm>
            <a:prstGeom prst="ellipse">
              <a:avLst/>
            </a:prstGeom>
            <a:solidFill>
              <a:srgbClr val="FFB2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Picture 14" descr="Presentation - Free people icons">
              <a:extLst>
                <a:ext uri="{FF2B5EF4-FFF2-40B4-BE49-F238E27FC236}">
                  <a16:creationId xmlns:a16="http://schemas.microsoft.com/office/drawing/2014/main" id="{FC1C263F-FF01-5FED-8B7C-A07325A9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584" y="3756444"/>
              <a:ext cx="691477" cy="686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FFB10F-F411-CD06-368B-608D1A0BA7D3}"/>
              </a:ext>
            </a:extLst>
          </p:cNvPr>
          <p:cNvSpPr txBox="1"/>
          <p:nvPr/>
        </p:nvSpPr>
        <p:spPr>
          <a:xfrm>
            <a:off x="408590" y="1337809"/>
            <a:ext cx="49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Main results from Sentiment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DC58D-35D6-0DF8-AE9E-664C17DBD70D}"/>
              </a:ext>
            </a:extLst>
          </p:cNvPr>
          <p:cNvCxnSpPr>
            <a:cxnSpLocks/>
          </p:cNvCxnSpPr>
          <p:nvPr/>
        </p:nvCxnSpPr>
        <p:spPr>
          <a:xfrm>
            <a:off x="486858" y="1748932"/>
            <a:ext cx="4825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6E0C70-980B-61AF-D951-975F9058ED57}"/>
              </a:ext>
            </a:extLst>
          </p:cNvPr>
          <p:cNvSpPr txBox="1"/>
          <p:nvPr/>
        </p:nvSpPr>
        <p:spPr>
          <a:xfrm>
            <a:off x="433990" y="1816639"/>
            <a:ext cx="488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2018 to 2022, the locations with at least 50 reviews that had the highest and lowest positive reviews were: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62CA7-9498-AC9B-16CB-59411C1744B2}"/>
              </a:ext>
            </a:extLst>
          </p:cNvPr>
          <p:cNvSpPr txBox="1"/>
          <p:nvPr/>
        </p:nvSpPr>
        <p:spPr>
          <a:xfrm>
            <a:off x="715458" y="2548099"/>
            <a:ext cx="273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performance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1°. London (79%)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2° Toronto (74%)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3° Montreal (74%)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8BE2F-5D03-4290-7B13-363B7A17D695}"/>
              </a:ext>
            </a:extLst>
          </p:cNvPr>
          <p:cNvSpPr txBox="1"/>
          <p:nvPr/>
        </p:nvSpPr>
        <p:spPr>
          <a:xfrm>
            <a:off x="3058966" y="2548099"/>
            <a:ext cx="273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Worst performance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1°. Ottawa (60%)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2° Calgary (61%)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3° Scarborough (64%)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259D3-C137-9CF0-7A26-15D9CDEDB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81" y="4399331"/>
            <a:ext cx="4914900" cy="1892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D61808-33A8-0612-BDFE-0650C3779E81}"/>
              </a:ext>
            </a:extLst>
          </p:cNvPr>
          <p:cNvSpPr txBox="1"/>
          <p:nvPr/>
        </p:nvSpPr>
        <p:spPr>
          <a:xfrm>
            <a:off x="370490" y="3809903"/>
            <a:ext cx="49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proportion of positive reviews from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employees with more than 10 years in Amazon barely reach 51%</a:t>
            </a:r>
          </a:p>
        </p:txBody>
      </p:sp>
      <p:sp>
        <p:nvSpPr>
          <p:cNvPr id="16" name="Action Button: Custom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509739-FB00-FDB1-710E-78CD622D84BD}"/>
              </a:ext>
            </a:extLst>
          </p:cNvPr>
          <p:cNvSpPr/>
          <p:nvPr/>
        </p:nvSpPr>
        <p:spPr>
          <a:xfrm>
            <a:off x="463285" y="5702300"/>
            <a:ext cx="4572000" cy="252000"/>
          </a:xfrm>
          <a:prstGeom prst="actionButtonBlank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4E3AE-F3B8-478F-744E-402C139D1F72}"/>
              </a:ext>
            </a:extLst>
          </p:cNvPr>
          <p:cNvSpPr txBox="1"/>
          <p:nvPr/>
        </p:nvSpPr>
        <p:spPr>
          <a:xfrm>
            <a:off x="5596540" y="1337809"/>
            <a:ext cx="49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Main results from Topic Modeling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30EEC-BC43-D804-DC5B-DC1F46AB432C}"/>
              </a:ext>
            </a:extLst>
          </p:cNvPr>
          <p:cNvCxnSpPr>
            <a:cxnSpLocks/>
          </p:cNvCxnSpPr>
          <p:nvPr/>
        </p:nvCxnSpPr>
        <p:spPr>
          <a:xfrm>
            <a:off x="5674807" y="1748932"/>
            <a:ext cx="608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54195D-E1AB-0FC8-28A0-5EF41076B564}"/>
              </a:ext>
            </a:extLst>
          </p:cNvPr>
          <p:cNvSpPr txBox="1"/>
          <p:nvPr/>
        </p:nvSpPr>
        <p:spPr>
          <a:xfrm>
            <a:off x="5596540" y="1816639"/>
            <a:ext cx="4887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2018 to 2022: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topics underlying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comments are mainly related to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Salaries, and Growth &amp; learning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topics underlying 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comments are mainly related to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Work-life balance, and Culture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94B2F-6942-606A-9129-5C4C7CE0DAE1}"/>
              </a:ext>
            </a:extLst>
          </p:cNvPr>
          <p:cNvSpPr txBox="1"/>
          <p:nvPr/>
        </p:nvSpPr>
        <p:spPr>
          <a:xfrm>
            <a:off x="5776408" y="3414883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 Sentiment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709D4-792D-E9F3-CCB3-EE23291B1B04}"/>
              </a:ext>
            </a:extLst>
          </p:cNvPr>
          <p:cNvSpPr txBox="1"/>
          <p:nvPr/>
        </p:nvSpPr>
        <p:spPr>
          <a:xfrm>
            <a:off x="8854015" y="3420700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Sentiment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612FD-D8FA-E51F-C808-B83EC51F2AC4}"/>
              </a:ext>
            </a:extLst>
          </p:cNvPr>
          <p:cNvCxnSpPr/>
          <p:nvPr/>
        </p:nvCxnSpPr>
        <p:spPr>
          <a:xfrm>
            <a:off x="5732136" y="3741126"/>
            <a:ext cx="28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0AAD14-49D6-A5AF-876C-0805EF42ABFA}"/>
              </a:ext>
            </a:extLst>
          </p:cNvPr>
          <p:cNvCxnSpPr/>
          <p:nvPr/>
        </p:nvCxnSpPr>
        <p:spPr>
          <a:xfrm>
            <a:off x="8714315" y="3741126"/>
            <a:ext cx="30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C6C603D-31C8-4044-6997-39FE022F40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843"/>
          <a:stretch/>
        </p:blipFill>
        <p:spPr>
          <a:xfrm>
            <a:off x="5780691" y="4008719"/>
            <a:ext cx="2759445" cy="1841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DA8559-A2F4-4232-291E-CF026EF94E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033" y="4266573"/>
            <a:ext cx="3061477" cy="14357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14E6EB-7313-6817-C541-437A08267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4391" y="3838941"/>
            <a:ext cx="1805370" cy="3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81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724</Words>
  <Application>Microsoft Macintosh PowerPoint</Application>
  <PresentationFormat>Widescreen</PresentationFormat>
  <Paragraphs>122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Custom Design</vt:lpstr>
      <vt:lpstr>PowerPoint Presentation</vt:lpstr>
      <vt:lpstr>The Team</vt:lpstr>
      <vt:lpstr>The Problem: Employee turnover</vt:lpstr>
      <vt:lpstr>The Solution: HR Analytical Tool</vt:lpstr>
      <vt:lpstr>            Scrapping and Pre-processing</vt:lpstr>
      <vt:lpstr>      Sentiment Analysis</vt:lpstr>
      <vt:lpstr>      Topic Modeling</vt:lpstr>
      <vt:lpstr>      Analysis &amp; Visualization</vt:lpstr>
      <vt:lpstr>      Business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Oscar Montemayor Santibañez</cp:lastModifiedBy>
  <cp:revision>53</cp:revision>
  <dcterms:created xsi:type="dcterms:W3CDTF">2022-08-22T20:46:29Z</dcterms:created>
  <dcterms:modified xsi:type="dcterms:W3CDTF">2023-03-05T19:38:47Z</dcterms:modified>
</cp:coreProperties>
</file>