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56" r:id="rId2"/>
    <p:sldId id="259" r:id="rId3"/>
    <p:sldId id="446" r:id="rId4"/>
    <p:sldId id="447" r:id="rId5"/>
    <p:sldId id="448" r:id="rId6"/>
    <p:sldId id="449" r:id="rId7"/>
    <p:sldId id="450" r:id="rId8"/>
    <p:sldId id="451" r:id="rId9"/>
    <p:sldId id="472" r:id="rId10"/>
    <p:sldId id="452" r:id="rId11"/>
    <p:sldId id="453" r:id="rId12"/>
    <p:sldId id="454" r:id="rId13"/>
    <p:sldId id="455" r:id="rId14"/>
    <p:sldId id="456" r:id="rId15"/>
    <p:sldId id="457" r:id="rId16"/>
    <p:sldId id="458" r:id="rId17"/>
    <p:sldId id="473" r:id="rId18"/>
    <p:sldId id="459" r:id="rId19"/>
    <p:sldId id="460" r:id="rId20"/>
    <p:sldId id="480" r:id="rId21"/>
    <p:sldId id="461" r:id="rId22"/>
    <p:sldId id="462" r:id="rId23"/>
    <p:sldId id="463" r:id="rId24"/>
    <p:sldId id="464" r:id="rId25"/>
    <p:sldId id="465" r:id="rId26"/>
    <p:sldId id="466" r:id="rId27"/>
    <p:sldId id="467" r:id="rId28"/>
    <p:sldId id="468" r:id="rId29"/>
    <p:sldId id="469" r:id="rId30"/>
    <p:sldId id="470" r:id="rId31"/>
    <p:sldId id="474" r:id="rId32"/>
    <p:sldId id="471" r:id="rId33"/>
    <p:sldId id="374" r:id="rId34"/>
    <p:sldId id="476" r:id="rId35"/>
    <p:sldId id="477" r:id="rId36"/>
    <p:sldId id="478" r:id="rId37"/>
    <p:sldId id="439" r:id="rId38"/>
    <p:sldId id="440" r:id="rId39"/>
    <p:sldId id="441" r:id="rId40"/>
    <p:sldId id="442" r:id="rId41"/>
    <p:sldId id="443" r:id="rId42"/>
    <p:sldId id="445" r:id="rId43"/>
    <p:sldId id="479"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2362" autoAdjust="0"/>
  </p:normalViewPr>
  <p:slideViewPr>
    <p:cSldViewPr>
      <p:cViewPr varScale="1">
        <p:scale>
          <a:sx n="84" d="100"/>
          <a:sy n="84" d="100"/>
        </p:scale>
        <p:origin x="156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smtClean="0"/>
              <a:t>CIE 504: Big Data</a:t>
            </a:r>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A55D4E4E-D7F4-4342-9EAF-DBEC3793E7CE}" type="datetimeFigureOut">
              <a:rPr lang="en-US" smtClean="0"/>
              <a:t>10/7/2020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Lect 2: HDSF</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5821BEC-D180-4355-9A23-992982F518C6}" type="slidenum">
              <a:rPr lang="en-US" smtClean="0"/>
              <a:t>‹#›</a:t>
            </a:fld>
            <a:endParaRPr lang="en-US"/>
          </a:p>
        </p:txBody>
      </p:sp>
    </p:spTree>
    <p:extLst>
      <p:ext uri="{BB962C8B-B14F-4D97-AF65-F5344CB8AC3E}">
        <p14:creationId xmlns:p14="http://schemas.microsoft.com/office/powerpoint/2010/main" val="368582028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smtClean="0"/>
              <a:t>CIE 504: Big Data</a:t>
            </a: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0E4BCE7-09DF-42B1-8FB0-2E4C2F9C0986}" type="datetimeFigureOut">
              <a:rPr lang="en-US" smtClean="0"/>
              <a:t>10/7/2020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Lect 2: HDSF</a:t>
            </a: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8D95B7C-6CF9-43D7-BE59-00ACFCE4D165}" type="slidenum">
              <a:rPr lang="en-US" smtClean="0"/>
              <a:t>‹#›</a:t>
            </a:fld>
            <a:endParaRPr lang="en-US"/>
          </a:p>
        </p:txBody>
      </p:sp>
    </p:spTree>
    <p:extLst>
      <p:ext uri="{BB962C8B-B14F-4D97-AF65-F5344CB8AC3E}">
        <p14:creationId xmlns:p14="http://schemas.microsoft.com/office/powerpoint/2010/main" val="208080925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hadoop.apache.org/common/docs/r0.20.2/cluster_setup.html#Hadoop+Rack+Awarenes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CIE 504: Big Data</a:t>
            </a:r>
            <a:endParaRPr lang="en-US"/>
          </a:p>
        </p:txBody>
      </p:sp>
      <p:sp>
        <p:nvSpPr>
          <p:cNvPr id="5" name="Date Placeholder 4"/>
          <p:cNvSpPr>
            <a:spLocks noGrp="1"/>
          </p:cNvSpPr>
          <p:nvPr>
            <p:ph type="dt" idx="11"/>
          </p:nvPr>
        </p:nvSpPr>
        <p:spPr/>
        <p:txBody>
          <a:bodyPr/>
          <a:lstStyle/>
          <a:p>
            <a:fld id="{7BBF71AE-AD68-4862-8127-C79CECB8A7D1}" type="datetime1">
              <a:rPr lang="en-US" smtClean="0"/>
              <a:t>10/7/2020</a:t>
            </a:fld>
            <a:endParaRPr lang="en-US"/>
          </a:p>
        </p:txBody>
      </p:sp>
      <p:sp>
        <p:nvSpPr>
          <p:cNvPr id="6" name="Footer Placeholder 5"/>
          <p:cNvSpPr>
            <a:spLocks noGrp="1"/>
          </p:cNvSpPr>
          <p:nvPr>
            <p:ph type="ftr" sz="quarter" idx="12"/>
          </p:nvPr>
        </p:nvSpPr>
        <p:spPr/>
        <p:txBody>
          <a:bodyPr/>
          <a:lstStyle/>
          <a:p>
            <a:r>
              <a:rPr lang="en-US" smtClean="0"/>
              <a:t>Lect 2: HDSF</a:t>
            </a:r>
            <a:endParaRPr lang="en-US"/>
          </a:p>
        </p:txBody>
      </p:sp>
      <p:sp>
        <p:nvSpPr>
          <p:cNvPr id="7" name="Slide Number Placeholder 6"/>
          <p:cNvSpPr>
            <a:spLocks noGrp="1"/>
          </p:cNvSpPr>
          <p:nvPr>
            <p:ph type="sldNum" sz="quarter" idx="13"/>
          </p:nvPr>
        </p:nvSpPr>
        <p:spPr/>
        <p:txBody>
          <a:bodyPr/>
          <a:lstStyle/>
          <a:p>
            <a:fld id="{08D95B7C-6CF9-43D7-BE59-00ACFCE4D165}" type="slidenum">
              <a:rPr lang="en-US" smtClean="0"/>
              <a:t>1</a:t>
            </a:fld>
            <a:endParaRPr lang="en-US"/>
          </a:p>
        </p:txBody>
      </p:sp>
    </p:spTree>
    <p:extLst>
      <p:ext uri="{BB962C8B-B14F-4D97-AF65-F5344CB8AC3E}">
        <p14:creationId xmlns:p14="http://schemas.microsoft.com/office/powerpoint/2010/main" val="3402767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a short</a:t>
            </a:r>
            <a:r>
              <a:rPr lang="en-US" baseline="0" dirty="0" smtClean="0"/>
              <a:t> excise</a:t>
            </a:r>
            <a:endParaRPr lang="en-US" dirty="0"/>
          </a:p>
        </p:txBody>
      </p:sp>
      <p:sp>
        <p:nvSpPr>
          <p:cNvPr id="4" name="Slide Number Placeholder 3"/>
          <p:cNvSpPr>
            <a:spLocks noGrp="1"/>
          </p:cNvSpPr>
          <p:nvPr>
            <p:ph type="sldNum" sz="quarter" idx="10"/>
          </p:nvPr>
        </p:nvSpPr>
        <p:spPr/>
        <p:txBody>
          <a:bodyPr/>
          <a:lstStyle/>
          <a:p>
            <a:fld id="{E70438F4-F50F-CB45-854D-6A1A628F6287}" type="slidenum">
              <a:rPr lang="en-US" smtClean="0"/>
              <a:t>25</a:t>
            </a:fld>
            <a:endParaRPr lang="en-US"/>
          </a:p>
        </p:txBody>
      </p:sp>
    </p:spTree>
    <p:extLst>
      <p:ext uri="{BB962C8B-B14F-4D97-AF65-F5344CB8AC3E}">
        <p14:creationId xmlns:p14="http://schemas.microsoft.com/office/powerpoint/2010/main" val="3172393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a </a:t>
            </a:r>
            <a:r>
              <a:rPr lang="en-US" smtClean="0"/>
              <a:t>short</a:t>
            </a:r>
            <a:r>
              <a:rPr lang="en-US" baseline="0" smtClean="0"/>
              <a:t> excise</a:t>
            </a:r>
            <a:endParaRPr lang="en-US"/>
          </a:p>
        </p:txBody>
      </p:sp>
      <p:sp>
        <p:nvSpPr>
          <p:cNvPr id="4" name="Slide Number Placeholder 3"/>
          <p:cNvSpPr>
            <a:spLocks noGrp="1"/>
          </p:cNvSpPr>
          <p:nvPr>
            <p:ph type="sldNum" sz="quarter" idx="10"/>
          </p:nvPr>
        </p:nvSpPr>
        <p:spPr/>
        <p:txBody>
          <a:bodyPr/>
          <a:lstStyle/>
          <a:p>
            <a:fld id="{E70438F4-F50F-CB45-854D-6A1A628F6287}" type="slidenum">
              <a:rPr lang="en-US" smtClean="0"/>
              <a:t>26</a:t>
            </a:fld>
            <a:endParaRPr lang="en-US"/>
          </a:p>
        </p:txBody>
      </p:sp>
    </p:spTree>
    <p:extLst>
      <p:ext uri="{BB962C8B-B14F-4D97-AF65-F5344CB8AC3E}">
        <p14:creationId xmlns:p14="http://schemas.microsoft.com/office/powerpoint/2010/main" val="3172393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 what happens</a:t>
            </a:r>
            <a:r>
              <a:rPr lang="en-US" baseline="0" dirty="0" smtClean="0"/>
              <a:t> if a node fails during write?</a:t>
            </a:r>
            <a:endParaRPr lang="en-US" dirty="0"/>
          </a:p>
        </p:txBody>
      </p:sp>
      <p:sp>
        <p:nvSpPr>
          <p:cNvPr id="4" name="Slide Number Placeholder 3"/>
          <p:cNvSpPr>
            <a:spLocks noGrp="1"/>
          </p:cNvSpPr>
          <p:nvPr>
            <p:ph type="sldNum" sz="quarter" idx="10"/>
          </p:nvPr>
        </p:nvSpPr>
        <p:spPr/>
        <p:txBody>
          <a:bodyPr/>
          <a:lstStyle/>
          <a:p>
            <a:fld id="{E70438F4-F50F-CB45-854D-6A1A628F6287}" type="slidenum">
              <a:rPr lang="en-US" smtClean="0"/>
              <a:t>27</a:t>
            </a:fld>
            <a:endParaRPr lang="en-US"/>
          </a:p>
        </p:txBody>
      </p:sp>
    </p:spTree>
    <p:extLst>
      <p:ext uri="{BB962C8B-B14F-4D97-AF65-F5344CB8AC3E}">
        <p14:creationId xmlns:p14="http://schemas.microsoft.com/office/powerpoint/2010/main" val="1272753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443038" y="923925"/>
            <a:ext cx="4427537" cy="3319463"/>
          </a:xfrm>
          <a:ln/>
        </p:spPr>
      </p:sp>
      <p:sp>
        <p:nvSpPr>
          <p:cNvPr id="33795" name="Rectangle 3"/>
          <p:cNvSpPr>
            <a:spLocks noGrp="1" noChangeArrowheads="1"/>
          </p:cNvSpPr>
          <p:nvPr>
            <p:ph type="body" idx="1"/>
          </p:nvPr>
        </p:nvSpPr>
        <p:spPr>
          <a:xfrm>
            <a:off x="1131718" y="4567466"/>
            <a:ext cx="5055110" cy="368582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z="1000">
                <a:latin typeface="Times New Roman" pitchFamily="18" charset="0"/>
              </a:rPr>
              <a:t>To ensure reliability and performance, the placement of replicas is critical to HDFS. HDFS can be distinguished from most other distributed file systems by replica placement. This feature requires tuning and experience. Improving data reliability, availability, and network bandwidth utilization are the purpose of a rack-aware replica placement policy. The current implementation for the replica placement policy is a first effort in this direction. The short-term goals of implementing this policy are to validate it on production systems, learn more about its behavior, and build a foundation to test and research more sophisticated policies.</a:t>
            </a:r>
          </a:p>
          <a:p>
            <a:pPr>
              <a:lnSpc>
                <a:spcPct val="90000"/>
              </a:lnSpc>
            </a:pPr>
            <a:endParaRPr lang="en-US" altLang="en-US" sz="1000">
              <a:latin typeface="Times New Roman" pitchFamily="18" charset="0"/>
            </a:endParaRPr>
          </a:p>
          <a:p>
            <a:pPr>
              <a:lnSpc>
                <a:spcPct val="90000"/>
              </a:lnSpc>
            </a:pPr>
            <a:r>
              <a:rPr lang="en-US" altLang="en-US" sz="1000">
                <a:latin typeface="Times New Roman" pitchFamily="18" charset="0"/>
              </a:rPr>
              <a:t>Large HDFS instances run on a cluster of computers that commonly spread across many racks. Communication between two nodes in different racks has to go through switches. In most cases, network bandwidth between machines in the same rack is greater than network bandwidth between machines in different racks.</a:t>
            </a:r>
          </a:p>
          <a:p>
            <a:pPr>
              <a:lnSpc>
                <a:spcPct val="90000"/>
              </a:lnSpc>
            </a:pPr>
            <a:endParaRPr lang="en-US" altLang="en-US" sz="1000">
              <a:latin typeface="Times New Roman" pitchFamily="18" charset="0"/>
            </a:endParaRPr>
          </a:p>
          <a:p>
            <a:pPr>
              <a:lnSpc>
                <a:spcPct val="90000"/>
              </a:lnSpc>
            </a:pPr>
            <a:r>
              <a:rPr lang="en-US" altLang="en-US" sz="1000">
                <a:latin typeface="Times New Roman" pitchFamily="18" charset="0"/>
              </a:rPr>
              <a:t>The NameNode determines the rack id each DataNode belongs to via the process outlined in </a:t>
            </a:r>
            <a:r>
              <a:rPr lang="en-US" altLang="en-US" sz="1000">
                <a:latin typeface="Times New Roman" pitchFamily="18" charset="0"/>
                <a:hlinkClick r:id="rId3"/>
              </a:rPr>
              <a:t>Rack Awareness</a:t>
            </a:r>
            <a:r>
              <a:rPr lang="en-US" altLang="en-US" sz="1000">
                <a:latin typeface="Times New Roman" pitchFamily="18" charset="0"/>
              </a:rPr>
              <a:t>(</a:t>
            </a:r>
            <a:r>
              <a:rPr lang="en-US" altLang="en-US" sz="1100">
                <a:latin typeface="Times New Roman" pitchFamily="18" charset="0"/>
              </a:rPr>
              <a:t>http://hadoop.apache.org/docs/r0.17.1/hdfs_user_guide.html#Rack+Awareness)</a:t>
            </a:r>
            <a:r>
              <a:rPr lang="en-US" altLang="en-US" sz="1000">
                <a:latin typeface="Times New Roman" pitchFamily="18" charset="0"/>
              </a:rPr>
              <a:t>. A simple but non-optimal policy is to place replicas on unique racks. This prevents losing data when an entire rack fails and allows use of bandwidth from multiple racks when reading data. This policy evenly distributes replicas in the cluster which makes it easy to balance load on component failure. However, this policy increases the cost of writes because a write needs to transfer blocks to multiple racks.</a:t>
            </a:r>
          </a:p>
          <a:p>
            <a:pPr>
              <a:lnSpc>
                <a:spcPct val="90000"/>
              </a:lnSpc>
            </a:pPr>
            <a:endParaRPr lang="en-US" altLang="en-US" sz="1000">
              <a:latin typeface="Times New Roman" pitchFamily="18" charset="0"/>
            </a:endParaRPr>
          </a:p>
          <a:p>
            <a:pPr>
              <a:lnSpc>
                <a:spcPct val="90000"/>
              </a:lnSpc>
            </a:pPr>
            <a:r>
              <a:rPr lang="en-US" altLang="en-US" sz="1000">
                <a:latin typeface="Times New Roman" pitchFamily="18" charset="0"/>
              </a:rPr>
              <a:t>For the common case, when the replication factor is three, HDFS’s placement policy is to put one replica on one node in the local rack, another on a different node in the local rack, and the last on a different node in a different rack. This policy cuts the inter-rack write traffic which generally improves write performance. The chance of rack failure is far less than that of node failure; this policy does not impact data reliability and availability guarantees. However, it does reduce the aggregate network bandwidth used when reading data since a block is placed in only two unique racks rather than three. With this policy, the replicas of a file do not evenly distribute across the racks. One third of replicas are on one node, two thirds of replicas are on one rack, and the other third are evenly distributed across the remaining racks. This policy improves write performance without compromising data reliability or read performance.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257300" y="719138"/>
            <a:ext cx="4800600" cy="3600450"/>
          </a:xfrm>
          <a:ln/>
        </p:spPr>
      </p:sp>
      <p:sp>
        <p:nvSpPr>
          <p:cNvPr id="43011" name="Rectangle 3"/>
          <p:cNvSpPr>
            <a:spLocks noGrp="1" noChangeArrowheads="1"/>
          </p:cNvSpPr>
          <p:nvPr>
            <p:ph type="body" idx="1"/>
          </p:nvPr>
        </p:nvSpPr>
        <p:spPr>
          <a:xfrm>
            <a:off x="976252" y="5040302"/>
            <a:ext cx="5444609" cy="384179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Times New Roman" pitchFamily="18" charset="0"/>
                <a:ea typeface="SimSun" pitchFamily="2" charset="-122"/>
              </a:rPr>
              <a:t>Now let</a:t>
            </a:r>
            <a:r>
              <a:rPr lang="en-US" altLang="zh-CN" smtClean="0">
                <a:latin typeface="Arial" pitchFamily="34" charset="0"/>
                <a:ea typeface="SimSun" pitchFamily="2" charset="-122"/>
              </a:rPr>
              <a:t>’</a:t>
            </a:r>
            <a:r>
              <a:rPr lang="en-US" altLang="zh-CN" smtClean="0">
                <a:latin typeface="Times New Roman" pitchFamily="18" charset="0"/>
                <a:ea typeface="SimSun" pitchFamily="2" charset="-122"/>
              </a:rPr>
              <a:t>s talk about the HDFS command line interface. </a:t>
            </a:r>
          </a:p>
          <a:p>
            <a:r>
              <a:rPr lang="en-US" altLang="zh-CN" smtClean="0">
                <a:latin typeface="Times New Roman" pitchFamily="18" charset="0"/>
                <a:ea typeface="SimSun" pitchFamily="2" charset="-122"/>
              </a:rPr>
              <a:t>HDFS can be manipulated through a Java API or through a command line interface. All commands for manipulating HDFS through Hadoop's command line interface begin with "hadoop", a space, and "fs</a:t>
            </a:r>
            <a:r>
              <a:rPr lang="en-US" altLang="zh-CN" smtClean="0">
                <a:latin typeface="Arial" pitchFamily="34" charset="0"/>
                <a:ea typeface="SimSun" pitchFamily="2" charset="-122"/>
              </a:rPr>
              <a:t>“</a:t>
            </a:r>
            <a:r>
              <a:rPr lang="en-US" altLang="zh-CN" smtClean="0">
                <a:latin typeface="Times New Roman" pitchFamily="18" charset="0"/>
                <a:ea typeface="SimSun" pitchFamily="2" charset="-122"/>
              </a:rPr>
              <a:t> (or </a:t>
            </a:r>
            <a:r>
              <a:rPr lang="en-US" altLang="zh-CN" smtClean="0">
                <a:latin typeface="Arial" pitchFamily="34" charset="0"/>
                <a:ea typeface="SimSun" pitchFamily="2" charset="-122"/>
              </a:rPr>
              <a:t>“</a:t>
            </a:r>
            <a:r>
              <a:rPr lang="en-US" altLang="zh-CN" smtClean="0">
                <a:latin typeface="Times New Roman" pitchFamily="18" charset="0"/>
                <a:ea typeface="SimSun" pitchFamily="2" charset="-122"/>
              </a:rPr>
              <a:t>dfs</a:t>
            </a:r>
            <a:r>
              <a:rPr lang="en-US" altLang="zh-CN" smtClean="0">
                <a:latin typeface="Arial" pitchFamily="34" charset="0"/>
                <a:ea typeface="SimSun" pitchFamily="2" charset="-122"/>
              </a:rPr>
              <a:t>”</a:t>
            </a:r>
            <a:r>
              <a:rPr lang="en-US" altLang="zh-CN" smtClean="0">
                <a:latin typeface="Times New Roman" pitchFamily="18" charset="0"/>
                <a:ea typeface="SimSun" pitchFamily="2" charset="-122"/>
              </a:rPr>
              <a:t>). This is the file system shell. This is followed by the command name as an argument to "hadoop fs". These commands start with a dash. For example, the "ls" command for listing a directory is a common UNIX command and is preceded with a dash. As on UNIX systems, ls can take a path as an argument. In this example, the path is the current directory, represented by a single dot.</a:t>
            </a:r>
          </a:p>
          <a:p>
            <a:endParaRPr lang="en-US" altLang="zh-CN" smtClean="0">
              <a:latin typeface="Times New Roman" pitchFamily="18" charset="0"/>
              <a:ea typeface="SimSun" pitchFamily="2" charset="-122"/>
            </a:endParaRPr>
          </a:p>
          <a:p>
            <a:r>
              <a:rPr lang="en-US" altLang="zh-CN" smtClean="0">
                <a:latin typeface="Times New Roman" pitchFamily="18" charset="0"/>
                <a:ea typeface="SimSun" pitchFamily="2" charset="-122"/>
              </a:rPr>
              <a:t>As we saw, </a:t>
            </a:r>
            <a:r>
              <a:rPr lang="en-US" altLang="zh-CN" smtClean="0">
                <a:latin typeface="Arial" pitchFamily="34" charset="0"/>
                <a:ea typeface="SimSun" pitchFamily="2" charset="-122"/>
              </a:rPr>
              <a:t>‘</a:t>
            </a:r>
            <a:r>
              <a:rPr lang="en-US" altLang="zh-CN" smtClean="0">
                <a:latin typeface="Times New Roman" pitchFamily="18" charset="0"/>
                <a:ea typeface="SimSun" pitchFamily="2" charset="-122"/>
              </a:rPr>
              <a:t>fs</a:t>
            </a:r>
            <a:r>
              <a:rPr lang="en-US" altLang="zh-CN" smtClean="0">
                <a:latin typeface="Arial" pitchFamily="34" charset="0"/>
                <a:ea typeface="SimSun" pitchFamily="2" charset="-122"/>
              </a:rPr>
              <a:t>’</a:t>
            </a:r>
            <a:r>
              <a:rPr lang="en-US" altLang="zh-CN" smtClean="0">
                <a:latin typeface="Times New Roman" pitchFamily="18" charset="0"/>
                <a:ea typeface="SimSun" pitchFamily="2" charset="-122"/>
              </a:rPr>
              <a:t> is one of the options for </a:t>
            </a:r>
            <a:r>
              <a:rPr lang="en-US" altLang="zh-CN" smtClean="0">
                <a:latin typeface="Arial" pitchFamily="34" charset="0"/>
                <a:ea typeface="SimSun" pitchFamily="2" charset="-122"/>
              </a:rPr>
              <a:t>‘</a:t>
            </a:r>
            <a:r>
              <a:rPr lang="en-US" altLang="zh-CN" smtClean="0">
                <a:latin typeface="Times New Roman" pitchFamily="18" charset="0"/>
                <a:ea typeface="SimSun" pitchFamily="2" charset="-122"/>
              </a:rPr>
              <a:t>hadoop</a:t>
            </a:r>
            <a:r>
              <a:rPr lang="en-US" altLang="zh-CN" smtClean="0">
                <a:latin typeface="Arial" pitchFamily="34" charset="0"/>
                <a:ea typeface="SimSun" pitchFamily="2" charset="-122"/>
              </a:rPr>
              <a:t>’</a:t>
            </a:r>
            <a:r>
              <a:rPr lang="en-US" altLang="zh-CN" smtClean="0">
                <a:latin typeface="Times New Roman" pitchFamily="18" charset="0"/>
                <a:ea typeface="SimSun" pitchFamily="2" charset="-122"/>
              </a:rPr>
              <a:t>.  If you just type </a:t>
            </a:r>
            <a:r>
              <a:rPr lang="en-US" altLang="zh-CN" smtClean="0">
                <a:latin typeface="Arial" pitchFamily="34" charset="0"/>
                <a:ea typeface="SimSun" pitchFamily="2" charset="-122"/>
              </a:rPr>
              <a:t>‘</a:t>
            </a:r>
            <a:r>
              <a:rPr lang="en-US" altLang="zh-CN" smtClean="0">
                <a:latin typeface="Times New Roman" pitchFamily="18" charset="0"/>
                <a:ea typeface="SimSun" pitchFamily="2" charset="-122"/>
              </a:rPr>
              <a:t>hadoop</a:t>
            </a:r>
            <a:r>
              <a:rPr lang="en-US" altLang="zh-CN" smtClean="0">
                <a:latin typeface="Arial" pitchFamily="34" charset="0"/>
                <a:ea typeface="SimSun" pitchFamily="2" charset="-122"/>
              </a:rPr>
              <a:t>’</a:t>
            </a:r>
            <a:r>
              <a:rPr lang="en-US" altLang="zh-CN" smtClean="0">
                <a:latin typeface="Times New Roman" pitchFamily="18" charset="0"/>
                <a:ea typeface="SimSun" pitchFamily="2" charset="-122"/>
              </a:rPr>
              <a:t> by itself, you will see other options.</a:t>
            </a:r>
            <a:endParaRPr lang="en-US"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257300" y="719138"/>
            <a:ext cx="4800600" cy="3600450"/>
          </a:xfrm>
          <a:ln/>
        </p:spPr>
      </p:sp>
      <p:sp>
        <p:nvSpPr>
          <p:cNvPr id="44035" name="Rectangle 3"/>
          <p:cNvSpPr>
            <a:spLocks noGrp="1" noChangeArrowheads="1"/>
          </p:cNvSpPr>
          <p:nvPr>
            <p:ph type="body" idx="1"/>
          </p:nvPr>
        </p:nvSpPr>
        <p:spPr>
          <a:xfrm>
            <a:off x="976252" y="5040302"/>
            <a:ext cx="5444609" cy="384179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Times New Roman" pitchFamily="18" charset="0"/>
                <a:ea typeface="SimSun" pitchFamily="2" charset="-122"/>
              </a:rPr>
              <a:t>As we saw for the "ls" command, the file system shell commands can take paths as arguments. These paths can be expressed in the form of uniform resource identifiers or URIs. The URI format consists of a scheme, an authority, and path. There are multiple schemes supported. The local file system has a scheme of "file". HDFS has a scheme called "</a:t>
            </a:r>
            <a:r>
              <a:rPr lang="en-US" altLang="zh-CN" dirty="0" err="1" smtClean="0">
                <a:latin typeface="Times New Roman" pitchFamily="18" charset="0"/>
                <a:ea typeface="SimSun" pitchFamily="2" charset="-122"/>
              </a:rPr>
              <a:t>hdfs</a:t>
            </a:r>
            <a:r>
              <a:rPr lang="en-US" altLang="zh-CN" dirty="0" smtClean="0">
                <a:latin typeface="Times New Roman" pitchFamily="18" charset="0"/>
                <a:ea typeface="SimSun" pitchFamily="2" charset="-122"/>
              </a:rPr>
              <a:t>". </a:t>
            </a:r>
          </a:p>
          <a:p>
            <a:endParaRPr lang="en-US" altLang="zh-CN" dirty="0" smtClean="0">
              <a:latin typeface="Times New Roman" pitchFamily="18" charset="0"/>
              <a:ea typeface="SimSun" pitchFamily="2" charset="-122"/>
            </a:endParaRPr>
          </a:p>
          <a:p>
            <a:r>
              <a:rPr lang="en-US" altLang="zh-CN" dirty="0" smtClean="0">
                <a:latin typeface="Times New Roman" pitchFamily="18" charset="0"/>
                <a:ea typeface="SimSun" pitchFamily="2" charset="-122"/>
              </a:rPr>
              <a:t>For example, let us say you wish to copy a file called "myfile.txt" from your local filesystem to an HDFS file system on the localhost. You can do this by issuing the command shown. The </a:t>
            </a:r>
            <a:r>
              <a:rPr lang="en-US" altLang="zh-CN" dirty="0" err="1" smtClean="0">
                <a:latin typeface="Times New Roman" pitchFamily="18" charset="0"/>
                <a:ea typeface="SimSun" pitchFamily="2" charset="-122"/>
              </a:rPr>
              <a:t>copyFromLocal</a:t>
            </a:r>
            <a:r>
              <a:rPr lang="en-US" altLang="zh-CN" dirty="0" smtClean="0">
                <a:latin typeface="Times New Roman" pitchFamily="18" charset="0"/>
                <a:ea typeface="SimSun" pitchFamily="2" charset="-122"/>
              </a:rPr>
              <a:t> command takes a URI for the source and a URI for the destination. </a:t>
            </a:r>
          </a:p>
          <a:p>
            <a:endParaRPr lang="en-US" altLang="zh-CN" dirty="0" smtClean="0">
              <a:latin typeface="Times New Roman" pitchFamily="18" charset="0"/>
              <a:ea typeface="SimSun" pitchFamily="2" charset="-122"/>
            </a:endParaRPr>
          </a:p>
          <a:p>
            <a:r>
              <a:rPr lang="en-US" altLang="zh-CN" dirty="0" smtClean="0">
                <a:latin typeface="Arial" pitchFamily="34" charset="0"/>
                <a:ea typeface="SimSun" pitchFamily="2" charset="-122"/>
              </a:rPr>
              <a:t>“</a:t>
            </a:r>
            <a:r>
              <a:rPr lang="en-US" altLang="zh-CN" dirty="0" smtClean="0">
                <a:latin typeface="Times New Roman" pitchFamily="18" charset="0"/>
                <a:ea typeface="SimSun" pitchFamily="2" charset="-122"/>
              </a:rPr>
              <a:t>Authority</a:t>
            </a:r>
            <a:r>
              <a:rPr lang="en-US" altLang="zh-CN" dirty="0" smtClean="0">
                <a:latin typeface="Arial" pitchFamily="34" charset="0"/>
                <a:ea typeface="SimSun" pitchFamily="2" charset="-122"/>
              </a:rPr>
              <a:t>”</a:t>
            </a:r>
            <a:r>
              <a:rPr lang="en-US" altLang="zh-CN" dirty="0" smtClean="0">
                <a:latin typeface="Times New Roman" pitchFamily="18" charset="0"/>
                <a:ea typeface="SimSun" pitchFamily="2" charset="-122"/>
              </a:rPr>
              <a:t> is the hostname of the </a:t>
            </a:r>
            <a:r>
              <a:rPr lang="en-US" altLang="zh-CN" dirty="0" err="1" smtClean="0">
                <a:latin typeface="Times New Roman" pitchFamily="18" charset="0"/>
                <a:ea typeface="SimSun" pitchFamily="2" charset="-122"/>
              </a:rPr>
              <a:t>NameNode</a:t>
            </a:r>
            <a:r>
              <a:rPr lang="en-US" altLang="zh-CN" dirty="0" smtClean="0">
                <a:latin typeface="Times New Roman" pitchFamily="18" charset="0"/>
                <a:ea typeface="SimSun" pitchFamily="2" charset="-122"/>
              </a:rPr>
              <a:t>. For example, if the </a:t>
            </a:r>
            <a:r>
              <a:rPr lang="en-US" altLang="zh-CN" dirty="0" err="1" smtClean="0">
                <a:latin typeface="Times New Roman" pitchFamily="18" charset="0"/>
                <a:ea typeface="SimSun" pitchFamily="2" charset="-122"/>
              </a:rPr>
              <a:t>NameNode</a:t>
            </a:r>
            <a:r>
              <a:rPr lang="en-US" altLang="zh-CN" dirty="0" smtClean="0">
                <a:latin typeface="Times New Roman" pitchFamily="18" charset="0"/>
                <a:ea typeface="SimSun" pitchFamily="2" charset="-122"/>
              </a:rPr>
              <a:t> is in localhost on port 9000, </a:t>
            </a:r>
            <a:r>
              <a:rPr lang="en-US" altLang="zh-CN" dirty="0" smtClean="0">
                <a:latin typeface="Arial" pitchFamily="34" charset="0"/>
                <a:ea typeface="SimSun" pitchFamily="2" charset="-122"/>
              </a:rPr>
              <a:t>“</a:t>
            </a:r>
            <a:r>
              <a:rPr lang="en-US" altLang="zh-CN" dirty="0" smtClean="0">
                <a:latin typeface="Times New Roman" pitchFamily="18" charset="0"/>
                <a:ea typeface="SimSun" pitchFamily="2" charset="-122"/>
              </a:rPr>
              <a:t>authority</a:t>
            </a:r>
            <a:r>
              <a:rPr lang="en-US" altLang="zh-CN" dirty="0" smtClean="0">
                <a:latin typeface="Arial" pitchFamily="34" charset="0"/>
                <a:ea typeface="SimSun" pitchFamily="2" charset="-122"/>
              </a:rPr>
              <a:t>”</a:t>
            </a:r>
            <a:r>
              <a:rPr lang="en-US" altLang="zh-CN" dirty="0" smtClean="0">
                <a:latin typeface="Times New Roman" pitchFamily="18" charset="0"/>
                <a:ea typeface="SimSun" pitchFamily="2" charset="-122"/>
              </a:rPr>
              <a:t> would be localhost:9000 </a:t>
            </a:r>
            <a:endParaRPr lang="en-US" altLang="en-US" dirty="0" smtClean="0">
              <a:latin typeface="Times New Roman" pitchFamily="18" charset="0"/>
            </a:endParaRPr>
          </a:p>
          <a:p>
            <a:endParaRPr lang="en-US" altLang="zh-CN" dirty="0" smtClean="0">
              <a:latin typeface="Times New Roman" pitchFamily="18" charset="0"/>
              <a:ea typeface="SimSun" pitchFamily="2" charset="-122"/>
            </a:endParaRPr>
          </a:p>
          <a:p>
            <a:r>
              <a:rPr lang="en-US" altLang="zh-CN" dirty="0" smtClean="0">
                <a:latin typeface="Times New Roman" pitchFamily="18" charset="0"/>
                <a:ea typeface="SimSun" pitchFamily="2" charset="-122"/>
              </a:rPr>
              <a:t>The scheme and the authority do not always need to be specified. Instead you may rely on their default values. These defaults can be overridden by specifying them in a file named core-site.xml in the </a:t>
            </a:r>
            <a:r>
              <a:rPr lang="en-US" altLang="zh-CN" dirty="0" err="1" smtClean="0">
                <a:latin typeface="Times New Roman" pitchFamily="18" charset="0"/>
                <a:ea typeface="SimSun" pitchFamily="2" charset="-122"/>
              </a:rPr>
              <a:t>conf</a:t>
            </a:r>
            <a:r>
              <a:rPr lang="en-US" altLang="zh-CN" dirty="0" smtClean="0">
                <a:latin typeface="Times New Roman" pitchFamily="18" charset="0"/>
                <a:ea typeface="SimSun" pitchFamily="2" charset="-122"/>
              </a:rPr>
              <a:t> directory of your Hadoop installation.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257300" y="719138"/>
            <a:ext cx="4800600" cy="3600450"/>
          </a:xfrm>
          <a:ln/>
        </p:spPr>
      </p:sp>
      <p:sp>
        <p:nvSpPr>
          <p:cNvPr id="45059" name="Rectangle 3"/>
          <p:cNvSpPr>
            <a:spLocks noGrp="1" noChangeArrowheads="1"/>
          </p:cNvSpPr>
          <p:nvPr>
            <p:ph type="body" idx="1"/>
          </p:nvPr>
        </p:nvSpPr>
        <p:spPr>
          <a:xfrm>
            <a:off x="976252" y="5040302"/>
            <a:ext cx="5444609" cy="384179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Times New Roman" pitchFamily="18" charset="0"/>
                <a:ea typeface="SimSun" pitchFamily="2" charset="-122"/>
              </a:rPr>
              <a:t>HDFS supports many POSIX-like commands. HDFS is not a fully POSIX (Portable operating system interface for UNIX) compliant file system, but it supports many of the commands. The HDFS commands are mostly easily-recognized UNIX commands like cat and chmod. There are also a few commands that are specific to HDFS such as copyFromLocal. We'll examine a few of these.</a:t>
            </a:r>
          </a:p>
          <a:p>
            <a:endParaRPr lang="en-US" altLang="zh-CN" smtClean="0">
              <a:latin typeface="Times New Roman" pitchFamily="18" charset="0"/>
              <a:ea typeface="SimSun" pitchFamily="2" charset="-122"/>
            </a:endParaRPr>
          </a:p>
          <a:p>
            <a:r>
              <a:rPr lang="en-US" altLang="zh-CN" smtClean="0">
                <a:latin typeface="Times New Roman" pitchFamily="18" charset="0"/>
                <a:ea typeface="SimSun" pitchFamily="2" charset="-122"/>
              </a:rPr>
              <a:t>Note there is no </a:t>
            </a:r>
            <a:r>
              <a:rPr lang="en-US" altLang="zh-CN" smtClean="0">
                <a:latin typeface="Arial" pitchFamily="34" charset="0"/>
                <a:ea typeface="SimSun" pitchFamily="2" charset="-122"/>
              </a:rPr>
              <a:t>‘</a:t>
            </a:r>
            <a:r>
              <a:rPr lang="en-US" altLang="zh-CN" smtClean="0">
                <a:latin typeface="Times New Roman" pitchFamily="18" charset="0"/>
                <a:ea typeface="SimSun" pitchFamily="2" charset="-122"/>
              </a:rPr>
              <a:t>cd</a:t>
            </a:r>
            <a:r>
              <a:rPr lang="en-US" altLang="zh-CN" smtClean="0">
                <a:latin typeface="Arial" pitchFamily="34" charset="0"/>
                <a:ea typeface="SimSun" pitchFamily="2" charset="-122"/>
              </a:rPr>
              <a:t>’</a:t>
            </a:r>
            <a:r>
              <a:rPr lang="en-US" altLang="zh-CN" smtClean="0">
                <a:latin typeface="Times New Roman" pitchFamily="18" charset="0"/>
                <a:ea typeface="SimSun" pitchFamily="2" charset="-122"/>
              </a:rPr>
              <a:t> command for HDFS</a:t>
            </a:r>
            <a:endParaRPr lang="en-US" alt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257300" y="719138"/>
            <a:ext cx="4800600" cy="3600450"/>
          </a:xfrm>
          <a:ln/>
        </p:spPr>
      </p:sp>
      <p:sp>
        <p:nvSpPr>
          <p:cNvPr id="46083" name="Rectangle 3"/>
          <p:cNvSpPr>
            <a:spLocks noGrp="1" noChangeArrowheads="1"/>
          </p:cNvSpPr>
          <p:nvPr>
            <p:ph type="body" idx="1"/>
          </p:nvPr>
        </p:nvSpPr>
        <p:spPr>
          <a:xfrm>
            <a:off x="976252" y="5040302"/>
            <a:ext cx="5444609" cy="384179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Times New Roman" pitchFamily="18" charset="0"/>
                <a:ea typeface="SimSun" pitchFamily="2" charset="-122"/>
              </a:rPr>
              <a:t>copyFromLocal and put are two HDFS-specific commands that do the same thing - copy files from the local filesystem to a location on another filesystem. </a:t>
            </a:r>
          </a:p>
          <a:p>
            <a:r>
              <a:rPr lang="en-US" altLang="zh-CN" smtClean="0">
                <a:latin typeface="Times New Roman" pitchFamily="18" charset="0"/>
                <a:ea typeface="SimSun" pitchFamily="2" charset="-122"/>
              </a:rPr>
              <a:t>Their opposite is the copyToLocal command which can also be referred to as get. </a:t>
            </a:r>
            <a:endParaRPr lang="en-US"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257300" y="719138"/>
            <a:ext cx="4800600" cy="3600450"/>
          </a:xfrm>
          <a:ln/>
        </p:spPr>
      </p:sp>
      <p:sp>
        <p:nvSpPr>
          <p:cNvPr id="47107" name="Rectangle 3"/>
          <p:cNvSpPr>
            <a:spLocks noGrp="1" noChangeArrowheads="1"/>
          </p:cNvSpPr>
          <p:nvPr>
            <p:ph type="body" idx="1"/>
          </p:nvPr>
        </p:nvSpPr>
        <p:spPr>
          <a:xfrm>
            <a:off x="976252" y="5040302"/>
            <a:ext cx="5444609" cy="384179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Times New Roman" pitchFamily="18" charset="0"/>
                <a:ea typeface="SimSun" pitchFamily="2" charset="-122"/>
              </a:rPr>
              <a:t>The </a:t>
            </a:r>
            <a:r>
              <a:rPr lang="en-US" altLang="zh-CN" dirty="0" err="1" smtClean="0">
                <a:latin typeface="Times New Roman" pitchFamily="18" charset="0"/>
                <a:ea typeface="SimSun" pitchFamily="2" charset="-122"/>
              </a:rPr>
              <a:t>copyToLocal</a:t>
            </a:r>
            <a:r>
              <a:rPr lang="en-US" altLang="zh-CN" dirty="0" smtClean="0">
                <a:latin typeface="Times New Roman" pitchFamily="18" charset="0"/>
                <a:ea typeface="SimSun" pitchFamily="2" charset="-122"/>
              </a:rPr>
              <a:t> (</a:t>
            </a:r>
            <a:r>
              <a:rPr lang="en-US" altLang="zh-CN" dirty="0" err="1" smtClean="0">
                <a:latin typeface="Times New Roman" pitchFamily="18" charset="0"/>
                <a:ea typeface="SimSun" pitchFamily="2" charset="-122"/>
              </a:rPr>
              <a:t>a.k.a</a:t>
            </a:r>
            <a:r>
              <a:rPr lang="en-US" altLang="zh-CN" dirty="0" smtClean="0">
                <a:latin typeface="Times New Roman" pitchFamily="18" charset="0"/>
                <a:ea typeface="SimSun" pitchFamily="2" charset="-122"/>
              </a:rPr>
              <a:t> get) command copies files out of the file system you specify and into the local file system.</a:t>
            </a:r>
          </a:p>
          <a:p>
            <a:endParaRPr lang="en-US" altLang="zh-CN" dirty="0" smtClean="0">
              <a:latin typeface="Times New Roman" pitchFamily="18" charset="0"/>
              <a:ea typeface="SimSun" pitchFamily="2" charset="-122"/>
            </a:endParaRPr>
          </a:p>
          <a:p>
            <a:pPr>
              <a:spcBef>
                <a:spcPts val="521"/>
              </a:spcBef>
              <a:spcAft>
                <a:spcPts val="521"/>
              </a:spcAft>
            </a:pPr>
            <a:r>
              <a:rPr lang="en-US" altLang="en-US" b="1" dirty="0" smtClean="0">
                <a:latin typeface="Times New Roman" pitchFamily="18" charset="0"/>
              </a:rPr>
              <a:t>get 		</a:t>
            </a:r>
          </a:p>
          <a:p>
            <a:pPr lvl="1"/>
            <a:r>
              <a:rPr lang="en-US" altLang="en-US" dirty="0" smtClean="0">
                <a:latin typeface="Times New Roman" pitchFamily="18" charset="0"/>
              </a:rPr>
              <a:t>Usage: </a:t>
            </a:r>
            <a:r>
              <a:rPr lang="en-US" altLang="en-US" dirty="0" err="1" smtClean="0">
                <a:latin typeface="Times New Roman" pitchFamily="18" charset="0"/>
              </a:rPr>
              <a:t>hadoop</a:t>
            </a:r>
            <a:r>
              <a:rPr lang="en-US" altLang="en-US" dirty="0" smtClean="0">
                <a:latin typeface="Times New Roman" pitchFamily="18" charset="0"/>
              </a:rPr>
              <a:t> fs -get [-</a:t>
            </a:r>
            <a:r>
              <a:rPr lang="en-US" altLang="en-US" dirty="0" err="1" smtClean="0">
                <a:latin typeface="Times New Roman" pitchFamily="18" charset="0"/>
              </a:rPr>
              <a:t>ignorecrc</a:t>
            </a:r>
            <a:r>
              <a:rPr lang="en-US" altLang="en-US" dirty="0" smtClean="0">
                <a:latin typeface="Times New Roman" pitchFamily="18" charset="0"/>
              </a:rPr>
              <a:t>] [-</a:t>
            </a:r>
            <a:r>
              <a:rPr lang="en-US" altLang="en-US" dirty="0" err="1" smtClean="0">
                <a:latin typeface="Times New Roman" pitchFamily="18" charset="0"/>
              </a:rPr>
              <a:t>crc</a:t>
            </a:r>
            <a:r>
              <a:rPr lang="en-US" altLang="en-US" dirty="0" smtClean="0">
                <a:latin typeface="Times New Roman" pitchFamily="18" charset="0"/>
              </a:rPr>
              <a:t>] &lt;</a:t>
            </a:r>
            <a:r>
              <a:rPr lang="en-US" altLang="en-US" dirty="0" err="1" smtClean="0">
                <a:latin typeface="Times New Roman" pitchFamily="18" charset="0"/>
              </a:rPr>
              <a:t>src</a:t>
            </a:r>
            <a:r>
              <a:rPr lang="en-US" altLang="en-US" dirty="0" smtClean="0">
                <a:latin typeface="Times New Roman" pitchFamily="18" charset="0"/>
              </a:rPr>
              <a:t>&gt; &lt;</a:t>
            </a:r>
            <a:r>
              <a:rPr lang="en-US" altLang="en-US" dirty="0" err="1" smtClean="0">
                <a:latin typeface="Times New Roman" pitchFamily="18" charset="0"/>
              </a:rPr>
              <a:t>localdst</a:t>
            </a:r>
            <a:r>
              <a:rPr lang="en-US" altLang="en-US" dirty="0" smtClean="0">
                <a:latin typeface="Times New Roman" pitchFamily="18" charset="0"/>
              </a:rPr>
              <a:t>&gt;</a:t>
            </a:r>
          </a:p>
          <a:p>
            <a:pPr lvl="2"/>
            <a:r>
              <a:rPr lang="en-US" altLang="en-US" dirty="0" smtClean="0">
                <a:latin typeface="Times New Roman" pitchFamily="18" charset="0"/>
              </a:rPr>
              <a:t>Copy files to the local file system. Files that fail the CRC check may be copied with the -</a:t>
            </a:r>
            <a:r>
              <a:rPr lang="en-US" altLang="en-US" dirty="0" err="1" smtClean="0">
                <a:latin typeface="Times New Roman" pitchFamily="18" charset="0"/>
              </a:rPr>
              <a:t>ignorecrc</a:t>
            </a:r>
            <a:r>
              <a:rPr lang="en-US" altLang="en-US" dirty="0" smtClean="0">
                <a:latin typeface="Times New Roman" pitchFamily="18" charset="0"/>
              </a:rPr>
              <a:t> option. Files and CRCs may be copied using the -</a:t>
            </a:r>
            <a:r>
              <a:rPr lang="en-US" altLang="en-US" dirty="0" err="1" smtClean="0">
                <a:latin typeface="Times New Roman" pitchFamily="18" charset="0"/>
              </a:rPr>
              <a:t>crc</a:t>
            </a:r>
            <a:r>
              <a:rPr lang="en-US" altLang="en-US" dirty="0" smtClean="0">
                <a:latin typeface="Times New Roman" pitchFamily="18" charset="0"/>
              </a:rPr>
              <a:t> option.		 </a:t>
            </a:r>
          </a:p>
          <a:p>
            <a:pPr lvl="2"/>
            <a:r>
              <a:rPr lang="en-US" altLang="en-US" dirty="0" smtClean="0">
                <a:latin typeface="Times New Roman" pitchFamily="18" charset="0"/>
              </a:rPr>
              <a:t>Example:</a:t>
            </a:r>
          </a:p>
          <a:p>
            <a:pPr lvl="3"/>
            <a:r>
              <a:rPr lang="en-US" altLang="en-US" dirty="0" err="1" smtClean="0">
                <a:latin typeface="Times New Roman" pitchFamily="18" charset="0"/>
              </a:rPr>
              <a:t>hadoop</a:t>
            </a:r>
            <a:r>
              <a:rPr lang="en-US" altLang="en-US" dirty="0" smtClean="0">
                <a:latin typeface="Times New Roman" pitchFamily="18" charset="0"/>
              </a:rPr>
              <a:t> fs -get </a:t>
            </a:r>
            <a:r>
              <a:rPr lang="en-US" altLang="en-US" dirty="0" err="1" smtClean="0">
                <a:latin typeface="Times New Roman" pitchFamily="18" charset="0"/>
              </a:rPr>
              <a:t>hdfs</a:t>
            </a:r>
            <a:r>
              <a:rPr lang="en-US" altLang="en-US" dirty="0" smtClean="0">
                <a:latin typeface="Times New Roman" pitchFamily="18" charset="0"/>
              </a:rPr>
              <a:t>:/</a:t>
            </a:r>
            <a:r>
              <a:rPr lang="en-US" altLang="en-US" dirty="0" err="1" smtClean="0">
                <a:latin typeface="Times New Roman" pitchFamily="18" charset="0"/>
              </a:rPr>
              <a:t>mydir</a:t>
            </a:r>
            <a:r>
              <a:rPr lang="en-US" altLang="en-US" dirty="0" smtClean="0">
                <a:latin typeface="Times New Roman" pitchFamily="18" charset="0"/>
              </a:rPr>
              <a:t>/file file:///home/hdpadmin/localfile</a:t>
            </a:r>
          </a:p>
          <a:p>
            <a:pPr lvl="3">
              <a:spcBef>
                <a:spcPts val="521"/>
              </a:spcBef>
              <a:spcAft>
                <a:spcPts val="521"/>
              </a:spcAft>
            </a:pPr>
            <a:endParaRPr lang="en-US" altLang="en-US" dirty="0" smtClean="0">
              <a:solidFill>
                <a:srgbClr val="354CF9"/>
              </a:solidFill>
              <a:latin typeface="Times New Roman" pitchFamily="18" charset="0"/>
            </a:endParaRPr>
          </a:p>
          <a:p>
            <a:pPr lvl="2">
              <a:spcBef>
                <a:spcPts val="521"/>
              </a:spcBef>
              <a:spcAft>
                <a:spcPts val="521"/>
              </a:spcAft>
            </a:pPr>
            <a:endParaRPr lang="en-US" altLang="en-US" dirty="0" smtClean="0">
              <a:latin typeface="Times New Roman" pitchFamily="18" charset="0"/>
            </a:endParaRPr>
          </a:p>
          <a:p>
            <a:pPr lvl="3">
              <a:spcBef>
                <a:spcPts val="521"/>
              </a:spcBef>
              <a:spcAft>
                <a:spcPts val="521"/>
              </a:spcAft>
            </a:pPr>
            <a:endParaRPr lang="en-US" altLang="en-US" dirty="0" smtClean="0">
              <a:latin typeface="Times New Roman" pitchFamily="18" charset="0"/>
            </a:endParaRPr>
          </a:p>
          <a:p>
            <a:pPr lvl="2"/>
            <a:endParaRPr lang="en-US" altLang="en-US" dirty="0" smtClean="0">
              <a:latin typeface="Times New Roman" pitchFamily="18" charset="0"/>
            </a:endParaRPr>
          </a:p>
          <a:p>
            <a:endParaRPr lang="en-US" altLang="en-US" dirty="0"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432" tIns="45716" rIns="91432" bIns="45716">
            <a:normAutofit/>
          </a:bodyPr>
          <a:lstStyle/>
          <a:p>
            <a:pPr defTabSz="966443">
              <a:defRPr/>
            </a:pPr>
            <a:r>
              <a:rPr lang="en-US" dirty="0" smtClean="0"/>
              <a:t>The topics covered in this lesson are listed.  </a:t>
            </a:r>
            <a:endParaRPr lang="en-US" dirty="0"/>
          </a:p>
        </p:txBody>
      </p:sp>
      <p:sp>
        <p:nvSpPr>
          <p:cNvPr id="4" name="Footer Placeholder 3"/>
          <p:cNvSpPr>
            <a:spLocks noGrp="1"/>
          </p:cNvSpPr>
          <p:nvPr>
            <p:ph type="ftr" sz="quarter" idx="10"/>
          </p:nvPr>
        </p:nvSpPr>
        <p:spPr/>
        <p:txBody>
          <a:bodyPr lIns="91432" tIns="45716" rIns="91432" bIns="45716"/>
          <a:lstStyle/>
          <a:p>
            <a:pPr>
              <a:defRPr/>
            </a:pPr>
            <a:r>
              <a:rPr lang="en-US" smtClean="0"/>
              <a:t>Lect 2: HDSF</a:t>
            </a:r>
            <a:endParaRPr lang="en-US" dirty="0"/>
          </a:p>
        </p:txBody>
      </p:sp>
      <p:sp>
        <p:nvSpPr>
          <p:cNvPr id="5" name="Slide Number Placeholder 4"/>
          <p:cNvSpPr>
            <a:spLocks noGrp="1"/>
          </p:cNvSpPr>
          <p:nvPr>
            <p:ph type="sldNum" sz="quarter" idx="11"/>
          </p:nvPr>
        </p:nvSpPr>
        <p:spPr/>
        <p:txBody>
          <a:bodyPr lIns="91432" tIns="45716" rIns="91432" bIns="45716"/>
          <a:lstStyle/>
          <a:p>
            <a:pPr>
              <a:defRPr/>
            </a:pPr>
            <a:fld id="{80249327-EC2F-4096-8D35-6B76097739FC}" type="slidenum">
              <a:rPr lang="en-US" smtClean="0"/>
              <a:pPr>
                <a:defRPr/>
              </a:pPr>
              <a:t>2</a:t>
            </a:fld>
            <a:endParaRPr lang="en-US" dirty="0"/>
          </a:p>
        </p:txBody>
      </p:sp>
      <p:sp>
        <p:nvSpPr>
          <p:cNvPr id="6" name="Date Placeholder 5"/>
          <p:cNvSpPr>
            <a:spLocks noGrp="1"/>
          </p:cNvSpPr>
          <p:nvPr>
            <p:ph type="dt" idx="12"/>
          </p:nvPr>
        </p:nvSpPr>
        <p:spPr/>
        <p:txBody>
          <a:bodyPr/>
          <a:lstStyle/>
          <a:p>
            <a:fld id="{C5831696-CC12-432B-A1EE-73D11B901BAE}" type="datetime1">
              <a:rPr lang="en-US" smtClean="0"/>
              <a:t>10/7/2020</a:t>
            </a:fld>
            <a:endParaRPr lang="en-US"/>
          </a:p>
        </p:txBody>
      </p:sp>
      <p:sp>
        <p:nvSpPr>
          <p:cNvPr id="7" name="Header Placeholder 6"/>
          <p:cNvSpPr>
            <a:spLocks noGrp="1"/>
          </p:cNvSpPr>
          <p:nvPr>
            <p:ph type="hdr" sz="quarter" idx="13"/>
          </p:nvPr>
        </p:nvSpPr>
        <p:spPr/>
        <p:txBody>
          <a:bodyPr/>
          <a:lstStyle/>
          <a:p>
            <a:r>
              <a:rPr lang="en-US" smtClean="0"/>
              <a:t>CIE 504: Big Data</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1%-10%-100%</a:t>
            </a:r>
            <a:endParaRPr lang="en-US" dirty="0"/>
          </a:p>
        </p:txBody>
      </p:sp>
      <p:sp>
        <p:nvSpPr>
          <p:cNvPr id="4" name="Slide Number Placeholder 3"/>
          <p:cNvSpPr>
            <a:spLocks noGrp="1"/>
          </p:cNvSpPr>
          <p:nvPr>
            <p:ph type="sldNum" sz="quarter" idx="10"/>
          </p:nvPr>
        </p:nvSpPr>
        <p:spPr/>
        <p:txBody>
          <a:bodyPr/>
          <a:lstStyle/>
          <a:p>
            <a:fld id="{E70438F4-F50F-CB45-854D-6A1A628F6287}" type="slidenum">
              <a:rPr lang="en-US" smtClean="0"/>
              <a:t>5</a:t>
            </a:fld>
            <a:endParaRPr lang="en-US"/>
          </a:p>
        </p:txBody>
      </p:sp>
    </p:spTree>
    <p:extLst>
      <p:ext uri="{BB962C8B-B14F-4D97-AF65-F5344CB8AC3E}">
        <p14:creationId xmlns:p14="http://schemas.microsoft.com/office/powerpoint/2010/main" val="3344138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443038" y="923925"/>
            <a:ext cx="4427537" cy="3319463"/>
          </a:xfrm>
          <a:ln/>
        </p:spPr>
      </p:sp>
      <p:sp>
        <p:nvSpPr>
          <p:cNvPr id="31747" name="Rectangle 3"/>
          <p:cNvSpPr>
            <a:spLocks noGrp="1" noChangeArrowheads="1"/>
          </p:cNvSpPr>
          <p:nvPr>
            <p:ph type="body" idx="1"/>
          </p:nvPr>
        </p:nvSpPr>
        <p:spPr>
          <a:xfrm>
            <a:off x="1131718" y="4567466"/>
            <a:ext cx="5055110" cy="368582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itchFamily="18" charset="0"/>
              </a:rPr>
              <a:t>Secondary namenode</a:t>
            </a:r>
          </a:p>
          <a:p>
            <a:r>
              <a:rPr lang="en-US" altLang="en-US" smtClean="0">
                <a:latin typeface="Times New Roman" pitchFamily="18" charset="0"/>
              </a:rPr>
              <a:t>Import checkpoint</a:t>
            </a:r>
          </a:p>
          <a:p>
            <a:r>
              <a:rPr lang="en-US" altLang="en-US" smtClean="0">
                <a:latin typeface="Times New Roman" pitchFamily="18" charset="0"/>
              </a:rPr>
              <a:t>Rebalancing</a:t>
            </a:r>
          </a:p>
          <a:p>
            <a:r>
              <a:rPr lang="en-US" altLang="en-US" smtClean="0">
                <a:latin typeface="Times New Roman" pitchFamily="18" charset="0"/>
              </a:rPr>
              <a:t>SafeMode</a:t>
            </a:r>
          </a:p>
          <a:p>
            <a:r>
              <a:rPr lang="en-US" altLang="en-US" smtClean="0">
                <a:latin typeface="Times New Roman" pitchFamily="18" charset="0"/>
              </a:rPr>
              <a:t>Recovery Mode</a:t>
            </a:r>
          </a:p>
          <a:p>
            <a:endParaRPr lang="en-US" altLang="en-US" smtClean="0">
              <a:latin typeface="Times New Roman" pitchFamily="18" charset="0"/>
            </a:endParaRPr>
          </a:p>
          <a:p>
            <a:r>
              <a:rPr lang="en-US" altLang="en-US" smtClean="0">
                <a:latin typeface="Times New Roman" pitchFamily="18" charset="0"/>
              </a:rPr>
              <a:t>The entire file system namespace, including the mapping of blocks to files and file system properties, is stored in a file called the </a:t>
            </a:r>
            <a:r>
              <a:rPr lang="en-US" altLang="en-US" b="1" smtClean="0">
                <a:latin typeface="Times New Roman" pitchFamily="18" charset="0"/>
              </a:rPr>
              <a:t>FsImage</a:t>
            </a:r>
            <a:r>
              <a:rPr lang="en-US" altLang="en-US" smtClean="0">
                <a:latin typeface="Times New Roman" pitchFamily="18" charset="0"/>
              </a:rPr>
              <a:t>. The FsImage is stored as a file in the NameNode’s local file system. Contains the metadata on disk (not exact copy of what is in RAM, but a checkpoint copy)</a:t>
            </a:r>
          </a:p>
          <a:p>
            <a:endParaRPr lang="en-US" altLang="en-US" smtClean="0">
              <a:latin typeface="Times New Roman" pitchFamily="18" charset="0"/>
            </a:endParaRPr>
          </a:p>
          <a:p>
            <a:r>
              <a:rPr lang="en-US" altLang="en-US" smtClean="0">
                <a:latin typeface="Times New Roman" pitchFamily="18" charset="0"/>
              </a:rPr>
              <a:t>The NameNode uses a transaction log called the </a:t>
            </a:r>
            <a:r>
              <a:rPr lang="en-US" altLang="en-US" b="1" smtClean="0">
                <a:latin typeface="Times New Roman" pitchFamily="18" charset="0"/>
              </a:rPr>
              <a:t>EditLog</a:t>
            </a:r>
            <a:r>
              <a:rPr lang="en-US" altLang="en-US" smtClean="0">
                <a:latin typeface="Times New Roman" pitchFamily="18" charset="0"/>
              </a:rPr>
              <a:t> to persistently record every change that occurs to file system metadata, synchronizes with metadata in RAM after each write.</a:t>
            </a:r>
          </a:p>
          <a:p>
            <a:endParaRPr lang="en-US" altLang="en-US" smtClean="0">
              <a:solidFill>
                <a:srgbClr val="7889FB"/>
              </a:solidFill>
              <a:latin typeface="Times New Roman" pitchFamily="18" charset="0"/>
            </a:endParaRPr>
          </a:p>
          <a:p>
            <a:r>
              <a:rPr lang="en-US" altLang="en-US" smtClean="0">
                <a:solidFill>
                  <a:srgbClr val="7889FB"/>
                </a:solidFill>
                <a:latin typeface="Times New Roman" pitchFamily="18" charset="0"/>
              </a:rPr>
              <a:t>The </a:t>
            </a:r>
            <a:r>
              <a:rPr lang="en-US" altLang="en-US" b="1" smtClean="0">
                <a:solidFill>
                  <a:srgbClr val="7889FB"/>
                </a:solidFill>
                <a:latin typeface="Times New Roman" pitchFamily="18" charset="0"/>
              </a:rPr>
              <a:t>NameNode</a:t>
            </a:r>
            <a:r>
              <a:rPr lang="en-US" altLang="en-US" smtClean="0">
                <a:solidFill>
                  <a:srgbClr val="7889FB"/>
                </a:solidFill>
                <a:latin typeface="Times New Roman" pitchFamily="18" charset="0"/>
              </a:rPr>
              <a:t> can be potential single point of failure (expected to solved in Hadoop v2 with NameNode federation)</a:t>
            </a:r>
          </a:p>
          <a:p>
            <a:pPr lvl="2">
              <a:buFontTx/>
              <a:buChar char="•"/>
            </a:pPr>
            <a:r>
              <a:rPr lang="en-US" altLang="en-US" smtClean="0">
                <a:latin typeface="Times New Roman" pitchFamily="18" charset="0"/>
              </a:rPr>
              <a:t>don’t use inexpensive commodity hardware for the NameNode</a:t>
            </a:r>
          </a:p>
          <a:p>
            <a:pPr lvl="2">
              <a:buFontTx/>
              <a:buChar char="•"/>
            </a:pPr>
            <a:r>
              <a:rPr lang="en-US" altLang="en-US" smtClean="0">
                <a:latin typeface="Times New Roman" pitchFamily="18" charset="0"/>
              </a:rPr>
              <a:t>mitigate by backing up to other storage</a:t>
            </a:r>
          </a:p>
          <a:p>
            <a:r>
              <a:rPr lang="en-US" altLang="en-US" smtClean="0">
                <a:latin typeface="Times New Roman" pitchFamily="18" charset="0"/>
              </a:rPr>
              <a:t>In case of </a:t>
            </a:r>
            <a:r>
              <a:rPr lang="en-US" altLang="en-US" b="1" smtClean="0">
                <a:latin typeface="Times New Roman" pitchFamily="18" charset="0"/>
              </a:rPr>
              <a:t>power failure on NameNode</a:t>
            </a:r>
            <a:r>
              <a:rPr lang="en-US" altLang="en-US" smtClean="0">
                <a:latin typeface="Times New Roman" pitchFamily="18" charset="0"/>
              </a:rPr>
              <a:t>,</a:t>
            </a:r>
            <a:r>
              <a:rPr lang="en-US" altLang="en-US">
                <a:latin typeface="Times New Roman" pitchFamily="18" charset="0"/>
              </a:rPr>
              <a:t> recover using FsImage and EditLog.</a:t>
            </a:r>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Heart beating</a:t>
            </a:r>
            <a:r>
              <a:rPr lang="en-US" baseline="0" dirty="0" smtClean="0"/>
              <a:t> every 3 seconds. If NN does not hear from DN in 10 </a:t>
            </a:r>
            <a:r>
              <a:rPr lang="en-US" baseline="0" dirty="0" err="1" smtClean="0"/>
              <a:t>mins</a:t>
            </a:r>
            <a:r>
              <a:rPr lang="en-US" baseline="0" dirty="0" smtClean="0"/>
              <a:t>, it starts to replicate the blocks</a:t>
            </a:r>
            <a:endParaRPr lang="en-US" dirty="0"/>
          </a:p>
        </p:txBody>
      </p:sp>
      <p:sp>
        <p:nvSpPr>
          <p:cNvPr id="4" name="Slide Number Placeholder 3"/>
          <p:cNvSpPr>
            <a:spLocks noGrp="1"/>
          </p:cNvSpPr>
          <p:nvPr>
            <p:ph type="sldNum" sz="quarter" idx="10"/>
          </p:nvPr>
        </p:nvSpPr>
        <p:spPr/>
        <p:txBody>
          <a:bodyPr/>
          <a:lstStyle/>
          <a:p>
            <a:fld id="{E70438F4-F50F-CB45-854D-6A1A628F6287}" type="slidenum">
              <a:rPr lang="en-US" smtClean="0"/>
              <a:t>16</a:t>
            </a:fld>
            <a:endParaRPr lang="en-US"/>
          </a:p>
        </p:txBody>
      </p:sp>
    </p:spTree>
    <p:extLst>
      <p:ext uri="{BB962C8B-B14F-4D97-AF65-F5344CB8AC3E}">
        <p14:creationId xmlns:p14="http://schemas.microsoft.com/office/powerpoint/2010/main" val="1611619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itchFamily="18" charset="0"/>
              </a:rPr>
              <a:t>Data in a Hadoop cluster is broken down into smaller pieces (called blocks) and distributed throughout the cluster. In this way, the map and reduce functions can be ex­ecuted on smaller subsets of your larger data sets, and this provides the scal­ability that is needed for big data processing. </a:t>
            </a:r>
          </a:p>
          <a:p>
            <a:endParaRPr lang="en-US" altLang="en-US" smtClean="0">
              <a:latin typeface="Times New Roman" pitchFamily="18" charset="0"/>
            </a:endParaRPr>
          </a:p>
          <a:p>
            <a:r>
              <a:rPr lang="en-US" altLang="en-US" smtClean="0">
                <a:latin typeface="Times New Roman" pitchFamily="18" charset="0"/>
              </a:rPr>
              <a:t>http://www-01.ibm.com/software/data/infosphere/hadoop/hdfs/</a:t>
            </a:r>
          </a:p>
          <a:p>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HDFS</a:t>
            </a:r>
            <a:r>
              <a:rPr lang="en-US" baseline="0" dirty="0" smtClean="0"/>
              <a:t> block is 32K times larger than regular file system</a:t>
            </a:r>
            <a:endParaRPr lang="en-US" dirty="0"/>
          </a:p>
        </p:txBody>
      </p:sp>
      <p:sp>
        <p:nvSpPr>
          <p:cNvPr id="4" name="Slide Number Placeholder 3"/>
          <p:cNvSpPr>
            <a:spLocks noGrp="1"/>
          </p:cNvSpPr>
          <p:nvPr>
            <p:ph type="sldNum" sz="quarter" idx="10"/>
          </p:nvPr>
        </p:nvSpPr>
        <p:spPr/>
        <p:txBody>
          <a:bodyPr/>
          <a:lstStyle/>
          <a:p>
            <a:fld id="{E70438F4-F50F-CB45-854D-6A1A628F6287}" type="slidenum">
              <a:rPr lang="en-US" smtClean="0"/>
              <a:t>19</a:t>
            </a:fld>
            <a:endParaRPr lang="en-US"/>
          </a:p>
        </p:txBody>
      </p:sp>
    </p:spTree>
    <p:extLst>
      <p:ext uri="{BB962C8B-B14F-4D97-AF65-F5344CB8AC3E}">
        <p14:creationId xmlns:p14="http://schemas.microsoft.com/office/powerpoint/2010/main" val="498266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Analogy:</a:t>
            </a:r>
            <a:r>
              <a:rPr lang="en-US" baseline="0" dirty="0" smtClean="0"/>
              <a:t> Name Node is like the Index cards in library. When you borrow a book, go to find its index in the central place and then go to book shelves and find those books</a:t>
            </a:r>
            <a:endParaRPr lang="en-US" dirty="0"/>
          </a:p>
        </p:txBody>
      </p:sp>
      <p:sp>
        <p:nvSpPr>
          <p:cNvPr id="4" name="Slide Number Placeholder 3"/>
          <p:cNvSpPr>
            <a:spLocks noGrp="1"/>
          </p:cNvSpPr>
          <p:nvPr>
            <p:ph type="sldNum" sz="quarter" idx="10"/>
          </p:nvPr>
        </p:nvSpPr>
        <p:spPr/>
        <p:txBody>
          <a:bodyPr/>
          <a:lstStyle/>
          <a:p>
            <a:fld id="{E70438F4-F50F-CB45-854D-6A1A628F6287}" type="slidenum">
              <a:rPr lang="en-US" smtClean="0"/>
              <a:t>21</a:t>
            </a:fld>
            <a:endParaRPr lang="en-US"/>
          </a:p>
        </p:txBody>
      </p:sp>
    </p:spTree>
    <p:extLst>
      <p:ext uri="{BB962C8B-B14F-4D97-AF65-F5344CB8AC3E}">
        <p14:creationId xmlns:p14="http://schemas.microsoft.com/office/powerpoint/2010/main" val="1272753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scarece</a:t>
            </a:r>
            <a:endParaRPr lang="en-US" dirty="0"/>
          </a:p>
        </p:txBody>
      </p:sp>
      <p:sp>
        <p:nvSpPr>
          <p:cNvPr id="4" name="Slide Number Placeholder 3"/>
          <p:cNvSpPr>
            <a:spLocks noGrp="1"/>
          </p:cNvSpPr>
          <p:nvPr>
            <p:ph type="sldNum" sz="quarter" idx="10"/>
          </p:nvPr>
        </p:nvSpPr>
        <p:spPr/>
        <p:txBody>
          <a:bodyPr/>
          <a:lstStyle/>
          <a:p>
            <a:fld id="{E70438F4-F50F-CB45-854D-6A1A628F6287}" type="slidenum">
              <a:rPr lang="en-US" smtClean="0"/>
              <a:t>24</a:t>
            </a:fld>
            <a:endParaRPr lang="en-US"/>
          </a:p>
        </p:txBody>
      </p:sp>
    </p:spTree>
    <p:extLst>
      <p:ext uri="{BB962C8B-B14F-4D97-AF65-F5344CB8AC3E}">
        <p14:creationId xmlns:p14="http://schemas.microsoft.com/office/powerpoint/2010/main" val="1539021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1C9975-C252-4F8B-9ECD-F01E6CFEEF83}" type="datetime1">
              <a:rPr lang="en-US" smtClean="0"/>
              <a:t>10/7/2020</a:t>
            </a:fld>
            <a:endParaRPr lang="en-US"/>
          </a:p>
        </p:txBody>
      </p:sp>
      <p:sp>
        <p:nvSpPr>
          <p:cNvPr id="5" name="Footer Placeholder 4"/>
          <p:cNvSpPr>
            <a:spLocks noGrp="1"/>
          </p:cNvSpPr>
          <p:nvPr>
            <p:ph type="ftr" sz="quarter" idx="11"/>
          </p:nvPr>
        </p:nvSpPr>
        <p:spPr/>
        <p:txBody>
          <a:bodyPr/>
          <a:lstStyle/>
          <a:p>
            <a:r>
              <a:rPr lang="en-US" smtClean="0"/>
              <a:t>Text Analytics</a:t>
            </a:r>
            <a:endParaRPr lang="en-US"/>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293935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E6B2B0-E0F9-4AA1-85EC-8A37CA4A14B4}" type="datetime1">
              <a:rPr lang="en-US" smtClean="0"/>
              <a:t>10/7/2020</a:t>
            </a:fld>
            <a:endParaRPr lang="en-US"/>
          </a:p>
        </p:txBody>
      </p:sp>
      <p:sp>
        <p:nvSpPr>
          <p:cNvPr id="5" name="Footer Placeholder 4"/>
          <p:cNvSpPr>
            <a:spLocks noGrp="1"/>
          </p:cNvSpPr>
          <p:nvPr>
            <p:ph type="ftr" sz="quarter" idx="11"/>
          </p:nvPr>
        </p:nvSpPr>
        <p:spPr/>
        <p:txBody>
          <a:bodyPr/>
          <a:lstStyle/>
          <a:p>
            <a:r>
              <a:rPr lang="en-US" smtClean="0"/>
              <a:t>Text Analytics</a:t>
            </a:r>
            <a:endParaRPr lang="en-US"/>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63634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95E956-B4F5-4236-9EC3-1BB9E6D41770}" type="datetime1">
              <a:rPr lang="en-US" smtClean="0"/>
              <a:t>10/7/2020</a:t>
            </a:fld>
            <a:endParaRPr lang="en-US"/>
          </a:p>
        </p:txBody>
      </p:sp>
      <p:sp>
        <p:nvSpPr>
          <p:cNvPr id="5" name="Footer Placeholder 4"/>
          <p:cNvSpPr>
            <a:spLocks noGrp="1"/>
          </p:cNvSpPr>
          <p:nvPr>
            <p:ph type="ftr" sz="quarter" idx="11"/>
          </p:nvPr>
        </p:nvSpPr>
        <p:spPr/>
        <p:txBody>
          <a:bodyPr/>
          <a:lstStyle/>
          <a:p>
            <a:r>
              <a:rPr lang="en-US" smtClean="0"/>
              <a:t>Text Analytics</a:t>
            </a:r>
            <a:endParaRPr lang="en-US"/>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45255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3E1F76-C9AC-4257-948D-B5644515581B}" type="datetime1">
              <a:rPr lang="en-US" smtClean="0"/>
              <a:t>10/7/2020</a:t>
            </a:fld>
            <a:endParaRPr lang="en-US"/>
          </a:p>
        </p:txBody>
      </p:sp>
      <p:sp>
        <p:nvSpPr>
          <p:cNvPr id="5" name="Footer Placeholder 4"/>
          <p:cNvSpPr>
            <a:spLocks noGrp="1"/>
          </p:cNvSpPr>
          <p:nvPr>
            <p:ph type="ftr" sz="quarter" idx="11"/>
          </p:nvPr>
        </p:nvSpPr>
        <p:spPr/>
        <p:txBody>
          <a:bodyPr/>
          <a:lstStyle/>
          <a:p>
            <a:r>
              <a:rPr lang="en-US" smtClean="0"/>
              <a:t>Text Analytics</a:t>
            </a:r>
            <a:endParaRPr lang="en-US"/>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065162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6056FB-2EC1-4F91-A40D-ACB7E3EAFB36}" type="datetime1">
              <a:rPr lang="en-US" smtClean="0"/>
              <a:t>10/7/2020</a:t>
            </a:fld>
            <a:endParaRPr lang="en-US"/>
          </a:p>
        </p:txBody>
      </p:sp>
      <p:sp>
        <p:nvSpPr>
          <p:cNvPr id="5" name="Footer Placeholder 4"/>
          <p:cNvSpPr>
            <a:spLocks noGrp="1"/>
          </p:cNvSpPr>
          <p:nvPr>
            <p:ph type="ftr" sz="quarter" idx="11"/>
          </p:nvPr>
        </p:nvSpPr>
        <p:spPr/>
        <p:txBody>
          <a:bodyPr/>
          <a:lstStyle/>
          <a:p>
            <a:r>
              <a:rPr lang="en-US" smtClean="0"/>
              <a:t>Text Analytics</a:t>
            </a:r>
            <a:endParaRPr lang="en-US"/>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50691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AB0E64-856E-4AB2-91FB-3EF8470170C0}" type="datetime1">
              <a:rPr lang="en-US" smtClean="0"/>
              <a:t>10/7/2020</a:t>
            </a:fld>
            <a:endParaRPr lang="en-US"/>
          </a:p>
        </p:txBody>
      </p:sp>
      <p:sp>
        <p:nvSpPr>
          <p:cNvPr id="6" name="Footer Placeholder 5"/>
          <p:cNvSpPr>
            <a:spLocks noGrp="1"/>
          </p:cNvSpPr>
          <p:nvPr>
            <p:ph type="ftr" sz="quarter" idx="11"/>
          </p:nvPr>
        </p:nvSpPr>
        <p:spPr/>
        <p:txBody>
          <a:bodyPr/>
          <a:lstStyle/>
          <a:p>
            <a:r>
              <a:rPr lang="en-US" smtClean="0"/>
              <a:t>Text Analytics</a:t>
            </a:r>
            <a:endParaRPr lang="en-US"/>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82173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E5DF61-0F3E-4CB1-98F5-41CEB579C646}" type="datetime1">
              <a:rPr lang="en-US" smtClean="0"/>
              <a:t>10/7/2020</a:t>
            </a:fld>
            <a:endParaRPr lang="en-US"/>
          </a:p>
        </p:txBody>
      </p:sp>
      <p:sp>
        <p:nvSpPr>
          <p:cNvPr id="8" name="Footer Placeholder 7"/>
          <p:cNvSpPr>
            <a:spLocks noGrp="1"/>
          </p:cNvSpPr>
          <p:nvPr>
            <p:ph type="ftr" sz="quarter" idx="11"/>
          </p:nvPr>
        </p:nvSpPr>
        <p:spPr/>
        <p:txBody>
          <a:bodyPr/>
          <a:lstStyle/>
          <a:p>
            <a:r>
              <a:rPr lang="en-US" smtClean="0"/>
              <a:t>Text Analytics</a:t>
            </a:r>
            <a:endParaRPr lang="en-US"/>
          </a:p>
        </p:txBody>
      </p:sp>
      <p:sp>
        <p:nvSpPr>
          <p:cNvPr id="9" name="Slide Number Placeholder 8"/>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99501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776902-9C7A-4C6C-9E24-86F00EAB7B03}" type="datetime1">
              <a:rPr lang="en-US" smtClean="0"/>
              <a:t>10/7/2020</a:t>
            </a:fld>
            <a:endParaRPr lang="en-US"/>
          </a:p>
        </p:txBody>
      </p:sp>
      <p:sp>
        <p:nvSpPr>
          <p:cNvPr id="4" name="Footer Placeholder 3"/>
          <p:cNvSpPr>
            <a:spLocks noGrp="1"/>
          </p:cNvSpPr>
          <p:nvPr>
            <p:ph type="ftr" sz="quarter" idx="11"/>
          </p:nvPr>
        </p:nvSpPr>
        <p:spPr/>
        <p:txBody>
          <a:bodyPr/>
          <a:lstStyle/>
          <a:p>
            <a:r>
              <a:rPr lang="en-US" smtClean="0"/>
              <a:t>Text Analytics</a:t>
            </a:r>
            <a:endParaRPr lang="en-US"/>
          </a:p>
        </p:txBody>
      </p:sp>
      <p:sp>
        <p:nvSpPr>
          <p:cNvPr id="5" name="Slide Number Placeholder 4"/>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22868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48FCD0-6EA5-45E9-BC3C-81F9A3D70D63}" type="datetime1">
              <a:rPr lang="en-US" smtClean="0"/>
              <a:t>10/7/2020</a:t>
            </a:fld>
            <a:endParaRPr lang="en-US"/>
          </a:p>
        </p:txBody>
      </p:sp>
      <p:sp>
        <p:nvSpPr>
          <p:cNvPr id="3" name="Footer Placeholder 2"/>
          <p:cNvSpPr>
            <a:spLocks noGrp="1"/>
          </p:cNvSpPr>
          <p:nvPr>
            <p:ph type="ftr" sz="quarter" idx="11"/>
          </p:nvPr>
        </p:nvSpPr>
        <p:spPr/>
        <p:txBody>
          <a:bodyPr/>
          <a:lstStyle/>
          <a:p>
            <a:r>
              <a:rPr lang="en-US" smtClean="0"/>
              <a:t>Text Analytics</a:t>
            </a:r>
            <a:endParaRPr lang="en-US"/>
          </a:p>
        </p:txBody>
      </p:sp>
      <p:sp>
        <p:nvSpPr>
          <p:cNvPr id="4" name="Slide Number Placeholder 3"/>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81124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F45A3A-B321-4D52-A7C7-68B5121E6790}" type="datetime1">
              <a:rPr lang="en-US" smtClean="0"/>
              <a:t>10/7/2020</a:t>
            </a:fld>
            <a:endParaRPr lang="en-US"/>
          </a:p>
        </p:txBody>
      </p:sp>
      <p:sp>
        <p:nvSpPr>
          <p:cNvPr id="6" name="Footer Placeholder 5"/>
          <p:cNvSpPr>
            <a:spLocks noGrp="1"/>
          </p:cNvSpPr>
          <p:nvPr>
            <p:ph type="ftr" sz="quarter" idx="11"/>
          </p:nvPr>
        </p:nvSpPr>
        <p:spPr/>
        <p:txBody>
          <a:bodyPr/>
          <a:lstStyle/>
          <a:p>
            <a:r>
              <a:rPr lang="en-US" smtClean="0"/>
              <a:t>Text Analytics</a:t>
            </a:r>
            <a:endParaRPr lang="en-US"/>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75252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FE1CA-260D-43AB-ABC1-570ECAA167F4}" type="datetime1">
              <a:rPr lang="en-US" smtClean="0"/>
              <a:t>10/7/2020</a:t>
            </a:fld>
            <a:endParaRPr lang="en-US"/>
          </a:p>
        </p:txBody>
      </p:sp>
      <p:sp>
        <p:nvSpPr>
          <p:cNvPr id="6" name="Footer Placeholder 5"/>
          <p:cNvSpPr>
            <a:spLocks noGrp="1"/>
          </p:cNvSpPr>
          <p:nvPr>
            <p:ph type="ftr" sz="quarter" idx="11"/>
          </p:nvPr>
        </p:nvSpPr>
        <p:spPr/>
        <p:txBody>
          <a:bodyPr/>
          <a:lstStyle/>
          <a:p>
            <a:r>
              <a:rPr lang="en-US" smtClean="0"/>
              <a:t>Text Analytics</a:t>
            </a:r>
            <a:endParaRPr lang="en-US"/>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32969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7D1B0-99A2-4F4D-A8C8-6053129664B2}" type="datetime1">
              <a:rPr lang="en-US" smtClean="0"/>
              <a:t>10/7/2020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Text Analytics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D4A25-22B2-48E3-9FC3-0D375F0F72AF}" type="slidenum">
              <a:rPr lang="en-US" smtClean="0"/>
              <a:t>‹#›</a:t>
            </a:fld>
            <a:endParaRPr lang="en-US"/>
          </a:p>
        </p:txBody>
      </p:sp>
    </p:spTree>
    <p:extLst>
      <p:ext uri="{BB962C8B-B14F-4D97-AF65-F5344CB8AC3E}">
        <p14:creationId xmlns:p14="http://schemas.microsoft.com/office/powerpoint/2010/main" val="73692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hyperlink" Target="https://hadoop.apache.org/docs/r2.4.1/hadoop-project-dist/hadoop-common/FileSystemShell.html" TargetMode="External"/><Relationship Id="rId2" Type="http://schemas.openxmlformats.org/officeDocument/2006/relationships/hyperlink" Target="http://localhost:5007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1204913" indent="-1204913"/>
            <a:r>
              <a:rPr lang="en-US" dirty="0"/>
              <a:t>The Hadoop Distributed </a:t>
            </a:r>
            <a:r>
              <a:rPr lang="en-US" dirty="0" smtClean="0"/>
              <a:t>Filesystem (HDFS)</a:t>
            </a:r>
            <a:endParaRPr lang="en-US" dirty="0"/>
          </a:p>
        </p:txBody>
      </p:sp>
      <p:sp>
        <p:nvSpPr>
          <p:cNvPr id="3" name="Subtitle 2"/>
          <p:cNvSpPr>
            <a:spLocks noGrp="1"/>
          </p:cNvSpPr>
          <p:nvPr>
            <p:ph type="subTitle" idx="1"/>
          </p:nvPr>
        </p:nvSpPr>
        <p:spPr/>
        <p:txBody>
          <a:bodyPr/>
          <a:lstStyle/>
          <a:p>
            <a:r>
              <a:rPr lang="en-US" dirty="0" smtClean="0"/>
              <a:t>Elsayed Hemayed</a:t>
            </a:r>
            <a:endParaRPr lang="en-US" dirty="0"/>
          </a:p>
        </p:txBody>
      </p:sp>
      <p:sp>
        <p:nvSpPr>
          <p:cNvPr id="5" name="TextBox 4"/>
          <p:cNvSpPr txBox="1"/>
          <p:nvPr/>
        </p:nvSpPr>
        <p:spPr>
          <a:xfrm>
            <a:off x="228600" y="6248400"/>
            <a:ext cx="8610600" cy="307777"/>
          </a:xfrm>
          <a:prstGeom prst="rect">
            <a:avLst/>
          </a:prstGeom>
          <a:noFill/>
        </p:spPr>
        <p:txBody>
          <a:bodyPr wrap="square" rtlCol="0">
            <a:spAutoFit/>
          </a:bodyPr>
          <a:lstStyle/>
          <a:p>
            <a:r>
              <a:rPr lang="en-US" sz="1400" dirty="0" smtClean="0"/>
              <a:t>The original slides are from EMC and IBM, </a:t>
            </a:r>
            <a:r>
              <a:rPr lang="en-US" sz="1400" dirty="0"/>
              <a:t>and Prof. Dong </a:t>
            </a:r>
            <a:r>
              <a:rPr lang="en-US" sz="1400" dirty="0" smtClean="0"/>
              <a:t>Wang.</a:t>
            </a:r>
            <a:endParaRPr lang="en-US" sz="1400" dirty="0"/>
          </a:p>
        </p:txBody>
      </p:sp>
    </p:spTree>
    <p:extLst>
      <p:ext uri="{BB962C8B-B14F-4D97-AF65-F5344CB8AC3E}">
        <p14:creationId xmlns:p14="http://schemas.microsoft.com/office/powerpoint/2010/main" val="881968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371"/>
            <a:ext cx="8229600" cy="1143000"/>
          </a:xfrm>
        </p:spPr>
        <p:txBody>
          <a:bodyPr/>
          <a:lstStyle/>
          <a:p>
            <a:r>
              <a:rPr lang="en-US" dirty="0" smtClean="0"/>
              <a:t>HDFS Architecture: Master-Slave</a:t>
            </a:r>
            <a:endParaRPr lang="en-US" dirty="0"/>
          </a:p>
        </p:txBody>
      </p:sp>
      <p:grpSp>
        <p:nvGrpSpPr>
          <p:cNvPr id="6" name="Group 5"/>
          <p:cNvGrpSpPr/>
          <p:nvPr/>
        </p:nvGrpSpPr>
        <p:grpSpPr>
          <a:xfrm>
            <a:off x="200061" y="2949228"/>
            <a:ext cx="2861974" cy="2868159"/>
            <a:chOff x="200061" y="1638240"/>
            <a:chExt cx="3452956" cy="4179148"/>
          </a:xfrm>
        </p:grpSpPr>
        <p:sp>
          <p:nvSpPr>
            <p:cNvPr id="4" name="Rectangle 3"/>
            <p:cNvSpPr/>
            <p:nvPr/>
          </p:nvSpPr>
          <p:spPr>
            <a:xfrm>
              <a:off x="654662" y="1718046"/>
              <a:ext cx="510637" cy="612692"/>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a:stCxn id="4" idx="2"/>
            </p:cNvCxnSpPr>
            <p:nvPr/>
          </p:nvCxnSpPr>
          <p:spPr>
            <a:xfrm>
              <a:off x="909981" y="2330738"/>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53523" y="3415542"/>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a:stCxn id="10" idx="2"/>
            </p:cNvCxnSpPr>
            <p:nvPr/>
          </p:nvCxnSpPr>
          <p:spPr>
            <a:xfrm>
              <a:off x="608842" y="4028234"/>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461732" y="3415542"/>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a:stCxn id="12" idx="2"/>
            </p:cNvCxnSpPr>
            <p:nvPr/>
          </p:nvCxnSpPr>
          <p:spPr>
            <a:xfrm>
              <a:off x="1717051" y="4028234"/>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2574659" y="3441730"/>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p:cNvCxnSpPr>
              <a:stCxn id="14" idx="2"/>
            </p:cNvCxnSpPr>
            <p:nvPr/>
          </p:nvCxnSpPr>
          <p:spPr>
            <a:xfrm>
              <a:off x="2829978" y="4054422"/>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360070" y="4838063"/>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a:stCxn id="16" idx="2"/>
            </p:cNvCxnSpPr>
            <p:nvPr/>
          </p:nvCxnSpPr>
          <p:spPr>
            <a:xfrm>
              <a:off x="615389" y="5450755"/>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468279" y="4838063"/>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18" idx="2"/>
            </p:cNvCxnSpPr>
            <p:nvPr/>
          </p:nvCxnSpPr>
          <p:spPr>
            <a:xfrm>
              <a:off x="1723598" y="5450755"/>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2581206" y="4864251"/>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a:stCxn id="20" idx="2"/>
            </p:cNvCxnSpPr>
            <p:nvPr/>
          </p:nvCxnSpPr>
          <p:spPr>
            <a:xfrm>
              <a:off x="2836525" y="5476943"/>
              <a:ext cx="6547" cy="3404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09492" y="2671183"/>
              <a:ext cx="34435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09492" y="4416327"/>
              <a:ext cx="34435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00061" y="5817388"/>
              <a:ext cx="3443525" cy="0"/>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301754" y="1638240"/>
              <a:ext cx="2315671" cy="369332"/>
            </a:xfrm>
            <a:prstGeom prst="rect">
              <a:avLst/>
            </a:prstGeom>
            <a:noFill/>
          </p:spPr>
          <p:txBody>
            <a:bodyPr wrap="square" rtlCol="0">
              <a:spAutoFit/>
            </a:bodyPr>
            <a:lstStyle/>
            <a:p>
              <a:r>
                <a:rPr lang="en-US" b="1" dirty="0" smtClean="0"/>
                <a:t>Name Node (NN)</a:t>
              </a:r>
              <a:endParaRPr lang="en-US" b="1" dirty="0"/>
            </a:p>
          </p:txBody>
        </p:sp>
        <p:sp>
          <p:nvSpPr>
            <p:cNvPr id="30" name="TextBox 29"/>
            <p:cNvSpPr txBox="1"/>
            <p:nvPr/>
          </p:nvSpPr>
          <p:spPr>
            <a:xfrm>
              <a:off x="621936" y="2931713"/>
              <a:ext cx="2315671" cy="369332"/>
            </a:xfrm>
            <a:prstGeom prst="rect">
              <a:avLst/>
            </a:prstGeom>
            <a:noFill/>
          </p:spPr>
          <p:txBody>
            <a:bodyPr wrap="square" rtlCol="0">
              <a:spAutoFit/>
            </a:bodyPr>
            <a:lstStyle/>
            <a:p>
              <a:r>
                <a:rPr lang="en-US" b="1" dirty="0" smtClean="0"/>
                <a:t>Data Node (DN)</a:t>
              </a:r>
              <a:endParaRPr lang="en-US" b="1" dirty="0"/>
            </a:p>
          </p:txBody>
        </p:sp>
      </p:grpSp>
      <p:sp>
        <p:nvSpPr>
          <p:cNvPr id="32" name="TextBox 31"/>
          <p:cNvSpPr txBox="1"/>
          <p:nvPr/>
        </p:nvSpPr>
        <p:spPr>
          <a:xfrm>
            <a:off x="85696" y="794687"/>
            <a:ext cx="2315671" cy="369332"/>
          </a:xfrm>
          <a:prstGeom prst="rect">
            <a:avLst/>
          </a:prstGeom>
          <a:noFill/>
        </p:spPr>
        <p:txBody>
          <a:bodyPr wrap="square" rtlCol="0">
            <a:spAutoFit/>
          </a:bodyPr>
          <a:lstStyle/>
          <a:p>
            <a:r>
              <a:rPr lang="en-US" b="1" dirty="0" smtClean="0"/>
              <a:t>Multiple-Rack Cluster</a:t>
            </a:r>
            <a:endParaRPr lang="en-US" b="1" dirty="0"/>
          </a:p>
        </p:txBody>
      </p:sp>
      <p:grpSp>
        <p:nvGrpSpPr>
          <p:cNvPr id="108" name="Group 107"/>
          <p:cNvGrpSpPr/>
          <p:nvPr/>
        </p:nvGrpSpPr>
        <p:grpSpPr>
          <a:xfrm>
            <a:off x="1571192" y="1348685"/>
            <a:ext cx="5235077" cy="1530850"/>
            <a:chOff x="1571192" y="1348685"/>
            <a:chExt cx="5235077" cy="1530850"/>
          </a:xfrm>
        </p:grpSpPr>
        <p:sp>
          <p:nvSpPr>
            <p:cNvPr id="7" name="Oval 6"/>
            <p:cNvSpPr/>
            <p:nvPr/>
          </p:nvSpPr>
          <p:spPr>
            <a:xfrm>
              <a:off x="1906543" y="1348685"/>
              <a:ext cx="1369875" cy="5499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5436394" y="1348685"/>
              <a:ext cx="1369875" cy="5499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5684149" y="1425900"/>
              <a:ext cx="967620" cy="369332"/>
            </a:xfrm>
            <a:prstGeom prst="rect">
              <a:avLst/>
            </a:prstGeom>
            <a:noFill/>
          </p:spPr>
          <p:txBody>
            <a:bodyPr wrap="square" rtlCol="0">
              <a:spAutoFit/>
            </a:bodyPr>
            <a:lstStyle/>
            <a:p>
              <a:r>
                <a:rPr lang="en-US" b="1" dirty="0" smtClean="0"/>
                <a:t>Switch</a:t>
              </a:r>
              <a:endParaRPr lang="en-US" b="1" dirty="0"/>
            </a:p>
          </p:txBody>
        </p:sp>
        <p:cxnSp>
          <p:nvCxnSpPr>
            <p:cNvPr id="22" name="Straight Connector 21"/>
            <p:cNvCxnSpPr/>
            <p:nvPr/>
          </p:nvCxnSpPr>
          <p:spPr>
            <a:xfrm flipH="1">
              <a:off x="1571192" y="1898635"/>
              <a:ext cx="1243857" cy="8511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2815049" y="1898635"/>
              <a:ext cx="1275415" cy="851112"/>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2815049" y="1898635"/>
              <a:ext cx="3991220" cy="9809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294583" y="1610566"/>
              <a:ext cx="214181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flipV="1">
              <a:off x="1786467" y="1762967"/>
              <a:ext cx="3700026" cy="986780"/>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18545" y="1762966"/>
              <a:ext cx="1267948" cy="986781"/>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H="1" flipV="1">
              <a:off x="5486493" y="1762966"/>
              <a:ext cx="1319776" cy="1116569"/>
            </a:xfrm>
            <a:prstGeom prst="line">
              <a:avLst/>
            </a:prstGeom>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2145262" y="1397135"/>
              <a:ext cx="887273" cy="369332"/>
            </a:xfrm>
            <a:prstGeom prst="rect">
              <a:avLst/>
            </a:prstGeom>
            <a:noFill/>
          </p:spPr>
          <p:txBody>
            <a:bodyPr wrap="square" rtlCol="0">
              <a:spAutoFit/>
            </a:bodyPr>
            <a:lstStyle/>
            <a:p>
              <a:r>
                <a:rPr lang="en-US" b="1" dirty="0" smtClean="0"/>
                <a:t>Switch</a:t>
              </a:r>
              <a:endParaRPr lang="en-US" b="1" dirty="0"/>
            </a:p>
          </p:txBody>
        </p:sp>
      </p:grpSp>
      <p:sp>
        <p:nvSpPr>
          <p:cNvPr id="103" name="TextBox 102"/>
          <p:cNvSpPr txBox="1"/>
          <p:nvPr/>
        </p:nvSpPr>
        <p:spPr>
          <a:xfrm>
            <a:off x="778293" y="6086800"/>
            <a:ext cx="967620" cy="369332"/>
          </a:xfrm>
          <a:prstGeom prst="rect">
            <a:avLst/>
          </a:prstGeom>
          <a:noFill/>
        </p:spPr>
        <p:txBody>
          <a:bodyPr wrap="square" rtlCol="0">
            <a:spAutoFit/>
          </a:bodyPr>
          <a:lstStyle/>
          <a:p>
            <a:r>
              <a:rPr lang="en-US" b="1" dirty="0" smtClean="0"/>
              <a:t>Rack 1</a:t>
            </a:r>
            <a:endParaRPr lang="en-US" b="1" dirty="0"/>
          </a:p>
        </p:txBody>
      </p:sp>
      <p:grpSp>
        <p:nvGrpSpPr>
          <p:cNvPr id="107" name="Group 106"/>
          <p:cNvGrpSpPr/>
          <p:nvPr/>
        </p:nvGrpSpPr>
        <p:grpSpPr>
          <a:xfrm>
            <a:off x="3167386" y="2879535"/>
            <a:ext cx="5862547" cy="3580097"/>
            <a:chOff x="3167386" y="2879535"/>
            <a:chExt cx="5862547" cy="3580097"/>
          </a:xfrm>
        </p:grpSpPr>
        <p:sp>
          <p:nvSpPr>
            <p:cNvPr id="31" name="TextBox 30"/>
            <p:cNvSpPr txBox="1"/>
            <p:nvPr/>
          </p:nvSpPr>
          <p:spPr>
            <a:xfrm>
              <a:off x="4090464" y="2879535"/>
              <a:ext cx="2936683" cy="646331"/>
            </a:xfrm>
            <a:prstGeom prst="rect">
              <a:avLst/>
            </a:prstGeom>
            <a:noFill/>
          </p:spPr>
          <p:txBody>
            <a:bodyPr wrap="square" rtlCol="0">
              <a:spAutoFit/>
            </a:bodyPr>
            <a:lstStyle/>
            <a:p>
              <a:r>
                <a:rPr lang="en-US" b="1" dirty="0" smtClean="0"/>
                <a:t>Secondary Name Node (SNN)</a:t>
              </a:r>
              <a:endParaRPr lang="en-US" b="1" dirty="0"/>
            </a:p>
          </p:txBody>
        </p:sp>
        <p:cxnSp>
          <p:nvCxnSpPr>
            <p:cNvPr id="35" name="Straight Connector 34"/>
            <p:cNvCxnSpPr/>
            <p:nvPr/>
          </p:nvCxnSpPr>
          <p:spPr>
            <a:xfrm>
              <a:off x="3755801" y="340891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3294583" y="4153416"/>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Straight Connector 36"/>
            <p:cNvCxnSpPr>
              <a:stCxn id="36" idx="2"/>
            </p:cNvCxnSpPr>
            <p:nvPr/>
          </p:nvCxnSpPr>
          <p:spPr>
            <a:xfrm>
              <a:off x="3506203" y="457390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213119" y="4153416"/>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9" name="Straight Connector 38"/>
            <p:cNvCxnSpPr>
              <a:stCxn id="38" idx="2"/>
            </p:cNvCxnSpPr>
            <p:nvPr/>
          </p:nvCxnSpPr>
          <p:spPr>
            <a:xfrm>
              <a:off x="4424739" y="457390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5135566" y="4171389"/>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 name="Straight Connector 40"/>
            <p:cNvCxnSpPr>
              <a:stCxn id="40" idx="2"/>
            </p:cNvCxnSpPr>
            <p:nvPr/>
          </p:nvCxnSpPr>
          <p:spPr>
            <a:xfrm>
              <a:off x="5347186" y="4591881"/>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3300009" y="5129696"/>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a:stCxn id="42" idx="2"/>
            </p:cNvCxnSpPr>
            <p:nvPr/>
          </p:nvCxnSpPr>
          <p:spPr>
            <a:xfrm>
              <a:off x="3511630" y="555018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4218545" y="5129696"/>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a:stCxn id="44" idx="2"/>
            </p:cNvCxnSpPr>
            <p:nvPr/>
          </p:nvCxnSpPr>
          <p:spPr>
            <a:xfrm>
              <a:off x="4430166" y="555018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5140992" y="5147669"/>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a:stCxn id="46" idx="2"/>
            </p:cNvCxnSpPr>
            <p:nvPr/>
          </p:nvCxnSpPr>
          <p:spPr>
            <a:xfrm>
              <a:off x="5352613" y="5568161"/>
              <a:ext cx="5426" cy="233648"/>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175203" y="3642561"/>
              <a:ext cx="28541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175203" y="4840258"/>
              <a:ext cx="28541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3167386" y="5801809"/>
              <a:ext cx="2854157" cy="0"/>
            </a:xfrm>
            <a:prstGeom prst="line">
              <a:avLst/>
            </a:prstGeom>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3517056" y="3821364"/>
              <a:ext cx="1919338" cy="253473"/>
            </a:xfrm>
            <a:prstGeom prst="rect">
              <a:avLst/>
            </a:prstGeom>
            <a:noFill/>
          </p:spPr>
          <p:txBody>
            <a:bodyPr wrap="square" rtlCol="0">
              <a:spAutoFit/>
            </a:bodyPr>
            <a:lstStyle/>
            <a:p>
              <a:r>
                <a:rPr lang="en-US" b="1" dirty="0" smtClean="0"/>
                <a:t>Data Node (DN)</a:t>
              </a:r>
              <a:endParaRPr lang="en-US" b="1" dirty="0"/>
            </a:p>
          </p:txBody>
        </p:sp>
        <p:cxnSp>
          <p:nvCxnSpPr>
            <p:cNvPr id="55" name="Straight Connector 54"/>
            <p:cNvCxnSpPr/>
            <p:nvPr/>
          </p:nvCxnSpPr>
          <p:spPr>
            <a:xfrm>
              <a:off x="6756374" y="340069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6295156" y="4145201"/>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p:cNvCxnSpPr>
              <a:stCxn id="56" idx="2"/>
            </p:cNvCxnSpPr>
            <p:nvPr/>
          </p:nvCxnSpPr>
          <p:spPr>
            <a:xfrm>
              <a:off x="6506776" y="456569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7213692" y="4145201"/>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Connector 58"/>
            <p:cNvCxnSpPr>
              <a:stCxn id="58" idx="2"/>
            </p:cNvCxnSpPr>
            <p:nvPr/>
          </p:nvCxnSpPr>
          <p:spPr>
            <a:xfrm>
              <a:off x="7425312" y="456569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8136139" y="4163174"/>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 name="Straight Connector 60"/>
            <p:cNvCxnSpPr>
              <a:stCxn id="60" idx="2"/>
            </p:cNvCxnSpPr>
            <p:nvPr/>
          </p:nvCxnSpPr>
          <p:spPr>
            <a:xfrm>
              <a:off x="8347759" y="4583666"/>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6300582" y="5121481"/>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 name="Straight Connector 62"/>
            <p:cNvCxnSpPr>
              <a:stCxn id="62" idx="2"/>
            </p:cNvCxnSpPr>
            <p:nvPr/>
          </p:nvCxnSpPr>
          <p:spPr>
            <a:xfrm>
              <a:off x="6512203" y="554197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7219118" y="5121481"/>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 name="Straight Connector 64"/>
            <p:cNvCxnSpPr>
              <a:stCxn id="64" idx="2"/>
            </p:cNvCxnSpPr>
            <p:nvPr/>
          </p:nvCxnSpPr>
          <p:spPr>
            <a:xfrm>
              <a:off x="7430739" y="554197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8141565" y="5139454"/>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 name="Straight Connector 66"/>
            <p:cNvCxnSpPr>
              <a:stCxn id="66" idx="2"/>
            </p:cNvCxnSpPr>
            <p:nvPr/>
          </p:nvCxnSpPr>
          <p:spPr>
            <a:xfrm>
              <a:off x="8353186" y="5559946"/>
              <a:ext cx="5426" cy="233648"/>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175776" y="3634346"/>
              <a:ext cx="28541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175776" y="4832043"/>
              <a:ext cx="28541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6167959" y="5793594"/>
              <a:ext cx="2854157" cy="0"/>
            </a:xfrm>
            <a:prstGeom prst="line">
              <a:avLst/>
            </a:prstGeom>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6517629" y="3813149"/>
              <a:ext cx="1919338" cy="253473"/>
            </a:xfrm>
            <a:prstGeom prst="rect">
              <a:avLst/>
            </a:prstGeom>
            <a:noFill/>
          </p:spPr>
          <p:txBody>
            <a:bodyPr wrap="square" rtlCol="0">
              <a:spAutoFit/>
            </a:bodyPr>
            <a:lstStyle/>
            <a:p>
              <a:r>
                <a:rPr lang="en-US" b="1" dirty="0" smtClean="0"/>
                <a:t>Data Node (DN)</a:t>
              </a:r>
              <a:endParaRPr lang="en-US" b="1" dirty="0"/>
            </a:p>
          </p:txBody>
        </p:sp>
        <p:sp>
          <p:nvSpPr>
            <p:cNvPr id="73" name="Rectangle 72"/>
            <p:cNvSpPr/>
            <p:nvPr/>
          </p:nvSpPr>
          <p:spPr>
            <a:xfrm>
              <a:off x="6540207" y="3003999"/>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3544181" y="2984759"/>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TextBox 103"/>
            <p:cNvSpPr txBox="1"/>
            <p:nvPr/>
          </p:nvSpPr>
          <p:spPr>
            <a:xfrm>
              <a:off x="3967421" y="6086800"/>
              <a:ext cx="967620" cy="369332"/>
            </a:xfrm>
            <a:prstGeom prst="rect">
              <a:avLst/>
            </a:prstGeom>
            <a:noFill/>
          </p:spPr>
          <p:txBody>
            <a:bodyPr wrap="square" rtlCol="0">
              <a:spAutoFit/>
            </a:bodyPr>
            <a:lstStyle/>
            <a:p>
              <a:r>
                <a:rPr lang="en-US" b="1" dirty="0" smtClean="0"/>
                <a:t>Rack 2</a:t>
              </a:r>
              <a:endParaRPr lang="en-US" b="1" dirty="0"/>
            </a:p>
          </p:txBody>
        </p:sp>
        <p:sp>
          <p:nvSpPr>
            <p:cNvPr id="105" name="TextBox 104"/>
            <p:cNvSpPr txBox="1"/>
            <p:nvPr/>
          </p:nvSpPr>
          <p:spPr>
            <a:xfrm>
              <a:off x="7153122" y="6090300"/>
              <a:ext cx="967620" cy="369332"/>
            </a:xfrm>
            <a:prstGeom prst="rect">
              <a:avLst/>
            </a:prstGeom>
            <a:noFill/>
          </p:spPr>
          <p:txBody>
            <a:bodyPr wrap="square" rtlCol="0">
              <a:spAutoFit/>
            </a:bodyPr>
            <a:lstStyle/>
            <a:p>
              <a:r>
                <a:rPr lang="en-US" b="1" dirty="0" smtClean="0"/>
                <a:t>Rack N</a:t>
              </a:r>
              <a:endParaRPr lang="en-US" b="1" dirty="0"/>
            </a:p>
          </p:txBody>
        </p:sp>
        <p:sp>
          <p:nvSpPr>
            <p:cNvPr id="106" name="TextBox 105"/>
            <p:cNvSpPr txBox="1"/>
            <p:nvPr/>
          </p:nvSpPr>
          <p:spPr>
            <a:xfrm>
              <a:off x="5684149" y="6090300"/>
              <a:ext cx="616433" cy="369332"/>
            </a:xfrm>
            <a:prstGeom prst="rect">
              <a:avLst/>
            </a:prstGeom>
            <a:noFill/>
          </p:spPr>
          <p:txBody>
            <a:bodyPr wrap="square" rtlCol="0">
              <a:spAutoFit/>
            </a:bodyPr>
            <a:lstStyle/>
            <a:p>
              <a:r>
                <a:rPr lang="en-US" b="1" dirty="0" smtClean="0"/>
                <a:t>. . . </a:t>
              </a:r>
              <a:endParaRPr lang="en-US" b="1" dirty="0"/>
            </a:p>
          </p:txBody>
        </p:sp>
      </p:grpSp>
    </p:spTree>
    <p:extLst>
      <p:ext uri="{BB962C8B-B14F-4D97-AF65-F5344CB8AC3E}">
        <p14:creationId xmlns:p14="http://schemas.microsoft.com/office/powerpoint/2010/main" val="377487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1000" fill="hold"/>
                                        <p:tgtEl>
                                          <p:spTgt spid="107"/>
                                        </p:tgtEl>
                                        <p:attrNameLst>
                                          <p:attrName>ppt_x</p:attrName>
                                        </p:attrNameLst>
                                      </p:cBhvr>
                                      <p:tavLst>
                                        <p:tav tm="0">
                                          <p:val>
                                            <p:strVal val="1+#ppt_w/2"/>
                                          </p:val>
                                        </p:tav>
                                        <p:tav tm="100000">
                                          <p:val>
                                            <p:strVal val="#ppt_x"/>
                                          </p:val>
                                        </p:tav>
                                      </p:tavLst>
                                    </p:anim>
                                    <p:anim calcmode="lin" valueType="num">
                                      <p:cBhvr additive="base">
                                        <p:cTn id="8" dur="1000" fill="hold"/>
                                        <p:tgtEl>
                                          <p:spTgt spid="1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blinds(horizontal)">
                                      <p:cBhvr>
                                        <p:cTn id="1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371"/>
            <a:ext cx="8229600" cy="1143000"/>
          </a:xfrm>
        </p:spPr>
        <p:txBody>
          <a:bodyPr/>
          <a:lstStyle/>
          <a:p>
            <a:r>
              <a:rPr lang="en-US" dirty="0" smtClean="0"/>
              <a:t>HDFS Architecture: Master-Slave</a:t>
            </a:r>
            <a:endParaRPr lang="en-US" dirty="0"/>
          </a:p>
        </p:txBody>
      </p:sp>
      <p:grpSp>
        <p:nvGrpSpPr>
          <p:cNvPr id="6" name="Group 5"/>
          <p:cNvGrpSpPr/>
          <p:nvPr/>
        </p:nvGrpSpPr>
        <p:grpSpPr>
          <a:xfrm>
            <a:off x="200061" y="2949228"/>
            <a:ext cx="2861974" cy="2868159"/>
            <a:chOff x="200061" y="1638240"/>
            <a:chExt cx="3452956" cy="4179148"/>
          </a:xfrm>
        </p:grpSpPr>
        <p:sp>
          <p:nvSpPr>
            <p:cNvPr id="4" name="Rectangle 3"/>
            <p:cNvSpPr/>
            <p:nvPr/>
          </p:nvSpPr>
          <p:spPr>
            <a:xfrm>
              <a:off x="654662" y="1718046"/>
              <a:ext cx="510637" cy="612692"/>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a:stCxn id="4" idx="2"/>
            </p:cNvCxnSpPr>
            <p:nvPr/>
          </p:nvCxnSpPr>
          <p:spPr>
            <a:xfrm>
              <a:off x="909981" y="2330738"/>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53523" y="3415542"/>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a:stCxn id="10" idx="2"/>
            </p:cNvCxnSpPr>
            <p:nvPr/>
          </p:nvCxnSpPr>
          <p:spPr>
            <a:xfrm>
              <a:off x="608842" y="4028234"/>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461732" y="3415542"/>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a:stCxn id="12" idx="2"/>
            </p:cNvCxnSpPr>
            <p:nvPr/>
          </p:nvCxnSpPr>
          <p:spPr>
            <a:xfrm>
              <a:off x="1717051" y="4028234"/>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2574659" y="3441730"/>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p:cNvCxnSpPr>
              <a:stCxn id="14" idx="2"/>
            </p:cNvCxnSpPr>
            <p:nvPr/>
          </p:nvCxnSpPr>
          <p:spPr>
            <a:xfrm>
              <a:off x="2829978" y="4054422"/>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360070" y="4838063"/>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a:stCxn id="16" idx="2"/>
            </p:cNvCxnSpPr>
            <p:nvPr/>
          </p:nvCxnSpPr>
          <p:spPr>
            <a:xfrm>
              <a:off x="615389" y="5450755"/>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468279" y="4838063"/>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18" idx="2"/>
            </p:cNvCxnSpPr>
            <p:nvPr/>
          </p:nvCxnSpPr>
          <p:spPr>
            <a:xfrm>
              <a:off x="1723598" y="5450755"/>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2581206" y="4864251"/>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a:stCxn id="20" idx="2"/>
            </p:cNvCxnSpPr>
            <p:nvPr/>
          </p:nvCxnSpPr>
          <p:spPr>
            <a:xfrm>
              <a:off x="2836525" y="5476943"/>
              <a:ext cx="6547" cy="3404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09492" y="2671183"/>
              <a:ext cx="34435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09492" y="4416327"/>
              <a:ext cx="34435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00061" y="5817388"/>
              <a:ext cx="3443525" cy="0"/>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301754" y="1638240"/>
              <a:ext cx="2315671" cy="369332"/>
            </a:xfrm>
            <a:prstGeom prst="rect">
              <a:avLst/>
            </a:prstGeom>
            <a:noFill/>
          </p:spPr>
          <p:txBody>
            <a:bodyPr wrap="square" rtlCol="0">
              <a:spAutoFit/>
            </a:bodyPr>
            <a:lstStyle/>
            <a:p>
              <a:r>
                <a:rPr lang="en-US" b="1" dirty="0" smtClean="0"/>
                <a:t>Name Node (NN)</a:t>
              </a:r>
              <a:endParaRPr lang="en-US" b="1" dirty="0"/>
            </a:p>
          </p:txBody>
        </p:sp>
        <p:sp>
          <p:nvSpPr>
            <p:cNvPr id="30" name="TextBox 29"/>
            <p:cNvSpPr txBox="1"/>
            <p:nvPr/>
          </p:nvSpPr>
          <p:spPr>
            <a:xfrm>
              <a:off x="621936" y="2931713"/>
              <a:ext cx="2315671" cy="369332"/>
            </a:xfrm>
            <a:prstGeom prst="rect">
              <a:avLst/>
            </a:prstGeom>
            <a:noFill/>
          </p:spPr>
          <p:txBody>
            <a:bodyPr wrap="square" rtlCol="0">
              <a:spAutoFit/>
            </a:bodyPr>
            <a:lstStyle/>
            <a:p>
              <a:r>
                <a:rPr lang="en-US" b="1" dirty="0" smtClean="0"/>
                <a:t>Data Node (DN)</a:t>
              </a:r>
              <a:endParaRPr lang="en-US" b="1" dirty="0"/>
            </a:p>
          </p:txBody>
        </p:sp>
      </p:grpSp>
      <p:sp>
        <p:nvSpPr>
          <p:cNvPr id="31" name="TextBox 30"/>
          <p:cNvSpPr txBox="1"/>
          <p:nvPr/>
        </p:nvSpPr>
        <p:spPr>
          <a:xfrm>
            <a:off x="4090464" y="2879535"/>
            <a:ext cx="2936683" cy="646331"/>
          </a:xfrm>
          <a:prstGeom prst="rect">
            <a:avLst/>
          </a:prstGeom>
          <a:noFill/>
        </p:spPr>
        <p:txBody>
          <a:bodyPr wrap="square" rtlCol="0">
            <a:spAutoFit/>
          </a:bodyPr>
          <a:lstStyle/>
          <a:p>
            <a:r>
              <a:rPr lang="en-US" b="1" dirty="0" smtClean="0"/>
              <a:t>Secondary Name Node (SNN)</a:t>
            </a:r>
            <a:endParaRPr lang="en-US" b="1" dirty="0"/>
          </a:p>
        </p:txBody>
      </p:sp>
      <p:sp>
        <p:nvSpPr>
          <p:cNvPr id="32" name="TextBox 31"/>
          <p:cNvSpPr txBox="1"/>
          <p:nvPr/>
        </p:nvSpPr>
        <p:spPr>
          <a:xfrm>
            <a:off x="85696" y="794687"/>
            <a:ext cx="2315671" cy="369332"/>
          </a:xfrm>
          <a:prstGeom prst="rect">
            <a:avLst/>
          </a:prstGeom>
          <a:noFill/>
        </p:spPr>
        <p:txBody>
          <a:bodyPr wrap="square" rtlCol="0">
            <a:spAutoFit/>
          </a:bodyPr>
          <a:lstStyle/>
          <a:p>
            <a:r>
              <a:rPr lang="en-US" b="1" dirty="0" smtClean="0"/>
              <a:t>Multiple-Rack Cluster</a:t>
            </a:r>
            <a:endParaRPr lang="en-US" b="1" dirty="0"/>
          </a:p>
        </p:txBody>
      </p:sp>
      <p:cxnSp>
        <p:nvCxnSpPr>
          <p:cNvPr id="35" name="Straight Connector 34"/>
          <p:cNvCxnSpPr/>
          <p:nvPr/>
        </p:nvCxnSpPr>
        <p:spPr>
          <a:xfrm>
            <a:off x="3755801" y="340891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3294583" y="4153416"/>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Straight Connector 36"/>
          <p:cNvCxnSpPr>
            <a:stCxn id="36" idx="2"/>
          </p:cNvCxnSpPr>
          <p:nvPr/>
        </p:nvCxnSpPr>
        <p:spPr>
          <a:xfrm>
            <a:off x="3506203" y="457390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213119" y="4153416"/>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9" name="Straight Connector 38"/>
          <p:cNvCxnSpPr>
            <a:stCxn id="38" idx="2"/>
          </p:cNvCxnSpPr>
          <p:nvPr/>
        </p:nvCxnSpPr>
        <p:spPr>
          <a:xfrm>
            <a:off x="4424739" y="457390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5135566" y="4171389"/>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 name="Straight Connector 40"/>
          <p:cNvCxnSpPr>
            <a:stCxn id="40" idx="2"/>
          </p:cNvCxnSpPr>
          <p:nvPr/>
        </p:nvCxnSpPr>
        <p:spPr>
          <a:xfrm>
            <a:off x="5347186" y="4591881"/>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3300009" y="5129696"/>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a:stCxn id="42" idx="2"/>
          </p:cNvCxnSpPr>
          <p:nvPr/>
        </p:nvCxnSpPr>
        <p:spPr>
          <a:xfrm>
            <a:off x="3511630" y="555018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4218545" y="5129696"/>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a:stCxn id="44" idx="2"/>
          </p:cNvCxnSpPr>
          <p:nvPr/>
        </p:nvCxnSpPr>
        <p:spPr>
          <a:xfrm>
            <a:off x="4430166" y="555018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5140992" y="5147669"/>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a:stCxn id="46" idx="2"/>
          </p:cNvCxnSpPr>
          <p:nvPr/>
        </p:nvCxnSpPr>
        <p:spPr>
          <a:xfrm>
            <a:off x="5352613" y="5568161"/>
            <a:ext cx="5426" cy="233648"/>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175203" y="3642561"/>
            <a:ext cx="28541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175203" y="4840258"/>
            <a:ext cx="28541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3167386" y="5801809"/>
            <a:ext cx="2854157" cy="0"/>
          </a:xfrm>
          <a:prstGeom prst="line">
            <a:avLst/>
          </a:prstGeom>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3517056" y="3821364"/>
            <a:ext cx="1919338" cy="253473"/>
          </a:xfrm>
          <a:prstGeom prst="rect">
            <a:avLst/>
          </a:prstGeom>
          <a:noFill/>
        </p:spPr>
        <p:txBody>
          <a:bodyPr wrap="square" rtlCol="0">
            <a:spAutoFit/>
          </a:bodyPr>
          <a:lstStyle/>
          <a:p>
            <a:r>
              <a:rPr lang="en-US" b="1" dirty="0" smtClean="0"/>
              <a:t>Data Node (DN)</a:t>
            </a:r>
            <a:endParaRPr lang="en-US" b="1" dirty="0"/>
          </a:p>
        </p:txBody>
      </p:sp>
      <p:cxnSp>
        <p:nvCxnSpPr>
          <p:cNvPr id="55" name="Straight Connector 54"/>
          <p:cNvCxnSpPr/>
          <p:nvPr/>
        </p:nvCxnSpPr>
        <p:spPr>
          <a:xfrm>
            <a:off x="6756374" y="340069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6295156" y="4145201"/>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p:cNvCxnSpPr>
            <a:stCxn id="56" idx="2"/>
          </p:cNvCxnSpPr>
          <p:nvPr/>
        </p:nvCxnSpPr>
        <p:spPr>
          <a:xfrm>
            <a:off x="6506776" y="456569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7213692" y="4145201"/>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Connector 58"/>
          <p:cNvCxnSpPr>
            <a:stCxn id="58" idx="2"/>
          </p:cNvCxnSpPr>
          <p:nvPr/>
        </p:nvCxnSpPr>
        <p:spPr>
          <a:xfrm>
            <a:off x="7425312" y="456569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8136139" y="4163174"/>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 name="Straight Connector 60"/>
          <p:cNvCxnSpPr>
            <a:stCxn id="60" idx="2"/>
          </p:cNvCxnSpPr>
          <p:nvPr/>
        </p:nvCxnSpPr>
        <p:spPr>
          <a:xfrm>
            <a:off x="8347759" y="4583666"/>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6300582" y="5121481"/>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 name="Straight Connector 62"/>
          <p:cNvCxnSpPr>
            <a:stCxn id="62" idx="2"/>
          </p:cNvCxnSpPr>
          <p:nvPr/>
        </p:nvCxnSpPr>
        <p:spPr>
          <a:xfrm>
            <a:off x="6512203" y="554197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7219118" y="5121481"/>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 name="Straight Connector 64"/>
          <p:cNvCxnSpPr>
            <a:stCxn id="64" idx="2"/>
          </p:cNvCxnSpPr>
          <p:nvPr/>
        </p:nvCxnSpPr>
        <p:spPr>
          <a:xfrm>
            <a:off x="7430739" y="554197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8141565" y="5139454"/>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 name="Straight Connector 66"/>
          <p:cNvCxnSpPr>
            <a:stCxn id="66" idx="2"/>
          </p:cNvCxnSpPr>
          <p:nvPr/>
        </p:nvCxnSpPr>
        <p:spPr>
          <a:xfrm>
            <a:off x="8353186" y="5559946"/>
            <a:ext cx="5426" cy="233648"/>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175776" y="3634346"/>
            <a:ext cx="28541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175776" y="4832043"/>
            <a:ext cx="28541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6167959" y="5793594"/>
            <a:ext cx="2854157" cy="0"/>
          </a:xfrm>
          <a:prstGeom prst="line">
            <a:avLst/>
          </a:prstGeom>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6517629" y="3813149"/>
            <a:ext cx="1919338" cy="253473"/>
          </a:xfrm>
          <a:prstGeom prst="rect">
            <a:avLst/>
          </a:prstGeom>
          <a:noFill/>
        </p:spPr>
        <p:txBody>
          <a:bodyPr wrap="square" rtlCol="0">
            <a:spAutoFit/>
          </a:bodyPr>
          <a:lstStyle/>
          <a:p>
            <a:r>
              <a:rPr lang="en-US" b="1" dirty="0" smtClean="0"/>
              <a:t>Data Node (DN)</a:t>
            </a:r>
            <a:endParaRPr lang="en-US" b="1" dirty="0"/>
          </a:p>
        </p:txBody>
      </p:sp>
      <p:sp>
        <p:nvSpPr>
          <p:cNvPr id="73" name="Rectangle 72"/>
          <p:cNvSpPr/>
          <p:nvPr/>
        </p:nvSpPr>
        <p:spPr>
          <a:xfrm>
            <a:off x="6540207" y="3003999"/>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3544181" y="2984759"/>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906543" y="1348685"/>
            <a:ext cx="1369875" cy="5499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5436394" y="1348685"/>
            <a:ext cx="1369875" cy="5499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5684149" y="1425900"/>
            <a:ext cx="967620" cy="369332"/>
          </a:xfrm>
          <a:prstGeom prst="rect">
            <a:avLst/>
          </a:prstGeom>
          <a:noFill/>
        </p:spPr>
        <p:txBody>
          <a:bodyPr wrap="square" rtlCol="0">
            <a:spAutoFit/>
          </a:bodyPr>
          <a:lstStyle/>
          <a:p>
            <a:r>
              <a:rPr lang="en-US" b="1" dirty="0" smtClean="0"/>
              <a:t>Switch</a:t>
            </a:r>
            <a:endParaRPr lang="en-US" b="1" dirty="0"/>
          </a:p>
        </p:txBody>
      </p:sp>
      <p:cxnSp>
        <p:nvCxnSpPr>
          <p:cNvPr id="22" name="Straight Connector 21"/>
          <p:cNvCxnSpPr/>
          <p:nvPr/>
        </p:nvCxnSpPr>
        <p:spPr>
          <a:xfrm flipH="1">
            <a:off x="1571192" y="1898635"/>
            <a:ext cx="1243857" cy="8511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2815049" y="1898635"/>
            <a:ext cx="1275415" cy="851112"/>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2815049" y="1898635"/>
            <a:ext cx="3991220" cy="9809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294583" y="1610566"/>
            <a:ext cx="214181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flipV="1">
            <a:off x="1786467" y="1762967"/>
            <a:ext cx="3700026" cy="986780"/>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18545" y="1762966"/>
            <a:ext cx="1267948" cy="986781"/>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H="1" flipV="1">
            <a:off x="5486493" y="1762966"/>
            <a:ext cx="1319776" cy="1116569"/>
          </a:xfrm>
          <a:prstGeom prst="line">
            <a:avLst/>
          </a:prstGeom>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2145262" y="1397135"/>
            <a:ext cx="887273" cy="369332"/>
          </a:xfrm>
          <a:prstGeom prst="rect">
            <a:avLst/>
          </a:prstGeom>
          <a:noFill/>
        </p:spPr>
        <p:txBody>
          <a:bodyPr wrap="square" rtlCol="0">
            <a:spAutoFit/>
          </a:bodyPr>
          <a:lstStyle/>
          <a:p>
            <a:r>
              <a:rPr lang="en-US" b="1" dirty="0" smtClean="0"/>
              <a:t>Switch</a:t>
            </a:r>
            <a:endParaRPr lang="en-US" b="1" dirty="0"/>
          </a:p>
        </p:txBody>
      </p:sp>
      <p:sp>
        <p:nvSpPr>
          <p:cNvPr id="103" name="TextBox 102"/>
          <p:cNvSpPr txBox="1"/>
          <p:nvPr/>
        </p:nvSpPr>
        <p:spPr>
          <a:xfrm>
            <a:off x="778293" y="6086800"/>
            <a:ext cx="967620" cy="369332"/>
          </a:xfrm>
          <a:prstGeom prst="rect">
            <a:avLst/>
          </a:prstGeom>
          <a:noFill/>
        </p:spPr>
        <p:txBody>
          <a:bodyPr wrap="square" rtlCol="0">
            <a:spAutoFit/>
          </a:bodyPr>
          <a:lstStyle/>
          <a:p>
            <a:r>
              <a:rPr lang="en-US" b="1" dirty="0" smtClean="0"/>
              <a:t>Rack 1</a:t>
            </a:r>
            <a:endParaRPr lang="en-US" b="1" dirty="0"/>
          </a:p>
        </p:txBody>
      </p:sp>
      <p:sp>
        <p:nvSpPr>
          <p:cNvPr id="104" name="TextBox 103"/>
          <p:cNvSpPr txBox="1"/>
          <p:nvPr/>
        </p:nvSpPr>
        <p:spPr>
          <a:xfrm>
            <a:off x="3967421" y="6086800"/>
            <a:ext cx="967620" cy="369332"/>
          </a:xfrm>
          <a:prstGeom prst="rect">
            <a:avLst/>
          </a:prstGeom>
          <a:noFill/>
        </p:spPr>
        <p:txBody>
          <a:bodyPr wrap="square" rtlCol="0">
            <a:spAutoFit/>
          </a:bodyPr>
          <a:lstStyle/>
          <a:p>
            <a:r>
              <a:rPr lang="en-US" b="1" dirty="0" smtClean="0"/>
              <a:t>Rack 2</a:t>
            </a:r>
            <a:endParaRPr lang="en-US" b="1" dirty="0"/>
          </a:p>
        </p:txBody>
      </p:sp>
      <p:sp>
        <p:nvSpPr>
          <p:cNvPr id="105" name="TextBox 104"/>
          <p:cNvSpPr txBox="1"/>
          <p:nvPr/>
        </p:nvSpPr>
        <p:spPr>
          <a:xfrm>
            <a:off x="7153122" y="6090300"/>
            <a:ext cx="967620" cy="369332"/>
          </a:xfrm>
          <a:prstGeom prst="rect">
            <a:avLst/>
          </a:prstGeom>
          <a:noFill/>
        </p:spPr>
        <p:txBody>
          <a:bodyPr wrap="square" rtlCol="0">
            <a:spAutoFit/>
          </a:bodyPr>
          <a:lstStyle/>
          <a:p>
            <a:r>
              <a:rPr lang="en-US" b="1" dirty="0" smtClean="0"/>
              <a:t>Rack N</a:t>
            </a:r>
            <a:endParaRPr lang="en-US" b="1" dirty="0"/>
          </a:p>
        </p:txBody>
      </p:sp>
      <p:sp>
        <p:nvSpPr>
          <p:cNvPr id="106" name="TextBox 105"/>
          <p:cNvSpPr txBox="1"/>
          <p:nvPr/>
        </p:nvSpPr>
        <p:spPr>
          <a:xfrm>
            <a:off x="5684149" y="6090300"/>
            <a:ext cx="616433" cy="369332"/>
          </a:xfrm>
          <a:prstGeom prst="rect">
            <a:avLst/>
          </a:prstGeom>
          <a:noFill/>
        </p:spPr>
        <p:txBody>
          <a:bodyPr wrap="square" rtlCol="0">
            <a:spAutoFit/>
          </a:bodyPr>
          <a:lstStyle/>
          <a:p>
            <a:r>
              <a:rPr lang="en-US" b="1" dirty="0" smtClean="0"/>
              <a:t>. . . </a:t>
            </a:r>
            <a:endParaRPr lang="en-US" b="1" dirty="0"/>
          </a:p>
        </p:txBody>
      </p:sp>
      <p:sp>
        <p:nvSpPr>
          <p:cNvPr id="3" name="Multiply 2"/>
          <p:cNvSpPr/>
          <p:nvPr/>
        </p:nvSpPr>
        <p:spPr>
          <a:xfrm>
            <a:off x="7092356" y="5019881"/>
            <a:ext cx="665911" cy="654140"/>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7213692" y="1898635"/>
            <a:ext cx="1625508" cy="15258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NN will replicate lost blocks in another node </a:t>
            </a:r>
            <a:r>
              <a:rPr lang="en-US" b="1" dirty="0" smtClean="0">
                <a:solidFill>
                  <a:schemeClr val="tx1"/>
                </a:solidFill>
                <a:sym typeface="Wingdings"/>
              </a:rPr>
              <a:t></a:t>
            </a:r>
            <a:endParaRPr lang="en-US" b="1" dirty="0">
              <a:solidFill>
                <a:schemeClr val="tx1"/>
              </a:solidFill>
            </a:endParaRPr>
          </a:p>
        </p:txBody>
      </p:sp>
      <p:sp>
        <p:nvSpPr>
          <p:cNvPr id="9" name="Oval Callout 8"/>
          <p:cNvSpPr/>
          <p:nvPr/>
        </p:nvSpPr>
        <p:spPr>
          <a:xfrm>
            <a:off x="37169" y="1724866"/>
            <a:ext cx="1869374" cy="1005634"/>
          </a:xfrm>
          <a:prstGeom prst="wedgeEllipseCallou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I know all blocks and replicas!</a:t>
            </a:r>
            <a:endParaRPr lang="en-US" dirty="0">
              <a:solidFill>
                <a:srgbClr val="000000"/>
              </a:solidFill>
            </a:endParaRPr>
          </a:p>
        </p:txBody>
      </p:sp>
      <p:sp>
        <p:nvSpPr>
          <p:cNvPr id="79" name="Rectangle 78"/>
          <p:cNvSpPr/>
          <p:nvPr/>
        </p:nvSpPr>
        <p:spPr>
          <a:xfrm>
            <a:off x="7096523" y="1090339"/>
            <a:ext cx="1774978" cy="592046"/>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Reliable Storage</a:t>
            </a:r>
            <a:endParaRPr lang="en-US" b="1" dirty="0">
              <a:solidFill>
                <a:schemeClr val="tx1"/>
              </a:solidFill>
            </a:endParaRPr>
          </a:p>
        </p:txBody>
      </p:sp>
    </p:spTree>
    <p:extLst>
      <p:ext uri="{BB962C8B-B14F-4D97-AF65-F5344CB8AC3E}">
        <p14:creationId xmlns:p14="http://schemas.microsoft.com/office/powerpoint/2010/main" val="73534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7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371"/>
            <a:ext cx="8229600" cy="1143000"/>
          </a:xfrm>
        </p:spPr>
        <p:txBody>
          <a:bodyPr/>
          <a:lstStyle/>
          <a:p>
            <a:r>
              <a:rPr lang="en-US" dirty="0" smtClean="0"/>
              <a:t>HDFS Architecture: Master-Slave</a:t>
            </a:r>
            <a:endParaRPr lang="en-US" dirty="0"/>
          </a:p>
        </p:txBody>
      </p:sp>
      <p:grpSp>
        <p:nvGrpSpPr>
          <p:cNvPr id="6" name="Group 5"/>
          <p:cNvGrpSpPr/>
          <p:nvPr/>
        </p:nvGrpSpPr>
        <p:grpSpPr>
          <a:xfrm>
            <a:off x="200061" y="2949228"/>
            <a:ext cx="2861974" cy="2868159"/>
            <a:chOff x="200061" y="1638240"/>
            <a:chExt cx="3452956" cy="4179148"/>
          </a:xfrm>
        </p:grpSpPr>
        <p:sp>
          <p:nvSpPr>
            <p:cNvPr id="4" name="Rectangle 3"/>
            <p:cNvSpPr/>
            <p:nvPr/>
          </p:nvSpPr>
          <p:spPr>
            <a:xfrm>
              <a:off x="654662" y="1718046"/>
              <a:ext cx="510637" cy="612692"/>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a:stCxn id="4" idx="2"/>
            </p:cNvCxnSpPr>
            <p:nvPr/>
          </p:nvCxnSpPr>
          <p:spPr>
            <a:xfrm>
              <a:off x="909981" y="2330738"/>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53523" y="3415542"/>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a:stCxn id="10" idx="2"/>
            </p:cNvCxnSpPr>
            <p:nvPr/>
          </p:nvCxnSpPr>
          <p:spPr>
            <a:xfrm>
              <a:off x="608842" y="4028234"/>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461732" y="3415542"/>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a:stCxn id="12" idx="2"/>
            </p:cNvCxnSpPr>
            <p:nvPr/>
          </p:nvCxnSpPr>
          <p:spPr>
            <a:xfrm>
              <a:off x="1717051" y="4028234"/>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2574659" y="3441730"/>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p:cNvCxnSpPr>
              <a:stCxn id="14" idx="2"/>
            </p:cNvCxnSpPr>
            <p:nvPr/>
          </p:nvCxnSpPr>
          <p:spPr>
            <a:xfrm>
              <a:off x="2829978" y="4054422"/>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360070" y="4838063"/>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a:stCxn id="16" idx="2"/>
            </p:cNvCxnSpPr>
            <p:nvPr/>
          </p:nvCxnSpPr>
          <p:spPr>
            <a:xfrm>
              <a:off x="615389" y="5450755"/>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468279" y="4838063"/>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18" idx="2"/>
            </p:cNvCxnSpPr>
            <p:nvPr/>
          </p:nvCxnSpPr>
          <p:spPr>
            <a:xfrm>
              <a:off x="1723598" y="5450755"/>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2581206" y="4864251"/>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a:stCxn id="20" idx="2"/>
            </p:cNvCxnSpPr>
            <p:nvPr/>
          </p:nvCxnSpPr>
          <p:spPr>
            <a:xfrm>
              <a:off x="2836525" y="5476943"/>
              <a:ext cx="6547" cy="3404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09492" y="2671183"/>
              <a:ext cx="34435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09492" y="4416327"/>
              <a:ext cx="34435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00061" y="5817388"/>
              <a:ext cx="3443525" cy="0"/>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301754" y="1638240"/>
              <a:ext cx="2315671" cy="369332"/>
            </a:xfrm>
            <a:prstGeom prst="rect">
              <a:avLst/>
            </a:prstGeom>
            <a:noFill/>
          </p:spPr>
          <p:txBody>
            <a:bodyPr wrap="square" rtlCol="0">
              <a:spAutoFit/>
            </a:bodyPr>
            <a:lstStyle/>
            <a:p>
              <a:r>
                <a:rPr lang="en-US" b="1" dirty="0" smtClean="0"/>
                <a:t>Name Node (NN)</a:t>
              </a:r>
              <a:endParaRPr lang="en-US" b="1" dirty="0"/>
            </a:p>
          </p:txBody>
        </p:sp>
        <p:sp>
          <p:nvSpPr>
            <p:cNvPr id="30" name="TextBox 29"/>
            <p:cNvSpPr txBox="1"/>
            <p:nvPr/>
          </p:nvSpPr>
          <p:spPr>
            <a:xfrm>
              <a:off x="621936" y="2931713"/>
              <a:ext cx="2315671" cy="369332"/>
            </a:xfrm>
            <a:prstGeom prst="rect">
              <a:avLst/>
            </a:prstGeom>
            <a:noFill/>
          </p:spPr>
          <p:txBody>
            <a:bodyPr wrap="square" rtlCol="0">
              <a:spAutoFit/>
            </a:bodyPr>
            <a:lstStyle/>
            <a:p>
              <a:r>
                <a:rPr lang="en-US" b="1" dirty="0" smtClean="0"/>
                <a:t>Data Node (DN)</a:t>
              </a:r>
              <a:endParaRPr lang="en-US" b="1" dirty="0"/>
            </a:p>
          </p:txBody>
        </p:sp>
      </p:grpSp>
      <p:sp>
        <p:nvSpPr>
          <p:cNvPr id="31" name="TextBox 30"/>
          <p:cNvSpPr txBox="1"/>
          <p:nvPr/>
        </p:nvSpPr>
        <p:spPr>
          <a:xfrm>
            <a:off x="4090464" y="2879535"/>
            <a:ext cx="2936683" cy="646331"/>
          </a:xfrm>
          <a:prstGeom prst="rect">
            <a:avLst/>
          </a:prstGeom>
          <a:noFill/>
        </p:spPr>
        <p:txBody>
          <a:bodyPr wrap="square" rtlCol="0">
            <a:spAutoFit/>
          </a:bodyPr>
          <a:lstStyle/>
          <a:p>
            <a:r>
              <a:rPr lang="en-US" b="1" dirty="0" smtClean="0"/>
              <a:t>Secondary Name Node (SNN)</a:t>
            </a:r>
            <a:endParaRPr lang="en-US" b="1" dirty="0"/>
          </a:p>
        </p:txBody>
      </p:sp>
      <p:sp>
        <p:nvSpPr>
          <p:cNvPr id="32" name="TextBox 31"/>
          <p:cNvSpPr txBox="1"/>
          <p:nvPr/>
        </p:nvSpPr>
        <p:spPr>
          <a:xfrm>
            <a:off x="85696" y="794687"/>
            <a:ext cx="2315671" cy="369332"/>
          </a:xfrm>
          <a:prstGeom prst="rect">
            <a:avLst/>
          </a:prstGeom>
          <a:noFill/>
        </p:spPr>
        <p:txBody>
          <a:bodyPr wrap="square" rtlCol="0">
            <a:spAutoFit/>
          </a:bodyPr>
          <a:lstStyle/>
          <a:p>
            <a:r>
              <a:rPr lang="en-US" b="1" dirty="0" smtClean="0"/>
              <a:t>Multiple-Rack Cluster</a:t>
            </a:r>
            <a:endParaRPr lang="en-US" b="1" dirty="0"/>
          </a:p>
        </p:txBody>
      </p:sp>
      <p:cxnSp>
        <p:nvCxnSpPr>
          <p:cNvPr id="35" name="Straight Connector 34"/>
          <p:cNvCxnSpPr/>
          <p:nvPr/>
        </p:nvCxnSpPr>
        <p:spPr>
          <a:xfrm>
            <a:off x="3755801" y="340891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3294583" y="4153416"/>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Straight Connector 36"/>
          <p:cNvCxnSpPr>
            <a:stCxn id="36" idx="2"/>
          </p:cNvCxnSpPr>
          <p:nvPr/>
        </p:nvCxnSpPr>
        <p:spPr>
          <a:xfrm>
            <a:off x="3506203" y="457390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213119" y="4153416"/>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9" name="Straight Connector 38"/>
          <p:cNvCxnSpPr>
            <a:stCxn id="38" idx="2"/>
          </p:cNvCxnSpPr>
          <p:nvPr/>
        </p:nvCxnSpPr>
        <p:spPr>
          <a:xfrm>
            <a:off x="4424739" y="457390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5135566" y="4171389"/>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 name="Straight Connector 40"/>
          <p:cNvCxnSpPr>
            <a:stCxn id="40" idx="2"/>
          </p:cNvCxnSpPr>
          <p:nvPr/>
        </p:nvCxnSpPr>
        <p:spPr>
          <a:xfrm>
            <a:off x="5347186" y="4591881"/>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3300009" y="5129696"/>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a:stCxn id="42" idx="2"/>
          </p:cNvCxnSpPr>
          <p:nvPr/>
        </p:nvCxnSpPr>
        <p:spPr>
          <a:xfrm>
            <a:off x="3511630" y="555018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4218545" y="5129696"/>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a:stCxn id="44" idx="2"/>
          </p:cNvCxnSpPr>
          <p:nvPr/>
        </p:nvCxnSpPr>
        <p:spPr>
          <a:xfrm>
            <a:off x="4430166" y="555018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5140992" y="5147669"/>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a:stCxn id="46" idx="2"/>
          </p:cNvCxnSpPr>
          <p:nvPr/>
        </p:nvCxnSpPr>
        <p:spPr>
          <a:xfrm>
            <a:off x="5352613" y="5568161"/>
            <a:ext cx="5426" cy="233648"/>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175203" y="3642561"/>
            <a:ext cx="28541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175203" y="4840258"/>
            <a:ext cx="28541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3167386" y="5801809"/>
            <a:ext cx="2854157" cy="0"/>
          </a:xfrm>
          <a:prstGeom prst="line">
            <a:avLst/>
          </a:prstGeom>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3517056" y="3821364"/>
            <a:ext cx="1919338" cy="253473"/>
          </a:xfrm>
          <a:prstGeom prst="rect">
            <a:avLst/>
          </a:prstGeom>
          <a:noFill/>
        </p:spPr>
        <p:txBody>
          <a:bodyPr wrap="square" rtlCol="0">
            <a:spAutoFit/>
          </a:bodyPr>
          <a:lstStyle/>
          <a:p>
            <a:r>
              <a:rPr lang="en-US" b="1" dirty="0" smtClean="0"/>
              <a:t>Data Node (DN)</a:t>
            </a:r>
            <a:endParaRPr lang="en-US" b="1" dirty="0"/>
          </a:p>
        </p:txBody>
      </p:sp>
      <p:cxnSp>
        <p:nvCxnSpPr>
          <p:cNvPr id="55" name="Straight Connector 54"/>
          <p:cNvCxnSpPr/>
          <p:nvPr/>
        </p:nvCxnSpPr>
        <p:spPr>
          <a:xfrm>
            <a:off x="6756374" y="340069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6295156" y="4145201"/>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p:cNvCxnSpPr>
            <a:stCxn id="56" idx="2"/>
          </p:cNvCxnSpPr>
          <p:nvPr/>
        </p:nvCxnSpPr>
        <p:spPr>
          <a:xfrm>
            <a:off x="6506776" y="456569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7213692" y="4145201"/>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Connector 58"/>
          <p:cNvCxnSpPr>
            <a:stCxn id="58" idx="2"/>
          </p:cNvCxnSpPr>
          <p:nvPr/>
        </p:nvCxnSpPr>
        <p:spPr>
          <a:xfrm>
            <a:off x="7425312" y="456569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8136139" y="4163174"/>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 name="Straight Connector 60"/>
          <p:cNvCxnSpPr>
            <a:stCxn id="60" idx="2"/>
          </p:cNvCxnSpPr>
          <p:nvPr/>
        </p:nvCxnSpPr>
        <p:spPr>
          <a:xfrm>
            <a:off x="8347759" y="4583666"/>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6300582" y="5121481"/>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 name="Straight Connector 62"/>
          <p:cNvCxnSpPr>
            <a:stCxn id="62" idx="2"/>
          </p:cNvCxnSpPr>
          <p:nvPr/>
        </p:nvCxnSpPr>
        <p:spPr>
          <a:xfrm>
            <a:off x="6512203" y="554197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7219118" y="5121481"/>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 name="Straight Connector 64"/>
          <p:cNvCxnSpPr>
            <a:stCxn id="64" idx="2"/>
          </p:cNvCxnSpPr>
          <p:nvPr/>
        </p:nvCxnSpPr>
        <p:spPr>
          <a:xfrm>
            <a:off x="7430739" y="554197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8141565" y="5139454"/>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 name="Straight Connector 66"/>
          <p:cNvCxnSpPr>
            <a:stCxn id="66" idx="2"/>
          </p:cNvCxnSpPr>
          <p:nvPr/>
        </p:nvCxnSpPr>
        <p:spPr>
          <a:xfrm>
            <a:off x="8353186" y="5559946"/>
            <a:ext cx="5426" cy="233648"/>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175776" y="3634346"/>
            <a:ext cx="28541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175776" y="4832043"/>
            <a:ext cx="28541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6167959" y="5793594"/>
            <a:ext cx="2854157" cy="0"/>
          </a:xfrm>
          <a:prstGeom prst="line">
            <a:avLst/>
          </a:prstGeom>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6517629" y="3813149"/>
            <a:ext cx="1919338" cy="253473"/>
          </a:xfrm>
          <a:prstGeom prst="rect">
            <a:avLst/>
          </a:prstGeom>
          <a:noFill/>
        </p:spPr>
        <p:txBody>
          <a:bodyPr wrap="square" rtlCol="0">
            <a:spAutoFit/>
          </a:bodyPr>
          <a:lstStyle/>
          <a:p>
            <a:r>
              <a:rPr lang="en-US" b="1" dirty="0" smtClean="0"/>
              <a:t>Data Node (DN)</a:t>
            </a:r>
            <a:endParaRPr lang="en-US" b="1" dirty="0"/>
          </a:p>
        </p:txBody>
      </p:sp>
      <p:sp>
        <p:nvSpPr>
          <p:cNvPr id="73" name="Rectangle 72"/>
          <p:cNvSpPr/>
          <p:nvPr/>
        </p:nvSpPr>
        <p:spPr>
          <a:xfrm>
            <a:off x="6540207" y="3003999"/>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3544181" y="2984759"/>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906543" y="1348685"/>
            <a:ext cx="1369875" cy="5499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5436394" y="1348685"/>
            <a:ext cx="1369875" cy="5499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5684149" y="1425900"/>
            <a:ext cx="967620" cy="369332"/>
          </a:xfrm>
          <a:prstGeom prst="rect">
            <a:avLst/>
          </a:prstGeom>
          <a:noFill/>
        </p:spPr>
        <p:txBody>
          <a:bodyPr wrap="square" rtlCol="0">
            <a:spAutoFit/>
          </a:bodyPr>
          <a:lstStyle/>
          <a:p>
            <a:r>
              <a:rPr lang="en-US" b="1" dirty="0" smtClean="0"/>
              <a:t>Switch</a:t>
            </a:r>
            <a:endParaRPr lang="en-US" b="1" dirty="0"/>
          </a:p>
        </p:txBody>
      </p:sp>
      <p:cxnSp>
        <p:nvCxnSpPr>
          <p:cNvPr id="22" name="Straight Connector 21"/>
          <p:cNvCxnSpPr/>
          <p:nvPr/>
        </p:nvCxnSpPr>
        <p:spPr>
          <a:xfrm flipH="1">
            <a:off x="1571192" y="1898635"/>
            <a:ext cx="1243857" cy="8511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2815049" y="1898635"/>
            <a:ext cx="1275415" cy="851112"/>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2815049" y="1898635"/>
            <a:ext cx="3991220" cy="9809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294583" y="1610566"/>
            <a:ext cx="214181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flipV="1">
            <a:off x="1786467" y="1762967"/>
            <a:ext cx="3700026" cy="986780"/>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18545" y="1762966"/>
            <a:ext cx="1267948" cy="986781"/>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H="1" flipV="1">
            <a:off x="5486493" y="1762966"/>
            <a:ext cx="1319776" cy="1116569"/>
          </a:xfrm>
          <a:prstGeom prst="line">
            <a:avLst/>
          </a:prstGeom>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2145262" y="1397135"/>
            <a:ext cx="887273" cy="369332"/>
          </a:xfrm>
          <a:prstGeom prst="rect">
            <a:avLst/>
          </a:prstGeom>
          <a:noFill/>
        </p:spPr>
        <p:txBody>
          <a:bodyPr wrap="square" rtlCol="0">
            <a:spAutoFit/>
          </a:bodyPr>
          <a:lstStyle/>
          <a:p>
            <a:r>
              <a:rPr lang="en-US" b="1" dirty="0" smtClean="0"/>
              <a:t>Switch</a:t>
            </a:r>
            <a:endParaRPr lang="en-US" b="1" dirty="0"/>
          </a:p>
        </p:txBody>
      </p:sp>
      <p:sp>
        <p:nvSpPr>
          <p:cNvPr id="103" name="TextBox 102"/>
          <p:cNvSpPr txBox="1"/>
          <p:nvPr/>
        </p:nvSpPr>
        <p:spPr>
          <a:xfrm>
            <a:off x="778293" y="6086800"/>
            <a:ext cx="967620" cy="369332"/>
          </a:xfrm>
          <a:prstGeom prst="rect">
            <a:avLst/>
          </a:prstGeom>
          <a:noFill/>
        </p:spPr>
        <p:txBody>
          <a:bodyPr wrap="square" rtlCol="0">
            <a:spAutoFit/>
          </a:bodyPr>
          <a:lstStyle/>
          <a:p>
            <a:r>
              <a:rPr lang="en-US" b="1" dirty="0" smtClean="0"/>
              <a:t>Rack 1</a:t>
            </a:r>
            <a:endParaRPr lang="en-US" b="1" dirty="0"/>
          </a:p>
        </p:txBody>
      </p:sp>
      <p:sp>
        <p:nvSpPr>
          <p:cNvPr id="104" name="TextBox 103"/>
          <p:cNvSpPr txBox="1"/>
          <p:nvPr/>
        </p:nvSpPr>
        <p:spPr>
          <a:xfrm>
            <a:off x="3967421" y="6086800"/>
            <a:ext cx="967620" cy="369332"/>
          </a:xfrm>
          <a:prstGeom prst="rect">
            <a:avLst/>
          </a:prstGeom>
          <a:noFill/>
        </p:spPr>
        <p:txBody>
          <a:bodyPr wrap="square" rtlCol="0">
            <a:spAutoFit/>
          </a:bodyPr>
          <a:lstStyle/>
          <a:p>
            <a:r>
              <a:rPr lang="en-US" b="1" dirty="0" smtClean="0"/>
              <a:t>Rack 2</a:t>
            </a:r>
            <a:endParaRPr lang="en-US" b="1" dirty="0"/>
          </a:p>
        </p:txBody>
      </p:sp>
      <p:sp>
        <p:nvSpPr>
          <p:cNvPr id="105" name="TextBox 104"/>
          <p:cNvSpPr txBox="1"/>
          <p:nvPr/>
        </p:nvSpPr>
        <p:spPr>
          <a:xfrm>
            <a:off x="7153122" y="6090300"/>
            <a:ext cx="967620" cy="369332"/>
          </a:xfrm>
          <a:prstGeom prst="rect">
            <a:avLst/>
          </a:prstGeom>
          <a:noFill/>
        </p:spPr>
        <p:txBody>
          <a:bodyPr wrap="square" rtlCol="0">
            <a:spAutoFit/>
          </a:bodyPr>
          <a:lstStyle/>
          <a:p>
            <a:r>
              <a:rPr lang="en-US" b="1" dirty="0" smtClean="0"/>
              <a:t>Rack N</a:t>
            </a:r>
            <a:endParaRPr lang="en-US" b="1" dirty="0"/>
          </a:p>
        </p:txBody>
      </p:sp>
      <p:sp>
        <p:nvSpPr>
          <p:cNvPr id="106" name="TextBox 105"/>
          <p:cNvSpPr txBox="1"/>
          <p:nvPr/>
        </p:nvSpPr>
        <p:spPr>
          <a:xfrm>
            <a:off x="5684149" y="6090300"/>
            <a:ext cx="616433" cy="369332"/>
          </a:xfrm>
          <a:prstGeom prst="rect">
            <a:avLst/>
          </a:prstGeom>
          <a:noFill/>
        </p:spPr>
        <p:txBody>
          <a:bodyPr wrap="square" rtlCol="0">
            <a:spAutoFit/>
          </a:bodyPr>
          <a:lstStyle/>
          <a:p>
            <a:r>
              <a:rPr lang="en-US" b="1" dirty="0" smtClean="0"/>
              <a:t>. . . </a:t>
            </a:r>
            <a:endParaRPr lang="en-US" b="1" dirty="0"/>
          </a:p>
        </p:txBody>
      </p:sp>
      <p:sp>
        <p:nvSpPr>
          <p:cNvPr id="3" name="Multiply 2"/>
          <p:cNvSpPr/>
          <p:nvPr/>
        </p:nvSpPr>
        <p:spPr>
          <a:xfrm>
            <a:off x="6460965" y="3613465"/>
            <a:ext cx="2058029" cy="2371751"/>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7219118" y="1843985"/>
            <a:ext cx="1625508" cy="15258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NN will replicate lost blocks across racks </a:t>
            </a:r>
            <a:r>
              <a:rPr lang="en-US" b="1" dirty="0" smtClean="0">
                <a:solidFill>
                  <a:schemeClr val="tx1"/>
                </a:solidFill>
                <a:sym typeface="Wingdings"/>
              </a:rPr>
              <a:t></a:t>
            </a:r>
            <a:endParaRPr lang="en-US" b="1" dirty="0">
              <a:solidFill>
                <a:schemeClr val="tx1"/>
              </a:solidFill>
            </a:endParaRPr>
          </a:p>
        </p:txBody>
      </p:sp>
      <p:sp>
        <p:nvSpPr>
          <p:cNvPr id="79" name="Oval Callout 78"/>
          <p:cNvSpPr/>
          <p:nvPr/>
        </p:nvSpPr>
        <p:spPr>
          <a:xfrm>
            <a:off x="37169" y="1724866"/>
            <a:ext cx="1869374" cy="1005634"/>
          </a:xfrm>
          <a:prstGeom prst="wedgeEllipseCallou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I know the topology of the cluster!</a:t>
            </a:r>
            <a:endParaRPr lang="en-US" dirty="0">
              <a:solidFill>
                <a:srgbClr val="000000"/>
              </a:solidFill>
            </a:endParaRPr>
          </a:p>
        </p:txBody>
      </p:sp>
      <p:sp>
        <p:nvSpPr>
          <p:cNvPr id="80" name="Rectangle 79"/>
          <p:cNvSpPr/>
          <p:nvPr/>
        </p:nvSpPr>
        <p:spPr>
          <a:xfrm>
            <a:off x="7096523" y="1090339"/>
            <a:ext cx="1774978" cy="592046"/>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Rack Awareness</a:t>
            </a:r>
            <a:endParaRPr lang="en-US" b="1" dirty="0">
              <a:solidFill>
                <a:schemeClr val="tx1"/>
              </a:solidFill>
            </a:endParaRPr>
          </a:p>
        </p:txBody>
      </p:sp>
    </p:spTree>
    <p:extLst>
      <p:ext uri="{BB962C8B-B14F-4D97-AF65-F5344CB8AC3E}">
        <p14:creationId xmlns:p14="http://schemas.microsoft.com/office/powerpoint/2010/main" val="20862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9" grpId="0" animBg="1"/>
      <p:bldP spid="8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371"/>
            <a:ext cx="8229600" cy="1143000"/>
          </a:xfrm>
        </p:spPr>
        <p:txBody>
          <a:bodyPr/>
          <a:lstStyle/>
          <a:p>
            <a:r>
              <a:rPr lang="en-US" dirty="0" smtClean="0"/>
              <a:t>HDFS Architecture: Master-Slave</a:t>
            </a:r>
            <a:endParaRPr lang="en-US" dirty="0"/>
          </a:p>
        </p:txBody>
      </p:sp>
      <p:grpSp>
        <p:nvGrpSpPr>
          <p:cNvPr id="6" name="Group 5"/>
          <p:cNvGrpSpPr/>
          <p:nvPr/>
        </p:nvGrpSpPr>
        <p:grpSpPr>
          <a:xfrm>
            <a:off x="200061" y="2949228"/>
            <a:ext cx="2861974" cy="2868159"/>
            <a:chOff x="200061" y="1638240"/>
            <a:chExt cx="3452956" cy="4179148"/>
          </a:xfrm>
        </p:grpSpPr>
        <p:sp>
          <p:nvSpPr>
            <p:cNvPr id="4" name="Rectangle 3"/>
            <p:cNvSpPr/>
            <p:nvPr/>
          </p:nvSpPr>
          <p:spPr>
            <a:xfrm>
              <a:off x="654662" y="1718046"/>
              <a:ext cx="510637" cy="612692"/>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a:stCxn id="4" idx="2"/>
            </p:cNvCxnSpPr>
            <p:nvPr/>
          </p:nvCxnSpPr>
          <p:spPr>
            <a:xfrm>
              <a:off x="909981" y="2330738"/>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53523" y="3415542"/>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a:stCxn id="10" idx="2"/>
            </p:cNvCxnSpPr>
            <p:nvPr/>
          </p:nvCxnSpPr>
          <p:spPr>
            <a:xfrm>
              <a:off x="608842" y="4028234"/>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461732" y="3415542"/>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a:stCxn id="12" idx="2"/>
            </p:cNvCxnSpPr>
            <p:nvPr/>
          </p:nvCxnSpPr>
          <p:spPr>
            <a:xfrm>
              <a:off x="1717051" y="4028234"/>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2574659" y="3441730"/>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p:cNvCxnSpPr>
              <a:stCxn id="14" idx="2"/>
            </p:cNvCxnSpPr>
            <p:nvPr/>
          </p:nvCxnSpPr>
          <p:spPr>
            <a:xfrm>
              <a:off x="2829978" y="4054422"/>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360070" y="4838063"/>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a:stCxn id="16" idx="2"/>
            </p:cNvCxnSpPr>
            <p:nvPr/>
          </p:nvCxnSpPr>
          <p:spPr>
            <a:xfrm>
              <a:off x="615389" y="5450755"/>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468279" y="4838063"/>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18" idx="2"/>
            </p:cNvCxnSpPr>
            <p:nvPr/>
          </p:nvCxnSpPr>
          <p:spPr>
            <a:xfrm>
              <a:off x="1723598" y="5450755"/>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2581206" y="4864251"/>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a:stCxn id="20" idx="2"/>
            </p:cNvCxnSpPr>
            <p:nvPr/>
          </p:nvCxnSpPr>
          <p:spPr>
            <a:xfrm>
              <a:off x="2836525" y="5476943"/>
              <a:ext cx="6547" cy="3404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09492" y="2671183"/>
              <a:ext cx="34435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09492" y="4416327"/>
              <a:ext cx="34435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00061" y="5817388"/>
              <a:ext cx="3443525" cy="0"/>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301754" y="1638240"/>
              <a:ext cx="2315671" cy="369332"/>
            </a:xfrm>
            <a:prstGeom prst="rect">
              <a:avLst/>
            </a:prstGeom>
            <a:noFill/>
          </p:spPr>
          <p:txBody>
            <a:bodyPr wrap="square" rtlCol="0">
              <a:spAutoFit/>
            </a:bodyPr>
            <a:lstStyle/>
            <a:p>
              <a:r>
                <a:rPr lang="en-US" b="1" dirty="0" smtClean="0"/>
                <a:t>Name Node (NN)</a:t>
              </a:r>
              <a:endParaRPr lang="en-US" b="1" dirty="0"/>
            </a:p>
          </p:txBody>
        </p:sp>
        <p:sp>
          <p:nvSpPr>
            <p:cNvPr id="30" name="TextBox 29"/>
            <p:cNvSpPr txBox="1"/>
            <p:nvPr/>
          </p:nvSpPr>
          <p:spPr>
            <a:xfrm>
              <a:off x="621936" y="2931713"/>
              <a:ext cx="2315671" cy="369332"/>
            </a:xfrm>
            <a:prstGeom prst="rect">
              <a:avLst/>
            </a:prstGeom>
            <a:noFill/>
          </p:spPr>
          <p:txBody>
            <a:bodyPr wrap="square" rtlCol="0">
              <a:spAutoFit/>
            </a:bodyPr>
            <a:lstStyle/>
            <a:p>
              <a:r>
                <a:rPr lang="en-US" b="1" dirty="0" smtClean="0"/>
                <a:t>Data Node (DN)</a:t>
              </a:r>
              <a:endParaRPr lang="en-US" b="1" dirty="0"/>
            </a:p>
          </p:txBody>
        </p:sp>
      </p:grpSp>
      <p:sp>
        <p:nvSpPr>
          <p:cNvPr id="31" name="TextBox 30"/>
          <p:cNvSpPr txBox="1"/>
          <p:nvPr/>
        </p:nvSpPr>
        <p:spPr>
          <a:xfrm>
            <a:off x="4090464" y="2879535"/>
            <a:ext cx="2936683" cy="646331"/>
          </a:xfrm>
          <a:prstGeom prst="rect">
            <a:avLst/>
          </a:prstGeom>
          <a:noFill/>
        </p:spPr>
        <p:txBody>
          <a:bodyPr wrap="square" rtlCol="0">
            <a:spAutoFit/>
          </a:bodyPr>
          <a:lstStyle/>
          <a:p>
            <a:r>
              <a:rPr lang="en-US" b="1" dirty="0" smtClean="0"/>
              <a:t>Secondary Name Node (SNN)</a:t>
            </a:r>
            <a:endParaRPr lang="en-US" b="1" dirty="0"/>
          </a:p>
        </p:txBody>
      </p:sp>
      <p:sp>
        <p:nvSpPr>
          <p:cNvPr id="32" name="TextBox 31"/>
          <p:cNvSpPr txBox="1"/>
          <p:nvPr/>
        </p:nvSpPr>
        <p:spPr>
          <a:xfrm>
            <a:off x="85696" y="794687"/>
            <a:ext cx="2315671" cy="369332"/>
          </a:xfrm>
          <a:prstGeom prst="rect">
            <a:avLst/>
          </a:prstGeom>
          <a:noFill/>
        </p:spPr>
        <p:txBody>
          <a:bodyPr wrap="square" rtlCol="0">
            <a:spAutoFit/>
          </a:bodyPr>
          <a:lstStyle/>
          <a:p>
            <a:r>
              <a:rPr lang="en-US" b="1" dirty="0" smtClean="0"/>
              <a:t>Multiple-Rack Cluster</a:t>
            </a:r>
            <a:endParaRPr lang="en-US" b="1" dirty="0"/>
          </a:p>
        </p:txBody>
      </p:sp>
      <p:cxnSp>
        <p:nvCxnSpPr>
          <p:cNvPr id="35" name="Straight Connector 34"/>
          <p:cNvCxnSpPr/>
          <p:nvPr/>
        </p:nvCxnSpPr>
        <p:spPr>
          <a:xfrm>
            <a:off x="3755801" y="340891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3294583" y="4153416"/>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Straight Connector 36"/>
          <p:cNvCxnSpPr>
            <a:stCxn id="36" idx="2"/>
          </p:cNvCxnSpPr>
          <p:nvPr/>
        </p:nvCxnSpPr>
        <p:spPr>
          <a:xfrm>
            <a:off x="3506203" y="457390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213119" y="4153416"/>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9" name="Straight Connector 38"/>
          <p:cNvCxnSpPr>
            <a:stCxn id="38" idx="2"/>
          </p:cNvCxnSpPr>
          <p:nvPr/>
        </p:nvCxnSpPr>
        <p:spPr>
          <a:xfrm>
            <a:off x="4424739" y="457390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5135566" y="4171389"/>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 name="Straight Connector 40"/>
          <p:cNvCxnSpPr>
            <a:stCxn id="40" idx="2"/>
          </p:cNvCxnSpPr>
          <p:nvPr/>
        </p:nvCxnSpPr>
        <p:spPr>
          <a:xfrm>
            <a:off x="5347186" y="4591881"/>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3300009" y="5129696"/>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a:stCxn id="42" idx="2"/>
          </p:cNvCxnSpPr>
          <p:nvPr/>
        </p:nvCxnSpPr>
        <p:spPr>
          <a:xfrm>
            <a:off x="3511630" y="555018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4218545" y="5129696"/>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a:stCxn id="44" idx="2"/>
          </p:cNvCxnSpPr>
          <p:nvPr/>
        </p:nvCxnSpPr>
        <p:spPr>
          <a:xfrm>
            <a:off x="4430166" y="555018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5140992" y="5147669"/>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a:stCxn id="46" idx="2"/>
          </p:cNvCxnSpPr>
          <p:nvPr/>
        </p:nvCxnSpPr>
        <p:spPr>
          <a:xfrm>
            <a:off x="5352613" y="5568161"/>
            <a:ext cx="5426" cy="233648"/>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175203" y="3642561"/>
            <a:ext cx="28541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175203" y="4840258"/>
            <a:ext cx="28541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3167386" y="5801809"/>
            <a:ext cx="2854157" cy="0"/>
          </a:xfrm>
          <a:prstGeom prst="line">
            <a:avLst/>
          </a:prstGeom>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3517056" y="3821364"/>
            <a:ext cx="1919338" cy="253473"/>
          </a:xfrm>
          <a:prstGeom prst="rect">
            <a:avLst/>
          </a:prstGeom>
          <a:noFill/>
        </p:spPr>
        <p:txBody>
          <a:bodyPr wrap="square" rtlCol="0">
            <a:spAutoFit/>
          </a:bodyPr>
          <a:lstStyle/>
          <a:p>
            <a:r>
              <a:rPr lang="en-US" b="1" dirty="0" smtClean="0"/>
              <a:t>Data Node (DN)</a:t>
            </a:r>
            <a:endParaRPr lang="en-US" b="1" dirty="0"/>
          </a:p>
        </p:txBody>
      </p:sp>
      <p:cxnSp>
        <p:nvCxnSpPr>
          <p:cNvPr id="55" name="Straight Connector 54"/>
          <p:cNvCxnSpPr/>
          <p:nvPr/>
        </p:nvCxnSpPr>
        <p:spPr>
          <a:xfrm>
            <a:off x="6756374" y="340069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6295156" y="4145201"/>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p:cNvCxnSpPr>
            <a:stCxn id="56" idx="2"/>
          </p:cNvCxnSpPr>
          <p:nvPr/>
        </p:nvCxnSpPr>
        <p:spPr>
          <a:xfrm>
            <a:off x="6506776" y="456569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7213692" y="4145201"/>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Connector 58"/>
          <p:cNvCxnSpPr>
            <a:stCxn id="58" idx="2"/>
          </p:cNvCxnSpPr>
          <p:nvPr/>
        </p:nvCxnSpPr>
        <p:spPr>
          <a:xfrm>
            <a:off x="7425312" y="456569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8136139" y="4163174"/>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 name="Straight Connector 60"/>
          <p:cNvCxnSpPr>
            <a:stCxn id="60" idx="2"/>
          </p:cNvCxnSpPr>
          <p:nvPr/>
        </p:nvCxnSpPr>
        <p:spPr>
          <a:xfrm>
            <a:off x="8347759" y="4583666"/>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6300582" y="5121481"/>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 name="Straight Connector 62"/>
          <p:cNvCxnSpPr>
            <a:stCxn id="62" idx="2"/>
          </p:cNvCxnSpPr>
          <p:nvPr/>
        </p:nvCxnSpPr>
        <p:spPr>
          <a:xfrm>
            <a:off x="6512203" y="554197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7219118" y="5121481"/>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 name="Straight Connector 64"/>
          <p:cNvCxnSpPr>
            <a:stCxn id="64" idx="2"/>
          </p:cNvCxnSpPr>
          <p:nvPr/>
        </p:nvCxnSpPr>
        <p:spPr>
          <a:xfrm>
            <a:off x="7430739" y="554197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8141565" y="5139454"/>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 name="Straight Connector 66"/>
          <p:cNvCxnSpPr>
            <a:stCxn id="66" idx="2"/>
          </p:cNvCxnSpPr>
          <p:nvPr/>
        </p:nvCxnSpPr>
        <p:spPr>
          <a:xfrm>
            <a:off x="8353186" y="5559946"/>
            <a:ext cx="5426" cy="233648"/>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175776" y="3634346"/>
            <a:ext cx="28541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175776" y="4832043"/>
            <a:ext cx="28541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6167959" y="5793594"/>
            <a:ext cx="2854157" cy="0"/>
          </a:xfrm>
          <a:prstGeom prst="line">
            <a:avLst/>
          </a:prstGeom>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6517629" y="3813149"/>
            <a:ext cx="1919338" cy="253473"/>
          </a:xfrm>
          <a:prstGeom prst="rect">
            <a:avLst/>
          </a:prstGeom>
          <a:noFill/>
        </p:spPr>
        <p:txBody>
          <a:bodyPr wrap="square" rtlCol="0">
            <a:spAutoFit/>
          </a:bodyPr>
          <a:lstStyle/>
          <a:p>
            <a:r>
              <a:rPr lang="en-US" b="1" dirty="0" smtClean="0"/>
              <a:t>Data Node (DN)</a:t>
            </a:r>
            <a:endParaRPr lang="en-US" b="1" dirty="0"/>
          </a:p>
        </p:txBody>
      </p:sp>
      <p:sp>
        <p:nvSpPr>
          <p:cNvPr id="73" name="Rectangle 72"/>
          <p:cNvSpPr/>
          <p:nvPr/>
        </p:nvSpPr>
        <p:spPr>
          <a:xfrm>
            <a:off x="6540207" y="3003999"/>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3544181" y="2984759"/>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906543" y="1348685"/>
            <a:ext cx="1369875" cy="5499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5436394" y="1348685"/>
            <a:ext cx="1369875" cy="5499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5684149" y="1425900"/>
            <a:ext cx="967620" cy="369332"/>
          </a:xfrm>
          <a:prstGeom prst="rect">
            <a:avLst/>
          </a:prstGeom>
          <a:noFill/>
        </p:spPr>
        <p:txBody>
          <a:bodyPr wrap="square" rtlCol="0">
            <a:spAutoFit/>
          </a:bodyPr>
          <a:lstStyle/>
          <a:p>
            <a:r>
              <a:rPr lang="en-US" b="1" dirty="0" smtClean="0"/>
              <a:t>Switch</a:t>
            </a:r>
            <a:endParaRPr lang="en-US" b="1" dirty="0"/>
          </a:p>
        </p:txBody>
      </p:sp>
      <p:cxnSp>
        <p:nvCxnSpPr>
          <p:cNvPr id="22" name="Straight Connector 21"/>
          <p:cNvCxnSpPr/>
          <p:nvPr/>
        </p:nvCxnSpPr>
        <p:spPr>
          <a:xfrm flipH="1">
            <a:off x="1571192" y="1898635"/>
            <a:ext cx="1243857" cy="8511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2815049" y="1898635"/>
            <a:ext cx="1275415" cy="851112"/>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2815049" y="1898635"/>
            <a:ext cx="3991220" cy="9809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294583" y="1610566"/>
            <a:ext cx="214181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flipV="1">
            <a:off x="1786467" y="1762967"/>
            <a:ext cx="3700026" cy="986780"/>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18545" y="1762966"/>
            <a:ext cx="1267948" cy="986781"/>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H="1" flipV="1">
            <a:off x="5486493" y="1762966"/>
            <a:ext cx="1319776" cy="1116569"/>
          </a:xfrm>
          <a:prstGeom prst="line">
            <a:avLst/>
          </a:prstGeom>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2145262" y="1397135"/>
            <a:ext cx="887273" cy="369332"/>
          </a:xfrm>
          <a:prstGeom prst="rect">
            <a:avLst/>
          </a:prstGeom>
          <a:noFill/>
        </p:spPr>
        <p:txBody>
          <a:bodyPr wrap="square" rtlCol="0">
            <a:spAutoFit/>
          </a:bodyPr>
          <a:lstStyle/>
          <a:p>
            <a:r>
              <a:rPr lang="en-US" b="1" dirty="0" smtClean="0"/>
              <a:t>Switch</a:t>
            </a:r>
            <a:endParaRPr lang="en-US" b="1" dirty="0"/>
          </a:p>
        </p:txBody>
      </p:sp>
      <p:sp>
        <p:nvSpPr>
          <p:cNvPr id="103" name="TextBox 102"/>
          <p:cNvSpPr txBox="1"/>
          <p:nvPr/>
        </p:nvSpPr>
        <p:spPr>
          <a:xfrm>
            <a:off x="778293" y="6086800"/>
            <a:ext cx="967620" cy="369332"/>
          </a:xfrm>
          <a:prstGeom prst="rect">
            <a:avLst/>
          </a:prstGeom>
          <a:noFill/>
        </p:spPr>
        <p:txBody>
          <a:bodyPr wrap="square" rtlCol="0">
            <a:spAutoFit/>
          </a:bodyPr>
          <a:lstStyle/>
          <a:p>
            <a:r>
              <a:rPr lang="en-US" b="1" dirty="0" smtClean="0"/>
              <a:t>Rack 1</a:t>
            </a:r>
            <a:endParaRPr lang="en-US" b="1" dirty="0"/>
          </a:p>
        </p:txBody>
      </p:sp>
      <p:sp>
        <p:nvSpPr>
          <p:cNvPr id="104" name="TextBox 103"/>
          <p:cNvSpPr txBox="1"/>
          <p:nvPr/>
        </p:nvSpPr>
        <p:spPr>
          <a:xfrm>
            <a:off x="3967421" y="6086800"/>
            <a:ext cx="967620" cy="369332"/>
          </a:xfrm>
          <a:prstGeom prst="rect">
            <a:avLst/>
          </a:prstGeom>
          <a:noFill/>
        </p:spPr>
        <p:txBody>
          <a:bodyPr wrap="square" rtlCol="0">
            <a:spAutoFit/>
          </a:bodyPr>
          <a:lstStyle/>
          <a:p>
            <a:r>
              <a:rPr lang="en-US" b="1" dirty="0" smtClean="0"/>
              <a:t>Rack 2</a:t>
            </a:r>
            <a:endParaRPr lang="en-US" b="1" dirty="0"/>
          </a:p>
        </p:txBody>
      </p:sp>
      <p:sp>
        <p:nvSpPr>
          <p:cNvPr id="105" name="TextBox 104"/>
          <p:cNvSpPr txBox="1"/>
          <p:nvPr/>
        </p:nvSpPr>
        <p:spPr>
          <a:xfrm>
            <a:off x="7153122" y="6090300"/>
            <a:ext cx="967620" cy="369332"/>
          </a:xfrm>
          <a:prstGeom prst="rect">
            <a:avLst/>
          </a:prstGeom>
          <a:noFill/>
        </p:spPr>
        <p:txBody>
          <a:bodyPr wrap="square" rtlCol="0">
            <a:spAutoFit/>
          </a:bodyPr>
          <a:lstStyle/>
          <a:p>
            <a:r>
              <a:rPr lang="en-US" b="1" dirty="0" smtClean="0"/>
              <a:t>Rack N</a:t>
            </a:r>
            <a:endParaRPr lang="en-US" b="1" dirty="0"/>
          </a:p>
        </p:txBody>
      </p:sp>
      <p:sp>
        <p:nvSpPr>
          <p:cNvPr id="106" name="TextBox 105"/>
          <p:cNvSpPr txBox="1"/>
          <p:nvPr/>
        </p:nvSpPr>
        <p:spPr>
          <a:xfrm>
            <a:off x="5684149" y="6090300"/>
            <a:ext cx="616433" cy="369332"/>
          </a:xfrm>
          <a:prstGeom prst="rect">
            <a:avLst/>
          </a:prstGeom>
          <a:noFill/>
        </p:spPr>
        <p:txBody>
          <a:bodyPr wrap="square" rtlCol="0">
            <a:spAutoFit/>
          </a:bodyPr>
          <a:lstStyle/>
          <a:p>
            <a:r>
              <a:rPr lang="en-US" b="1" dirty="0" smtClean="0"/>
              <a:t>. . . </a:t>
            </a:r>
            <a:endParaRPr lang="en-US" b="1" dirty="0"/>
          </a:p>
        </p:txBody>
      </p:sp>
      <p:sp>
        <p:nvSpPr>
          <p:cNvPr id="79" name="Oval Callout 78"/>
          <p:cNvSpPr/>
          <p:nvPr/>
        </p:nvSpPr>
        <p:spPr>
          <a:xfrm>
            <a:off x="37169" y="1724866"/>
            <a:ext cx="1869374" cy="1005634"/>
          </a:xfrm>
          <a:prstGeom prst="wedgeEllipseCallou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Do not ask me, I am down </a:t>
            </a:r>
            <a:r>
              <a:rPr lang="en-US" dirty="0" smtClean="0">
                <a:solidFill>
                  <a:srgbClr val="000000"/>
                </a:solidFill>
                <a:sym typeface="Wingdings"/>
              </a:rPr>
              <a:t></a:t>
            </a:r>
            <a:endParaRPr lang="en-US" dirty="0">
              <a:solidFill>
                <a:srgbClr val="000000"/>
              </a:solidFill>
            </a:endParaRPr>
          </a:p>
        </p:txBody>
      </p:sp>
      <p:sp>
        <p:nvSpPr>
          <p:cNvPr id="82" name="Multiply 81"/>
          <p:cNvSpPr/>
          <p:nvPr/>
        </p:nvSpPr>
        <p:spPr>
          <a:xfrm>
            <a:off x="397888" y="2816495"/>
            <a:ext cx="797106" cy="772411"/>
          </a:xfrm>
          <a:prstGeom prst="mathMultiply">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6963447" y="1879220"/>
            <a:ext cx="1774978" cy="592046"/>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Single Point of Failure</a:t>
            </a:r>
            <a:endParaRPr lang="en-US" b="1" dirty="0">
              <a:solidFill>
                <a:schemeClr val="tx1"/>
              </a:solidFill>
            </a:endParaRPr>
          </a:p>
        </p:txBody>
      </p:sp>
      <p:sp>
        <p:nvSpPr>
          <p:cNvPr id="9" name="Right Arrow 8"/>
          <p:cNvSpPr/>
          <p:nvPr/>
        </p:nvSpPr>
        <p:spPr>
          <a:xfrm>
            <a:off x="2905535" y="3060959"/>
            <a:ext cx="511646" cy="217942"/>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912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4"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371"/>
            <a:ext cx="8229600" cy="1143000"/>
          </a:xfrm>
        </p:spPr>
        <p:txBody>
          <a:bodyPr/>
          <a:lstStyle/>
          <a:p>
            <a:r>
              <a:rPr lang="en-US" dirty="0" smtClean="0"/>
              <a:t>HDFS Architecture: Master-Slave</a:t>
            </a:r>
            <a:endParaRPr lang="en-US" dirty="0"/>
          </a:p>
        </p:txBody>
      </p:sp>
      <p:grpSp>
        <p:nvGrpSpPr>
          <p:cNvPr id="6" name="Group 5"/>
          <p:cNvGrpSpPr/>
          <p:nvPr/>
        </p:nvGrpSpPr>
        <p:grpSpPr>
          <a:xfrm>
            <a:off x="200061" y="2949228"/>
            <a:ext cx="2861974" cy="2868159"/>
            <a:chOff x="200061" y="1638240"/>
            <a:chExt cx="3452956" cy="4179148"/>
          </a:xfrm>
        </p:grpSpPr>
        <p:sp>
          <p:nvSpPr>
            <p:cNvPr id="4" name="Rectangle 3"/>
            <p:cNvSpPr/>
            <p:nvPr/>
          </p:nvSpPr>
          <p:spPr>
            <a:xfrm>
              <a:off x="654662" y="1718046"/>
              <a:ext cx="510637" cy="612692"/>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a:stCxn id="4" idx="2"/>
            </p:cNvCxnSpPr>
            <p:nvPr/>
          </p:nvCxnSpPr>
          <p:spPr>
            <a:xfrm>
              <a:off x="909981" y="2330738"/>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53523" y="3415542"/>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a:stCxn id="10" idx="2"/>
            </p:cNvCxnSpPr>
            <p:nvPr/>
          </p:nvCxnSpPr>
          <p:spPr>
            <a:xfrm>
              <a:off x="608842" y="4028234"/>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461732" y="3415542"/>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a:stCxn id="12" idx="2"/>
            </p:cNvCxnSpPr>
            <p:nvPr/>
          </p:nvCxnSpPr>
          <p:spPr>
            <a:xfrm>
              <a:off x="1717051" y="4028234"/>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2574659" y="3441730"/>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p:cNvCxnSpPr>
              <a:stCxn id="14" idx="2"/>
            </p:cNvCxnSpPr>
            <p:nvPr/>
          </p:nvCxnSpPr>
          <p:spPr>
            <a:xfrm>
              <a:off x="2829978" y="4054422"/>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360070" y="4838063"/>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a:stCxn id="16" idx="2"/>
            </p:cNvCxnSpPr>
            <p:nvPr/>
          </p:nvCxnSpPr>
          <p:spPr>
            <a:xfrm>
              <a:off x="615389" y="5450755"/>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468279" y="4838063"/>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18" idx="2"/>
            </p:cNvCxnSpPr>
            <p:nvPr/>
          </p:nvCxnSpPr>
          <p:spPr>
            <a:xfrm>
              <a:off x="1723598" y="5450755"/>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2581206" y="4864251"/>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a:stCxn id="20" idx="2"/>
            </p:cNvCxnSpPr>
            <p:nvPr/>
          </p:nvCxnSpPr>
          <p:spPr>
            <a:xfrm>
              <a:off x="2836525" y="5476943"/>
              <a:ext cx="6547" cy="3404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09492" y="2671183"/>
              <a:ext cx="34435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09492" y="4416327"/>
              <a:ext cx="34435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00061" y="5817388"/>
              <a:ext cx="3443525" cy="0"/>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301754" y="1638240"/>
              <a:ext cx="2315671" cy="369332"/>
            </a:xfrm>
            <a:prstGeom prst="rect">
              <a:avLst/>
            </a:prstGeom>
            <a:noFill/>
          </p:spPr>
          <p:txBody>
            <a:bodyPr wrap="square" rtlCol="0">
              <a:spAutoFit/>
            </a:bodyPr>
            <a:lstStyle/>
            <a:p>
              <a:r>
                <a:rPr lang="en-US" b="1" dirty="0" smtClean="0"/>
                <a:t>Name Node (NN)</a:t>
              </a:r>
              <a:endParaRPr lang="en-US" b="1" dirty="0"/>
            </a:p>
          </p:txBody>
        </p:sp>
        <p:sp>
          <p:nvSpPr>
            <p:cNvPr id="30" name="TextBox 29"/>
            <p:cNvSpPr txBox="1"/>
            <p:nvPr/>
          </p:nvSpPr>
          <p:spPr>
            <a:xfrm>
              <a:off x="621936" y="2931713"/>
              <a:ext cx="2315671" cy="369332"/>
            </a:xfrm>
            <a:prstGeom prst="rect">
              <a:avLst/>
            </a:prstGeom>
            <a:noFill/>
          </p:spPr>
          <p:txBody>
            <a:bodyPr wrap="square" rtlCol="0">
              <a:spAutoFit/>
            </a:bodyPr>
            <a:lstStyle/>
            <a:p>
              <a:r>
                <a:rPr lang="en-US" b="1" dirty="0" smtClean="0"/>
                <a:t>Data Node (DN)</a:t>
              </a:r>
              <a:endParaRPr lang="en-US" b="1" dirty="0"/>
            </a:p>
          </p:txBody>
        </p:sp>
      </p:grpSp>
      <p:sp>
        <p:nvSpPr>
          <p:cNvPr id="31" name="TextBox 30"/>
          <p:cNvSpPr txBox="1"/>
          <p:nvPr/>
        </p:nvSpPr>
        <p:spPr>
          <a:xfrm>
            <a:off x="4090464" y="2879535"/>
            <a:ext cx="2936683" cy="646331"/>
          </a:xfrm>
          <a:prstGeom prst="rect">
            <a:avLst/>
          </a:prstGeom>
          <a:noFill/>
        </p:spPr>
        <p:txBody>
          <a:bodyPr wrap="square" rtlCol="0">
            <a:spAutoFit/>
          </a:bodyPr>
          <a:lstStyle/>
          <a:p>
            <a:r>
              <a:rPr lang="en-US" b="1" dirty="0" smtClean="0"/>
              <a:t>Secondary Name Node (SNN)</a:t>
            </a:r>
            <a:endParaRPr lang="en-US" b="1" dirty="0"/>
          </a:p>
        </p:txBody>
      </p:sp>
      <p:sp>
        <p:nvSpPr>
          <p:cNvPr id="32" name="TextBox 31"/>
          <p:cNvSpPr txBox="1"/>
          <p:nvPr/>
        </p:nvSpPr>
        <p:spPr>
          <a:xfrm>
            <a:off x="85696" y="794687"/>
            <a:ext cx="2315671" cy="369332"/>
          </a:xfrm>
          <a:prstGeom prst="rect">
            <a:avLst/>
          </a:prstGeom>
          <a:noFill/>
        </p:spPr>
        <p:txBody>
          <a:bodyPr wrap="square" rtlCol="0">
            <a:spAutoFit/>
          </a:bodyPr>
          <a:lstStyle/>
          <a:p>
            <a:r>
              <a:rPr lang="en-US" b="1" dirty="0" smtClean="0"/>
              <a:t>Multiple-Rack Cluster</a:t>
            </a:r>
            <a:endParaRPr lang="en-US" b="1" dirty="0"/>
          </a:p>
        </p:txBody>
      </p:sp>
      <p:cxnSp>
        <p:nvCxnSpPr>
          <p:cNvPr id="35" name="Straight Connector 34"/>
          <p:cNvCxnSpPr/>
          <p:nvPr/>
        </p:nvCxnSpPr>
        <p:spPr>
          <a:xfrm>
            <a:off x="3755801" y="340891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3294583" y="4153416"/>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Straight Connector 36"/>
          <p:cNvCxnSpPr>
            <a:stCxn id="36" idx="2"/>
          </p:cNvCxnSpPr>
          <p:nvPr/>
        </p:nvCxnSpPr>
        <p:spPr>
          <a:xfrm>
            <a:off x="3506203" y="457390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213119" y="4153416"/>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9" name="Straight Connector 38"/>
          <p:cNvCxnSpPr>
            <a:stCxn id="38" idx="2"/>
          </p:cNvCxnSpPr>
          <p:nvPr/>
        </p:nvCxnSpPr>
        <p:spPr>
          <a:xfrm>
            <a:off x="4424739" y="457390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5135566" y="4171389"/>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 name="Straight Connector 40"/>
          <p:cNvCxnSpPr>
            <a:stCxn id="40" idx="2"/>
          </p:cNvCxnSpPr>
          <p:nvPr/>
        </p:nvCxnSpPr>
        <p:spPr>
          <a:xfrm>
            <a:off x="5347186" y="4591881"/>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3300009" y="5129696"/>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a:stCxn id="42" idx="2"/>
          </p:cNvCxnSpPr>
          <p:nvPr/>
        </p:nvCxnSpPr>
        <p:spPr>
          <a:xfrm>
            <a:off x="3511630" y="555018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4218545" y="5129696"/>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a:stCxn id="44" idx="2"/>
          </p:cNvCxnSpPr>
          <p:nvPr/>
        </p:nvCxnSpPr>
        <p:spPr>
          <a:xfrm>
            <a:off x="4430166" y="555018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5140992" y="5147669"/>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a:stCxn id="46" idx="2"/>
          </p:cNvCxnSpPr>
          <p:nvPr/>
        </p:nvCxnSpPr>
        <p:spPr>
          <a:xfrm>
            <a:off x="5352613" y="5568161"/>
            <a:ext cx="5426" cy="233648"/>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175203" y="3642561"/>
            <a:ext cx="28541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175203" y="4840258"/>
            <a:ext cx="28541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3167386" y="5801809"/>
            <a:ext cx="2854157" cy="0"/>
          </a:xfrm>
          <a:prstGeom prst="line">
            <a:avLst/>
          </a:prstGeom>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3517056" y="3821364"/>
            <a:ext cx="1919338" cy="253473"/>
          </a:xfrm>
          <a:prstGeom prst="rect">
            <a:avLst/>
          </a:prstGeom>
          <a:noFill/>
        </p:spPr>
        <p:txBody>
          <a:bodyPr wrap="square" rtlCol="0">
            <a:spAutoFit/>
          </a:bodyPr>
          <a:lstStyle/>
          <a:p>
            <a:r>
              <a:rPr lang="en-US" b="1" dirty="0" smtClean="0"/>
              <a:t>Data Node (DN)</a:t>
            </a:r>
            <a:endParaRPr lang="en-US" b="1" dirty="0"/>
          </a:p>
        </p:txBody>
      </p:sp>
      <p:cxnSp>
        <p:nvCxnSpPr>
          <p:cNvPr id="55" name="Straight Connector 54"/>
          <p:cNvCxnSpPr/>
          <p:nvPr/>
        </p:nvCxnSpPr>
        <p:spPr>
          <a:xfrm>
            <a:off x="6756374" y="3400698"/>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6295156" y="4145201"/>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p:cNvCxnSpPr>
            <a:stCxn id="56" idx="2"/>
          </p:cNvCxnSpPr>
          <p:nvPr/>
        </p:nvCxnSpPr>
        <p:spPr>
          <a:xfrm>
            <a:off x="6506776" y="456569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7213692" y="4145201"/>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Connector 58"/>
          <p:cNvCxnSpPr>
            <a:stCxn id="58" idx="2"/>
          </p:cNvCxnSpPr>
          <p:nvPr/>
        </p:nvCxnSpPr>
        <p:spPr>
          <a:xfrm>
            <a:off x="7425312" y="456569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8136139" y="4163174"/>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 name="Straight Connector 60"/>
          <p:cNvCxnSpPr>
            <a:stCxn id="60" idx="2"/>
          </p:cNvCxnSpPr>
          <p:nvPr/>
        </p:nvCxnSpPr>
        <p:spPr>
          <a:xfrm>
            <a:off x="8347759" y="4583666"/>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6300582" y="5121481"/>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 name="Straight Connector 62"/>
          <p:cNvCxnSpPr>
            <a:stCxn id="62" idx="2"/>
          </p:cNvCxnSpPr>
          <p:nvPr/>
        </p:nvCxnSpPr>
        <p:spPr>
          <a:xfrm>
            <a:off x="6512203" y="554197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7219118" y="5121481"/>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 name="Straight Connector 64"/>
          <p:cNvCxnSpPr>
            <a:stCxn id="64" idx="2"/>
          </p:cNvCxnSpPr>
          <p:nvPr/>
        </p:nvCxnSpPr>
        <p:spPr>
          <a:xfrm>
            <a:off x="7430739" y="5541973"/>
            <a:ext cx="5426" cy="233648"/>
          </a:xfrm>
          <a:prstGeom prst="line">
            <a:avLst/>
          </a:prstGeom>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8141565" y="5139454"/>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 name="Straight Connector 66"/>
          <p:cNvCxnSpPr>
            <a:stCxn id="66" idx="2"/>
          </p:cNvCxnSpPr>
          <p:nvPr/>
        </p:nvCxnSpPr>
        <p:spPr>
          <a:xfrm>
            <a:off x="8353186" y="5559946"/>
            <a:ext cx="5426" cy="233648"/>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175776" y="3634346"/>
            <a:ext cx="28541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175776" y="4832043"/>
            <a:ext cx="28541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6167959" y="5793594"/>
            <a:ext cx="2854157" cy="0"/>
          </a:xfrm>
          <a:prstGeom prst="line">
            <a:avLst/>
          </a:prstGeom>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6517629" y="3813149"/>
            <a:ext cx="1919338" cy="253473"/>
          </a:xfrm>
          <a:prstGeom prst="rect">
            <a:avLst/>
          </a:prstGeom>
          <a:noFill/>
        </p:spPr>
        <p:txBody>
          <a:bodyPr wrap="square" rtlCol="0">
            <a:spAutoFit/>
          </a:bodyPr>
          <a:lstStyle/>
          <a:p>
            <a:r>
              <a:rPr lang="en-US" b="1" dirty="0" smtClean="0"/>
              <a:t>Data Node (DN)</a:t>
            </a:r>
            <a:endParaRPr lang="en-US" b="1" dirty="0"/>
          </a:p>
        </p:txBody>
      </p:sp>
      <p:sp>
        <p:nvSpPr>
          <p:cNvPr id="73" name="Rectangle 72"/>
          <p:cNvSpPr/>
          <p:nvPr/>
        </p:nvSpPr>
        <p:spPr>
          <a:xfrm>
            <a:off x="6540207" y="3003999"/>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3544181" y="2984759"/>
            <a:ext cx="423240" cy="420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906543" y="1348685"/>
            <a:ext cx="1369875" cy="5499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5436394" y="1348685"/>
            <a:ext cx="1369875" cy="5499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5684149" y="1425900"/>
            <a:ext cx="967620" cy="369332"/>
          </a:xfrm>
          <a:prstGeom prst="rect">
            <a:avLst/>
          </a:prstGeom>
          <a:noFill/>
        </p:spPr>
        <p:txBody>
          <a:bodyPr wrap="square" rtlCol="0">
            <a:spAutoFit/>
          </a:bodyPr>
          <a:lstStyle/>
          <a:p>
            <a:r>
              <a:rPr lang="en-US" b="1" dirty="0" smtClean="0"/>
              <a:t>Switch</a:t>
            </a:r>
            <a:endParaRPr lang="en-US" b="1" dirty="0"/>
          </a:p>
        </p:txBody>
      </p:sp>
      <p:cxnSp>
        <p:nvCxnSpPr>
          <p:cNvPr id="22" name="Straight Connector 21"/>
          <p:cNvCxnSpPr/>
          <p:nvPr/>
        </p:nvCxnSpPr>
        <p:spPr>
          <a:xfrm flipH="1">
            <a:off x="1571192" y="1898635"/>
            <a:ext cx="1243857" cy="8511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2815049" y="1898635"/>
            <a:ext cx="1275415" cy="851112"/>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2815049" y="1898635"/>
            <a:ext cx="3991220" cy="9809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294583" y="1610566"/>
            <a:ext cx="214181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flipV="1">
            <a:off x="1786467" y="1762967"/>
            <a:ext cx="3700026" cy="986780"/>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V="1">
            <a:off x="4218545" y="1762966"/>
            <a:ext cx="1267948" cy="986781"/>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H="1" flipV="1">
            <a:off x="5486493" y="1762966"/>
            <a:ext cx="1319776" cy="1116569"/>
          </a:xfrm>
          <a:prstGeom prst="line">
            <a:avLst/>
          </a:prstGeom>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2145262" y="1397135"/>
            <a:ext cx="887273" cy="369332"/>
          </a:xfrm>
          <a:prstGeom prst="rect">
            <a:avLst/>
          </a:prstGeom>
          <a:noFill/>
        </p:spPr>
        <p:txBody>
          <a:bodyPr wrap="square" rtlCol="0">
            <a:spAutoFit/>
          </a:bodyPr>
          <a:lstStyle/>
          <a:p>
            <a:r>
              <a:rPr lang="en-US" b="1" dirty="0" smtClean="0"/>
              <a:t>Switch</a:t>
            </a:r>
            <a:endParaRPr lang="en-US" b="1" dirty="0"/>
          </a:p>
        </p:txBody>
      </p:sp>
      <p:sp>
        <p:nvSpPr>
          <p:cNvPr id="103" name="TextBox 102"/>
          <p:cNvSpPr txBox="1"/>
          <p:nvPr/>
        </p:nvSpPr>
        <p:spPr>
          <a:xfrm>
            <a:off x="778293" y="6086800"/>
            <a:ext cx="967620" cy="369332"/>
          </a:xfrm>
          <a:prstGeom prst="rect">
            <a:avLst/>
          </a:prstGeom>
          <a:noFill/>
        </p:spPr>
        <p:txBody>
          <a:bodyPr wrap="square" rtlCol="0">
            <a:spAutoFit/>
          </a:bodyPr>
          <a:lstStyle/>
          <a:p>
            <a:r>
              <a:rPr lang="en-US" b="1" dirty="0" smtClean="0"/>
              <a:t>Rack 1</a:t>
            </a:r>
            <a:endParaRPr lang="en-US" b="1" dirty="0"/>
          </a:p>
        </p:txBody>
      </p:sp>
      <p:sp>
        <p:nvSpPr>
          <p:cNvPr id="104" name="TextBox 103"/>
          <p:cNvSpPr txBox="1"/>
          <p:nvPr/>
        </p:nvSpPr>
        <p:spPr>
          <a:xfrm>
            <a:off x="3967421" y="6086800"/>
            <a:ext cx="967620" cy="369332"/>
          </a:xfrm>
          <a:prstGeom prst="rect">
            <a:avLst/>
          </a:prstGeom>
          <a:noFill/>
        </p:spPr>
        <p:txBody>
          <a:bodyPr wrap="square" rtlCol="0">
            <a:spAutoFit/>
          </a:bodyPr>
          <a:lstStyle/>
          <a:p>
            <a:r>
              <a:rPr lang="en-US" b="1" dirty="0" smtClean="0"/>
              <a:t>Rack 2</a:t>
            </a:r>
            <a:endParaRPr lang="en-US" b="1" dirty="0"/>
          </a:p>
        </p:txBody>
      </p:sp>
      <p:sp>
        <p:nvSpPr>
          <p:cNvPr id="105" name="TextBox 104"/>
          <p:cNvSpPr txBox="1"/>
          <p:nvPr/>
        </p:nvSpPr>
        <p:spPr>
          <a:xfrm>
            <a:off x="7153122" y="6090300"/>
            <a:ext cx="967620" cy="369332"/>
          </a:xfrm>
          <a:prstGeom prst="rect">
            <a:avLst/>
          </a:prstGeom>
          <a:noFill/>
        </p:spPr>
        <p:txBody>
          <a:bodyPr wrap="square" rtlCol="0">
            <a:spAutoFit/>
          </a:bodyPr>
          <a:lstStyle/>
          <a:p>
            <a:r>
              <a:rPr lang="en-US" b="1" dirty="0" smtClean="0"/>
              <a:t>Rack N</a:t>
            </a:r>
            <a:endParaRPr lang="en-US" b="1" dirty="0"/>
          </a:p>
        </p:txBody>
      </p:sp>
      <p:sp>
        <p:nvSpPr>
          <p:cNvPr id="106" name="TextBox 105"/>
          <p:cNvSpPr txBox="1"/>
          <p:nvPr/>
        </p:nvSpPr>
        <p:spPr>
          <a:xfrm>
            <a:off x="5684149" y="6090300"/>
            <a:ext cx="616433" cy="369332"/>
          </a:xfrm>
          <a:prstGeom prst="rect">
            <a:avLst/>
          </a:prstGeom>
          <a:noFill/>
        </p:spPr>
        <p:txBody>
          <a:bodyPr wrap="square" rtlCol="0">
            <a:spAutoFit/>
          </a:bodyPr>
          <a:lstStyle/>
          <a:p>
            <a:r>
              <a:rPr lang="en-US" b="1" dirty="0" smtClean="0"/>
              <a:t>. . . </a:t>
            </a:r>
            <a:endParaRPr lang="en-US" b="1" dirty="0"/>
          </a:p>
        </p:txBody>
      </p:sp>
      <p:sp>
        <p:nvSpPr>
          <p:cNvPr id="3" name="Up-Down Arrow 2"/>
          <p:cNvSpPr/>
          <p:nvPr/>
        </p:nvSpPr>
        <p:spPr>
          <a:xfrm>
            <a:off x="2695464" y="3686161"/>
            <a:ext cx="239169" cy="949320"/>
          </a:xfrm>
          <a:prstGeom prst="up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7027147" y="1898635"/>
            <a:ext cx="1774978" cy="1000315"/>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Keep bulky communication within a rack!</a:t>
            </a:r>
            <a:endParaRPr lang="en-US" b="1" dirty="0">
              <a:solidFill>
                <a:schemeClr val="tx1"/>
              </a:solidFill>
            </a:endParaRPr>
          </a:p>
        </p:txBody>
      </p:sp>
      <p:sp>
        <p:nvSpPr>
          <p:cNvPr id="86" name="Rectangle 85"/>
          <p:cNvSpPr/>
          <p:nvPr/>
        </p:nvSpPr>
        <p:spPr>
          <a:xfrm>
            <a:off x="129348" y="1430432"/>
            <a:ext cx="1565765" cy="1093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How about network performance?</a:t>
            </a:r>
            <a:endParaRPr lang="en-US" b="1" dirty="0">
              <a:solidFill>
                <a:schemeClr val="tx1"/>
              </a:solidFill>
            </a:endParaRPr>
          </a:p>
        </p:txBody>
      </p:sp>
      <p:sp>
        <p:nvSpPr>
          <p:cNvPr id="5" name="Left-Right Arrow 4"/>
          <p:cNvSpPr/>
          <p:nvPr/>
        </p:nvSpPr>
        <p:spPr>
          <a:xfrm>
            <a:off x="3544181" y="1164019"/>
            <a:ext cx="1390860" cy="233116"/>
          </a:xfrm>
          <a:prstGeom prst="lef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309202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0" grpId="0" animBg="1"/>
      <p:bldP spid="86"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57200" y="1092200"/>
            <a:ext cx="8229600" cy="32639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3338"/>
            <a:ext cx="8229600" cy="1143000"/>
          </a:xfrm>
        </p:spPr>
        <p:txBody>
          <a:bodyPr/>
          <a:lstStyle/>
          <a:p>
            <a:r>
              <a:rPr lang="en-US" dirty="0" smtClean="0"/>
              <a:t>HDFS Inside: Name Node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2744345"/>
              </p:ext>
            </p:extLst>
          </p:nvPr>
        </p:nvGraphicFramePr>
        <p:xfrm>
          <a:off x="1130300" y="1943100"/>
          <a:ext cx="6769101" cy="2095500"/>
        </p:xfrm>
        <a:graphic>
          <a:graphicData uri="http://schemas.openxmlformats.org/drawingml/2006/table">
            <a:tbl>
              <a:tblPr firstRow="1" bandRow="1">
                <a:tableStyleId>{5C22544A-7EE6-4342-B048-85BDC9FD1C3A}</a:tableStyleId>
              </a:tblPr>
              <a:tblGrid>
                <a:gridCol w="2256367">
                  <a:extLst>
                    <a:ext uri="{9D8B030D-6E8A-4147-A177-3AD203B41FA5}">
                      <a16:colId xmlns:a16="http://schemas.microsoft.com/office/drawing/2014/main" val="20000"/>
                    </a:ext>
                  </a:extLst>
                </a:gridCol>
                <a:gridCol w="2256367">
                  <a:extLst>
                    <a:ext uri="{9D8B030D-6E8A-4147-A177-3AD203B41FA5}">
                      <a16:colId xmlns:a16="http://schemas.microsoft.com/office/drawing/2014/main" val="20001"/>
                    </a:ext>
                  </a:extLst>
                </a:gridCol>
                <a:gridCol w="2256367">
                  <a:extLst>
                    <a:ext uri="{9D8B030D-6E8A-4147-A177-3AD203B41FA5}">
                      <a16:colId xmlns:a16="http://schemas.microsoft.com/office/drawing/2014/main" val="20002"/>
                    </a:ext>
                  </a:extLst>
                </a:gridCol>
              </a:tblGrid>
              <a:tr h="523875">
                <a:tc>
                  <a:txBody>
                    <a:bodyPr/>
                    <a:lstStyle/>
                    <a:p>
                      <a:r>
                        <a:rPr lang="en-US" dirty="0" smtClean="0">
                          <a:solidFill>
                            <a:schemeClr val="tx1"/>
                          </a:solidFill>
                        </a:rPr>
                        <a:t>Filename</a:t>
                      </a:r>
                      <a:endParaRPr lang="en-US" dirty="0">
                        <a:solidFill>
                          <a:schemeClr val="tx1"/>
                        </a:solidFill>
                      </a:endParaRPr>
                    </a:p>
                  </a:txBody>
                  <a:tcPr/>
                </a:tc>
                <a:tc>
                  <a:txBody>
                    <a:bodyPr/>
                    <a:lstStyle/>
                    <a:p>
                      <a:r>
                        <a:rPr lang="en-US" dirty="0" smtClean="0">
                          <a:solidFill>
                            <a:schemeClr val="tx1"/>
                          </a:solidFill>
                        </a:rPr>
                        <a:t>Replication factor</a:t>
                      </a:r>
                      <a:endParaRPr lang="en-US" dirty="0">
                        <a:solidFill>
                          <a:schemeClr val="tx1"/>
                        </a:solidFill>
                      </a:endParaRPr>
                    </a:p>
                  </a:txBody>
                  <a:tcPr/>
                </a:tc>
                <a:tc>
                  <a:txBody>
                    <a:bodyPr/>
                    <a:lstStyle/>
                    <a:p>
                      <a:r>
                        <a:rPr lang="en-US" dirty="0" smtClean="0">
                          <a:solidFill>
                            <a:schemeClr val="tx1"/>
                          </a:solidFill>
                        </a:rPr>
                        <a:t>Block</a:t>
                      </a:r>
                      <a:r>
                        <a:rPr lang="en-US" baseline="0" dirty="0" smtClean="0">
                          <a:solidFill>
                            <a:schemeClr val="tx1"/>
                          </a:solidFill>
                        </a:rPr>
                        <a:t> ID</a:t>
                      </a:r>
                      <a:endParaRPr lang="en-US" dirty="0">
                        <a:solidFill>
                          <a:schemeClr val="tx1"/>
                        </a:solidFill>
                      </a:endParaRPr>
                    </a:p>
                  </a:txBody>
                  <a:tcPr/>
                </a:tc>
                <a:extLst>
                  <a:ext uri="{0D108BD9-81ED-4DB2-BD59-A6C34878D82A}">
                    <a16:rowId xmlns:a16="http://schemas.microsoft.com/office/drawing/2014/main" val="10000"/>
                  </a:ext>
                </a:extLst>
              </a:tr>
              <a:tr h="523875">
                <a:tc>
                  <a:txBody>
                    <a:bodyPr/>
                    <a:lstStyle/>
                    <a:p>
                      <a:r>
                        <a:rPr lang="en-US" dirty="0" smtClean="0">
                          <a:solidFill>
                            <a:schemeClr val="tx1"/>
                          </a:solidFill>
                        </a:rPr>
                        <a:t>File</a:t>
                      </a:r>
                      <a:r>
                        <a:rPr lang="en-US" baseline="0" dirty="0" smtClean="0">
                          <a:solidFill>
                            <a:schemeClr val="tx1"/>
                          </a:solidFill>
                        </a:rPr>
                        <a:t> 1</a:t>
                      </a:r>
                      <a:endParaRPr lang="en-US" dirty="0">
                        <a:solidFill>
                          <a:schemeClr val="tx1"/>
                        </a:solidFill>
                      </a:endParaRPr>
                    </a:p>
                  </a:txBody>
                  <a:tcPr/>
                </a:tc>
                <a:tc>
                  <a:txBody>
                    <a:bodyPr/>
                    <a:lstStyle/>
                    <a:p>
                      <a:r>
                        <a:rPr lang="en-US" dirty="0" smtClean="0">
                          <a:solidFill>
                            <a:schemeClr val="tx1"/>
                          </a:solidFill>
                        </a:rPr>
                        <a:t>3</a:t>
                      </a:r>
                      <a:endParaRPr lang="en-US" dirty="0">
                        <a:solidFill>
                          <a:schemeClr val="tx1"/>
                        </a:solidFill>
                      </a:endParaRPr>
                    </a:p>
                  </a:txBody>
                  <a:tcPr/>
                </a:tc>
                <a:tc>
                  <a:txBody>
                    <a:bodyPr/>
                    <a:lstStyle/>
                    <a:p>
                      <a:r>
                        <a:rPr lang="en-US" dirty="0" smtClean="0">
                          <a:solidFill>
                            <a:schemeClr val="tx1"/>
                          </a:solidFill>
                        </a:rPr>
                        <a:t>[1, 2, 3]</a:t>
                      </a:r>
                      <a:endParaRPr lang="en-US" dirty="0">
                        <a:solidFill>
                          <a:schemeClr val="tx1"/>
                        </a:solidFill>
                      </a:endParaRPr>
                    </a:p>
                  </a:txBody>
                  <a:tcPr/>
                </a:tc>
                <a:extLst>
                  <a:ext uri="{0D108BD9-81ED-4DB2-BD59-A6C34878D82A}">
                    <a16:rowId xmlns:a16="http://schemas.microsoft.com/office/drawing/2014/main" val="10001"/>
                  </a:ext>
                </a:extLst>
              </a:tr>
              <a:tr h="523875">
                <a:tc>
                  <a:txBody>
                    <a:bodyPr/>
                    <a:lstStyle/>
                    <a:p>
                      <a:r>
                        <a:rPr lang="en-US" dirty="0" smtClean="0">
                          <a:solidFill>
                            <a:schemeClr val="tx1"/>
                          </a:solidFill>
                        </a:rPr>
                        <a:t>File 2</a:t>
                      </a:r>
                      <a:endParaRPr lang="en-US" dirty="0">
                        <a:solidFill>
                          <a:schemeClr val="tx1"/>
                        </a:solidFill>
                      </a:endParaRPr>
                    </a:p>
                  </a:txBody>
                  <a:tcPr/>
                </a:tc>
                <a:tc>
                  <a:txBody>
                    <a:bodyPr/>
                    <a:lstStyle/>
                    <a:p>
                      <a:r>
                        <a:rPr lang="en-US" dirty="0" smtClean="0">
                          <a:solidFill>
                            <a:schemeClr val="tx1"/>
                          </a:solidFill>
                        </a:rPr>
                        <a:t>2</a:t>
                      </a:r>
                      <a:endParaRPr lang="en-US" dirty="0">
                        <a:solidFill>
                          <a:schemeClr val="tx1"/>
                        </a:solidFill>
                      </a:endParaRPr>
                    </a:p>
                  </a:txBody>
                  <a:tcPr/>
                </a:tc>
                <a:tc>
                  <a:txBody>
                    <a:bodyPr/>
                    <a:lstStyle/>
                    <a:p>
                      <a:r>
                        <a:rPr lang="en-US" dirty="0" smtClean="0">
                          <a:solidFill>
                            <a:schemeClr val="tx1"/>
                          </a:solidFill>
                        </a:rPr>
                        <a:t>[4, 5,</a:t>
                      </a:r>
                      <a:r>
                        <a:rPr lang="en-US" baseline="0" dirty="0" smtClean="0">
                          <a:solidFill>
                            <a:schemeClr val="tx1"/>
                          </a:solidFill>
                        </a:rPr>
                        <a:t> 6]</a:t>
                      </a:r>
                      <a:endParaRPr lang="en-US" dirty="0">
                        <a:solidFill>
                          <a:schemeClr val="tx1"/>
                        </a:solidFill>
                      </a:endParaRPr>
                    </a:p>
                  </a:txBody>
                  <a:tcPr/>
                </a:tc>
                <a:extLst>
                  <a:ext uri="{0D108BD9-81ED-4DB2-BD59-A6C34878D82A}">
                    <a16:rowId xmlns:a16="http://schemas.microsoft.com/office/drawing/2014/main" val="10002"/>
                  </a:ext>
                </a:extLst>
              </a:tr>
              <a:tr h="523875">
                <a:tc>
                  <a:txBody>
                    <a:bodyPr/>
                    <a:lstStyle/>
                    <a:p>
                      <a:r>
                        <a:rPr lang="en-US" dirty="0" smtClean="0">
                          <a:solidFill>
                            <a:schemeClr val="tx1"/>
                          </a:solidFill>
                        </a:rPr>
                        <a:t>File 3</a:t>
                      </a:r>
                      <a:endParaRPr lang="en-US" dirty="0">
                        <a:solidFill>
                          <a:schemeClr val="tx1"/>
                        </a:solidFill>
                      </a:endParaRPr>
                    </a:p>
                  </a:txBody>
                  <a:tcPr/>
                </a:tc>
                <a:tc>
                  <a:txBody>
                    <a:bodyPr/>
                    <a:lstStyle/>
                    <a:p>
                      <a:r>
                        <a:rPr lang="en-US" dirty="0" smtClean="0">
                          <a:solidFill>
                            <a:schemeClr val="tx1"/>
                          </a:solidFill>
                        </a:rPr>
                        <a:t>1</a:t>
                      </a:r>
                      <a:endParaRPr lang="en-US" dirty="0">
                        <a:solidFill>
                          <a:schemeClr val="tx1"/>
                        </a:solidFill>
                      </a:endParaRPr>
                    </a:p>
                  </a:txBody>
                  <a:tcPr/>
                </a:tc>
                <a:tc>
                  <a:txBody>
                    <a:bodyPr/>
                    <a:lstStyle/>
                    <a:p>
                      <a:r>
                        <a:rPr lang="en-US" dirty="0" smtClean="0">
                          <a:solidFill>
                            <a:schemeClr val="tx1"/>
                          </a:solidFill>
                        </a:rPr>
                        <a:t>[7,8]</a:t>
                      </a:r>
                      <a:endParaRPr lang="en-US"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6" name="Rectangle 5"/>
          <p:cNvSpPr/>
          <p:nvPr/>
        </p:nvSpPr>
        <p:spPr>
          <a:xfrm>
            <a:off x="1863459" y="4533142"/>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a:stCxn id="6" idx="2"/>
          </p:cNvCxnSpPr>
          <p:nvPr/>
        </p:nvCxnSpPr>
        <p:spPr>
          <a:xfrm>
            <a:off x="2118778" y="5145834"/>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190868" y="4533142"/>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a:stCxn id="8" idx="2"/>
          </p:cNvCxnSpPr>
          <p:nvPr/>
        </p:nvCxnSpPr>
        <p:spPr>
          <a:xfrm>
            <a:off x="4446187" y="5145834"/>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6726195" y="4533142"/>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a:stCxn id="10" idx="2"/>
          </p:cNvCxnSpPr>
          <p:nvPr/>
        </p:nvCxnSpPr>
        <p:spPr>
          <a:xfrm>
            <a:off x="6981514" y="5145834"/>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1229975" y="5575179"/>
            <a:ext cx="1790700" cy="9145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1, 2, 5, 7,</a:t>
            </a:r>
          </a:p>
          <a:p>
            <a:pPr algn="ctr"/>
            <a:r>
              <a:rPr lang="en-US" b="1" dirty="0" smtClean="0">
                <a:solidFill>
                  <a:srgbClr val="000000"/>
                </a:solidFill>
              </a:rPr>
              <a:t>4, 3</a:t>
            </a:r>
            <a:endParaRPr lang="en-US" b="1" dirty="0">
              <a:solidFill>
                <a:srgbClr val="000000"/>
              </a:solidFill>
            </a:endParaRPr>
          </a:p>
        </p:txBody>
      </p:sp>
      <p:sp>
        <p:nvSpPr>
          <p:cNvPr id="14" name="Rectangle 13"/>
          <p:cNvSpPr/>
          <p:nvPr/>
        </p:nvSpPr>
        <p:spPr>
          <a:xfrm>
            <a:off x="3557384" y="5575179"/>
            <a:ext cx="1790700" cy="9145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rPr>
              <a:t>1</a:t>
            </a:r>
            <a:r>
              <a:rPr lang="en-US" b="1" dirty="0" smtClean="0">
                <a:solidFill>
                  <a:srgbClr val="000000"/>
                </a:solidFill>
              </a:rPr>
              <a:t>, 5, 3,</a:t>
            </a:r>
          </a:p>
          <a:p>
            <a:pPr algn="ctr"/>
            <a:r>
              <a:rPr lang="en-US" b="1" dirty="0" smtClean="0">
                <a:solidFill>
                  <a:srgbClr val="000000"/>
                </a:solidFill>
              </a:rPr>
              <a:t> 2, 8, 6</a:t>
            </a:r>
            <a:endParaRPr lang="en-US" b="1" dirty="0">
              <a:solidFill>
                <a:srgbClr val="000000"/>
              </a:solidFill>
            </a:endParaRPr>
          </a:p>
        </p:txBody>
      </p:sp>
      <p:sp>
        <p:nvSpPr>
          <p:cNvPr id="15" name="Rectangle 14"/>
          <p:cNvSpPr/>
          <p:nvPr/>
        </p:nvSpPr>
        <p:spPr>
          <a:xfrm>
            <a:off x="6122784" y="5549779"/>
            <a:ext cx="1790700" cy="9145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rPr>
              <a:t>1</a:t>
            </a:r>
            <a:r>
              <a:rPr lang="en-US" b="1" dirty="0" smtClean="0">
                <a:solidFill>
                  <a:srgbClr val="000000"/>
                </a:solidFill>
              </a:rPr>
              <a:t>, 4, 3,</a:t>
            </a:r>
          </a:p>
          <a:p>
            <a:pPr algn="ctr"/>
            <a:r>
              <a:rPr lang="en-US" b="1" dirty="0" smtClean="0">
                <a:solidFill>
                  <a:srgbClr val="000000"/>
                </a:solidFill>
              </a:rPr>
              <a:t> 2, 6</a:t>
            </a:r>
            <a:endParaRPr lang="en-US" b="1" dirty="0">
              <a:solidFill>
                <a:srgbClr val="000000"/>
              </a:solidFill>
            </a:endParaRPr>
          </a:p>
        </p:txBody>
      </p:sp>
      <p:sp>
        <p:nvSpPr>
          <p:cNvPr id="17" name="TextBox 16"/>
          <p:cNvSpPr txBox="1"/>
          <p:nvPr/>
        </p:nvSpPr>
        <p:spPr>
          <a:xfrm>
            <a:off x="917309" y="1384300"/>
            <a:ext cx="1892300" cy="369332"/>
          </a:xfrm>
          <a:prstGeom prst="rect">
            <a:avLst/>
          </a:prstGeom>
          <a:noFill/>
        </p:spPr>
        <p:txBody>
          <a:bodyPr wrap="square" rtlCol="0">
            <a:spAutoFit/>
          </a:bodyPr>
          <a:lstStyle/>
          <a:p>
            <a:r>
              <a:rPr lang="en-US" b="1" dirty="0" smtClean="0"/>
              <a:t>Name Node</a:t>
            </a:r>
            <a:endParaRPr lang="en-US" b="1" dirty="0"/>
          </a:p>
        </p:txBody>
      </p:sp>
      <p:sp>
        <p:nvSpPr>
          <p:cNvPr id="18" name="TextBox 17"/>
          <p:cNvSpPr txBox="1"/>
          <p:nvPr/>
        </p:nvSpPr>
        <p:spPr>
          <a:xfrm>
            <a:off x="123559" y="4648200"/>
            <a:ext cx="1892300" cy="369332"/>
          </a:xfrm>
          <a:prstGeom prst="rect">
            <a:avLst/>
          </a:prstGeom>
          <a:noFill/>
        </p:spPr>
        <p:txBody>
          <a:bodyPr wrap="square" rtlCol="0">
            <a:spAutoFit/>
          </a:bodyPr>
          <a:lstStyle/>
          <a:p>
            <a:r>
              <a:rPr lang="en-US" b="1" dirty="0" smtClean="0"/>
              <a:t>Data Nodes</a:t>
            </a:r>
            <a:endParaRPr lang="en-US" b="1" dirty="0"/>
          </a:p>
        </p:txBody>
      </p:sp>
      <p:sp>
        <p:nvSpPr>
          <p:cNvPr id="19" name="Rectangle 18"/>
          <p:cNvSpPr/>
          <p:nvPr/>
        </p:nvSpPr>
        <p:spPr>
          <a:xfrm>
            <a:off x="2809609" y="1301234"/>
            <a:ext cx="2092591" cy="401598"/>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Snapshot of FS</a:t>
            </a:r>
            <a:endParaRPr lang="en-US" b="1" dirty="0">
              <a:solidFill>
                <a:srgbClr val="000000"/>
              </a:solidFill>
            </a:endParaRPr>
          </a:p>
        </p:txBody>
      </p:sp>
      <p:cxnSp>
        <p:nvCxnSpPr>
          <p:cNvPr id="21" name="Straight Arrow Connector 20"/>
          <p:cNvCxnSpPr/>
          <p:nvPr/>
        </p:nvCxnSpPr>
        <p:spPr>
          <a:xfrm flipH="1">
            <a:off x="1727200" y="2730500"/>
            <a:ext cx="4140200" cy="3111500"/>
          </a:xfrm>
          <a:prstGeom prst="straightConnector1">
            <a:avLst/>
          </a:prstGeom>
          <a:ln w="127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4190868" y="2730500"/>
            <a:ext cx="1676532" cy="3111500"/>
          </a:xfrm>
          <a:prstGeom prst="straightConnector1">
            <a:avLst/>
          </a:prstGeom>
          <a:ln w="127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5867400" y="2730500"/>
            <a:ext cx="858795" cy="3111500"/>
          </a:xfrm>
          <a:prstGeom prst="straightConnector1">
            <a:avLst/>
          </a:prstGeom>
          <a:ln w="127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5727700" y="2501900"/>
            <a:ext cx="266700" cy="33020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6210300" y="3048000"/>
            <a:ext cx="266700" cy="330200"/>
          </a:xfrm>
          <a:prstGeom prst="rect">
            <a:avLst/>
          </a:prstGeom>
          <a:noFill/>
          <a:ln w="254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H="1">
            <a:off x="4701505" y="3378200"/>
            <a:ext cx="1508795" cy="2755900"/>
          </a:xfrm>
          <a:prstGeom prst="straightConnector1">
            <a:avLst/>
          </a:prstGeom>
          <a:ln w="12700">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9" idx="2"/>
          </p:cNvCxnSpPr>
          <p:nvPr/>
        </p:nvCxnSpPr>
        <p:spPr>
          <a:xfrm>
            <a:off x="6343650" y="3378200"/>
            <a:ext cx="893182" cy="2755900"/>
          </a:xfrm>
          <a:prstGeom prst="straightConnector1">
            <a:avLst/>
          </a:prstGeom>
          <a:ln w="12700">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5552899" y="1263134"/>
            <a:ext cx="1861733" cy="565666"/>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Edit log: record changes to FS</a:t>
            </a:r>
            <a:endParaRPr lang="en-US" b="1" dirty="0">
              <a:solidFill>
                <a:srgbClr val="000000"/>
              </a:solidFill>
            </a:endParaRPr>
          </a:p>
        </p:txBody>
      </p:sp>
      <p:sp>
        <p:nvSpPr>
          <p:cNvPr id="37" name="Down Arrow 36"/>
          <p:cNvSpPr/>
          <p:nvPr/>
        </p:nvSpPr>
        <p:spPr>
          <a:xfrm>
            <a:off x="3683000" y="1702832"/>
            <a:ext cx="355600" cy="240268"/>
          </a:xfrm>
          <a:prstGeom prst="downArrow">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778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57200" y="1092200"/>
            <a:ext cx="3390900" cy="2311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3338"/>
            <a:ext cx="8229600" cy="1143000"/>
          </a:xfrm>
        </p:spPr>
        <p:txBody>
          <a:bodyPr>
            <a:normAutofit/>
          </a:bodyPr>
          <a:lstStyle/>
          <a:p>
            <a:r>
              <a:rPr lang="en-US" dirty="0" smtClean="0"/>
              <a:t>HDFS Inside: Name Node</a:t>
            </a:r>
            <a:endParaRPr lang="en-US" dirty="0"/>
          </a:p>
        </p:txBody>
      </p:sp>
      <p:sp>
        <p:nvSpPr>
          <p:cNvPr id="6" name="Rectangle 5"/>
          <p:cNvSpPr/>
          <p:nvPr/>
        </p:nvSpPr>
        <p:spPr>
          <a:xfrm>
            <a:off x="1863459" y="5257042"/>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a:stCxn id="6" idx="2"/>
          </p:cNvCxnSpPr>
          <p:nvPr/>
        </p:nvCxnSpPr>
        <p:spPr>
          <a:xfrm>
            <a:off x="2118778" y="5869734"/>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190868" y="5257042"/>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a:stCxn id="8" idx="2"/>
          </p:cNvCxnSpPr>
          <p:nvPr/>
        </p:nvCxnSpPr>
        <p:spPr>
          <a:xfrm>
            <a:off x="4446187" y="5869734"/>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6726195" y="5257042"/>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a:stCxn id="10" idx="2"/>
          </p:cNvCxnSpPr>
          <p:nvPr/>
        </p:nvCxnSpPr>
        <p:spPr>
          <a:xfrm>
            <a:off x="6981514" y="5869734"/>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917309" y="1384300"/>
            <a:ext cx="1892300" cy="369332"/>
          </a:xfrm>
          <a:prstGeom prst="rect">
            <a:avLst/>
          </a:prstGeom>
          <a:noFill/>
        </p:spPr>
        <p:txBody>
          <a:bodyPr wrap="square" rtlCol="0">
            <a:spAutoFit/>
          </a:bodyPr>
          <a:lstStyle/>
          <a:p>
            <a:r>
              <a:rPr lang="en-US" b="1" dirty="0" smtClean="0"/>
              <a:t>Name Node</a:t>
            </a:r>
            <a:endParaRPr lang="en-US" b="1" dirty="0"/>
          </a:p>
        </p:txBody>
      </p:sp>
      <p:sp>
        <p:nvSpPr>
          <p:cNvPr id="18" name="TextBox 17"/>
          <p:cNvSpPr txBox="1"/>
          <p:nvPr/>
        </p:nvSpPr>
        <p:spPr>
          <a:xfrm>
            <a:off x="123559" y="4914900"/>
            <a:ext cx="1892300" cy="369332"/>
          </a:xfrm>
          <a:prstGeom prst="rect">
            <a:avLst/>
          </a:prstGeom>
          <a:noFill/>
        </p:spPr>
        <p:txBody>
          <a:bodyPr wrap="square" rtlCol="0">
            <a:spAutoFit/>
          </a:bodyPr>
          <a:lstStyle/>
          <a:p>
            <a:r>
              <a:rPr lang="en-US" b="1" dirty="0" smtClean="0"/>
              <a:t>Data Nodes</a:t>
            </a:r>
            <a:endParaRPr lang="en-US" b="1" dirty="0"/>
          </a:p>
        </p:txBody>
      </p:sp>
      <p:sp>
        <p:nvSpPr>
          <p:cNvPr id="19" name="Rectangle 18"/>
          <p:cNvSpPr/>
          <p:nvPr/>
        </p:nvSpPr>
        <p:spPr>
          <a:xfrm>
            <a:off x="717018" y="1936234"/>
            <a:ext cx="1861733" cy="401598"/>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 FS image</a:t>
            </a:r>
            <a:endParaRPr lang="en-US" b="1" dirty="0">
              <a:solidFill>
                <a:srgbClr val="000000"/>
              </a:solidFill>
            </a:endParaRPr>
          </a:p>
        </p:txBody>
      </p:sp>
      <p:sp>
        <p:nvSpPr>
          <p:cNvPr id="36" name="Rectangle 35"/>
          <p:cNvSpPr/>
          <p:nvPr/>
        </p:nvSpPr>
        <p:spPr>
          <a:xfrm>
            <a:off x="717018" y="2551668"/>
            <a:ext cx="1861733" cy="432832"/>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Edit log</a:t>
            </a:r>
            <a:endParaRPr lang="en-US" b="1" dirty="0">
              <a:solidFill>
                <a:srgbClr val="000000"/>
              </a:solidFill>
            </a:endParaRPr>
          </a:p>
        </p:txBody>
      </p:sp>
      <p:cxnSp>
        <p:nvCxnSpPr>
          <p:cNvPr id="5" name="Straight Connector 4"/>
          <p:cNvCxnSpPr/>
          <p:nvPr/>
        </p:nvCxnSpPr>
        <p:spPr>
          <a:xfrm flipV="1">
            <a:off x="676009" y="6235700"/>
            <a:ext cx="7769491" cy="12700"/>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158705" y="1092200"/>
            <a:ext cx="3390900" cy="3200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5618814" y="1384300"/>
            <a:ext cx="2750486" cy="369332"/>
          </a:xfrm>
          <a:prstGeom prst="rect">
            <a:avLst/>
          </a:prstGeom>
          <a:noFill/>
        </p:spPr>
        <p:txBody>
          <a:bodyPr wrap="square" rtlCol="0">
            <a:spAutoFit/>
          </a:bodyPr>
          <a:lstStyle/>
          <a:p>
            <a:r>
              <a:rPr lang="en-US" b="1" dirty="0" smtClean="0"/>
              <a:t>Secondary Name Node</a:t>
            </a:r>
            <a:endParaRPr lang="en-US" b="1" dirty="0"/>
          </a:p>
        </p:txBody>
      </p:sp>
      <p:sp>
        <p:nvSpPr>
          <p:cNvPr id="34" name="Rectangle 33"/>
          <p:cNvSpPr/>
          <p:nvPr/>
        </p:nvSpPr>
        <p:spPr>
          <a:xfrm>
            <a:off x="5418523" y="1936234"/>
            <a:ext cx="1861733" cy="401598"/>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 FS image</a:t>
            </a:r>
            <a:endParaRPr lang="en-US" b="1" dirty="0">
              <a:solidFill>
                <a:srgbClr val="000000"/>
              </a:solidFill>
            </a:endParaRPr>
          </a:p>
        </p:txBody>
      </p:sp>
      <p:sp>
        <p:nvSpPr>
          <p:cNvPr id="35" name="Rectangle 34"/>
          <p:cNvSpPr/>
          <p:nvPr/>
        </p:nvSpPr>
        <p:spPr>
          <a:xfrm>
            <a:off x="5418523" y="2551668"/>
            <a:ext cx="1861733" cy="432832"/>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Edit log</a:t>
            </a:r>
            <a:endParaRPr lang="en-US" b="1" dirty="0">
              <a:solidFill>
                <a:srgbClr val="000000"/>
              </a:solidFill>
            </a:endParaRPr>
          </a:p>
        </p:txBody>
      </p:sp>
      <p:sp>
        <p:nvSpPr>
          <p:cNvPr id="12" name="Left Arrow 11"/>
          <p:cNvSpPr/>
          <p:nvPr/>
        </p:nvSpPr>
        <p:spPr>
          <a:xfrm>
            <a:off x="3892681" y="1786751"/>
            <a:ext cx="1120105" cy="298966"/>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3940044" y="2551668"/>
            <a:ext cx="1072742" cy="2804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882485" y="1366619"/>
            <a:ext cx="1536037" cy="369332"/>
          </a:xfrm>
          <a:prstGeom prst="rect">
            <a:avLst/>
          </a:prstGeom>
          <a:noFill/>
        </p:spPr>
        <p:txBody>
          <a:bodyPr wrap="square" rtlCol="0">
            <a:spAutoFit/>
          </a:bodyPr>
          <a:lstStyle/>
          <a:p>
            <a:r>
              <a:rPr lang="en-US" b="1" dirty="0" smtClean="0"/>
              <a:t>Periodically </a:t>
            </a:r>
            <a:endParaRPr lang="en-US" b="1" dirty="0"/>
          </a:p>
        </p:txBody>
      </p:sp>
      <p:cxnSp>
        <p:nvCxnSpPr>
          <p:cNvPr id="26" name="Straight Arrow Connector 25"/>
          <p:cNvCxnSpPr/>
          <p:nvPr/>
        </p:nvCxnSpPr>
        <p:spPr>
          <a:xfrm flipH="1" flipV="1">
            <a:off x="2247900" y="3695700"/>
            <a:ext cx="215900" cy="14605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2578751" y="3695700"/>
            <a:ext cx="2122754" cy="13335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3060700" y="3543300"/>
            <a:ext cx="3927362" cy="16129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43" name="Picture 42"/>
          <p:cNvPicPr>
            <a:picLocks noChangeAspect="1"/>
          </p:cNvPicPr>
          <p:nvPr/>
        </p:nvPicPr>
        <p:blipFill>
          <a:blip r:embed="rId3"/>
          <a:stretch>
            <a:fillRect/>
          </a:stretch>
        </p:blipFill>
        <p:spPr>
          <a:xfrm>
            <a:off x="199759" y="3732007"/>
            <a:ext cx="1663700" cy="1291814"/>
          </a:xfrm>
          <a:prstGeom prst="rect">
            <a:avLst/>
          </a:prstGeom>
        </p:spPr>
      </p:pic>
      <p:sp>
        <p:nvSpPr>
          <p:cNvPr id="44" name="Rectangle 43"/>
          <p:cNvSpPr/>
          <p:nvPr/>
        </p:nvSpPr>
        <p:spPr>
          <a:xfrm>
            <a:off x="5418523" y="3340100"/>
            <a:ext cx="2531677" cy="774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Tx/>
              <a:buChar char="-"/>
            </a:pPr>
            <a:r>
              <a:rPr lang="en-US" dirty="0" smtClean="0">
                <a:solidFill>
                  <a:srgbClr val="000000"/>
                </a:solidFill>
              </a:rPr>
              <a:t>House Keeping </a:t>
            </a:r>
          </a:p>
          <a:p>
            <a:pPr marL="285750" indent="-285750">
              <a:buFontTx/>
              <a:buChar char="-"/>
            </a:pPr>
            <a:r>
              <a:rPr lang="en-US" dirty="0" smtClean="0">
                <a:solidFill>
                  <a:srgbClr val="000000"/>
                </a:solidFill>
              </a:rPr>
              <a:t>Backup NN Meta Data</a:t>
            </a:r>
            <a:endParaRPr lang="en-US" dirty="0">
              <a:solidFill>
                <a:srgbClr val="000000"/>
              </a:solidFill>
            </a:endParaRPr>
          </a:p>
        </p:txBody>
      </p:sp>
      <p:cxnSp>
        <p:nvCxnSpPr>
          <p:cNvPr id="13" name="Straight Arrow Connector 12"/>
          <p:cNvCxnSpPr/>
          <p:nvPr/>
        </p:nvCxnSpPr>
        <p:spPr>
          <a:xfrm>
            <a:off x="2015859" y="3873500"/>
            <a:ext cx="232041" cy="128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2463800" y="3873500"/>
            <a:ext cx="1727068" cy="1155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3000310" y="3708400"/>
            <a:ext cx="3649685" cy="15613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2463800" y="4703044"/>
            <a:ext cx="1514269" cy="1107996"/>
          </a:xfrm>
          <a:prstGeom prst="rect">
            <a:avLst/>
          </a:prstGeom>
          <a:noFill/>
        </p:spPr>
        <p:txBody>
          <a:bodyPr wrap="none" lIns="91440" tIns="45720" rIns="91440" bIns="45720">
            <a:spAutoFit/>
          </a:bodyPr>
          <a:lstStyle/>
          <a:p>
            <a:pPr algn="ctr"/>
            <a:r>
              <a:rPr lang="en-US" sz="2400" i="1" cap="none" spc="0" dirty="0" smtClean="0">
                <a:ln w="12700">
                  <a:solidFill>
                    <a:schemeClr val="tx2">
                      <a:satMod val="155000"/>
                    </a:schemeClr>
                  </a:solidFill>
                  <a:prstDash val="solid"/>
                </a:ln>
                <a:solidFill>
                  <a:srgbClr val="0000FF"/>
                </a:solidFill>
                <a:effectLst>
                  <a:outerShdw blurRad="41275" dist="20320" dir="1800000" algn="tl" rotWithShape="0">
                    <a:srgbClr val="000000">
                      <a:alpha val="40000"/>
                    </a:srgbClr>
                  </a:outerShdw>
                </a:effectLst>
              </a:rPr>
              <a:t>Reply</a:t>
            </a:r>
          </a:p>
          <a:p>
            <a:pPr algn="ctr"/>
            <a:r>
              <a:rPr lang="en-US" sz="2400" i="1" dirty="0" smtClean="0">
                <a:ln w="12700">
                  <a:solidFill>
                    <a:schemeClr val="tx2">
                      <a:satMod val="155000"/>
                    </a:schemeClr>
                  </a:solidFill>
                  <a:prstDash val="solid"/>
                </a:ln>
                <a:solidFill>
                  <a:srgbClr val="0000FF"/>
                </a:solidFill>
                <a:effectLst>
                  <a:outerShdw blurRad="41275" dist="20320" dir="1800000" algn="tl" rotWithShape="0">
                    <a:srgbClr val="000000">
                      <a:alpha val="40000"/>
                    </a:srgbClr>
                  </a:outerShdw>
                </a:effectLst>
              </a:rPr>
              <a:t>(</a:t>
            </a:r>
            <a:r>
              <a:rPr lang="en-US" i="1" dirty="0" smtClean="0">
                <a:ln w="12700">
                  <a:solidFill>
                    <a:schemeClr val="tx2">
                      <a:satMod val="155000"/>
                    </a:schemeClr>
                  </a:solidFill>
                  <a:prstDash val="solid"/>
                </a:ln>
                <a:solidFill>
                  <a:srgbClr val="0000FF"/>
                </a:solidFill>
                <a:effectLst>
                  <a:outerShdw blurRad="41275" dist="20320" dir="1800000" algn="tl" rotWithShape="0">
                    <a:srgbClr val="000000">
                      <a:alpha val="40000"/>
                    </a:srgbClr>
                  </a:outerShdw>
                </a:effectLst>
              </a:rPr>
              <a:t>Control Info.</a:t>
            </a:r>
          </a:p>
          <a:p>
            <a:pPr algn="ctr"/>
            <a:r>
              <a:rPr lang="en-US" i="1" dirty="0" smtClean="0">
                <a:ln w="12700">
                  <a:solidFill>
                    <a:schemeClr val="tx2">
                      <a:satMod val="155000"/>
                    </a:schemeClr>
                  </a:solidFill>
                  <a:prstDash val="solid"/>
                </a:ln>
                <a:solidFill>
                  <a:srgbClr val="0000FF"/>
                </a:solidFill>
                <a:effectLst>
                  <a:outerShdw blurRad="41275" dist="20320" dir="1800000" algn="tl" rotWithShape="0">
                    <a:srgbClr val="000000">
                      <a:alpha val="40000"/>
                    </a:srgbClr>
                  </a:outerShdw>
                </a:effectLst>
              </a:rPr>
              <a:t> Embedded)</a:t>
            </a:r>
            <a:endParaRPr lang="en-US" i="1" cap="none" spc="0" dirty="0">
              <a:ln w="12700">
                <a:solidFill>
                  <a:schemeClr val="tx2">
                    <a:satMod val="155000"/>
                  </a:schemeClr>
                </a:solidFill>
                <a:prstDash val="solid"/>
              </a:ln>
              <a:solidFill>
                <a:srgbClr val="0000FF"/>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68562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34" grpId="0" animBg="1"/>
      <p:bldP spid="35" grpId="0" animBg="1"/>
      <p:bldP spid="12" grpId="0" animBg="1"/>
      <p:bldP spid="20" grpId="0" animBg="1"/>
      <p:bldP spid="23" grpId="0"/>
      <p:bldP spid="44" grpId="0" animBg="1"/>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smtClean="0"/>
              <a:t>HDFS </a:t>
            </a:r>
            <a:r>
              <a:rPr lang="en-US" dirty="0"/>
              <a:t>Inside</a:t>
            </a:r>
            <a:r>
              <a:rPr lang="en-US" dirty="0" smtClean="0"/>
              <a:t>:</a:t>
            </a:r>
            <a:r>
              <a:rPr lang="en-US" altLang="en-US" dirty="0" smtClean="0"/>
              <a:t> Blocks</a:t>
            </a:r>
          </a:p>
        </p:txBody>
      </p:sp>
      <p:sp>
        <p:nvSpPr>
          <p:cNvPr id="9219" name="Rectangle 3"/>
          <p:cNvSpPr>
            <a:spLocks noGrp="1" noChangeArrowheads="1"/>
          </p:cNvSpPr>
          <p:nvPr>
            <p:ph type="body" idx="1"/>
          </p:nvPr>
        </p:nvSpPr>
        <p:spPr>
          <a:xfrm>
            <a:off x="479961" y="1346993"/>
            <a:ext cx="8229600" cy="4525963"/>
          </a:xfrm>
        </p:spPr>
        <p:txBody>
          <a:bodyPr>
            <a:normAutofit fontScale="70000" lnSpcReduction="20000"/>
          </a:bodyPr>
          <a:lstStyle/>
          <a:p>
            <a:r>
              <a:rPr lang="en-US" altLang="en-US" dirty="0" smtClean="0"/>
              <a:t>HDFS is designed to support very large files</a:t>
            </a:r>
          </a:p>
          <a:p>
            <a:r>
              <a:rPr lang="en-US" altLang="en-US" dirty="0" smtClean="0"/>
              <a:t>Each file is split into blocks</a:t>
            </a:r>
          </a:p>
          <a:p>
            <a:pPr lvl="1"/>
            <a:r>
              <a:rPr lang="en-US" altLang="en-US" sz="2000" dirty="0" smtClean="0"/>
              <a:t>Hadoop default: 64MB</a:t>
            </a:r>
          </a:p>
          <a:p>
            <a:pPr lvl="1"/>
            <a:r>
              <a:rPr lang="en-US" altLang="en-US" sz="2000" dirty="0" smtClean="0"/>
              <a:t>V2: 128MB</a:t>
            </a:r>
          </a:p>
          <a:p>
            <a:r>
              <a:rPr lang="en-US" altLang="en-US" dirty="0" smtClean="0"/>
              <a:t>Blocks reside on different physical </a:t>
            </a:r>
            <a:r>
              <a:rPr lang="en-US" altLang="en-US" dirty="0" err="1" smtClean="0">
                <a:solidFill>
                  <a:srgbClr val="FF0000"/>
                </a:solidFill>
              </a:rPr>
              <a:t>DataNode</a:t>
            </a:r>
            <a:endParaRPr lang="en-US" altLang="en-US" dirty="0" smtClean="0">
              <a:solidFill>
                <a:srgbClr val="FF0000"/>
              </a:solidFill>
            </a:endParaRPr>
          </a:p>
          <a:p>
            <a:r>
              <a:rPr lang="en-US" altLang="en-US" dirty="0" smtClean="0"/>
              <a:t>Behind the scenes, 1 HDFS block is </a:t>
            </a:r>
            <a:r>
              <a:rPr lang="en-US" altLang="en-US" dirty="0" smtClean="0">
                <a:solidFill>
                  <a:srgbClr val="FF0000"/>
                </a:solidFill>
              </a:rPr>
              <a:t>supported by multiple operating system blocks</a:t>
            </a:r>
          </a:p>
          <a:p>
            <a:endParaRPr lang="en-US" altLang="en-US" dirty="0" smtClean="0"/>
          </a:p>
          <a:p>
            <a:endParaRPr lang="en-US" altLang="en-US" dirty="0" smtClean="0"/>
          </a:p>
          <a:p>
            <a:endParaRPr lang="en-US" altLang="en-US" dirty="0" smtClean="0"/>
          </a:p>
          <a:p>
            <a:endParaRPr lang="en-US" altLang="en-US" dirty="0" smtClean="0"/>
          </a:p>
          <a:p>
            <a:endParaRPr lang="en-US" altLang="en-US" dirty="0" smtClean="0"/>
          </a:p>
          <a:p>
            <a:r>
              <a:rPr lang="en-US" altLang="en-US" dirty="0" smtClean="0"/>
              <a:t>If a file or a chunk of the file is smaller than the block size, only needed space is used. E.g.: a 402 MB file is split as</a:t>
            </a:r>
            <a:endParaRPr lang="en-US" altLang="en-US" dirty="0" smtClean="0">
              <a:solidFill>
                <a:srgbClr val="7889FB"/>
              </a:solidFill>
            </a:endParaRPr>
          </a:p>
          <a:p>
            <a:endParaRPr lang="en-US" altLang="en-US" dirty="0" smtClean="0">
              <a:solidFill>
                <a:srgbClr val="FF0000"/>
              </a:solidFill>
            </a:endParaRPr>
          </a:p>
          <a:p>
            <a:pPr lvl="1"/>
            <a:endParaRPr lang="en-US" altLang="en-US" dirty="0" smtClean="0"/>
          </a:p>
        </p:txBody>
      </p:sp>
      <p:sp>
        <p:nvSpPr>
          <p:cNvPr id="9220" name="Rectangle 4"/>
          <p:cNvSpPr>
            <a:spLocks noChangeArrowheads="1"/>
          </p:cNvSpPr>
          <p:nvPr/>
        </p:nvSpPr>
        <p:spPr bwMode="auto">
          <a:xfrm>
            <a:off x="457200" y="4143375"/>
            <a:ext cx="457200" cy="457200"/>
          </a:xfrm>
          <a:prstGeom prst="rect">
            <a:avLst/>
          </a:prstGeom>
          <a:solidFill>
            <a:srgbClr val="EAEAEA"/>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endParaRPr lang="en-US" altLang="en-US"/>
          </a:p>
        </p:txBody>
      </p:sp>
      <p:sp>
        <p:nvSpPr>
          <p:cNvPr id="9221" name="Rectangle 5"/>
          <p:cNvSpPr>
            <a:spLocks noChangeArrowheads="1"/>
          </p:cNvSpPr>
          <p:nvPr/>
        </p:nvSpPr>
        <p:spPr bwMode="auto">
          <a:xfrm>
            <a:off x="1066800" y="4143375"/>
            <a:ext cx="457200" cy="457200"/>
          </a:xfrm>
          <a:prstGeom prst="rect">
            <a:avLst/>
          </a:prstGeom>
          <a:solidFill>
            <a:srgbClr val="EAEAEA"/>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endParaRPr lang="en-US" altLang="en-US"/>
          </a:p>
        </p:txBody>
      </p:sp>
      <p:sp>
        <p:nvSpPr>
          <p:cNvPr id="9222" name="Rectangle 6"/>
          <p:cNvSpPr>
            <a:spLocks noChangeArrowheads="1"/>
          </p:cNvSpPr>
          <p:nvPr/>
        </p:nvSpPr>
        <p:spPr bwMode="auto">
          <a:xfrm>
            <a:off x="1676400" y="4143375"/>
            <a:ext cx="457200" cy="457200"/>
          </a:xfrm>
          <a:prstGeom prst="rect">
            <a:avLst/>
          </a:prstGeom>
          <a:solidFill>
            <a:srgbClr val="EAEAEA"/>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endParaRPr lang="en-US" altLang="en-US"/>
          </a:p>
        </p:txBody>
      </p:sp>
      <p:sp>
        <p:nvSpPr>
          <p:cNvPr id="9223" name="Rectangle 7"/>
          <p:cNvSpPr>
            <a:spLocks noChangeArrowheads="1"/>
          </p:cNvSpPr>
          <p:nvPr/>
        </p:nvSpPr>
        <p:spPr bwMode="auto">
          <a:xfrm>
            <a:off x="2286000" y="4143375"/>
            <a:ext cx="457200" cy="457200"/>
          </a:xfrm>
          <a:prstGeom prst="rect">
            <a:avLst/>
          </a:prstGeom>
          <a:solidFill>
            <a:srgbClr val="EAEAEA"/>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endParaRPr lang="en-US" altLang="en-US"/>
          </a:p>
        </p:txBody>
      </p:sp>
      <p:sp>
        <p:nvSpPr>
          <p:cNvPr id="9224" name="Rectangle 8"/>
          <p:cNvSpPr>
            <a:spLocks noChangeArrowheads="1"/>
          </p:cNvSpPr>
          <p:nvPr/>
        </p:nvSpPr>
        <p:spPr bwMode="auto">
          <a:xfrm>
            <a:off x="2895600" y="4143375"/>
            <a:ext cx="457200" cy="457200"/>
          </a:xfrm>
          <a:prstGeom prst="rect">
            <a:avLst/>
          </a:prstGeom>
          <a:solidFill>
            <a:srgbClr val="EAEAEA"/>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endParaRPr lang="en-US" altLang="en-US"/>
          </a:p>
        </p:txBody>
      </p:sp>
      <p:sp>
        <p:nvSpPr>
          <p:cNvPr id="9225" name="Rectangle 9"/>
          <p:cNvSpPr>
            <a:spLocks noChangeArrowheads="1"/>
          </p:cNvSpPr>
          <p:nvPr/>
        </p:nvSpPr>
        <p:spPr bwMode="auto">
          <a:xfrm>
            <a:off x="4114800" y="4143375"/>
            <a:ext cx="457200" cy="457200"/>
          </a:xfrm>
          <a:prstGeom prst="rect">
            <a:avLst/>
          </a:prstGeom>
          <a:solidFill>
            <a:srgbClr val="EAEAEA"/>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endParaRPr lang="en-US" altLang="en-US"/>
          </a:p>
        </p:txBody>
      </p:sp>
      <p:sp>
        <p:nvSpPr>
          <p:cNvPr id="9226" name="Rectangle 10"/>
          <p:cNvSpPr>
            <a:spLocks noChangeArrowheads="1"/>
          </p:cNvSpPr>
          <p:nvPr/>
        </p:nvSpPr>
        <p:spPr bwMode="auto">
          <a:xfrm>
            <a:off x="4724400" y="4143375"/>
            <a:ext cx="457200" cy="457200"/>
          </a:xfrm>
          <a:prstGeom prst="rect">
            <a:avLst/>
          </a:prstGeom>
          <a:solidFill>
            <a:srgbClr val="EAEAEA"/>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endParaRPr lang="en-US" altLang="en-US"/>
          </a:p>
        </p:txBody>
      </p:sp>
      <p:sp>
        <p:nvSpPr>
          <p:cNvPr id="9227" name="Rectangle 11"/>
          <p:cNvSpPr>
            <a:spLocks noChangeArrowheads="1"/>
          </p:cNvSpPr>
          <p:nvPr/>
        </p:nvSpPr>
        <p:spPr bwMode="auto">
          <a:xfrm>
            <a:off x="5334000" y="4143375"/>
            <a:ext cx="457200" cy="457200"/>
          </a:xfrm>
          <a:prstGeom prst="rect">
            <a:avLst/>
          </a:prstGeom>
          <a:solidFill>
            <a:srgbClr val="EAEAEA"/>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endParaRPr lang="en-US" altLang="en-US"/>
          </a:p>
        </p:txBody>
      </p:sp>
      <p:sp>
        <p:nvSpPr>
          <p:cNvPr id="9228" name="Rectangle 12"/>
          <p:cNvSpPr>
            <a:spLocks noChangeArrowheads="1"/>
          </p:cNvSpPr>
          <p:nvPr/>
        </p:nvSpPr>
        <p:spPr bwMode="auto">
          <a:xfrm>
            <a:off x="5943600" y="4143375"/>
            <a:ext cx="457200" cy="457200"/>
          </a:xfrm>
          <a:prstGeom prst="rect">
            <a:avLst/>
          </a:prstGeom>
          <a:solidFill>
            <a:srgbClr val="EAEAEA"/>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endParaRPr lang="en-US" altLang="en-US"/>
          </a:p>
        </p:txBody>
      </p:sp>
      <p:sp>
        <p:nvSpPr>
          <p:cNvPr id="9229" name="Rectangle 13"/>
          <p:cNvSpPr>
            <a:spLocks noChangeArrowheads="1"/>
          </p:cNvSpPr>
          <p:nvPr/>
        </p:nvSpPr>
        <p:spPr bwMode="auto">
          <a:xfrm>
            <a:off x="6553200" y="4143375"/>
            <a:ext cx="457200" cy="457200"/>
          </a:xfrm>
          <a:prstGeom prst="rect">
            <a:avLst/>
          </a:prstGeom>
          <a:solidFill>
            <a:srgbClr val="EAEAEA"/>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endParaRPr lang="en-US" altLang="en-US"/>
          </a:p>
        </p:txBody>
      </p:sp>
      <p:sp>
        <p:nvSpPr>
          <p:cNvPr id="9230" name="Line 14"/>
          <p:cNvSpPr>
            <a:spLocks noChangeShapeType="1"/>
          </p:cNvSpPr>
          <p:nvPr/>
        </p:nvSpPr>
        <p:spPr bwMode="auto">
          <a:xfrm>
            <a:off x="3505200" y="4371975"/>
            <a:ext cx="533400"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31" name="Rectangle 15"/>
          <p:cNvSpPr>
            <a:spLocks noChangeArrowheads="1"/>
          </p:cNvSpPr>
          <p:nvPr/>
        </p:nvSpPr>
        <p:spPr bwMode="auto">
          <a:xfrm>
            <a:off x="2286000" y="3381375"/>
            <a:ext cx="2895600" cy="457200"/>
          </a:xfrm>
          <a:prstGeom prst="rect">
            <a:avLst/>
          </a:prstGeom>
          <a:solidFill>
            <a:srgbClr val="FFCC00"/>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a:lnSpc>
                <a:spcPct val="93000"/>
              </a:lnSpc>
              <a:buClr>
                <a:srgbClr val="000000"/>
              </a:buClr>
              <a:buSzPct val="100000"/>
              <a:buFont typeface="Times New Roman" pitchFamily="18" charset="0"/>
              <a:buNone/>
            </a:pPr>
            <a:r>
              <a:rPr lang="en-US" altLang="en-US" sz="2000" dirty="0">
                <a:solidFill>
                  <a:srgbClr val="000000"/>
                </a:solidFill>
                <a:ea typeface="SimSun" pitchFamily="2" charset="-122"/>
              </a:rPr>
              <a:t>64 </a:t>
            </a:r>
            <a:r>
              <a:rPr lang="en-US" altLang="en-US" sz="2000" dirty="0" smtClean="0">
                <a:solidFill>
                  <a:srgbClr val="000000"/>
                </a:solidFill>
                <a:ea typeface="SimSun" pitchFamily="2" charset="-122"/>
              </a:rPr>
              <a:t>MB </a:t>
            </a:r>
            <a:r>
              <a:rPr lang="en-US" altLang="en-US" sz="2000" dirty="0" smtClean="0">
                <a:solidFill>
                  <a:srgbClr val="000000"/>
                </a:solidFill>
                <a:ea typeface="SimSun" pitchFamily="2" charset="-122"/>
                <a:sym typeface="Wingdings" panose="05000000000000000000" pitchFamily="2" charset="2"/>
              </a:rPr>
              <a:t> 128 MB (V2)</a:t>
            </a:r>
            <a:endParaRPr lang="en-US" altLang="en-US" sz="2000" dirty="0">
              <a:solidFill>
                <a:srgbClr val="000000"/>
              </a:solidFill>
              <a:ea typeface="SimSun" pitchFamily="2" charset="-122"/>
            </a:endParaRPr>
          </a:p>
        </p:txBody>
      </p:sp>
      <p:sp>
        <p:nvSpPr>
          <p:cNvPr id="9232" name="Line 16"/>
          <p:cNvSpPr>
            <a:spLocks noChangeShapeType="1"/>
          </p:cNvSpPr>
          <p:nvPr/>
        </p:nvSpPr>
        <p:spPr bwMode="auto">
          <a:xfrm>
            <a:off x="457200" y="3990975"/>
            <a:ext cx="6553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233" name="Text Box 17"/>
          <p:cNvSpPr txBox="1">
            <a:spLocks noChangeArrowheads="1"/>
          </p:cNvSpPr>
          <p:nvPr/>
        </p:nvSpPr>
        <p:spPr bwMode="auto">
          <a:xfrm>
            <a:off x="7170738" y="3386138"/>
            <a:ext cx="16684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a:lnSpc>
                <a:spcPct val="93000"/>
              </a:lnSpc>
              <a:buClr>
                <a:srgbClr val="000000"/>
              </a:buClr>
              <a:buSzPct val="100000"/>
              <a:buFont typeface="Times New Roman" pitchFamily="18" charset="0"/>
              <a:buNone/>
            </a:pPr>
            <a:r>
              <a:rPr lang="en-US" altLang="en-US" sz="2000">
                <a:solidFill>
                  <a:srgbClr val="000000"/>
                </a:solidFill>
                <a:ea typeface="SimSun" pitchFamily="2" charset="-122"/>
              </a:rPr>
              <a:t>HDFS blocks</a:t>
            </a:r>
          </a:p>
        </p:txBody>
      </p:sp>
      <p:sp>
        <p:nvSpPr>
          <p:cNvPr id="9234" name="Text Box 18"/>
          <p:cNvSpPr txBox="1">
            <a:spLocks noChangeArrowheads="1"/>
          </p:cNvSpPr>
          <p:nvPr/>
        </p:nvSpPr>
        <p:spPr bwMode="auto">
          <a:xfrm>
            <a:off x="7162800" y="4148138"/>
            <a:ext cx="134143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a:lnSpc>
                <a:spcPct val="93000"/>
              </a:lnSpc>
              <a:buClr>
                <a:srgbClr val="000000"/>
              </a:buClr>
              <a:buSzPct val="100000"/>
              <a:buFont typeface="Times New Roman" pitchFamily="18" charset="0"/>
              <a:buNone/>
            </a:pPr>
            <a:r>
              <a:rPr lang="en-US" altLang="en-US" sz="2000">
                <a:solidFill>
                  <a:srgbClr val="000000"/>
                </a:solidFill>
                <a:ea typeface="SimSun" pitchFamily="2" charset="-122"/>
              </a:rPr>
              <a:t>OS blocks</a:t>
            </a:r>
          </a:p>
        </p:txBody>
      </p:sp>
      <p:sp>
        <p:nvSpPr>
          <p:cNvPr id="9235" name="Rectangle 19"/>
          <p:cNvSpPr>
            <a:spLocks noChangeArrowheads="1"/>
          </p:cNvSpPr>
          <p:nvPr/>
        </p:nvSpPr>
        <p:spPr bwMode="auto">
          <a:xfrm>
            <a:off x="2133600" y="5829300"/>
            <a:ext cx="1295400" cy="457200"/>
          </a:xfrm>
          <a:prstGeom prst="rect">
            <a:avLst/>
          </a:prstGeom>
          <a:solidFill>
            <a:srgbClr val="FFCC00"/>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a:lnSpc>
                <a:spcPct val="93000"/>
              </a:lnSpc>
              <a:buClr>
                <a:srgbClr val="000000"/>
              </a:buClr>
              <a:buSzPct val="100000"/>
              <a:buFont typeface="Times New Roman" pitchFamily="18" charset="0"/>
              <a:buNone/>
            </a:pPr>
            <a:r>
              <a:rPr lang="en-US" altLang="en-US" sz="2000" dirty="0" smtClean="0">
                <a:solidFill>
                  <a:srgbClr val="000000"/>
                </a:solidFill>
                <a:ea typeface="SimSun" pitchFamily="2" charset="-122"/>
              </a:rPr>
              <a:t>128 MB</a:t>
            </a:r>
            <a:endParaRPr lang="en-US" altLang="en-US" sz="2000" dirty="0">
              <a:solidFill>
                <a:srgbClr val="000000"/>
              </a:solidFill>
              <a:ea typeface="SimSun" pitchFamily="2" charset="-122"/>
            </a:endParaRPr>
          </a:p>
        </p:txBody>
      </p:sp>
      <p:sp>
        <p:nvSpPr>
          <p:cNvPr id="9236" name="Rectangle 20"/>
          <p:cNvSpPr>
            <a:spLocks noChangeArrowheads="1"/>
          </p:cNvSpPr>
          <p:nvPr/>
        </p:nvSpPr>
        <p:spPr bwMode="auto">
          <a:xfrm>
            <a:off x="3429000" y="5829300"/>
            <a:ext cx="1295400" cy="457200"/>
          </a:xfrm>
          <a:prstGeom prst="rect">
            <a:avLst/>
          </a:prstGeom>
          <a:solidFill>
            <a:srgbClr val="FFCC00"/>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a:lnSpc>
                <a:spcPct val="93000"/>
              </a:lnSpc>
              <a:buClr>
                <a:srgbClr val="000000"/>
              </a:buClr>
              <a:buSzPct val="100000"/>
              <a:buFont typeface="Times New Roman" pitchFamily="18" charset="0"/>
              <a:buNone/>
            </a:pPr>
            <a:r>
              <a:rPr lang="en-US" altLang="en-US" sz="2000" dirty="0" smtClean="0">
                <a:solidFill>
                  <a:srgbClr val="000000"/>
                </a:solidFill>
                <a:ea typeface="SimSun" pitchFamily="2" charset="-122"/>
              </a:rPr>
              <a:t>128 MB</a:t>
            </a:r>
            <a:endParaRPr lang="en-US" altLang="en-US" sz="2000" dirty="0">
              <a:solidFill>
                <a:srgbClr val="000000"/>
              </a:solidFill>
              <a:ea typeface="SimSun" pitchFamily="2" charset="-122"/>
            </a:endParaRPr>
          </a:p>
        </p:txBody>
      </p:sp>
      <p:sp>
        <p:nvSpPr>
          <p:cNvPr id="9237" name="Rectangle 21"/>
          <p:cNvSpPr>
            <a:spLocks noChangeArrowheads="1"/>
          </p:cNvSpPr>
          <p:nvPr/>
        </p:nvSpPr>
        <p:spPr bwMode="auto">
          <a:xfrm>
            <a:off x="4724400" y="5829300"/>
            <a:ext cx="1295400" cy="457200"/>
          </a:xfrm>
          <a:prstGeom prst="rect">
            <a:avLst/>
          </a:prstGeom>
          <a:solidFill>
            <a:srgbClr val="FFCC00"/>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a:lnSpc>
                <a:spcPct val="93000"/>
              </a:lnSpc>
              <a:buClr>
                <a:srgbClr val="000000"/>
              </a:buClr>
              <a:buSzPct val="100000"/>
              <a:buFont typeface="Times New Roman" pitchFamily="18" charset="0"/>
              <a:buNone/>
            </a:pPr>
            <a:r>
              <a:rPr lang="en-US" altLang="en-US" sz="2000" dirty="0" smtClean="0">
                <a:solidFill>
                  <a:srgbClr val="000000"/>
                </a:solidFill>
                <a:ea typeface="SimSun" pitchFamily="2" charset="-122"/>
              </a:rPr>
              <a:t>128 MB</a:t>
            </a:r>
            <a:endParaRPr lang="en-US" altLang="en-US" sz="2000" dirty="0">
              <a:solidFill>
                <a:srgbClr val="000000"/>
              </a:solidFill>
              <a:ea typeface="SimSun" pitchFamily="2" charset="-122"/>
            </a:endParaRPr>
          </a:p>
        </p:txBody>
      </p:sp>
      <p:sp>
        <p:nvSpPr>
          <p:cNvPr id="9238" name="Rectangle 22"/>
          <p:cNvSpPr>
            <a:spLocks noChangeArrowheads="1"/>
          </p:cNvSpPr>
          <p:nvPr/>
        </p:nvSpPr>
        <p:spPr bwMode="auto">
          <a:xfrm>
            <a:off x="6019800" y="5829300"/>
            <a:ext cx="838200" cy="457200"/>
          </a:xfrm>
          <a:prstGeom prst="rect">
            <a:avLst/>
          </a:prstGeom>
          <a:solidFill>
            <a:srgbClr val="FFCC00"/>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a:lnSpc>
                <a:spcPct val="93000"/>
              </a:lnSpc>
              <a:buClr>
                <a:srgbClr val="000000"/>
              </a:buClr>
              <a:buSzPct val="100000"/>
              <a:buFont typeface="Times New Roman" pitchFamily="18" charset="0"/>
              <a:buNone/>
            </a:pPr>
            <a:r>
              <a:rPr lang="en-US" altLang="en-US" sz="2000">
                <a:solidFill>
                  <a:srgbClr val="000000"/>
                </a:solidFill>
                <a:ea typeface="SimSun" pitchFamily="2" charset="-122"/>
              </a:rPr>
              <a:t>18 MB</a:t>
            </a:r>
          </a:p>
        </p:txBody>
      </p:sp>
      <p:sp>
        <p:nvSpPr>
          <p:cNvPr id="2" name="Slide Number Placeholder 1"/>
          <p:cNvSpPr>
            <a:spLocks noGrp="1"/>
          </p:cNvSpPr>
          <p:nvPr>
            <p:ph type="sldNum" sz="quarter" idx="12"/>
          </p:nvPr>
        </p:nvSpPr>
        <p:spPr/>
        <p:txBody>
          <a:bodyPr/>
          <a:lstStyle/>
          <a:p>
            <a:fld id="{71BD4A25-22B2-48E3-9FC3-0D375F0F72AF}" type="slidenum">
              <a:rPr lang="en-US" smtClean="0"/>
              <a:t>17</a:t>
            </a:fld>
            <a:endParaRPr lang="en-US"/>
          </a:p>
        </p:txBody>
      </p:sp>
    </p:spTree>
    <p:extLst>
      <p:ext uri="{BB962C8B-B14F-4D97-AF65-F5344CB8AC3E}">
        <p14:creationId xmlns:p14="http://schemas.microsoft.com/office/powerpoint/2010/main" val="625519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Inside: Blocks</a:t>
            </a:r>
            <a:endParaRPr lang="en-US" dirty="0"/>
          </a:p>
        </p:txBody>
      </p:sp>
      <p:sp>
        <p:nvSpPr>
          <p:cNvPr id="3" name="Content Placeholder 2"/>
          <p:cNvSpPr>
            <a:spLocks noGrp="1"/>
          </p:cNvSpPr>
          <p:nvPr>
            <p:ph idx="1"/>
          </p:nvPr>
        </p:nvSpPr>
        <p:spPr/>
        <p:txBody>
          <a:bodyPr/>
          <a:lstStyle/>
          <a:p>
            <a:pPr>
              <a:buFontTx/>
              <a:buChar char="•"/>
            </a:pPr>
            <a:r>
              <a:rPr lang="en-US" dirty="0" smtClean="0"/>
              <a:t>Q: Why do we need the abstraction “Blocks” in addition to “Files”?</a:t>
            </a:r>
          </a:p>
          <a:p>
            <a:pPr>
              <a:buFontTx/>
              <a:buChar char="•"/>
            </a:pPr>
            <a:r>
              <a:rPr lang="en-US" dirty="0" smtClean="0"/>
              <a:t> </a:t>
            </a:r>
            <a:r>
              <a:rPr lang="en-US" dirty="0" smtClean="0">
                <a:solidFill>
                  <a:srgbClr val="0000FF"/>
                </a:solidFill>
              </a:rPr>
              <a:t>Reasons:</a:t>
            </a:r>
          </a:p>
          <a:p>
            <a:pPr lvl="1">
              <a:buFontTx/>
              <a:buChar char="•"/>
            </a:pPr>
            <a:r>
              <a:rPr lang="en-US" dirty="0" smtClean="0">
                <a:solidFill>
                  <a:srgbClr val="0000FF"/>
                </a:solidFill>
              </a:rPr>
              <a:t>File can be larger than a single disk</a:t>
            </a:r>
          </a:p>
          <a:p>
            <a:pPr lvl="1">
              <a:buFontTx/>
              <a:buChar char="•"/>
            </a:pPr>
            <a:r>
              <a:rPr lang="en-US" dirty="0" smtClean="0">
                <a:solidFill>
                  <a:srgbClr val="0000FF"/>
                </a:solidFill>
              </a:rPr>
              <a:t>Block is of fixed size, easy to manage and manipulate</a:t>
            </a:r>
          </a:p>
          <a:p>
            <a:pPr lvl="1">
              <a:buFontTx/>
              <a:buChar char="•"/>
            </a:pPr>
            <a:r>
              <a:rPr lang="en-US" dirty="0" smtClean="0">
                <a:solidFill>
                  <a:srgbClr val="0000FF"/>
                </a:solidFill>
              </a:rPr>
              <a:t>Easy to replicate and do more fine grained load balancing</a:t>
            </a:r>
          </a:p>
          <a:p>
            <a:pPr marL="0" indent="0">
              <a:buNone/>
            </a:pPr>
            <a:endParaRPr lang="en-US" dirty="0"/>
          </a:p>
        </p:txBody>
      </p:sp>
    </p:spTree>
    <p:extLst>
      <p:ext uri="{BB962C8B-B14F-4D97-AF65-F5344CB8AC3E}">
        <p14:creationId xmlns:p14="http://schemas.microsoft.com/office/powerpoint/2010/main" val="9375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Inside: Blocks</a:t>
            </a:r>
            <a:endParaRPr lang="en-US" dirty="0"/>
          </a:p>
        </p:txBody>
      </p:sp>
      <p:sp>
        <p:nvSpPr>
          <p:cNvPr id="3" name="Content Placeholder 2"/>
          <p:cNvSpPr>
            <a:spLocks noGrp="1"/>
          </p:cNvSpPr>
          <p:nvPr>
            <p:ph idx="1"/>
          </p:nvPr>
        </p:nvSpPr>
        <p:spPr/>
        <p:txBody>
          <a:bodyPr>
            <a:normAutofit lnSpcReduction="10000"/>
          </a:bodyPr>
          <a:lstStyle/>
          <a:p>
            <a:pPr>
              <a:buFontTx/>
              <a:buChar char="•"/>
            </a:pPr>
            <a:r>
              <a:rPr lang="en-US" dirty="0" smtClean="0"/>
              <a:t>HDFS Block size is by default (</a:t>
            </a:r>
            <a:r>
              <a:rPr lang="en-US" b="1" dirty="0" smtClean="0"/>
              <a:t>64 MB Hadoop V1) </a:t>
            </a:r>
            <a:r>
              <a:rPr lang="en-US" dirty="0" smtClean="0"/>
              <a:t>and </a:t>
            </a:r>
            <a:r>
              <a:rPr lang="en-US" b="1" dirty="0" smtClean="0"/>
              <a:t>(128 MB in V2)</a:t>
            </a:r>
            <a:r>
              <a:rPr lang="en-US" dirty="0" smtClean="0"/>
              <a:t>, why it is much larger than regular file system block (512 Byte)?</a:t>
            </a:r>
          </a:p>
          <a:p>
            <a:pPr>
              <a:buFontTx/>
              <a:buChar char="•"/>
            </a:pPr>
            <a:r>
              <a:rPr lang="en-US" dirty="0" smtClean="0"/>
              <a:t> </a:t>
            </a:r>
            <a:r>
              <a:rPr lang="en-US" dirty="0" smtClean="0">
                <a:solidFill>
                  <a:srgbClr val="0000FF"/>
                </a:solidFill>
              </a:rPr>
              <a:t>Reasons:</a:t>
            </a:r>
          </a:p>
          <a:p>
            <a:pPr lvl="1">
              <a:buFontTx/>
              <a:buChar char="•"/>
            </a:pPr>
            <a:r>
              <a:rPr lang="en-US" dirty="0" smtClean="0">
                <a:solidFill>
                  <a:srgbClr val="0000FF"/>
                </a:solidFill>
              </a:rPr>
              <a:t>Minimize overhead: disk seek time is almost constant</a:t>
            </a:r>
          </a:p>
          <a:p>
            <a:pPr lvl="1">
              <a:buFontTx/>
              <a:buChar char="•"/>
            </a:pPr>
            <a:r>
              <a:rPr lang="en-US" dirty="0" smtClean="0">
                <a:solidFill>
                  <a:srgbClr val="0000FF"/>
                </a:solidFill>
              </a:rPr>
              <a:t>Example: seek time: 10 </a:t>
            </a:r>
            <a:r>
              <a:rPr lang="en-US" dirty="0" err="1" smtClean="0">
                <a:solidFill>
                  <a:srgbClr val="0000FF"/>
                </a:solidFill>
              </a:rPr>
              <a:t>ms</a:t>
            </a:r>
            <a:r>
              <a:rPr lang="en-US" dirty="0" smtClean="0">
                <a:solidFill>
                  <a:srgbClr val="0000FF"/>
                </a:solidFill>
              </a:rPr>
              <a:t>, file transfer rate: 100MB/s, overhead </a:t>
            </a:r>
            <a:r>
              <a:rPr lang="en-US" dirty="0">
                <a:solidFill>
                  <a:srgbClr val="0000FF"/>
                </a:solidFill>
              </a:rPr>
              <a:t>(</a:t>
            </a:r>
            <a:r>
              <a:rPr lang="en-US" dirty="0" smtClean="0">
                <a:solidFill>
                  <a:srgbClr val="0000FF"/>
                </a:solidFill>
              </a:rPr>
              <a:t>seek time/a block transfer time) is 1%, what is the block size?</a:t>
            </a:r>
          </a:p>
          <a:p>
            <a:pPr lvl="1">
              <a:buFontTx/>
              <a:buChar char="•"/>
            </a:pPr>
            <a:r>
              <a:rPr lang="en-US" dirty="0" smtClean="0">
                <a:solidFill>
                  <a:srgbClr val="0000FF"/>
                </a:solidFill>
              </a:rPr>
              <a:t> 100 MB (HDFS-&gt; 128 MB)</a:t>
            </a:r>
          </a:p>
          <a:p>
            <a:pPr marL="0" indent="0">
              <a:buNone/>
            </a:pPr>
            <a:endParaRPr lang="en-US" dirty="0"/>
          </a:p>
        </p:txBody>
      </p:sp>
    </p:spTree>
    <p:extLst>
      <p:ext uri="{BB962C8B-B14F-4D97-AF65-F5344CB8AC3E}">
        <p14:creationId xmlns:p14="http://schemas.microsoft.com/office/powerpoint/2010/main" val="197210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Topics</a:t>
            </a:r>
            <a:endParaRPr lang="en-US" dirty="0"/>
          </a:p>
        </p:txBody>
      </p:sp>
      <p:sp>
        <p:nvSpPr>
          <p:cNvPr id="3" name="Subtitle 2"/>
          <p:cNvSpPr>
            <a:spLocks noGrp="1"/>
          </p:cNvSpPr>
          <p:nvPr>
            <p:ph idx="1"/>
          </p:nvPr>
        </p:nvSpPr>
        <p:spPr/>
        <p:txBody>
          <a:bodyPr/>
          <a:lstStyle/>
          <a:p>
            <a:r>
              <a:rPr lang="en-US" sz="2400" dirty="0"/>
              <a:t>Motivation</a:t>
            </a:r>
          </a:p>
          <a:p>
            <a:r>
              <a:rPr lang="en-US" sz="2400" dirty="0"/>
              <a:t>Architecture and Concepts</a:t>
            </a:r>
          </a:p>
          <a:p>
            <a:r>
              <a:rPr lang="en-US" sz="2400" dirty="0" smtClean="0"/>
              <a:t>Inside HDFS</a:t>
            </a:r>
            <a:endParaRPr lang="en-US" sz="2400" dirty="0"/>
          </a:p>
          <a:p>
            <a:r>
              <a:rPr lang="en-US" sz="2400" dirty="0" smtClean="0"/>
              <a:t>HDFS User </a:t>
            </a:r>
            <a:r>
              <a:rPr lang="en-US" sz="2400" dirty="0"/>
              <a:t>Interface</a:t>
            </a:r>
          </a:p>
        </p:txBody>
      </p:sp>
      <p:sp>
        <p:nvSpPr>
          <p:cNvPr id="4" name="Slide Number Placeholder 3"/>
          <p:cNvSpPr>
            <a:spLocks noGrp="1"/>
          </p:cNvSpPr>
          <p:nvPr>
            <p:ph type="sldNum" sz="quarter" idx="12"/>
          </p:nvPr>
        </p:nvSpPr>
        <p:spPr/>
        <p:txBody>
          <a:bodyPr/>
          <a:lstStyle/>
          <a:p>
            <a:fld id="{71BD4A25-22B2-48E3-9FC3-0D375F0F72AF}" type="slidenum">
              <a:rPr lang="en-US" smtClean="0"/>
              <a:t>2</a:t>
            </a:fld>
            <a:endParaRPr lang="en-US"/>
          </a:p>
        </p:txBody>
      </p:sp>
    </p:spTree>
    <p:extLst>
      <p:ext uri="{BB962C8B-B14F-4D97-AF65-F5344CB8AC3E}">
        <p14:creationId xmlns:p14="http://schemas.microsoft.com/office/powerpoint/2010/main" val="21102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Input Split Vs HDFS blocks</a:t>
            </a:r>
            <a:endParaRPr lang="en-US" dirty="0"/>
          </a:p>
        </p:txBody>
      </p:sp>
      <p:sp>
        <p:nvSpPr>
          <p:cNvPr id="3" name="Content Placeholder 2"/>
          <p:cNvSpPr>
            <a:spLocks noGrp="1"/>
          </p:cNvSpPr>
          <p:nvPr>
            <p:ph idx="1"/>
          </p:nvPr>
        </p:nvSpPr>
        <p:spPr>
          <a:xfrm>
            <a:off x="457200" y="1417639"/>
            <a:ext cx="8229600" cy="3459161"/>
          </a:xfrm>
        </p:spPr>
        <p:txBody>
          <a:bodyPr>
            <a:normAutofit fontScale="55000" lnSpcReduction="20000"/>
          </a:bodyPr>
          <a:lstStyle/>
          <a:p>
            <a:r>
              <a:rPr lang="en-US" dirty="0"/>
              <a:t>HDFS block is the physical representation of the data, </a:t>
            </a:r>
            <a:endParaRPr lang="en-US" dirty="0" smtClean="0"/>
          </a:p>
          <a:p>
            <a:r>
              <a:rPr lang="en-US" dirty="0" smtClean="0"/>
              <a:t>Input </a:t>
            </a:r>
            <a:r>
              <a:rPr lang="en-US" dirty="0"/>
              <a:t>split is </a:t>
            </a:r>
            <a:r>
              <a:rPr lang="en-US" dirty="0" smtClean="0"/>
              <a:t>the </a:t>
            </a:r>
            <a:r>
              <a:rPr lang="en-US" dirty="0"/>
              <a:t>logical representation of the data. </a:t>
            </a:r>
            <a:endParaRPr lang="en-US" dirty="0" smtClean="0"/>
          </a:p>
          <a:p>
            <a:r>
              <a:rPr lang="en-US" dirty="0" smtClean="0"/>
              <a:t>Data is stored in HDFS with </a:t>
            </a:r>
            <a:r>
              <a:rPr lang="en-US" dirty="0"/>
              <a:t>no consideration for record boundaries</a:t>
            </a:r>
            <a:r>
              <a:rPr lang="en-US" dirty="0" smtClean="0"/>
              <a:t>.</a:t>
            </a:r>
          </a:p>
          <a:p>
            <a:pPr lvl="1"/>
            <a:r>
              <a:rPr lang="en-US" b="1" dirty="0" smtClean="0"/>
              <a:t>For </a:t>
            </a:r>
            <a:r>
              <a:rPr lang="en-US" b="1" dirty="0"/>
              <a:t>example</a:t>
            </a:r>
            <a:r>
              <a:rPr lang="en-US" dirty="0"/>
              <a:t> if each record is 50 MB then two records will fit with in the block but the third record won’t fit, 28 MBs of the third record will be stored in another block. </a:t>
            </a:r>
            <a:endParaRPr lang="en-US" dirty="0" smtClean="0"/>
          </a:p>
          <a:p>
            <a:pPr lvl="1"/>
            <a:r>
              <a:rPr lang="en-US" dirty="0" smtClean="0"/>
              <a:t>If </a:t>
            </a:r>
            <a:r>
              <a:rPr lang="en-US" dirty="0"/>
              <a:t>a mapper processes a block then it won’t be able to process the third record as it won’t get the full record</a:t>
            </a:r>
            <a:r>
              <a:rPr lang="en-US" dirty="0" smtClean="0"/>
              <a:t>.</a:t>
            </a:r>
          </a:p>
          <a:p>
            <a:r>
              <a:rPr lang="en-US" dirty="0" smtClean="0"/>
              <a:t>Input </a:t>
            </a:r>
            <a:r>
              <a:rPr lang="en-US" dirty="0"/>
              <a:t>split </a:t>
            </a:r>
            <a:r>
              <a:rPr lang="en-US" dirty="0" smtClean="0"/>
              <a:t>honors </a:t>
            </a:r>
            <a:r>
              <a:rPr lang="en-US" dirty="0"/>
              <a:t>logical record boundaries. Using the starting record in the block and the byte offset it can get the complete record even if it spans the block boundaries. </a:t>
            </a:r>
            <a:endParaRPr lang="en-US" dirty="0" smtClean="0"/>
          </a:p>
          <a:p>
            <a:r>
              <a:rPr lang="en-US" dirty="0" smtClean="0"/>
              <a:t>Thus </a:t>
            </a:r>
            <a:r>
              <a:rPr lang="en-US" dirty="0"/>
              <a:t>the mapper working on the input split will be able to process all 3 records even if part of third record is stored in another block.</a:t>
            </a:r>
          </a:p>
          <a:p>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20</a:t>
            </a:fld>
            <a:endParaRPr lang="en-US"/>
          </a:p>
        </p:txBody>
      </p:sp>
      <p:pic>
        <p:nvPicPr>
          <p:cNvPr id="1026" name="Picture 2" descr="Input Split in Had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190046"/>
            <a:ext cx="4495800"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487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138"/>
            <a:ext cx="8229600" cy="1143000"/>
          </a:xfrm>
        </p:spPr>
        <p:txBody>
          <a:bodyPr/>
          <a:lstStyle/>
          <a:p>
            <a:r>
              <a:rPr lang="en-US" dirty="0" smtClean="0"/>
              <a:t>HDFS Inside: Read</a:t>
            </a:r>
            <a:endParaRPr lang="en-US" dirty="0"/>
          </a:p>
        </p:txBody>
      </p:sp>
      <p:sp>
        <p:nvSpPr>
          <p:cNvPr id="4" name="Rectangle 3"/>
          <p:cNvSpPr/>
          <p:nvPr/>
        </p:nvSpPr>
        <p:spPr>
          <a:xfrm>
            <a:off x="635000" y="2197100"/>
            <a:ext cx="1587500" cy="558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Client</a:t>
            </a:r>
            <a:endParaRPr lang="en-US" b="1" dirty="0">
              <a:solidFill>
                <a:schemeClr val="tx1"/>
              </a:solidFill>
            </a:endParaRPr>
          </a:p>
        </p:txBody>
      </p:sp>
      <p:sp>
        <p:nvSpPr>
          <p:cNvPr id="5" name="Rectangle 4"/>
          <p:cNvSpPr/>
          <p:nvPr/>
        </p:nvSpPr>
        <p:spPr>
          <a:xfrm>
            <a:off x="4775200" y="1443038"/>
            <a:ext cx="1587500" cy="558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Name Node</a:t>
            </a:r>
            <a:endParaRPr lang="en-US" b="1" dirty="0">
              <a:solidFill>
                <a:schemeClr val="tx1"/>
              </a:solidFill>
            </a:endParaRPr>
          </a:p>
        </p:txBody>
      </p:sp>
      <p:sp>
        <p:nvSpPr>
          <p:cNvPr id="6" name="Rectangle 5"/>
          <p:cNvSpPr/>
          <p:nvPr/>
        </p:nvSpPr>
        <p:spPr>
          <a:xfrm>
            <a:off x="609600" y="3932238"/>
            <a:ext cx="1244600" cy="558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DN1</a:t>
            </a:r>
            <a:endParaRPr lang="en-US" b="1" dirty="0">
              <a:solidFill>
                <a:schemeClr val="tx1"/>
              </a:solidFill>
            </a:endParaRPr>
          </a:p>
        </p:txBody>
      </p:sp>
      <p:sp>
        <p:nvSpPr>
          <p:cNvPr id="7" name="Rectangle 6"/>
          <p:cNvSpPr/>
          <p:nvPr/>
        </p:nvSpPr>
        <p:spPr>
          <a:xfrm>
            <a:off x="2260600" y="3932238"/>
            <a:ext cx="1244600" cy="558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DN2</a:t>
            </a:r>
            <a:endParaRPr lang="en-US" b="1" dirty="0">
              <a:solidFill>
                <a:schemeClr val="tx1"/>
              </a:solidFill>
            </a:endParaRPr>
          </a:p>
        </p:txBody>
      </p:sp>
      <p:sp>
        <p:nvSpPr>
          <p:cNvPr id="8" name="Rectangle 7"/>
          <p:cNvSpPr/>
          <p:nvPr/>
        </p:nvSpPr>
        <p:spPr>
          <a:xfrm>
            <a:off x="3987800" y="3932238"/>
            <a:ext cx="1244600" cy="558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DN3</a:t>
            </a:r>
            <a:endParaRPr lang="en-US" b="1" dirty="0">
              <a:solidFill>
                <a:schemeClr val="tx1"/>
              </a:solidFill>
            </a:endParaRPr>
          </a:p>
        </p:txBody>
      </p:sp>
      <p:sp>
        <p:nvSpPr>
          <p:cNvPr id="9" name="Rectangle 8"/>
          <p:cNvSpPr/>
          <p:nvPr/>
        </p:nvSpPr>
        <p:spPr>
          <a:xfrm>
            <a:off x="6781800" y="3932238"/>
            <a:ext cx="1244600" cy="558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chemeClr val="tx1"/>
                </a:solidFill>
              </a:rPr>
              <a:t>DNn</a:t>
            </a:r>
            <a:endParaRPr lang="en-US" b="1" dirty="0">
              <a:solidFill>
                <a:schemeClr val="tx1"/>
              </a:solidFill>
            </a:endParaRPr>
          </a:p>
        </p:txBody>
      </p:sp>
      <p:sp>
        <p:nvSpPr>
          <p:cNvPr id="10" name="TextBox 9"/>
          <p:cNvSpPr txBox="1"/>
          <p:nvPr/>
        </p:nvSpPr>
        <p:spPr>
          <a:xfrm>
            <a:off x="5575300" y="3932238"/>
            <a:ext cx="1104900" cy="369332"/>
          </a:xfrm>
          <a:prstGeom prst="rect">
            <a:avLst/>
          </a:prstGeom>
          <a:noFill/>
        </p:spPr>
        <p:txBody>
          <a:bodyPr wrap="square" rtlCol="0">
            <a:spAutoFit/>
          </a:bodyPr>
          <a:lstStyle/>
          <a:p>
            <a:r>
              <a:rPr lang="en-US" b="1" dirty="0" smtClean="0"/>
              <a:t>. . .</a:t>
            </a:r>
            <a:endParaRPr lang="en-US" b="1" dirty="0"/>
          </a:p>
        </p:txBody>
      </p:sp>
      <p:sp>
        <p:nvSpPr>
          <p:cNvPr id="11" name="Freeform 10"/>
          <p:cNvSpPr/>
          <p:nvPr/>
        </p:nvSpPr>
        <p:spPr>
          <a:xfrm>
            <a:off x="2298700" y="1521634"/>
            <a:ext cx="2425700" cy="599266"/>
          </a:xfrm>
          <a:custGeom>
            <a:avLst/>
            <a:gdLst>
              <a:gd name="connsiteX0" fmla="*/ 0 w 2425700"/>
              <a:gd name="connsiteY0" fmla="*/ 599266 h 599266"/>
              <a:gd name="connsiteX1" fmla="*/ 774700 w 2425700"/>
              <a:gd name="connsiteY1" fmla="*/ 78566 h 599266"/>
              <a:gd name="connsiteX2" fmla="*/ 2425700 w 2425700"/>
              <a:gd name="connsiteY2" fmla="*/ 2366 h 599266"/>
              <a:gd name="connsiteX3" fmla="*/ 2425700 w 2425700"/>
              <a:gd name="connsiteY3" fmla="*/ 2366 h 599266"/>
            </a:gdLst>
            <a:ahLst/>
            <a:cxnLst>
              <a:cxn ang="0">
                <a:pos x="connsiteX0" y="connsiteY0"/>
              </a:cxn>
              <a:cxn ang="0">
                <a:pos x="connsiteX1" y="connsiteY1"/>
              </a:cxn>
              <a:cxn ang="0">
                <a:pos x="connsiteX2" y="connsiteY2"/>
              </a:cxn>
              <a:cxn ang="0">
                <a:pos x="connsiteX3" y="connsiteY3"/>
              </a:cxn>
            </a:cxnLst>
            <a:rect l="l" t="t" r="r" b="b"/>
            <a:pathLst>
              <a:path w="2425700" h="599266">
                <a:moveTo>
                  <a:pt x="0" y="599266"/>
                </a:moveTo>
                <a:cubicBezTo>
                  <a:pt x="185208" y="388657"/>
                  <a:pt x="370417" y="178049"/>
                  <a:pt x="774700" y="78566"/>
                </a:cubicBezTo>
                <a:cubicBezTo>
                  <a:pt x="1178983" y="-20917"/>
                  <a:pt x="2425700" y="2366"/>
                  <a:pt x="2425700" y="2366"/>
                </a:cubicBezTo>
                <a:lnTo>
                  <a:pt x="2425700" y="2366"/>
                </a:ln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Oval 11"/>
          <p:cNvSpPr/>
          <p:nvPr/>
        </p:nvSpPr>
        <p:spPr>
          <a:xfrm>
            <a:off x="2298700" y="1377172"/>
            <a:ext cx="368300" cy="3603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1</a:t>
            </a:r>
            <a:endParaRPr lang="en-US" b="1" dirty="0">
              <a:solidFill>
                <a:srgbClr val="000000"/>
              </a:solidFill>
            </a:endParaRPr>
          </a:p>
        </p:txBody>
      </p:sp>
      <p:sp>
        <p:nvSpPr>
          <p:cNvPr id="13" name="Freeform 12"/>
          <p:cNvSpPr/>
          <p:nvPr/>
        </p:nvSpPr>
        <p:spPr>
          <a:xfrm>
            <a:off x="2311400" y="2070100"/>
            <a:ext cx="2476500" cy="776613"/>
          </a:xfrm>
          <a:custGeom>
            <a:avLst/>
            <a:gdLst>
              <a:gd name="connsiteX0" fmla="*/ 2476500 w 2476500"/>
              <a:gd name="connsiteY0" fmla="*/ 0 h 776613"/>
              <a:gd name="connsiteX1" fmla="*/ 1803400 w 2476500"/>
              <a:gd name="connsiteY1" fmla="*/ 762000 h 776613"/>
              <a:gd name="connsiteX2" fmla="*/ 0 w 2476500"/>
              <a:gd name="connsiteY2" fmla="*/ 520700 h 776613"/>
              <a:gd name="connsiteX3" fmla="*/ 0 w 2476500"/>
              <a:gd name="connsiteY3" fmla="*/ 520700 h 776613"/>
            </a:gdLst>
            <a:ahLst/>
            <a:cxnLst>
              <a:cxn ang="0">
                <a:pos x="connsiteX0" y="connsiteY0"/>
              </a:cxn>
              <a:cxn ang="0">
                <a:pos x="connsiteX1" y="connsiteY1"/>
              </a:cxn>
              <a:cxn ang="0">
                <a:pos x="connsiteX2" y="connsiteY2"/>
              </a:cxn>
              <a:cxn ang="0">
                <a:pos x="connsiteX3" y="connsiteY3"/>
              </a:cxn>
            </a:cxnLst>
            <a:rect l="l" t="t" r="r" b="b"/>
            <a:pathLst>
              <a:path w="2476500" h="776613">
                <a:moveTo>
                  <a:pt x="2476500" y="0"/>
                </a:moveTo>
                <a:cubicBezTo>
                  <a:pt x="2346325" y="337608"/>
                  <a:pt x="2216150" y="675217"/>
                  <a:pt x="1803400" y="762000"/>
                </a:cubicBezTo>
                <a:cubicBezTo>
                  <a:pt x="1390650" y="848783"/>
                  <a:pt x="0" y="520700"/>
                  <a:pt x="0" y="520700"/>
                </a:cubicBezTo>
                <a:lnTo>
                  <a:pt x="0" y="520700"/>
                </a:ln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Oval 13"/>
          <p:cNvSpPr/>
          <p:nvPr/>
        </p:nvSpPr>
        <p:spPr>
          <a:xfrm>
            <a:off x="3803650" y="2395538"/>
            <a:ext cx="368300" cy="3603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rPr>
              <a:t>2</a:t>
            </a:r>
          </a:p>
        </p:txBody>
      </p:sp>
      <p:cxnSp>
        <p:nvCxnSpPr>
          <p:cNvPr id="16" name="Straight Arrow Connector 15"/>
          <p:cNvCxnSpPr/>
          <p:nvPr/>
        </p:nvCxnSpPr>
        <p:spPr>
          <a:xfrm>
            <a:off x="1409700" y="2971800"/>
            <a:ext cx="0"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1562100" y="2971800"/>
            <a:ext cx="5219700" cy="787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819150" y="3202313"/>
            <a:ext cx="368300" cy="3603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3</a:t>
            </a:r>
            <a:endParaRPr lang="en-US" b="1" dirty="0">
              <a:solidFill>
                <a:srgbClr val="000000"/>
              </a:solidFill>
            </a:endParaRPr>
          </a:p>
        </p:txBody>
      </p:sp>
      <p:sp>
        <p:nvSpPr>
          <p:cNvPr id="22" name="Multiply 21"/>
          <p:cNvSpPr/>
          <p:nvPr/>
        </p:nvSpPr>
        <p:spPr>
          <a:xfrm>
            <a:off x="6870700" y="3429000"/>
            <a:ext cx="1041400" cy="1409700"/>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1562100" y="3086100"/>
            <a:ext cx="14605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2654300" y="3278513"/>
            <a:ext cx="368300" cy="3603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rPr>
              <a:t>4</a:t>
            </a:r>
          </a:p>
        </p:txBody>
      </p:sp>
      <p:sp>
        <p:nvSpPr>
          <p:cNvPr id="26" name="TextBox 25"/>
          <p:cNvSpPr txBox="1"/>
          <p:nvPr/>
        </p:nvSpPr>
        <p:spPr>
          <a:xfrm>
            <a:off x="819150" y="5118100"/>
            <a:ext cx="7512050" cy="1477328"/>
          </a:xfrm>
          <a:prstGeom prst="rect">
            <a:avLst/>
          </a:prstGeom>
          <a:noFill/>
        </p:spPr>
        <p:txBody>
          <a:bodyPr wrap="square" rtlCol="0">
            <a:spAutoFit/>
          </a:bodyPr>
          <a:lstStyle/>
          <a:p>
            <a:pPr marL="342900" indent="-342900">
              <a:buAutoNum type="arabicPeriod"/>
            </a:pPr>
            <a:r>
              <a:rPr lang="en-US" dirty="0" smtClean="0"/>
              <a:t>Client connects to NN to read data</a:t>
            </a:r>
          </a:p>
          <a:p>
            <a:pPr marL="342900" indent="-342900">
              <a:buAutoNum type="arabicPeriod"/>
            </a:pPr>
            <a:r>
              <a:rPr lang="en-US" dirty="0" smtClean="0"/>
              <a:t>NN tells client where to find the data blocks</a:t>
            </a:r>
          </a:p>
          <a:p>
            <a:pPr marL="342900" indent="-342900">
              <a:buAutoNum type="arabicPeriod"/>
            </a:pPr>
            <a:r>
              <a:rPr lang="en-US" dirty="0" smtClean="0"/>
              <a:t>Client reads blocks directly from data nodes (without going through NN)</a:t>
            </a:r>
          </a:p>
          <a:p>
            <a:pPr marL="342900" indent="-342900">
              <a:buAutoNum type="arabicPeriod"/>
            </a:pPr>
            <a:r>
              <a:rPr lang="en-US" dirty="0" smtClean="0"/>
              <a:t>In case of node failures, client connects to another node that serves the missing block</a:t>
            </a:r>
            <a:endParaRPr lang="en-US" dirty="0"/>
          </a:p>
        </p:txBody>
      </p:sp>
    </p:spTree>
    <p:extLst>
      <p:ext uri="{BB962C8B-B14F-4D97-AF65-F5344CB8AC3E}">
        <p14:creationId xmlns:p14="http://schemas.microsoft.com/office/powerpoint/2010/main" val="113343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21" grpId="0" animBg="1"/>
      <p:bldP spid="22"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Inside: Read</a:t>
            </a:r>
            <a:endParaRPr lang="en-US" dirty="0"/>
          </a:p>
        </p:txBody>
      </p:sp>
      <p:sp>
        <p:nvSpPr>
          <p:cNvPr id="3" name="Content Placeholder 2"/>
          <p:cNvSpPr>
            <a:spLocks noGrp="1"/>
          </p:cNvSpPr>
          <p:nvPr>
            <p:ph idx="1"/>
          </p:nvPr>
        </p:nvSpPr>
        <p:spPr/>
        <p:txBody>
          <a:bodyPr>
            <a:normAutofit lnSpcReduction="10000"/>
          </a:bodyPr>
          <a:lstStyle/>
          <a:p>
            <a:pPr>
              <a:buFontTx/>
              <a:buChar char="•"/>
            </a:pPr>
            <a:r>
              <a:rPr lang="en-US" dirty="0" smtClean="0"/>
              <a:t>Q: Why does HDFS choose such a design for read? Why not ask client to read blocks through NN?</a:t>
            </a:r>
          </a:p>
          <a:p>
            <a:pPr>
              <a:buFontTx/>
              <a:buChar char="•"/>
            </a:pPr>
            <a:r>
              <a:rPr lang="en-US" dirty="0" smtClean="0"/>
              <a:t> </a:t>
            </a:r>
            <a:r>
              <a:rPr lang="en-US" dirty="0" smtClean="0">
                <a:solidFill>
                  <a:srgbClr val="0000FF"/>
                </a:solidFill>
              </a:rPr>
              <a:t>Reasons:</a:t>
            </a:r>
          </a:p>
          <a:p>
            <a:pPr lvl="1">
              <a:buFontTx/>
              <a:buChar char="•"/>
            </a:pPr>
            <a:r>
              <a:rPr lang="en-US" dirty="0" smtClean="0">
                <a:solidFill>
                  <a:srgbClr val="0000FF"/>
                </a:solidFill>
              </a:rPr>
              <a:t>Prevent NN from being the bottleneck of the cluster</a:t>
            </a:r>
          </a:p>
          <a:p>
            <a:pPr lvl="1">
              <a:buFontTx/>
              <a:buChar char="•"/>
            </a:pPr>
            <a:r>
              <a:rPr lang="en-US" dirty="0" smtClean="0">
                <a:solidFill>
                  <a:srgbClr val="0000FF"/>
                </a:solidFill>
              </a:rPr>
              <a:t>Allow HDFS to scale to large number of concurrent clients</a:t>
            </a:r>
          </a:p>
          <a:p>
            <a:pPr lvl="1">
              <a:buFontTx/>
              <a:buChar char="•"/>
            </a:pPr>
            <a:r>
              <a:rPr lang="en-US" dirty="0" smtClean="0">
                <a:solidFill>
                  <a:srgbClr val="0000FF"/>
                </a:solidFill>
              </a:rPr>
              <a:t>Spread the data traffic across the cluster</a:t>
            </a:r>
          </a:p>
          <a:p>
            <a:pPr marL="0" indent="0">
              <a:buNone/>
            </a:pPr>
            <a:endParaRPr lang="en-US" dirty="0"/>
          </a:p>
        </p:txBody>
      </p:sp>
    </p:spTree>
    <p:extLst>
      <p:ext uri="{BB962C8B-B14F-4D97-AF65-F5344CB8AC3E}">
        <p14:creationId xmlns:p14="http://schemas.microsoft.com/office/powerpoint/2010/main" val="359950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Inside: Read</a:t>
            </a:r>
            <a:endParaRPr lang="en-US" dirty="0"/>
          </a:p>
        </p:txBody>
      </p:sp>
      <p:sp>
        <p:nvSpPr>
          <p:cNvPr id="3" name="Content Placeholder 2"/>
          <p:cNvSpPr>
            <a:spLocks noGrp="1"/>
          </p:cNvSpPr>
          <p:nvPr>
            <p:ph idx="1"/>
          </p:nvPr>
        </p:nvSpPr>
        <p:spPr/>
        <p:txBody>
          <a:bodyPr>
            <a:normAutofit/>
          </a:bodyPr>
          <a:lstStyle/>
          <a:p>
            <a:pPr>
              <a:buFontTx/>
              <a:buChar char="•"/>
            </a:pPr>
            <a:r>
              <a:rPr lang="en-US" dirty="0" smtClean="0"/>
              <a:t>Q: Given multiple replicas of the same block, how does NN decide which replica the client should read?</a:t>
            </a:r>
          </a:p>
          <a:p>
            <a:pPr>
              <a:buFontTx/>
              <a:buChar char="•"/>
            </a:pPr>
            <a:r>
              <a:rPr lang="en-US" dirty="0" smtClean="0"/>
              <a:t> </a:t>
            </a:r>
            <a:r>
              <a:rPr lang="en-US" dirty="0" smtClean="0">
                <a:solidFill>
                  <a:srgbClr val="0000FF"/>
                </a:solidFill>
              </a:rPr>
              <a:t>HDFS Solution:</a:t>
            </a:r>
          </a:p>
          <a:p>
            <a:pPr lvl="1">
              <a:buFontTx/>
              <a:buChar char="•"/>
            </a:pPr>
            <a:r>
              <a:rPr lang="en-US" dirty="0" smtClean="0">
                <a:solidFill>
                  <a:srgbClr val="0000FF"/>
                </a:solidFill>
              </a:rPr>
              <a:t>Rack awareness based on network topology</a:t>
            </a:r>
          </a:p>
          <a:p>
            <a:pPr marL="0" indent="0">
              <a:buNone/>
            </a:pPr>
            <a:endParaRPr lang="en-US" dirty="0"/>
          </a:p>
        </p:txBody>
      </p:sp>
    </p:spTree>
    <p:extLst>
      <p:ext uri="{BB962C8B-B14F-4D97-AF65-F5344CB8AC3E}">
        <p14:creationId xmlns:p14="http://schemas.microsoft.com/office/powerpoint/2010/main" val="36483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Inside: Network Topology</a:t>
            </a:r>
            <a:endParaRPr lang="en-US" dirty="0"/>
          </a:p>
        </p:txBody>
      </p:sp>
      <p:sp>
        <p:nvSpPr>
          <p:cNvPr id="3" name="Content Placeholder 2"/>
          <p:cNvSpPr>
            <a:spLocks noGrp="1"/>
          </p:cNvSpPr>
          <p:nvPr>
            <p:ph idx="1"/>
          </p:nvPr>
        </p:nvSpPr>
        <p:spPr>
          <a:xfrm>
            <a:off x="457200" y="1600200"/>
            <a:ext cx="8229600" cy="4775200"/>
          </a:xfrm>
        </p:spPr>
        <p:txBody>
          <a:bodyPr>
            <a:normAutofit fontScale="92500" lnSpcReduction="10000"/>
          </a:bodyPr>
          <a:lstStyle/>
          <a:p>
            <a:r>
              <a:rPr lang="en-US" dirty="0" smtClean="0"/>
              <a:t>The critical resource in HDFS is </a:t>
            </a:r>
            <a:r>
              <a:rPr lang="en-US" b="1" dirty="0" smtClean="0"/>
              <a:t>bandwidth</a:t>
            </a:r>
            <a:r>
              <a:rPr lang="en-US" dirty="0" smtClean="0"/>
              <a:t>, distance is defined based on that</a:t>
            </a:r>
          </a:p>
          <a:p>
            <a:r>
              <a:rPr lang="en-US" dirty="0" smtClean="0"/>
              <a:t>Measuring bandwidths between any pair of nodes is too complex and </a:t>
            </a:r>
            <a:r>
              <a:rPr lang="en-US" b="1" dirty="0" smtClean="0"/>
              <a:t>does not scale</a:t>
            </a:r>
          </a:p>
          <a:p>
            <a:r>
              <a:rPr lang="en-US" b="1" dirty="0" smtClean="0"/>
              <a:t>Basic Idea: </a:t>
            </a:r>
          </a:p>
          <a:p>
            <a:pPr lvl="1"/>
            <a:r>
              <a:rPr lang="en-US" dirty="0" smtClean="0"/>
              <a:t>Processes on the same node</a:t>
            </a:r>
          </a:p>
          <a:p>
            <a:pPr lvl="1"/>
            <a:r>
              <a:rPr lang="en-US" dirty="0" smtClean="0"/>
              <a:t>Different nodes on the same rack</a:t>
            </a:r>
          </a:p>
          <a:p>
            <a:pPr lvl="1"/>
            <a:r>
              <a:rPr lang="en-US" dirty="0" smtClean="0"/>
              <a:t>Nodes on different racks in the same</a:t>
            </a:r>
          </a:p>
          <a:p>
            <a:pPr marL="457200" lvl="1" indent="0">
              <a:buNone/>
            </a:pPr>
            <a:r>
              <a:rPr lang="en-US" dirty="0"/>
              <a:t> </a:t>
            </a:r>
            <a:r>
              <a:rPr lang="en-US" dirty="0" smtClean="0"/>
              <a:t>   data center (cluster)</a:t>
            </a:r>
          </a:p>
          <a:p>
            <a:pPr lvl="1"/>
            <a:r>
              <a:rPr lang="en-US" dirty="0" smtClean="0"/>
              <a:t>Nodes in different data centers</a:t>
            </a:r>
            <a:endParaRPr lang="en-US" dirty="0"/>
          </a:p>
        </p:txBody>
      </p:sp>
      <p:sp>
        <p:nvSpPr>
          <p:cNvPr id="58" name="Down Arrow 57"/>
          <p:cNvSpPr/>
          <p:nvPr/>
        </p:nvSpPr>
        <p:spPr>
          <a:xfrm>
            <a:off x="6324600" y="3860800"/>
            <a:ext cx="647700" cy="21209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6972300" y="4559300"/>
            <a:ext cx="1943100" cy="830997"/>
          </a:xfrm>
          <a:prstGeom prst="rect">
            <a:avLst/>
          </a:prstGeom>
          <a:noFill/>
        </p:spPr>
        <p:txBody>
          <a:bodyPr wrap="square" rtlCol="0">
            <a:spAutoFit/>
          </a:bodyPr>
          <a:lstStyle/>
          <a:p>
            <a:r>
              <a:rPr lang="en-US" sz="2400" b="1" dirty="0" smtClean="0"/>
              <a:t>Bandwidth becomes less</a:t>
            </a:r>
            <a:endParaRPr lang="en-US" sz="2400" b="1" dirty="0"/>
          </a:p>
        </p:txBody>
      </p:sp>
    </p:spTree>
    <p:extLst>
      <p:ext uri="{BB962C8B-B14F-4D97-AF65-F5344CB8AC3E}">
        <p14:creationId xmlns:p14="http://schemas.microsoft.com/office/powerpoint/2010/main" val="715927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HDFS Inside: Network Topology</a:t>
            </a:r>
            <a:endParaRPr lang="en-US" dirty="0"/>
          </a:p>
        </p:txBody>
      </p:sp>
      <p:sp>
        <p:nvSpPr>
          <p:cNvPr id="3" name="Content Placeholder 2"/>
          <p:cNvSpPr>
            <a:spLocks noGrp="1"/>
          </p:cNvSpPr>
          <p:nvPr>
            <p:ph idx="1"/>
          </p:nvPr>
        </p:nvSpPr>
        <p:spPr>
          <a:xfrm>
            <a:off x="457200" y="1093421"/>
            <a:ext cx="8229600" cy="4775200"/>
          </a:xfrm>
        </p:spPr>
        <p:txBody>
          <a:bodyPr/>
          <a:lstStyle/>
          <a:p>
            <a:r>
              <a:rPr lang="en-US" dirty="0" smtClean="0"/>
              <a:t>HDFS takes a simple approach: </a:t>
            </a:r>
          </a:p>
          <a:p>
            <a:pPr lvl="1"/>
            <a:r>
              <a:rPr lang="en-US" dirty="0" smtClean="0"/>
              <a:t>See the network as a tree</a:t>
            </a:r>
          </a:p>
          <a:p>
            <a:pPr lvl="1"/>
            <a:r>
              <a:rPr lang="en-US" b="1" dirty="0" smtClean="0"/>
              <a:t>Distance between two nodes is the sum of their distances to their closest common ancestor</a:t>
            </a:r>
          </a:p>
          <a:p>
            <a:endParaRPr lang="en-US" dirty="0"/>
          </a:p>
        </p:txBody>
      </p:sp>
      <p:grpSp>
        <p:nvGrpSpPr>
          <p:cNvPr id="4" name="Group 3"/>
          <p:cNvGrpSpPr/>
          <p:nvPr/>
        </p:nvGrpSpPr>
        <p:grpSpPr>
          <a:xfrm>
            <a:off x="5016500" y="3308866"/>
            <a:ext cx="3657600" cy="3289300"/>
            <a:chOff x="698500" y="3263900"/>
            <a:chExt cx="3657600" cy="3289300"/>
          </a:xfrm>
        </p:grpSpPr>
        <p:sp>
          <p:nvSpPr>
            <p:cNvPr id="5" name="Rectangle 4"/>
            <p:cNvSpPr/>
            <p:nvPr/>
          </p:nvSpPr>
          <p:spPr>
            <a:xfrm>
              <a:off x="698500" y="3263900"/>
              <a:ext cx="3657600" cy="32893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1010647" y="3556001"/>
              <a:ext cx="1061901" cy="2374900"/>
              <a:chOff x="5333998" y="895351"/>
              <a:chExt cx="1295400" cy="2873708"/>
            </a:xfrm>
          </p:grpSpPr>
          <p:sp>
            <p:nvSpPr>
              <p:cNvPr id="12" name="Rectangle 11"/>
              <p:cNvSpPr/>
              <p:nvPr/>
            </p:nvSpPr>
            <p:spPr>
              <a:xfrm>
                <a:off x="5333998" y="895351"/>
                <a:ext cx="1295400" cy="2873708"/>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dirty="0" smtClean="0"/>
                  <a:t>Rack 3</a:t>
                </a:r>
              </a:p>
            </p:txBody>
          </p:sp>
          <p:sp>
            <p:nvSpPr>
              <p:cNvPr id="13" name="Magnetic Disk 12"/>
              <p:cNvSpPr/>
              <p:nvPr/>
            </p:nvSpPr>
            <p:spPr>
              <a:xfrm>
                <a:off x="5562600" y="1652682"/>
                <a:ext cx="838199" cy="762000"/>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n5</a:t>
                </a:r>
                <a:endParaRPr lang="en-US" dirty="0">
                  <a:solidFill>
                    <a:srgbClr val="000000"/>
                  </a:solidFill>
                </a:endParaRPr>
              </a:p>
            </p:txBody>
          </p:sp>
          <p:sp>
            <p:nvSpPr>
              <p:cNvPr id="14" name="Magnetic Disk 13"/>
              <p:cNvSpPr/>
              <p:nvPr/>
            </p:nvSpPr>
            <p:spPr>
              <a:xfrm>
                <a:off x="5562600" y="2606566"/>
                <a:ext cx="838199" cy="871989"/>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n6</a:t>
                </a:r>
                <a:endParaRPr lang="en-US" dirty="0">
                  <a:solidFill>
                    <a:srgbClr val="000000"/>
                  </a:solidFill>
                </a:endParaRPr>
              </a:p>
            </p:txBody>
          </p:sp>
        </p:grpSp>
        <p:grpSp>
          <p:nvGrpSpPr>
            <p:cNvPr id="7" name="Group 6"/>
            <p:cNvGrpSpPr/>
            <p:nvPr/>
          </p:nvGrpSpPr>
          <p:grpSpPr>
            <a:xfrm>
              <a:off x="2648947" y="3556001"/>
              <a:ext cx="1061901" cy="2374900"/>
              <a:chOff x="5333998" y="895351"/>
              <a:chExt cx="1295400" cy="2873708"/>
            </a:xfrm>
          </p:grpSpPr>
          <p:sp>
            <p:nvSpPr>
              <p:cNvPr id="9" name="Rectangle 8"/>
              <p:cNvSpPr/>
              <p:nvPr/>
            </p:nvSpPr>
            <p:spPr>
              <a:xfrm>
                <a:off x="5333998" y="895351"/>
                <a:ext cx="1295400" cy="2873708"/>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dirty="0" smtClean="0"/>
                  <a:t>Rack 4</a:t>
                </a:r>
              </a:p>
            </p:txBody>
          </p:sp>
          <p:sp>
            <p:nvSpPr>
              <p:cNvPr id="10" name="Magnetic Disk 9"/>
              <p:cNvSpPr/>
              <p:nvPr/>
            </p:nvSpPr>
            <p:spPr>
              <a:xfrm>
                <a:off x="5562600" y="1652682"/>
                <a:ext cx="838199" cy="762000"/>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n7</a:t>
                </a:r>
                <a:endParaRPr lang="en-US" dirty="0">
                  <a:solidFill>
                    <a:srgbClr val="000000"/>
                  </a:solidFill>
                </a:endParaRPr>
              </a:p>
            </p:txBody>
          </p:sp>
          <p:sp>
            <p:nvSpPr>
              <p:cNvPr id="11" name="Magnetic Disk 10"/>
              <p:cNvSpPr/>
              <p:nvPr/>
            </p:nvSpPr>
            <p:spPr>
              <a:xfrm>
                <a:off x="5562600" y="2606566"/>
                <a:ext cx="838199" cy="871989"/>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n8</a:t>
                </a:r>
                <a:endParaRPr lang="en-US" dirty="0">
                  <a:solidFill>
                    <a:srgbClr val="000000"/>
                  </a:solidFill>
                </a:endParaRPr>
              </a:p>
            </p:txBody>
          </p:sp>
        </p:grpSp>
        <p:sp>
          <p:nvSpPr>
            <p:cNvPr id="8" name="TextBox 7"/>
            <p:cNvSpPr txBox="1"/>
            <p:nvPr/>
          </p:nvSpPr>
          <p:spPr>
            <a:xfrm>
              <a:off x="2072548" y="6089134"/>
              <a:ext cx="1638300" cy="369332"/>
            </a:xfrm>
            <a:prstGeom prst="rect">
              <a:avLst/>
            </a:prstGeom>
            <a:noFill/>
          </p:spPr>
          <p:txBody>
            <a:bodyPr wrap="square" rtlCol="0">
              <a:spAutoFit/>
            </a:bodyPr>
            <a:lstStyle/>
            <a:p>
              <a:r>
                <a:rPr lang="en-US" dirty="0" smtClean="0"/>
                <a:t>Data center 2</a:t>
              </a:r>
              <a:endParaRPr lang="en-US" dirty="0"/>
            </a:p>
          </p:txBody>
        </p:sp>
      </p:grpSp>
      <p:sp>
        <p:nvSpPr>
          <p:cNvPr id="15" name="Rectangle 14"/>
          <p:cNvSpPr/>
          <p:nvPr/>
        </p:nvSpPr>
        <p:spPr>
          <a:xfrm>
            <a:off x="850900" y="3327400"/>
            <a:ext cx="3657600" cy="32893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p:cNvGrpSpPr/>
          <p:nvPr/>
        </p:nvGrpSpPr>
        <p:grpSpPr>
          <a:xfrm>
            <a:off x="1163047" y="3619501"/>
            <a:ext cx="1061901" cy="2374900"/>
            <a:chOff x="5333998" y="895351"/>
            <a:chExt cx="1295400" cy="2873708"/>
          </a:xfrm>
        </p:grpSpPr>
        <p:sp>
          <p:nvSpPr>
            <p:cNvPr id="17" name="Rectangle 16"/>
            <p:cNvSpPr/>
            <p:nvPr/>
          </p:nvSpPr>
          <p:spPr>
            <a:xfrm>
              <a:off x="5333998" y="895351"/>
              <a:ext cx="1295400" cy="2873708"/>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dirty="0" smtClean="0"/>
                <a:t>Rack 1</a:t>
              </a:r>
            </a:p>
          </p:txBody>
        </p:sp>
        <p:sp>
          <p:nvSpPr>
            <p:cNvPr id="18" name="Magnetic Disk 17"/>
            <p:cNvSpPr/>
            <p:nvPr/>
          </p:nvSpPr>
          <p:spPr>
            <a:xfrm>
              <a:off x="5562600" y="1652682"/>
              <a:ext cx="838199" cy="762000"/>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n1</a:t>
              </a:r>
              <a:endParaRPr lang="en-US" dirty="0">
                <a:solidFill>
                  <a:srgbClr val="000000"/>
                </a:solidFill>
              </a:endParaRPr>
            </a:p>
          </p:txBody>
        </p:sp>
        <p:sp>
          <p:nvSpPr>
            <p:cNvPr id="19" name="Magnetic Disk 18"/>
            <p:cNvSpPr/>
            <p:nvPr/>
          </p:nvSpPr>
          <p:spPr>
            <a:xfrm>
              <a:off x="5562600" y="2606566"/>
              <a:ext cx="838199" cy="871989"/>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n2</a:t>
              </a:r>
              <a:endParaRPr lang="en-US" dirty="0">
                <a:solidFill>
                  <a:srgbClr val="000000"/>
                </a:solidFill>
              </a:endParaRPr>
            </a:p>
          </p:txBody>
        </p:sp>
      </p:grpSp>
      <p:grpSp>
        <p:nvGrpSpPr>
          <p:cNvPr id="20" name="Group 19"/>
          <p:cNvGrpSpPr/>
          <p:nvPr/>
        </p:nvGrpSpPr>
        <p:grpSpPr>
          <a:xfrm>
            <a:off x="2801347" y="3619501"/>
            <a:ext cx="1061901" cy="2374900"/>
            <a:chOff x="5333998" y="895351"/>
            <a:chExt cx="1295400" cy="2873708"/>
          </a:xfrm>
        </p:grpSpPr>
        <p:sp>
          <p:nvSpPr>
            <p:cNvPr id="21" name="Rectangle 20"/>
            <p:cNvSpPr/>
            <p:nvPr/>
          </p:nvSpPr>
          <p:spPr>
            <a:xfrm>
              <a:off x="5333998" y="895351"/>
              <a:ext cx="1295400" cy="2873708"/>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dirty="0" smtClean="0"/>
                <a:t>Rack </a:t>
              </a:r>
              <a:r>
                <a:rPr lang="en-US" dirty="0"/>
                <a:t>2</a:t>
              </a:r>
              <a:endParaRPr lang="en-US" dirty="0" smtClean="0"/>
            </a:p>
          </p:txBody>
        </p:sp>
        <p:sp>
          <p:nvSpPr>
            <p:cNvPr id="22" name="Magnetic Disk 21"/>
            <p:cNvSpPr/>
            <p:nvPr/>
          </p:nvSpPr>
          <p:spPr>
            <a:xfrm>
              <a:off x="5562600" y="1652682"/>
              <a:ext cx="838199" cy="762000"/>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n3</a:t>
              </a:r>
              <a:endParaRPr lang="en-US" dirty="0">
                <a:solidFill>
                  <a:srgbClr val="000000"/>
                </a:solidFill>
              </a:endParaRPr>
            </a:p>
          </p:txBody>
        </p:sp>
        <p:sp>
          <p:nvSpPr>
            <p:cNvPr id="23" name="Magnetic Disk 22"/>
            <p:cNvSpPr/>
            <p:nvPr/>
          </p:nvSpPr>
          <p:spPr>
            <a:xfrm>
              <a:off x="5562600" y="2606566"/>
              <a:ext cx="838199" cy="871989"/>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n4</a:t>
              </a:r>
              <a:endParaRPr lang="en-US" dirty="0">
                <a:solidFill>
                  <a:srgbClr val="000000"/>
                </a:solidFill>
              </a:endParaRPr>
            </a:p>
          </p:txBody>
        </p:sp>
      </p:grpSp>
      <p:sp>
        <p:nvSpPr>
          <p:cNvPr id="24" name="TextBox 23"/>
          <p:cNvSpPr txBox="1"/>
          <p:nvPr/>
        </p:nvSpPr>
        <p:spPr>
          <a:xfrm>
            <a:off x="2224948" y="6152634"/>
            <a:ext cx="1638300" cy="369332"/>
          </a:xfrm>
          <a:prstGeom prst="rect">
            <a:avLst/>
          </a:prstGeom>
          <a:noFill/>
        </p:spPr>
        <p:txBody>
          <a:bodyPr wrap="square" rtlCol="0">
            <a:spAutoFit/>
          </a:bodyPr>
          <a:lstStyle/>
          <a:p>
            <a:r>
              <a:rPr lang="en-US" dirty="0" smtClean="0"/>
              <a:t>Data center 1</a:t>
            </a:r>
            <a:endParaRPr lang="en-US" dirty="0"/>
          </a:p>
        </p:txBody>
      </p:sp>
    </p:spTree>
    <p:extLst>
      <p:ext uri="{BB962C8B-B14F-4D97-AF65-F5344CB8AC3E}">
        <p14:creationId xmlns:p14="http://schemas.microsoft.com/office/powerpoint/2010/main" val="38591739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5122456" y="1684339"/>
            <a:ext cx="3382201" cy="1897061"/>
            <a:chOff x="2095453" y="2688608"/>
            <a:chExt cx="3707861" cy="2383453"/>
          </a:xfrm>
        </p:grpSpPr>
        <p:pic>
          <p:nvPicPr>
            <p:cNvPr id="38"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6728"/>
            <a:stretch/>
          </p:blipFill>
          <p:spPr bwMode="auto">
            <a:xfrm>
              <a:off x="2743200" y="2688608"/>
              <a:ext cx="3060114" cy="2383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Box 38"/>
            <p:cNvSpPr txBox="1"/>
            <p:nvPr/>
          </p:nvSpPr>
          <p:spPr>
            <a:xfrm>
              <a:off x="2286000" y="3247746"/>
              <a:ext cx="1276375" cy="369332"/>
            </a:xfrm>
            <a:prstGeom prst="rect">
              <a:avLst/>
            </a:prstGeom>
            <a:noFill/>
          </p:spPr>
          <p:txBody>
            <a:bodyPr wrap="none" rtlCol="0">
              <a:spAutoFit/>
            </a:bodyPr>
            <a:lstStyle/>
            <a:p>
              <a:r>
                <a:rPr lang="en-US" dirty="0" smtClean="0"/>
                <a:t>Data center</a:t>
              </a:r>
              <a:endParaRPr lang="en-US" dirty="0"/>
            </a:p>
          </p:txBody>
        </p:sp>
        <p:sp>
          <p:nvSpPr>
            <p:cNvPr id="40" name="TextBox 39"/>
            <p:cNvSpPr txBox="1"/>
            <p:nvPr/>
          </p:nvSpPr>
          <p:spPr>
            <a:xfrm>
              <a:off x="2422498" y="3792055"/>
              <a:ext cx="622286" cy="369332"/>
            </a:xfrm>
            <a:prstGeom prst="rect">
              <a:avLst/>
            </a:prstGeom>
            <a:noFill/>
          </p:spPr>
          <p:txBody>
            <a:bodyPr wrap="none" rtlCol="0">
              <a:spAutoFit/>
            </a:bodyPr>
            <a:lstStyle/>
            <a:p>
              <a:r>
                <a:rPr lang="en-US" dirty="0" smtClean="0"/>
                <a:t>Rack</a:t>
              </a:r>
              <a:endParaRPr lang="en-US" dirty="0"/>
            </a:p>
          </p:txBody>
        </p:sp>
        <p:sp>
          <p:nvSpPr>
            <p:cNvPr id="41" name="TextBox 40"/>
            <p:cNvSpPr txBox="1"/>
            <p:nvPr/>
          </p:nvSpPr>
          <p:spPr>
            <a:xfrm>
              <a:off x="2095453" y="4419600"/>
              <a:ext cx="692818" cy="369332"/>
            </a:xfrm>
            <a:prstGeom prst="rect">
              <a:avLst/>
            </a:prstGeom>
            <a:noFill/>
          </p:spPr>
          <p:txBody>
            <a:bodyPr wrap="none" rtlCol="0">
              <a:spAutoFit/>
            </a:bodyPr>
            <a:lstStyle/>
            <a:p>
              <a:r>
                <a:rPr lang="en-US" dirty="0" smtClean="0"/>
                <a:t>Node</a:t>
              </a:r>
              <a:endParaRPr lang="en-US" dirty="0"/>
            </a:p>
          </p:txBody>
        </p:sp>
      </p:grpSp>
      <p:sp>
        <p:nvSpPr>
          <p:cNvPr id="2" name="Title 1"/>
          <p:cNvSpPr>
            <a:spLocks noGrp="1"/>
          </p:cNvSpPr>
          <p:nvPr>
            <p:ph type="title"/>
          </p:nvPr>
        </p:nvSpPr>
        <p:spPr>
          <a:xfrm>
            <a:off x="457200" y="0"/>
            <a:ext cx="8229600" cy="1143000"/>
          </a:xfrm>
        </p:spPr>
        <p:txBody>
          <a:bodyPr/>
          <a:lstStyle/>
          <a:p>
            <a:r>
              <a:rPr lang="en-US" dirty="0" smtClean="0"/>
              <a:t>HDFS Inside: Network Topology</a:t>
            </a:r>
            <a:endParaRPr lang="en-US" dirty="0"/>
          </a:p>
        </p:txBody>
      </p:sp>
      <p:sp>
        <p:nvSpPr>
          <p:cNvPr id="3" name="Content Placeholder 2"/>
          <p:cNvSpPr>
            <a:spLocks noGrp="1"/>
          </p:cNvSpPr>
          <p:nvPr>
            <p:ph idx="1"/>
          </p:nvPr>
        </p:nvSpPr>
        <p:spPr>
          <a:xfrm>
            <a:off x="457200" y="1093421"/>
            <a:ext cx="8229600" cy="4775200"/>
          </a:xfrm>
        </p:spPr>
        <p:txBody>
          <a:bodyPr/>
          <a:lstStyle/>
          <a:p>
            <a:r>
              <a:rPr lang="en-US" dirty="0" smtClean="0"/>
              <a:t>What are the distance of the following pairs:</a:t>
            </a:r>
          </a:p>
          <a:p>
            <a:pPr marL="0" indent="0">
              <a:buNone/>
            </a:pPr>
            <a:r>
              <a:rPr lang="en-US" sz="2400" dirty="0" err="1" smtClean="0"/>
              <a:t>Dist</a:t>
            </a:r>
            <a:r>
              <a:rPr lang="en-US" sz="2400" dirty="0" smtClean="0"/>
              <a:t> (d1/r1/n1, d1/r1/n1)= </a:t>
            </a:r>
          </a:p>
          <a:p>
            <a:pPr marL="0" indent="0">
              <a:buNone/>
            </a:pPr>
            <a:r>
              <a:rPr lang="en-US" sz="2400" dirty="0" err="1" smtClean="0"/>
              <a:t>Dist</a:t>
            </a:r>
            <a:r>
              <a:rPr lang="en-US" sz="2400" dirty="0" smtClean="0"/>
              <a:t>(d1/r1/n1, d1/r1/n2)=</a:t>
            </a:r>
          </a:p>
          <a:p>
            <a:pPr marL="0" indent="0">
              <a:buNone/>
            </a:pPr>
            <a:r>
              <a:rPr lang="en-US" sz="2400" dirty="0" err="1" smtClean="0"/>
              <a:t>Dist</a:t>
            </a:r>
            <a:r>
              <a:rPr lang="en-US" sz="2400" dirty="0" smtClean="0"/>
              <a:t>(d1/r1/n1, d1/r2/n3)= 	</a:t>
            </a:r>
          </a:p>
          <a:p>
            <a:pPr marL="0" indent="0">
              <a:buNone/>
            </a:pPr>
            <a:r>
              <a:rPr lang="en-US" sz="2400" dirty="0" err="1" smtClean="0"/>
              <a:t>Dist</a:t>
            </a:r>
            <a:r>
              <a:rPr lang="en-US" sz="2400" dirty="0" smtClean="0"/>
              <a:t>(d1/r1/n1, d2/r3/n6)=</a:t>
            </a:r>
          </a:p>
        </p:txBody>
      </p:sp>
      <p:grpSp>
        <p:nvGrpSpPr>
          <p:cNvPr id="4" name="Group 3"/>
          <p:cNvGrpSpPr/>
          <p:nvPr/>
        </p:nvGrpSpPr>
        <p:grpSpPr>
          <a:xfrm>
            <a:off x="5017707" y="3529808"/>
            <a:ext cx="3367690" cy="2927809"/>
            <a:chOff x="698500" y="3263900"/>
            <a:chExt cx="3657600" cy="3289300"/>
          </a:xfrm>
        </p:grpSpPr>
        <p:sp>
          <p:nvSpPr>
            <p:cNvPr id="5" name="Rectangle 4"/>
            <p:cNvSpPr/>
            <p:nvPr/>
          </p:nvSpPr>
          <p:spPr>
            <a:xfrm>
              <a:off x="698500" y="3263900"/>
              <a:ext cx="3657600" cy="32893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1010647" y="3556001"/>
              <a:ext cx="1061901" cy="2374900"/>
              <a:chOff x="5333998" y="895351"/>
              <a:chExt cx="1295400" cy="2873708"/>
            </a:xfrm>
          </p:grpSpPr>
          <p:sp>
            <p:nvSpPr>
              <p:cNvPr id="12" name="Rectangle 11"/>
              <p:cNvSpPr/>
              <p:nvPr/>
            </p:nvSpPr>
            <p:spPr>
              <a:xfrm>
                <a:off x="5333998" y="895351"/>
                <a:ext cx="1295400" cy="2873708"/>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dirty="0" smtClean="0"/>
                  <a:t>Rack 3</a:t>
                </a:r>
              </a:p>
            </p:txBody>
          </p:sp>
          <p:sp>
            <p:nvSpPr>
              <p:cNvPr id="13" name="Magnetic Disk 12"/>
              <p:cNvSpPr/>
              <p:nvPr/>
            </p:nvSpPr>
            <p:spPr>
              <a:xfrm>
                <a:off x="5562600" y="1652682"/>
                <a:ext cx="838199" cy="762000"/>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n5</a:t>
                </a:r>
                <a:endParaRPr lang="en-US" dirty="0">
                  <a:solidFill>
                    <a:srgbClr val="000000"/>
                  </a:solidFill>
                </a:endParaRPr>
              </a:p>
            </p:txBody>
          </p:sp>
          <p:sp>
            <p:nvSpPr>
              <p:cNvPr id="14" name="Magnetic Disk 13"/>
              <p:cNvSpPr/>
              <p:nvPr/>
            </p:nvSpPr>
            <p:spPr>
              <a:xfrm>
                <a:off x="5562600" y="2606566"/>
                <a:ext cx="838199" cy="871989"/>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n6</a:t>
                </a:r>
                <a:endParaRPr lang="en-US" dirty="0">
                  <a:solidFill>
                    <a:srgbClr val="000000"/>
                  </a:solidFill>
                </a:endParaRPr>
              </a:p>
            </p:txBody>
          </p:sp>
        </p:grpSp>
        <p:grpSp>
          <p:nvGrpSpPr>
            <p:cNvPr id="7" name="Group 6"/>
            <p:cNvGrpSpPr/>
            <p:nvPr/>
          </p:nvGrpSpPr>
          <p:grpSpPr>
            <a:xfrm>
              <a:off x="2648947" y="3556001"/>
              <a:ext cx="1061901" cy="2374900"/>
              <a:chOff x="5333998" y="895351"/>
              <a:chExt cx="1295400" cy="2873708"/>
            </a:xfrm>
          </p:grpSpPr>
          <p:sp>
            <p:nvSpPr>
              <p:cNvPr id="9" name="Rectangle 8"/>
              <p:cNvSpPr/>
              <p:nvPr/>
            </p:nvSpPr>
            <p:spPr>
              <a:xfrm>
                <a:off x="5333998" y="895351"/>
                <a:ext cx="1295400" cy="2873708"/>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dirty="0" smtClean="0"/>
                  <a:t>Rack 4</a:t>
                </a:r>
              </a:p>
            </p:txBody>
          </p:sp>
          <p:sp>
            <p:nvSpPr>
              <p:cNvPr id="10" name="Magnetic Disk 9"/>
              <p:cNvSpPr/>
              <p:nvPr/>
            </p:nvSpPr>
            <p:spPr>
              <a:xfrm>
                <a:off x="5562600" y="1652682"/>
                <a:ext cx="838199" cy="762000"/>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n7</a:t>
                </a:r>
                <a:endParaRPr lang="en-US" dirty="0">
                  <a:solidFill>
                    <a:srgbClr val="000000"/>
                  </a:solidFill>
                </a:endParaRPr>
              </a:p>
            </p:txBody>
          </p:sp>
          <p:sp>
            <p:nvSpPr>
              <p:cNvPr id="11" name="Magnetic Disk 10"/>
              <p:cNvSpPr/>
              <p:nvPr/>
            </p:nvSpPr>
            <p:spPr>
              <a:xfrm>
                <a:off x="5562600" y="2606566"/>
                <a:ext cx="838199" cy="871989"/>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n8</a:t>
                </a:r>
                <a:endParaRPr lang="en-US" dirty="0">
                  <a:solidFill>
                    <a:srgbClr val="000000"/>
                  </a:solidFill>
                </a:endParaRPr>
              </a:p>
            </p:txBody>
          </p:sp>
        </p:grpSp>
        <p:sp>
          <p:nvSpPr>
            <p:cNvPr id="8" name="TextBox 7"/>
            <p:cNvSpPr txBox="1"/>
            <p:nvPr/>
          </p:nvSpPr>
          <p:spPr>
            <a:xfrm>
              <a:off x="2072548" y="6089134"/>
              <a:ext cx="1638300" cy="369332"/>
            </a:xfrm>
            <a:prstGeom prst="rect">
              <a:avLst/>
            </a:prstGeom>
            <a:noFill/>
          </p:spPr>
          <p:txBody>
            <a:bodyPr wrap="square" rtlCol="0">
              <a:spAutoFit/>
            </a:bodyPr>
            <a:lstStyle/>
            <a:p>
              <a:r>
                <a:rPr lang="en-US" dirty="0" smtClean="0"/>
                <a:t>Data center 2</a:t>
              </a:r>
              <a:endParaRPr lang="en-US" dirty="0"/>
            </a:p>
          </p:txBody>
        </p:sp>
      </p:grpSp>
      <p:sp>
        <p:nvSpPr>
          <p:cNvPr id="15" name="Rectangle 14"/>
          <p:cNvSpPr/>
          <p:nvPr/>
        </p:nvSpPr>
        <p:spPr>
          <a:xfrm>
            <a:off x="889949" y="3580218"/>
            <a:ext cx="3367690" cy="29278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p:cNvGrpSpPr/>
          <p:nvPr/>
        </p:nvGrpSpPr>
        <p:grpSpPr>
          <a:xfrm>
            <a:off x="1177354" y="3840217"/>
            <a:ext cx="977732" cy="2113901"/>
            <a:chOff x="5333998" y="895351"/>
            <a:chExt cx="1295400" cy="2873708"/>
          </a:xfrm>
        </p:grpSpPr>
        <p:sp>
          <p:nvSpPr>
            <p:cNvPr id="17" name="Rectangle 16"/>
            <p:cNvSpPr/>
            <p:nvPr/>
          </p:nvSpPr>
          <p:spPr>
            <a:xfrm>
              <a:off x="5333998" y="895351"/>
              <a:ext cx="1295400" cy="2873708"/>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dirty="0" smtClean="0"/>
                <a:t>Rack 1</a:t>
              </a:r>
            </a:p>
          </p:txBody>
        </p:sp>
        <p:sp>
          <p:nvSpPr>
            <p:cNvPr id="18" name="Magnetic Disk 17"/>
            <p:cNvSpPr/>
            <p:nvPr/>
          </p:nvSpPr>
          <p:spPr>
            <a:xfrm>
              <a:off x="5562600" y="1652682"/>
              <a:ext cx="838199" cy="762000"/>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n1</a:t>
              </a:r>
              <a:endParaRPr lang="en-US" dirty="0">
                <a:solidFill>
                  <a:srgbClr val="000000"/>
                </a:solidFill>
              </a:endParaRPr>
            </a:p>
          </p:txBody>
        </p:sp>
        <p:sp>
          <p:nvSpPr>
            <p:cNvPr id="19" name="Magnetic Disk 18"/>
            <p:cNvSpPr/>
            <p:nvPr/>
          </p:nvSpPr>
          <p:spPr>
            <a:xfrm>
              <a:off x="5562600" y="2606566"/>
              <a:ext cx="838199" cy="871989"/>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n2</a:t>
              </a:r>
              <a:endParaRPr lang="en-US" dirty="0">
                <a:solidFill>
                  <a:srgbClr val="000000"/>
                </a:solidFill>
              </a:endParaRPr>
            </a:p>
          </p:txBody>
        </p:sp>
      </p:grpSp>
      <p:grpSp>
        <p:nvGrpSpPr>
          <p:cNvPr id="20" name="Group 19"/>
          <p:cNvGrpSpPr/>
          <p:nvPr/>
        </p:nvGrpSpPr>
        <p:grpSpPr>
          <a:xfrm>
            <a:off x="2685799" y="3840217"/>
            <a:ext cx="977732" cy="2113901"/>
            <a:chOff x="5333998" y="895351"/>
            <a:chExt cx="1295400" cy="2873708"/>
          </a:xfrm>
        </p:grpSpPr>
        <p:sp>
          <p:nvSpPr>
            <p:cNvPr id="21" name="Rectangle 20"/>
            <p:cNvSpPr/>
            <p:nvPr/>
          </p:nvSpPr>
          <p:spPr>
            <a:xfrm>
              <a:off x="5333998" y="895351"/>
              <a:ext cx="1295400" cy="2873708"/>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US" dirty="0" smtClean="0"/>
                <a:t>Rack </a:t>
              </a:r>
              <a:r>
                <a:rPr lang="en-US" dirty="0"/>
                <a:t>2</a:t>
              </a:r>
              <a:endParaRPr lang="en-US" dirty="0" smtClean="0"/>
            </a:p>
          </p:txBody>
        </p:sp>
        <p:sp>
          <p:nvSpPr>
            <p:cNvPr id="22" name="Magnetic Disk 21"/>
            <p:cNvSpPr/>
            <p:nvPr/>
          </p:nvSpPr>
          <p:spPr>
            <a:xfrm>
              <a:off x="5562600" y="1652682"/>
              <a:ext cx="838199" cy="762000"/>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n3</a:t>
              </a:r>
              <a:endParaRPr lang="en-US" dirty="0">
                <a:solidFill>
                  <a:srgbClr val="000000"/>
                </a:solidFill>
              </a:endParaRPr>
            </a:p>
          </p:txBody>
        </p:sp>
        <p:sp>
          <p:nvSpPr>
            <p:cNvPr id="23" name="Magnetic Disk 22"/>
            <p:cNvSpPr/>
            <p:nvPr/>
          </p:nvSpPr>
          <p:spPr>
            <a:xfrm>
              <a:off x="5562600" y="2606566"/>
              <a:ext cx="838199" cy="871989"/>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n4</a:t>
              </a:r>
              <a:endParaRPr lang="en-US" dirty="0">
                <a:solidFill>
                  <a:srgbClr val="000000"/>
                </a:solidFill>
              </a:endParaRPr>
            </a:p>
          </p:txBody>
        </p:sp>
      </p:grpSp>
      <p:sp>
        <p:nvSpPr>
          <p:cNvPr id="24" name="TextBox 23"/>
          <p:cNvSpPr txBox="1"/>
          <p:nvPr/>
        </p:nvSpPr>
        <p:spPr>
          <a:xfrm>
            <a:off x="2155087" y="6094961"/>
            <a:ext cx="1508444" cy="328743"/>
          </a:xfrm>
          <a:prstGeom prst="rect">
            <a:avLst/>
          </a:prstGeom>
          <a:noFill/>
        </p:spPr>
        <p:txBody>
          <a:bodyPr wrap="square" rtlCol="0">
            <a:spAutoFit/>
          </a:bodyPr>
          <a:lstStyle/>
          <a:p>
            <a:r>
              <a:rPr lang="en-US" dirty="0" smtClean="0"/>
              <a:t>Data center 1</a:t>
            </a:r>
            <a:endParaRPr lang="en-US" dirty="0"/>
          </a:p>
        </p:txBody>
      </p:sp>
      <p:sp>
        <p:nvSpPr>
          <p:cNvPr id="25" name="Freeform 24"/>
          <p:cNvSpPr/>
          <p:nvPr/>
        </p:nvSpPr>
        <p:spPr>
          <a:xfrm>
            <a:off x="1439537" y="4179210"/>
            <a:ext cx="420961" cy="218099"/>
          </a:xfrm>
          <a:custGeom>
            <a:avLst/>
            <a:gdLst>
              <a:gd name="connsiteX0" fmla="*/ 0 w 304800"/>
              <a:gd name="connsiteY0" fmla="*/ 228750 h 228750"/>
              <a:gd name="connsiteX1" fmla="*/ 152400 w 304800"/>
              <a:gd name="connsiteY1" fmla="*/ 150 h 228750"/>
              <a:gd name="connsiteX2" fmla="*/ 304800 w 304800"/>
              <a:gd name="connsiteY2" fmla="*/ 190650 h 228750"/>
              <a:gd name="connsiteX3" fmla="*/ 304800 w 304800"/>
              <a:gd name="connsiteY3" fmla="*/ 190650 h 228750"/>
            </a:gdLst>
            <a:ahLst/>
            <a:cxnLst>
              <a:cxn ang="0">
                <a:pos x="connsiteX0" y="connsiteY0"/>
              </a:cxn>
              <a:cxn ang="0">
                <a:pos x="connsiteX1" y="connsiteY1"/>
              </a:cxn>
              <a:cxn ang="0">
                <a:pos x="connsiteX2" y="connsiteY2"/>
              </a:cxn>
              <a:cxn ang="0">
                <a:pos x="connsiteX3" y="connsiteY3"/>
              </a:cxn>
            </a:cxnLst>
            <a:rect l="l" t="t" r="r" b="b"/>
            <a:pathLst>
              <a:path w="304800" h="228750">
                <a:moveTo>
                  <a:pt x="0" y="228750"/>
                </a:moveTo>
                <a:cubicBezTo>
                  <a:pt x="50800" y="117625"/>
                  <a:pt x="101600" y="6500"/>
                  <a:pt x="152400" y="150"/>
                </a:cubicBezTo>
                <a:cubicBezTo>
                  <a:pt x="203200" y="-6200"/>
                  <a:pt x="304800" y="190650"/>
                  <a:pt x="304800" y="190650"/>
                </a:cubicBezTo>
                <a:lnTo>
                  <a:pt x="304800" y="190650"/>
                </a:lnTo>
              </a:path>
            </a:pathLst>
          </a:cu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Freeform 27"/>
          <p:cNvSpPr/>
          <p:nvPr/>
        </p:nvSpPr>
        <p:spPr>
          <a:xfrm>
            <a:off x="971793" y="4699342"/>
            <a:ext cx="315730" cy="712170"/>
          </a:xfrm>
          <a:custGeom>
            <a:avLst/>
            <a:gdLst>
              <a:gd name="connsiteX0" fmla="*/ 342910 w 342910"/>
              <a:gd name="connsiteY0" fmla="*/ 0 h 800100"/>
              <a:gd name="connsiteX1" fmla="*/ 10 w 342910"/>
              <a:gd name="connsiteY1" fmla="*/ 355600 h 800100"/>
              <a:gd name="connsiteX2" fmla="*/ 330210 w 342910"/>
              <a:gd name="connsiteY2" fmla="*/ 800100 h 800100"/>
              <a:gd name="connsiteX3" fmla="*/ 330210 w 34291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42910" h="800100">
                <a:moveTo>
                  <a:pt x="342910" y="0"/>
                </a:moveTo>
                <a:cubicBezTo>
                  <a:pt x="172518" y="111125"/>
                  <a:pt x="2127" y="222250"/>
                  <a:pt x="10" y="355600"/>
                </a:cubicBezTo>
                <a:cubicBezTo>
                  <a:pt x="-2107" y="488950"/>
                  <a:pt x="330210" y="800100"/>
                  <a:pt x="330210" y="800100"/>
                </a:cubicBezTo>
                <a:lnTo>
                  <a:pt x="330210" y="800100"/>
                </a:lnTo>
              </a:path>
            </a:pathLst>
          </a:cu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8"/>
          <p:cNvSpPr/>
          <p:nvPr/>
        </p:nvSpPr>
        <p:spPr>
          <a:xfrm>
            <a:off x="1895579" y="4868906"/>
            <a:ext cx="1087483" cy="327840"/>
          </a:xfrm>
          <a:custGeom>
            <a:avLst/>
            <a:gdLst>
              <a:gd name="connsiteX0" fmla="*/ 0 w 1181100"/>
              <a:gd name="connsiteY0" fmla="*/ 12700 h 368318"/>
              <a:gd name="connsiteX1" fmla="*/ 482600 w 1181100"/>
              <a:gd name="connsiteY1" fmla="*/ 368300 h 368318"/>
              <a:gd name="connsiteX2" fmla="*/ 1181100 w 1181100"/>
              <a:gd name="connsiteY2" fmla="*/ 0 h 368318"/>
              <a:gd name="connsiteX3" fmla="*/ 1181100 w 1181100"/>
              <a:gd name="connsiteY3" fmla="*/ 0 h 368318"/>
            </a:gdLst>
            <a:ahLst/>
            <a:cxnLst>
              <a:cxn ang="0">
                <a:pos x="connsiteX0" y="connsiteY0"/>
              </a:cxn>
              <a:cxn ang="0">
                <a:pos x="connsiteX1" y="connsiteY1"/>
              </a:cxn>
              <a:cxn ang="0">
                <a:pos x="connsiteX2" y="connsiteY2"/>
              </a:cxn>
              <a:cxn ang="0">
                <a:pos x="connsiteX3" y="connsiteY3"/>
              </a:cxn>
            </a:cxnLst>
            <a:rect l="l" t="t" r="r" b="b"/>
            <a:pathLst>
              <a:path w="1181100" h="368318">
                <a:moveTo>
                  <a:pt x="0" y="12700"/>
                </a:moveTo>
                <a:cubicBezTo>
                  <a:pt x="142875" y="191558"/>
                  <a:pt x="285750" y="370417"/>
                  <a:pt x="482600" y="368300"/>
                </a:cubicBezTo>
                <a:cubicBezTo>
                  <a:pt x="679450" y="366183"/>
                  <a:pt x="1181100" y="0"/>
                  <a:pt x="1181100" y="0"/>
                </a:cubicBezTo>
                <a:lnTo>
                  <a:pt x="1181100" y="0"/>
                </a:lnTo>
              </a:path>
            </a:pathLst>
          </a:cu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Freeform 29"/>
          <p:cNvSpPr/>
          <p:nvPr/>
        </p:nvSpPr>
        <p:spPr>
          <a:xfrm>
            <a:off x="1977432" y="3510828"/>
            <a:ext cx="3566477" cy="1663294"/>
          </a:xfrm>
          <a:custGeom>
            <a:avLst/>
            <a:gdLst>
              <a:gd name="connsiteX0" fmla="*/ 0 w 3873500"/>
              <a:gd name="connsiteY0" fmla="*/ 1157457 h 1868657"/>
              <a:gd name="connsiteX1" fmla="*/ 1422400 w 3873500"/>
              <a:gd name="connsiteY1" fmla="*/ 14457 h 1868657"/>
              <a:gd name="connsiteX2" fmla="*/ 3873500 w 3873500"/>
              <a:gd name="connsiteY2" fmla="*/ 1868657 h 1868657"/>
            </a:gdLst>
            <a:ahLst/>
            <a:cxnLst>
              <a:cxn ang="0">
                <a:pos x="connsiteX0" y="connsiteY0"/>
              </a:cxn>
              <a:cxn ang="0">
                <a:pos x="connsiteX1" y="connsiteY1"/>
              </a:cxn>
              <a:cxn ang="0">
                <a:pos x="connsiteX2" y="connsiteY2"/>
              </a:cxn>
            </a:cxnLst>
            <a:rect l="l" t="t" r="r" b="b"/>
            <a:pathLst>
              <a:path w="3873500" h="1868657">
                <a:moveTo>
                  <a:pt x="0" y="1157457"/>
                </a:moveTo>
                <a:cubicBezTo>
                  <a:pt x="388408" y="526690"/>
                  <a:pt x="776817" y="-104076"/>
                  <a:pt x="1422400" y="14457"/>
                </a:cubicBezTo>
                <a:cubicBezTo>
                  <a:pt x="2067983" y="132990"/>
                  <a:pt x="3873500" y="1868657"/>
                  <a:pt x="3873500" y="1868657"/>
                </a:cubicBezTo>
              </a:path>
            </a:pathLst>
          </a:cu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TextBox 32"/>
          <p:cNvSpPr txBox="1"/>
          <p:nvPr/>
        </p:nvSpPr>
        <p:spPr>
          <a:xfrm>
            <a:off x="4140200" y="1682234"/>
            <a:ext cx="355600" cy="369332"/>
          </a:xfrm>
          <a:prstGeom prst="rect">
            <a:avLst/>
          </a:prstGeom>
          <a:noFill/>
        </p:spPr>
        <p:txBody>
          <a:bodyPr wrap="square" rtlCol="0">
            <a:spAutoFit/>
          </a:bodyPr>
          <a:lstStyle/>
          <a:p>
            <a:r>
              <a:rPr lang="en-US" b="1" dirty="0" smtClean="0"/>
              <a:t>0</a:t>
            </a:r>
            <a:endParaRPr lang="en-US" b="1" dirty="0"/>
          </a:p>
        </p:txBody>
      </p:sp>
      <p:sp>
        <p:nvSpPr>
          <p:cNvPr id="34" name="TextBox 33"/>
          <p:cNvSpPr txBox="1"/>
          <p:nvPr/>
        </p:nvSpPr>
        <p:spPr>
          <a:xfrm>
            <a:off x="4140200" y="2152134"/>
            <a:ext cx="355600" cy="369332"/>
          </a:xfrm>
          <a:prstGeom prst="rect">
            <a:avLst/>
          </a:prstGeom>
          <a:noFill/>
        </p:spPr>
        <p:txBody>
          <a:bodyPr wrap="square" rtlCol="0">
            <a:spAutoFit/>
          </a:bodyPr>
          <a:lstStyle/>
          <a:p>
            <a:r>
              <a:rPr lang="en-US" b="1" dirty="0"/>
              <a:t>2</a:t>
            </a:r>
          </a:p>
        </p:txBody>
      </p:sp>
      <p:sp>
        <p:nvSpPr>
          <p:cNvPr id="35" name="TextBox 34"/>
          <p:cNvSpPr txBox="1"/>
          <p:nvPr/>
        </p:nvSpPr>
        <p:spPr>
          <a:xfrm>
            <a:off x="4140200" y="2596634"/>
            <a:ext cx="355600" cy="369332"/>
          </a:xfrm>
          <a:prstGeom prst="rect">
            <a:avLst/>
          </a:prstGeom>
          <a:noFill/>
        </p:spPr>
        <p:txBody>
          <a:bodyPr wrap="square" rtlCol="0">
            <a:spAutoFit/>
          </a:bodyPr>
          <a:lstStyle/>
          <a:p>
            <a:r>
              <a:rPr lang="en-US" b="1" dirty="0"/>
              <a:t>4</a:t>
            </a:r>
          </a:p>
        </p:txBody>
      </p:sp>
      <p:sp>
        <p:nvSpPr>
          <p:cNvPr id="36" name="TextBox 35"/>
          <p:cNvSpPr txBox="1"/>
          <p:nvPr/>
        </p:nvSpPr>
        <p:spPr>
          <a:xfrm>
            <a:off x="4140200" y="2990334"/>
            <a:ext cx="355600" cy="369332"/>
          </a:xfrm>
          <a:prstGeom prst="rect">
            <a:avLst/>
          </a:prstGeom>
          <a:noFill/>
        </p:spPr>
        <p:txBody>
          <a:bodyPr wrap="square" rtlCol="0">
            <a:spAutoFit/>
          </a:bodyPr>
          <a:lstStyle/>
          <a:p>
            <a:r>
              <a:rPr lang="en-US" b="1" dirty="0"/>
              <a:t>6</a:t>
            </a:r>
          </a:p>
        </p:txBody>
      </p:sp>
      <p:sp>
        <p:nvSpPr>
          <p:cNvPr id="26" name="AutoShape 2" descr="Image result for binary tre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1224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29" grpId="0" animBg="1"/>
      <p:bldP spid="30" grpId="0" animBg="1"/>
      <p:bldP spid="33" grpId="0"/>
      <p:bldP spid="34" grpId="0"/>
      <p:bldP spid="35" grpId="0"/>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138"/>
            <a:ext cx="8229600" cy="1143000"/>
          </a:xfrm>
        </p:spPr>
        <p:txBody>
          <a:bodyPr/>
          <a:lstStyle/>
          <a:p>
            <a:r>
              <a:rPr lang="en-US" dirty="0" smtClean="0"/>
              <a:t>HDFS Inside: Write</a:t>
            </a:r>
            <a:endParaRPr lang="en-US" dirty="0"/>
          </a:p>
        </p:txBody>
      </p:sp>
      <p:sp>
        <p:nvSpPr>
          <p:cNvPr id="4" name="Rectangle 3"/>
          <p:cNvSpPr/>
          <p:nvPr/>
        </p:nvSpPr>
        <p:spPr>
          <a:xfrm>
            <a:off x="635000" y="2197100"/>
            <a:ext cx="1587500" cy="558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Client</a:t>
            </a:r>
            <a:endParaRPr lang="en-US" b="1" dirty="0">
              <a:solidFill>
                <a:schemeClr val="tx1"/>
              </a:solidFill>
            </a:endParaRPr>
          </a:p>
        </p:txBody>
      </p:sp>
      <p:sp>
        <p:nvSpPr>
          <p:cNvPr id="5" name="Rectangle 4"/>
          <p:cNvSpPr/>
          <p:nvPr/>
        </p:nvSpPr>
        <p:spPr>
          <a:xfrm>
            <a:off x="4775200" y="1443038"/>
            <a:ext cx="1587500" cy="558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Name Node</a:t>
            </a:r>
            <a:endParaRPr lang="en-US" b="1" dirty="0">
              <a:solidFill>
                <a:schemeClr val="tx1"/>
              </a:solidFill>
            </a:endParaRPr>
          </a:p>
        </p:txBody>
      </p:sp>
      <p:sp>
        <p:nvSpPr>
          <p:cNvPr id="6" name="Rectangle 5"/>
          <p:cNvSpPr/>
          <p:nvPr/>
        </p:nvSpPr>
        <p:spPr>
          <a:xfrm>
            <a:off x="609600" y="3932238"/>
            <a:ext cx="1244600" cy="558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DN1</a:t>
            </a:r>
            <a:endParaRPr lang="en-US" b="1" dirty="0">
              <a:solidFill>
                <a:schemeClr val="tx1"/>
              </a:solidFill>
            </a:endParaRPr>
          </a:p>
        </p:txBody>
      </p:sp>
      <p:sp>
        <p:nvSpPr>
          <p:cNvPr id="7" name="Rectangle 6"/>
          <p:cNvSpPr/>
          <p:nvPr/>
        </p:nvSpPr>
        <p:spPr>
          <a:xfrm>
            <a:off x="2260600" y="3932238"/>
            <a:ext cx="1244600" cy="558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DN2</a:t>
            </a:r>
            <a:endParaRPr lang="en-US" b="1" dirty="0">
              <a:solidFill>
                <a:schemeClr val="tx1"/>
              </a:solidFill>
            </a:endParaRPr>
          </a:p>
        </p:txBody>
      </p:sp>
      <p:sp>
        <p:nvSpPr>
          <p:cNvPr id="8" name="Rectangle 7"/>
          <p:cNvSpPr/>
          <p:nvPr/>
        </p:nvSpPr>
        <p:spPr>
          <a:xfrm>
            <a:off x="3987800" y="3932238"/>
            <a:ext cx="1244600" cy="558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DN3</a:t>
            </a:r>
            <a:endParaRPr lang="en-US" b="1" dirty="0">
              <a:solidFill>
                <a:schemeClr val="tx1"/>
              </a:solidFill>
            </a:endParaRPr>
          </a:p>
        </p:txBody>
      </p:sp>
      <p:sp>
        <p:nvSpPr>
          <p:cNvPr id="9" name="Rectangle 8"/>
          <p:cNvSpPr/>
          <p:nvPr/>
        </p:nvSpPr>
        <p:spPr>
          <a:xfrm>
            <a:off x="6781800" y="3932238"/>
            <a:ext cx="1244600" cy="558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chemeClr val="tx1"/>
                </a:solidFill>
              </a:rPr>
              <a:t>DNn</a:t>
            </a:r>
            <a:endParaRPr lang="en-US" b="1" dirty="0">
              <a:solidFill>
                <a:schemeClr val="tx1"/>
              </a:solidFill>
            </a:endParaRPr>
          </a:p>
        </p:txBody>
      </p:sp>
      <p:sp>
        <p:nvSpPr>
          <p:cNvPr id="10" name="TextBox 9"/>
          <p:cNvSpPr txBox="1"/>
          <p:nvPr/>
        </p:nvSpPr>
        <p:spPr>
          <a:xfrm>
            <a:off x="5575300" y="3932238"/>
            <a:ext cx="1104900" cy="369332"/>
          </a:xfrm>
          <a:prstGeom prst="rect">
            <a:avLst/>
          </a:prstGeom>
          <a:noFill/>
        </p:spPr>
        <p:txBody>
          <a:bodyPr wrap="square" rtlCol="0">
            <a:spAutoFit/>
          </a:bodyPr>
          <a:lstStyle/>
          <a:p>
            <a:r>
              <a:rPr lang="en-US" b="1" dirty="0" smtClean="0"/>
              <a:t>. . .</a:t>
            </a:r>
            <a:endParaRPr lang="en-US" b="1" dirty="0"/>
          </a:p>
        </p:txBody>
      </p:sp>
      <p:sp>
        <p:nvSpPr>
          <p:cNvPr id="11" name="Freeform 10"/>
          <p:cNvSpPr/>
          <p:nvPr/>
        </p:nvSpPr>
        <p:spPr>
          <a:xfrm>
            <a:off x="2298700" y="1521634"/>
            <a:ext cx="2425700" cy="599266"/>
          </a:xfrm>
          <a:custGeom>
            <a:avLst/>
            <a:gdLst>
              <a:gd name="connsiteX0" fmla="*/ 0 w 2425700"/>
              <a:gd name="connsiteY0" fmla="*/ 599266 h 599266"/>
              <a:gd name="connsiteX1" fmla="*/ 774700 w 2425700"/>
              <a:gd name="connsiteY1" fmla="*/ 78566 h 599266"/>
              <a:gd name="connsiteX2" fmla="*/ 2425700 w 2425700"/>
              <a:gd name="connsiteY2" fmla="*/ 2366 h 599266"/>
              <a:gd name="connsiteX3" fmla="*/ 2425700 w 2425700"/>
              <a:gd name="connsiteY3" fmla="*/ 2366 h 599266"/>
            </a:gdLst>
            <a:ahLst/>
            <a:cxnLst>
              <a:cxn ang="0">
                <a:pos x="connsiteX0" y="connsiteY0"/>
              </a:cxn>
              <a:cxn ang="0">
                <a:pos x="connsiteX1" y="connsiteY1"/>
              </a:cxn>
              <a:cxn ang="0">
                <a:pos x="connsiteX2" y="connsiteY2"/>
              </a:cxn>
              <a:cxn ang="0">
                <a:pos x="connsiteX3" y="connsiteY3"/>
              </a:cxn>
            </a:cxnLst>
            <a:rect l="l" t="t" r="r" b="b"/>
            <a:pathLst>
              <a:path w="2425700" h="599266">
                <a:moveTo>
                  <a:pt x="0" y="599266"/>
                </a:moveTo>
                <a:cubicBezTo>
                  <a:pt x="185208" y="388657"/>
                  <a:pt x="370417" y="178049"/>
                  <a:pt x="774700" y="78566"/>
                </a:cubicBezTo>
                <a:cubicBezTo>
                  <a:pt x="1178983" y="-20917"/>
                  <a:pt x="2425700" y="2366"/>
                  <a:pt x="2425700" y="2366"/>
                </a:cubicBezTo>
                <a:lnTo>
                  <a:pt x="2425700" y="2366"/>
                </a:ln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Oval 11"/>
          <p:cNvSpPr/>
          <p:nvPr/>
        </p:nvSpPr>
        <p:spPr>
          <a:xfrm>
            <a:off x="2298700" y="1377172"/>
            <a:ext cx="368300" cy="3603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1</a:t>
            </a:r>
            <a:endParaRPr lang="en-US" b="1" dirty="0">
              <a:solidFill>
                <a:srgbClr val="000000"/>
              </a:solidFill>
            </a:endParaRPr>
          </a:p>
        </p:txBody>
      </p:sp>
      <p:sp>
        <p:nvSpPr>
          <p:cNvPr id="13" name="Freeform 12"/>
          <p:cNvSpPr/>
          <p:nvPr/>
        </p:nvSpPr>
        <p:spPr>
          <a:xfrm>
            <a:off x="2311400" y="2070100"/>
            <a:ext cx="2476500" cy="776613"/>
          </a:xfrm>
          <a:custGeom>
            <a:avLst/>
            <a:gdLst>
              <a:gd name="connsiteX0" fmla="*/ 2476500 w 2476500"/>
              <a:gd name="connsiteY0" fmla="*/ 0 h 776613"/>
              <a:gd name="connsiteX1" fmla="*/ 1803400 w 2476500"/>
              <a:gd name="connsiteY1" fmla="*/ 762000 h 776613"/>
              <a:gd name="connsiteX2" fmla="*/ 0 w 2476500"/>
              <a:gd name="connsiteY2" fmla="*/ 520700 h 776613"/>
              <a:gd name="connsiteX3" fmla="*/ 0 w 2476500"/>
              <a:gd name="connsiteY3" fmla="*/ 520700 h 776613"/>
            </a:gdLst>
            <a:ahLst/>
            <a:cxnLst>
              <a:cxn ang="0">
                <a:pos x="connsiteX0" y="connsiteY0"/>
              </a:cxn>
              <a:cxn ang="0">
                <a:pos x="connsiteX1" y="connsiteY1"/>
              </a:cxn>
              <a:cxn ang="0">
                <a:pos x="connsiteX2" y="connsiteY2"/>
              </a:cxn>
              <a:cxn ang="0">
                <a:pos x="connsiteX3" y="connsiteY3"/>
              </a:cxn>
            </a:cxnLst>
            <a:rect l="l" t="t" r="r" b="b"/>
            <a:pathLst>
              <a:path w="2476500" h="776613">
                <a:moveTo>
                  <a:pt x="2476500" y="0"/>
                </a:moveTo>
                <a:cubicBezTo>
                  <a:pt x="2346325" y="337608"/>
                  <a:pt x="2216150" y="675217"/>
                  <a:pt x="1803400" y="762000"/>
                </a:cubicBezTo>
                <a:cubicBezTo>
                  <a:pt x="1390650" y="848783"/>
                  <a:pt x="0" y="520700"/>
                  <a:pt x="0" y="520700"/>
                </a:cubicBezTo>
                <a:lnTo>
                  <a:pt x="0" y="520700"/>
                </a:ln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Oval 13"/>
          <p:cNvSpPr/>
          <p:nvPr/>
        </p:nvSpPr>
        <p:spPr>
          <a:xfrm>
            <a:off x="3803650" y="2395538"/>
            <a:ext cx="368300" cy="3603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rPr>
              <a:t>2</a:t>
            </a:r>
          </a:p>
        </p:txBody>
      </p:sp>
      <p:cxnSp>
        <p:nvCxnSpPr>
          <p:cNvPr id="16" name="Straight Arrow Connector 15"/>
          <p:cNvCxnSpPr/>
          <p:nvPr/>
        </p:nvCxnSpPr>
        <p:spPr>
          <a:xfrm>
            <a:off x="1409700" y="2971800"/>
            <a:ext cx="0"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819150" y="3202313"/>
            <a:ext cx="368300" cy="3603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3</a:t>
            </a:r>
            <a:endParaRPr lang="en-US" b="1" dirty="0">
              <a:solidFill>
                <a:srgbClr val="000000"/>
              </a:solidFill>
            </a:endParaRPr>
          </a:p>
        </p:txBody>
      </p:sp>
      <p:sp>
        <p:nvSpPr>
          <p:cNvPr id="22" name="Multiply 21"/>
          <p:cNvSpPr/>
          <p:nvPr/>
        </p:nvSpPr>
        <p:spPr>
          <a:xfrm>
            <a:off x="3987800" y="3437970"/>
            <a:ext cx="1041400" cy="1409700"/>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5803900" y="2074308"/>
            <a:ext cx="1460500" cy="17102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6781800" y="2666532"/>
            <a:ext cx="368300" cy="3603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rPr>
              <a:t>4</a:t>
            </a:r>
          </a:p>
        </p:txBody>
      </p:sp>
      <p:sp>
        <p:nvSpPr>
          <p:cNvPr id="26" name="TextBox 25"/>
          <p:cNvSpPr txBox="1"/>
          <p:nvPr/>
        </p:nvSpPr>
        <p:spPr>
          <a:xfrm>
            <a:off x="819150" y="5118100"/>
            <a:ext cx="7956550" cy="1200329"/>
          </a:xfrm>
          <a:prstGeom prst="rect">
            <a:avLst/>
          </a:prstGeom>
          <a:noFill/>
        </p:spPr>
        <p:txBody>
          <a:bodyPr wrap="square" rtlCol="0">
            <a:spAutoFit/>
          </a:bodyPr>
          <a:lstStyle/>
          <a:p>
            <a:pPr marL="342900" indent="-342900">
              <a:buAutoNum type="arabicPeriod"/>
            </a:pPr>
            <a:r>
              <a:rPr lang="en-US" dirty="0" smtClean="0"/>
              <a:t>Client connects to NN to write data</a:t>
            </a:r>
          </a:p>
          <a:p>
            <a:pPr marL="342900" indent="-342900">
              <a:buAutoNum type="arabicPeriod"/>
            </a:pPr>
            <a:r>
              <a:rPr lang="en-US" dirty="0" smtClean="0"/>
              <a:t>NN tells client write these data nodes</a:t>
            </a:r>
          </a:p>
          <a:p>
            <a:pPr marL="342900" indent="-342900">
              <a:buAutoNum type="arabicPeriod"/>
            </a:pPr>
            <a:r>
              <a:rPr lang="en-US" dirty="0" smtClean="0"/>
              <a:t>Client writes blocks directly to data nodes  with desired replication factor</a:t>
            </a:r>
          </a:p>
          <a:p>
            <a:pPr marL="342900" indent="-342900">
              <a:buAutoNum type="arabicPeriod"/>
            </a:pPr>
            <a:r>
              <a:rPr lang="en-US" dirty="0" smtClean="0"/>
              <a:t>In case of node failures, NN will figure it out and replicate the missing blocks</a:t>
            </a:r>
            <a:endParaRPr lang="en-US" dirty="0"/>
          </a:p>
        </p:txBody>
      </p:sp>
      <p:cxnSp>
        <p:nvCxnSpPr>
          <p:cNvPr id="28" name="Straight Arrow Connector 27"/>
          <p:cNvCxnSpPr/>
          <p:nvPr/>
        </p:nvCxnSpPr>
        <p:spPr>
          <a:xfrm flipV="1">
            <a:off x="1651000" y="2971800"/>
            <a:ext cx="0" cy="863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Freeform 31"/>
          <p:cNvSpPr/>
          <p:nvPr/>
        </p:nvSpPr>
        <p:spPr>
          <a:xfrm>
            <a:off x="1257300" y="4559300"/>
            <a:ext cx="1397000" cy="444515"/>
          </a:xfrm>
          <a:custGeom>
            <a:avLst/>
            <a:gdLst>
              <a:gd name="connsiteX0" fmla="*/ 0 w 1397000"/>
              <a:gd name="connsiteY0" fmla="*/ 12700 h 444515"/>
              <a:gd name="connsiteX1" fmla="*/ 431800 w 1397000"/>
              <a:gd name="connsiteY1" fmla="*/ 444500 h 444515"/>
              <a:gd name="connsiteX2" fmla="*/ 1397000 w 1397000"/>
              <a:gd name="connsiteY2" fmla="*/ 0 h 444515"/>
              <a:gd name="connsiteX3" fmla="*/ 1397000 w 1397000"/>
              <a:gd name="connsiteY3" fmla="*/ 0 h 444515"/>
            </a:gdLst>
            <a:ahLst/>
            <a:cxnLst>
              <a:cxn ang="0">
                <a:pos x="connsiteX0" y="connsiteY0"/>
              </a:cxn>
              <a:cxn ang="0">
                <a:pos x="connsiteX1" y="connsiteY1"/>
              </a:cxn>
              <a:cxn ang="0">
                <a:pos x="connsiteX2" y="connsiteY2"/>
              </a:cxn>
              <a:cxn ang="0">
                <a:pos x="connsiteX3" y="connsiteY3"/>
              </a:cxn>
            </a:cxnLst>
            <a:rect l="l" t="t" r="r" b="b"/>
            <a:pathLst>
              <a:path w="1397000" h="444515">
                <a:moveTo>
                  <a:pt x="0" y="12700"/>
                </a:moveTo>
                <a:cubicBezTo>
                  <a:pt x="99483" y="229658"/>
                  <a:pt x="198967" y="446617"/>
                  <a:pt x="431800" y="444500"/>
                </a:cubicBezTo>
                <a:cubicBezTo>
                  <a:pt x="664633" y="442383"/>
                  <a:pt x="1397000" y="0"/>
                  <a:pt x="1397000" y="0"/>
                </a:cubicBezTo>
                <a:lnTo>
                  <a:pt x="1397000" y="0"/>
                </a:ln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Freeform 32"/>
          <p:cNvSpPr/>
          <p:nvPr/>
        </p:nvSpPr>
        <p:spPr>
          <a:xfrm>
            <a:off x="2959100" y="4635515"/>
            <a:ext cx="1397000" cy="444515"/>
          </a:xfrm>
          <a:custGeom>
            <a:avLst/>
            <a:gdLst>
              <a:gd name="connsiteX0" fmla="*/ 0 w 1397000"/>
              <a:gd name="connsiteY0" fmla="*/ 12700 h 444515"/>
              <a:gd name="connsiteX1" fmla="*/ 431800 w 1397000"/>
              <a:gd name="connsiteY1" fmla="*/ 444500 h 444515"/>
              <a:gd name="connsiteX2" fmla="*/ 1397000 w 1397000"/>
              <a:gd name="connsiteY2" fmla="*/ 0 h 444515"/>
              <a:gd name="connsiteX3" fmla="*/ 1397000 w 1397000"/>
              <a:gd name="connsiteY3" fmla="*/ 0 h 444515"/>
            </a:gdLst>
            <a:ahLst/>
            <a:cxnLst>
              <a:cxn ang="0">
                <a:pos x="connsiteX0" y="connsiteY0"/>
              </a:cxn>
              <a:cxn ang="0">
                <a:pos x="connsiteX1" y="connsiteY1"/>
              </a:cxn>
              <a:cxn ang="0">
                <a:pos x="connsiteX2" y="connsiteY2"/>
              </a:cxn>
              <a:cxn ang="0">
                <a:pos x="connsiteX3" y="connsiteY3"/>
              </a:cxn>
            </a:cxnLst>
            <a:rect l="l" t="t" r="r" b="b"/>
            <a:pathLst>
              <a:path w="1397000" h="444515">
                <a:moveTo>
                  <a:pt x="0" y="12700"/>
                </a:moveTo>
                <a:cubicBezTo>
                  <a:pt x="99483" y="229658"/>
                  <a:pt x="198967" y="446617"/>
                  <a:pt x="431800" y="444500"/>
                </a:cubicBezTo>
                <a:cubicBezTo>
                  <a:pt x="664633" y="442383"/>
                  <a:pt x="1397000" y="0"/>
                  <a:pt x="1397000" y="0"/>
                </a:cubicBezTo>
                <a:lnTo>
                  <a:pt x="1397000" y="0"/>
                </a:ln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5" name="Straight Arrow Connector 34"/>
          <p:cNvCxnSpPr>
            <a:stCxn id="7" idx="3"/>
            <a:endCxn id="8" idx="1"/>
          </p:cNvCxnSpPr>
          <p:nvPr/>
        </p:nvCxnSpPr>
        <p:spPr>
          <a:xfrm>
            <a:off x="3505200" y="4211638"/>
            <a:ext cx="482600" cy="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1828800" y="4211638"/>
            <a:ext cx="482600" cy="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724400" y="2197100"/>
            <a:ext cx="609600" cy="13655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195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21" grpId="0" animBg="1"/>
      <p:bldP spid="22" grpId="0" animBg="1"/>
      <p:bldP spid="25"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Inside: Write</a:t>
            </a:r>
            <a:endParaRPr lang="en-US" dirty="0"/>
          </a:p>
        </p:txBody>
      </p:sp>
      <p:sp>
        <p:nvSpPr>
          <p:cNvPr id="3" name="Content Placeholder 2"/>
          <p:cNvSpPr>
            <a:spLocks noGrp="1"/>
          </p:cNvSpPr>
          <p:nvPr>
            <p:ph idx="1"/>
          </p:nvPr>
        </p:nvSpPr>
        <p:spPr/>
        <p:txBody>
          <a:bodyPr>
            <a:normAutofit/>
          </a:bodyPr>
          <a:lstStyle/>
          <a:p>
            <a:pPr>
              <a:buFontTx/>
              <a:buChar char="•"/>
            </a:pPr>
            <a:r>
              <a:rPr lang="en-US" dirty="0" smtClean="0"/>
              <a:t>Q: Where should HDFS put the three replicas of a block? What tradeoffs we need to consider?</a:t>
            </a:r>
          </a:p>
          <a:p>
            <a:pPr>
              <a:buFontTx/>
              <a:buChar char="•"/>
            </a:pPr>
            <a:r>
              <a:rPr lang="en-US" dirty="0" smtClean="0"/>
              <a:t> </a:t>
            </a:r>
            <a:r>
              <a:rPr lang="en-US" dirty="0" smtClean="0">
                <a:solidFill>
                  <a:srgbClr val="0000FF"/>
                </a:solidFill>
              </a:rPr>
              <a:t>Tradeoffs:</a:t>
            </a:r>
          </a:p>
          <a:p>
            <a:pPr lvl="1">
              <a:buFontTx/>
              <a:buChar char="•"/>
            </a:pPr>
            <a:r>
              <a:rPr lang="en-US" dirty="0" smtClean="0">
                <a:solidFill>
                  <a:srgbClr val="0000FF"/>
                </a:solidFill>
              </a:rPr>
              <a:t>Reliability</a:t>
            </a:r>
          </a:p>
          <a:p>
            <a:pPr lvl="1">
              <a:buFontTx/>
              <a:buChar char="•"/>
            </a:pPr>
            <a:r>
              <a:rPr lang="en-US" dirty="0" smtClean="0">
                <a:solidFill>
                  <a:srgbClr val="0000FF"/>
                </a:solidFill>
              </a:rPr>
              <a:t>Write Bandwidth</a:t>
            </a:r>
          </a:p>
          <a:p>
            <a:pPr lvl="1">
              <a:buFontTx/>
              <a:buChar char="•"/>
            </a:pPr>
            <a:r>
              <a:rPr lang="en-US" dirty="0" smtClean="0">
                <a:solidFill>
                  <a:srgbClr val="0000FF"/>
                </a:solidFill>
              </a:rPr>
              <a:t>Read Bandwidth</a:t>
            </a:r>
          </a:p>
          <a:p>
            <a:pPr marL="0" indent="0">
              <a:buNone/>
            </a:pPr>
            <a:r>
              <a:rPr lang="en-US" dirty="0"/>
              <a:t>Q: </a:t>
            </a:r>
            <a:r>
              <a:rPr lang="en-US" dirty="0" smtClean="0"/>
              <a:t>What are some possible strategies?</a:t>
            </a:r>
            <a:endParaRPr lang="en-US" dirty="0"/>
          </a:p>
          <a:p>
            <a:pPr marL="0" indent="0">
              <a:buNone/>
            </a:pPr>
            <a:endParaRPr lang="en-US" dirty="0"/>
          </a:p>
        </p:txBody>
      </p:sp>
    </p:spTree>
    <p:extLst>
      <p:ext uri="{BB962C8B-B14F-4D97-AF65-F5344CB8AC3E}">
        <p14:creationId xmlns:p14="http://schemas.microsoft.com/office/powerpoint/2010/main" val="268212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1"/>
            <a:ext cx="8229600" cy="1143000"/>
          </a:xfrm>
        </p:spPr>
        <p:txBody>
          <a:bodyPr/>
          <a:lstStyle/>
          <a:p>
            <a:r>
              <a:rPr lang="en-US" dirty="0" smtClean="0"/>
              <a:t>HDFS Inside: Write</a:t>
            </a:r>
            <a:endParaRPr lang="en-US" dirty="0"/>
          </a:p>
        </p:txBody>
      </p:sp>
      <p:sp>
        <p:nvSpPr>
          <p:cNvPr id="3" name="Content Placeholder 2"/>
          <p:cNvSpPr>
            <a:spLocks noGrp="1"/>
          </p:cNvSpPr>
          <p:nvPr>
            <p:ph idx="1"/>
          </p:nvPr>
        </p:nvSpPr>
        <p:spPr>
          <a:xfrm>
            <a:off x="457200" y="1035051"/>
            <a:ext cx="8229600" cy="723900"/>
          </a:xfrm>
        </p:spPr>
        <p:txBody>
          <a:bodyPr>
            <a:normAutofit/>
          </a:bodyPr>
          <a:lstStyle/>
          <a:p>
            <a:pPr>
              <a:buFontTx/>
              <a:buChar char="•"/>
            </a:pPr>
            <a:r>
              <a:rPr lang="en-US" dirty="0" smtClean="0"/>
              <a:t>Replication Strategy </a:t>
            </a:r>
            <a:r>
              <a:rPr lang="en-US" dirty="0" err="1" smtClean="0"/>
              <a:t>vs</a:t>
            </a:r>
            <a:r>
              <a:rPr lang="en-US" dirty="0" smtClean="0"/>
              <a:t> Tradeoffs</a:t>
            </a:r>
          </a:p>
        </p:txBody>
      </p:sp>
      <p:graphicFrame>
        <p:nvGraphicFramePr>
          <p:cNvPr id="4" name="Table 3"/>
          <p:cNvGraphicFramePr>
            <a:graphicFrameLocks noGrp="1"/>
          </p:cNvGraphicFramePr>
          <p:nvPr>
            <p:extLst>
              <p:ext uri="{D42A27DB-BD31-4B8C-83A1-F6EECF244321}">
                <p14:modId xmlns:p14="http://schemas.microsoft.com/office/powerpoint/2010/main" val="2778249916"/>
              </p:ext>
            </p:extLst>
          </p:nvPr>
        </p:nvGraphicFramePr>
        <p:xfrm>
          <a:off x="533400" y="1913525"/>
          <a:ext cx="8153400" cy="4526537"/>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17399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89100">
                  <a:extLst>
                    <a:ext uri="{9D8B030D-6E8A-4147-A177-3AD203B41FA5}">
                      <a16:colId xmlns:a16="http://schemas.microsoft.com/office/drawing/2014/main" val="20003"/>
                    </a:ext>
                  </a:extLst>
                </a:gridCol>
              </a:tblGrid>
              <a:tr h="593213">
                <a:tc>
                  <a:txBody>
                    <a:bodyPr/>
                    <a:lstStyle/>
                    <a:p>
                      <a:endParaRPr lang="en-US" dirty="0"/>
                    </a:p>
                  </a:txBody>
                  <a:tcPr/>
                </a:tc>
                <a:tc>
                  <a:txBody>
                    <a:bodyPr/>
                    <a:lstStyle/>
                    <a:p>
                      <a:r>
                        <a:rPr lang="en-US" sz="2200" dirty="0" smtClean="0">
                          <a:solidFill>
                            <a:schemeClr val="tx1"/>
                          </a:solidFill>
                        </a:rPr>
                        <a:t>Reliability</a:t>
                      </a:r>
                      <a:endParaRPr lang="en-US" sz="2200" dirty="0">
                        <a:solidFill>
                          <a:schemeClr val="tx1"/>
                        </a:solidFill>
                      </a:endParaRPr>
                    </a:p>
                  </a:txBody>
                  <a:tcPr/>
                </a:tc>
                <a:tc>
                  <a:txBody>
                    <a:bodyPr/>
                    <a:lstStyle/>
                    <a:p>
                      <a:r>
                        <a:rPr lang="en-US" sz="2200" dirty="0" smtClean="0">
                          <a:solidFill>
                            <a:schemeClr val="tx1"/>
                          </a:solidFill>
                        </a:rPr>
                        <a:t>Write Bandwidth</a:t>
                      </a:r>
                      <a:endParaRPr lang="en-US" sz="2200" dirty="0">
                        <a:solidFill>
                          <a:schemeClr val="tx1"/>
                        </a:solidFill>
                      </a:endParaRPr>
                    </a:p>
                  </a:txBody>
                  <a:tcPr/>
                </a:tc>
                <a:tc>
                  <a:txBody>
                    <a:bodyPr/>
                    <a:lstStyle/>
                    <a:p>
                      <a:r>
                        <a:rPr lang="en-US" sz="2200" dirty="0" smtClean="0">
                          <a:solidFill>
                            <a:schemeClr val="tx1"/>
                          </a:solidFill>
                        </a:rPr>
                        <a:t>Read Bandwidth</a:t>
                      </a:r>
                      <a:endParaRPr lang="en-US" sz="2200" dirty="0">
                        <a:solidFill>
                          <a:schemeClr val="tx1"/>
                        </a:solidFill>
                      </a:endParaRPr>
                    </a:p>
                  </a:txBody>
                  <a:tcPr/>
                </a:tc>
                <a:extLst>
                  <a:ext uri="{0D108BD9-81ED-4DB2-BD59-A6C34878D82A}">
                    <a16:rowId xmlns:a16="http://schemas.microsoft.com/office/drawing/2014/main" val="10000"/>
                  </a:ext>
                </a:extLst>
              </a:tr>
              <a:tr h="814178">
                <a:tc>
                  <a:txBody>
                    <a:bodyPr/>
                    <a:lstStyle/>
                    <a:p>
                      <a:r>
                        <a:rPr lang="en-US" sz="2400" dirty="0" smtClean="0"/>
                        <a:t>Put</a:t>
                      </a:r>
                      <a:r>
                        <a:rPr lang="en-US" sz="2400" baseline="0" dirty="0" smtClean="0"/>
                        <a:t> all replicas on one node</a:t>
                      </a:r>
                      <a:endParaRPr lang="en-US" sz="2400" dirty="0"/>
                    </a:p>
                  </a:txBody>
                  <a:tcPr/>
                </a:tc>
                <a:tc>
                  <a:txBody>
                    <a:bodyPr/>
                    <a:lstStyle/>
                    <a:p>
                      <a:endParaRPr lang="en-US" sz="3600" dirty="0">
                        <a:solidFill>
                          <a:srgbClr val="0000FF"/>
                        </a:solidFill>
                      </a:endParaRPr>
                    </a:p>
                  </a:txBody>
                  <a:tcPr/>
                </a:tc>
                <a:tc>
                  <a:txBody>
                    <a:bodyPr/>
                    <a:lstStyle/>
                    <a:p>
                      <a:endParaRPr lang="en-US" sz="3600" dirty="0">
                        <a:solidFill>
                          <a:srgbClr val="0000FF"/>
                        </a:solidFill>
                      </a:endParaRPr>
                    </a:p>
                  </a:txBody>
                  <a:tcPr/>
                </a:tc>
                <a:tc>
                  <a:txBody>
                    <a:bodyPr/>
                    <a:lstStyle/>
                    <a:p>
                      <a:endParaRPr lang="en-US" sz="3600" dirty="0">
                        <a:solidFill>
                          <a:srgbClr val="0000FF"/>
                        </a:solidFill>
                      </a:endParaRPr>
                    </a:p>
                  </a:txBody>
                  <a:tcPr/>
                </a:tc>
                <a:extLst>
                  <a:ext uri="{0D108BD9-81ED-4DB2-BD59-A6C34878D82A}">
                    <a16:rowId xmlns:a16="http://schemas.microsoft.com/office/drawing/2014/main" val="10001"/>
                  </a:ext>
                </a:extLst>
              </a:tr>
              <a:tr h="814178">
                <a:tc>
                  <a:txBody>
                    <a:bodyPr/>
                    <a:lstStyle/>
                    <a:p>
                      <a:r>
                        <a:rPr lang="en-US" sz="2400" dirty="0" smtClean="0"/>
                        <a:t>Put all replicas on different racks</a:t>
                      </a:r>
                      <a:endParaRPr lang="en-US" sz="2400" dirty="0"/>
                    </a:p>
                  </a:txBody>
                  <a:tcPr/>
                </a:tc>
                <a:tc>
                  <a:txBody>
                    <a:bodyPr/>
                    <a:lstStyle/>
                    <a:p>
                      <a:endParaRPr lang="en-US" sz="3600" dirty="0">
                        <a:solidFill>
                          <a:srgbClr val="0000FF"/>
                        </a:solidFill>
                      </a:endParaRPr>
                    </a:p>
                  </a:txBody>
                  <a:tcPr/>
                </a:tc>
                <a:tc>
                  <a:txBody>
                    <a:bodyPr/>
                    <a:lstStyle/>
                    <a:p>
                      <a:endParaRPr lang="en-US" sz="3600" dirty="0">
                        <a:solidFill>
                          <a:srgbClr val="0000FF"/>
                        </a:solidFill>
                      </a:endParaRPr>
                    </a:p>
                  </a:txBody>
                  <a:tcPr/>
                </a:tc>
                <a:tc>
                  <a:txBody>
                    <a:bodyPr/>
                    <a:lstStyle/>
                    <a:p>
                      <a:endParaRPr lang="en-US" sz="3600" dirty="0">
                        <a:solidFill>
                          <a:srgbClr val="0000FF"/>
                        </a:solidFill>
                      </a:endParaRPr>
                    </a:p>
                  </a:txBody>
                  <a:tcPr/>
                </a:tc>
                <a:extLst>
                  <a:ext uri="{0D108BD9-81ED-4DB2-BD59-A6C34878D82A}">
                    <a16:rowId xmlns:a16="http://schemas.microsoft.com/office/drawing/2014/main" val="10002"/>
                  </a:ext>
                </a:extLst>
              </a:tr>
              <a:tr h="2118617">
                <a:tc>
                  <a:txBody>
                    <a:bodyPr/>
                    <a:lstStyle/>
                    <a:p>
                      <a:endParaRPr lang="en-US" sz="2400" dirty="0" smtClean="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pic>
        <p:nvPicPr>
          <p:cNvPr id="5" name="Picture 4"/>
          <p:cNvPicPr>
            <a:picLocks noChangeAspect="1"/>
          </p:cNvPicPr>
          <p:nvPr/>
        </p:nvPicPr>
        <p:blipFill>
          <a:blip r:embed="rId2"/>
          <a:stretch>
            <a:fillRect/>
          </a:stretch>
        </p:blipFill>
        <p:spPr>
          <a:xfrm>
            <a:off x="4038600" y="3670300"/>
            <a:ext cx="635000" cy="424873"/>
          </a:xfrm>
          <a:prstGeom prst="rect">
            <a:avLst/>
          </a:prstGeom>
        </p:spPr>
      </p:pic>
      <p:pic>
        <p:nvPicPr>
          <p:cNvPr id="6" name="Picture 5"/>
          <p:cNvPicPr>
            <a:picLocks noChangeAspect="1"/>
          </p:cNvPicPr>
          <p:nvPr/>
        </p:nvPicPr>
        <p:blipFill>
          <a:blip r:embed="rId2"/>
          <a:stretch>
            <a:fillRect/>
          </a:stretch>
        </p:blipFill>
        <p:spPr>
          <a:xfrm>
            <a:off x="5727700" y="2825173"/>
            <a:ext cx="635000" cy="424873"/>
          </a:xfrm>
          <a:prstGeom prst="rect">
            <a:avLst/>
          </a:prstGeom>
        </p:spPr>
      </p:pic>
      <p:pic>
        <p:nvPicPr>
          <p:cNvPr id="8" name="Picture 7"/>
          <p:cNvPicPr>
            <a:picLocks noChangeAspect="1"/>
          </p:cNvPicPr>
          <p:nvPr/>
        </p:nvPicPr>
        <p:blipFill>
          <a:blip r:embed="rId3"/>
          <a:stretch>
            <a:fillRect/>
          </a:stretch>
        </p:blipFill>
        <p:spPr>
          <a:xfrm>
            <a:off x="4108450" y="2825173"/>
            <a:ext cx="438150" cy="438150"/>
          </a:xfrm>
          <a:prstGeom prst="rect">
            <a:avLst/>
          </a:prstGeom>
        </p:spPr>
      </p:pic>
      <p:pic>
        <p:nvPicPr>
          <p:cNvPr id="9" name="Picture 8"/>
          <p:cNvPicPr>
            <a:picLocks noChangeAspect="1"/>
          </p:cNvPicPr>
          <p:nvPr/>
        </p:nvPicPr>
        <p:blipFill>
          <a:blip r:embed="rId3"/>
          <a:stretch>
            <a:fillRect/>
          </a:stretch>
        </p:blipFill>
        <p:spPr>
          <a:xfrm>
            <a:off x="5861050" y="3657023"/>
            <a:ext cx="438150" cy="438150"/>
          </a:xfrm>
          <a:prstGeom prst="rect">
            <a:avLst/>
          </a:prstGeom>
        </p:spPr>
      </p:pic>
      <p:pic>
        <p:nvPicPr>
          <p:cNvPr id="10" name="Picture 9"/>
          <p:cNvPicPr>
            <a:picLocks noChangeAspect="1"/>
          </p:cNvPicPr>
          <p:nvPr/>
        </p:nvPicPr>
        <p:blipFill>
          <a:blip r:embed="rId3"/>
          <a:stretch>
            <a:fillRect/>
          </a:stretch>
        </p:blipFill>
        <p:spPr>
          <a:xfrm>
            <a:off x="7321550" y="3657023"/>
            <a:ext cx="438150" cy="438150"/>
          </a:xfrm>
          <a:prstGeom prst="rect">
            <a:avLst/>
          </a:prstGeom>
        </p:spPr>
      </p:pic>
      <p:pic>
        <p:nvPicPr>
          <p:cNvPr id="11" name="Picture 10"/>
          <p:cNvPicPr>
            <a:picLocks noChangeAspect="1"/>
          </p:cNvPicPr>
          <p:nvPr/>
        </p:nvPicPr>
        <p:blipFill>
          <a:blip r:embed="rId3"/>
          <a:stretch>
            <a:fillRect/>
          </a:stretch>
        </p:blipFill>
        <p:spPr>
          <a:xfrm>
            <a:off x="7321550" y="2834698"/>
            <a:ext cx="438150" cy="438150"/>
          </a:xfrm>
          <a:prstGeom prst="rect">
            <a:avLst/>
          </a:prstGeom>
        </p:spPr>
      </p:pic>
    </p:spTree>
    <p:extLst>
      <p:ext uri="{BB962C8B-B14F-4D97-AF65-F5344CB8AC3E}">
        <p14:creationId xmlns:p14="http://schemas.microsoft.com/office/powerpoint/2010/main" val="425326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Questions</a:t>
            </a:r>
            <a:endParaRPr lang="en-US" dirty="0"/>
          </a:p>
        </p:txBody>
      </p:sp>
      <p:sp>
        <p:nvSpPr>
          <p:cNvPr id="3" name="Content Placeholder 2"/>
          <p:cNvSpPr>
            <a:spLocks noGrp="1"/>
          </p:cNvSpPr>
          <p:nvPr>
            <p:ph idx="1"/>
          </p:nvPr>
        </p:nvSpPr>
        <p:spPr/>
        <p:txBody>
          <a:bodyPr>
            <a:normAutofit/>
          </a:bodyPr>
          <a:lstStyle/>
          <a:p>
            <a:r>
              <a:rPr lang="en-US" sz="4000" b="1" dirty="0" smtClean="0"/>
              <a:t>Problem 1: </a:t>
            </a:r>
            <a:r>
              <a:rPr lang="en-US" sz="4000" dirty="0" smtClean="0"/>
              <a:t>Data is too big to store on one machine.</a:t>
            </a:r>
          </a:p>
          <a:p>
            <a:pPr marL="0" indent="0">
              <a:buNone/>
            </a:pPr>
            <a:endParaRPr lang="en-US" sz="4000" dirty="0" smtClean="0"/>
          </a:p>
          <a:p>
            <a:r>
              <a:rPr lang="en-US" sz="4000" b="1" dirty="0" smtClean="0">
                <a:solidFill>
                  <a:srgbClr val="0000FF"/>
                </a:solidFill>
              </a:rPr>
              <a:t>HDFS: </a:t>
            </a:r>
            <a:r>
              <a:rPr lang="en-US" sz="4000" dirty="0" smtClean="0">
                <a:solidFill>
                  <a:srgbClr val="0000FF"/>
                </a:solidFill>
              </a:rPr>
              <a:t>Store the data on multiple machines!</a:t>
            </a:r>
            <a:endParaRPr lang="en-US" sz="4000" dirty="0">
              <a:solidFill>
                <a:srgbClr val="0000FF"/>
              </a:solidFill>
            </a:endParaRPr>
          </a:p>
        </p:txBody>
      </p:sp>
    </p:spTree>
    <p:extLst>
      <p:ext uri="{BB962C8B-B14F-4D97-AF65-F5344CB8AC3E}">
        <p14:creationId xmlns:p14="http://schemas.microsoft.com/office/powerpoint/2010/main" val="12472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1"/>
            <a:ext cx="8229600" cy="1143000"/>
          </a:xfrm>
        </p:spPr>
        <p:txBody>
          <a:bodyPr/>
          <a:lstStyle/>
          <a:p>
            <a:r>
              <a:rPr lang="en-US" dirty="0" smtClean="0"/>
              <a:t>HDFS Inside: Write</a:t>
            </a:r>
            <a:endParaRPr lang="en-US" dirty="0"/>
          </a:p>
        </p:txBody>
      </p:sp>
      <p:sp>
        <p:nvSpPr>
          <p:cNvPr id="3" name="Content Placeholder 2"/>
          <p:cNvSpPr>
            <a:spLocks noGrp="1"/>
          </p:cNvSpPr>
          <p:nvPr>
            <p:ph idx="1"/>
          </p:nvPr>
        </p:nvSpPr>
        <p:spPr>
          <a:xfrm>
            <a:off x="457200" y="1035051"/>
            <a:ext cx="8229600" cy="723900"/>
          </a:xfrm>
        </p:spPr>
        <p:txBody>
          <a:bodyPr>
            <a:normAutofit/>
          </a:bodyPr>
          <a:lstStyle/>
          <a:p>
            <a:pPr>
              <a:buFontTx/>
              <a:buChar char="•"/>
            </a:pPr>
            <a:r>
              <a:rPr lang="en-US" dirty="0" smtClean="0"/>
              <a:t>Replication Strategy </a:t>
            </a:r>
            <a:r>
              <a:rPr lang="en-US" dirty="0" err="1" smtClean="0"/>
              <a:t>vs</a:t>
            </a:r>
            <a:r>
              <a:rPr lang="en-US" dirty="0" smtClean="0"/>
              <a:t> Tradeoffs</a:t>
            </a:r>
          </a:p>
        </p:txBody>
      </p:sp>
      <p:graphicFrame>
        <p:nvGraphicFramePr>
          <p:cNvPr id="4" name="Table 3"/>
          <p:cNvGraphicFramePr>
            <a:graphicFrameLocks noGrp="1"/>
          </p:cNvGraphicFramePr>
          <p:nvPr>
            <p:extLst>
              <p:ext uri="{D42A27DB-BD31-4B8C-83A1-F6EECF244321}">
                <p14:modId xmlns:p14="http://schemas.microsoft.com/office/powerpoint/2010/main" val="3807568412"/>
              </p:ext>
            </p:extLst>
          </p:nvPr>
        </p:nvGraphicFramePr>
        <p:xfrm>
          <a:off x="533400" y="1913525"/>
          <a:ext cx="8153400" cy="469392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17399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89100">
                  <a:extLst>
                    <a:ext uri="{9D8B030D-6E8A-4147-A177-3AD203B41FA5}">
                      <a16:colId xmlns:a16="http://schemas.microsoft.com/office/drawing/2014/main" val="20003"/>
                    </a:ext>
                  </a:extLst>
                </a:gridCol>
              </a:tblGrid>
              <a:tr h="593213">
                <a:tc>
                  <a:txBody>
                    <a:bodyPr/>
                    <a:lstStyle/>
                    <a:p>
                      <a:endParaRPr lang="en-US" dirty="0"/>
                    </a:p>
                  </a:txBody>
                  <a:tcPr/>
                </a:tc>
                <a:tc>
                  <a:txBody>
                    <a:bodyPr/>
                    <a:lstStyle/>
                    <a:p>
                      <a:r>
                        <a:rPr lang="en-US" sz="2200" dirty="0" smtClean="0">
                          <a:solidFill>
                            <a:schemeClr val="tx1"/>
                          </a:solidFill>
                        </a:rPr>
                        <a:t>Reliability</a:t>
                      </a:r>
                      <a:endParaRPr lang="en-US" sz="2200" dirty="0">
                        <a:solidFill>
                          <a:schemeClr val="tx1"/>
                        </a:solidFill>
                      </a:endParaRPr>
                    </a:p>
                  </a:txBody>
                  <a:tcPr/>
                </a:tc>
                <a:tc>
                  <a:txBody>
                    <a:bodyPr/>
                    <a:lstStyle/>
                    <a:p>
                      <a:r>
                        <a:rPr lang="en-US" sz="2200" dirty="0" smtClean="0">
                          <a:solidFill>
                            <a:schemeClr val="tx1"/>
                          </a:solidFill>
                        </a:rPr>
                        <a:t>Write Bandwidth</a:t>
                      </a:r>
                      <a:endParaRPr lang="en-US" sz="2200" dirty="0">
                        <a:solidFill>
                          <a:schemeClr val="tx1"/>
                        </a:solidFill>
                      </a:endParaRPr>
                    </a:p>
                  </a:txBody>
                  <a:tcPr/>
                </a:tc>
                <a:tc>
                  <a:txBody>
                    <a:bodyPr/>
                    <a:lstStyle/>
                    <a:p>
                      <a:r>
                        <a:rPr lang="en-US" sz="2200" dirty="0" smtClean="0">
                          <a:solidFill>
                            <a:schemeClr val="tx1"/>
                          </a:solidFill>
                        </a:rPr>
                        <a:t>Read Bandwidth</a:t>
                      </a:r>
                      <a:endParaRPr lang="en-US" sz="2200" dirty="0">
                        <a:solidFill>
                          <a:schemeClr val="tx1"/>
                        </a:solidFill>
                      </a:endParaRPr>
                    </a:p>
                  </a:txBody>
                  <a:tcPr/>
                </a:tc>
                <a:extLst>
                  <a:ext uri="{0D108BD9-81ED-4DB2-BD59-A6C34878D82A}">
                    <a16:rowId xmlns:a16="http://schemas.microsoft.com/office/drawing/2014/main" val="10000"/>
                  </a:ext>
                </a:extLst>
              </a:tr>
              <a:tr h="814178">
                <a:tc>
                  <a:txBody>
                    <a:bodyPr/>
                    <a:lstStyle/>
                    <a:p>
                      <a:r>
                        <a:rPr lang="en-US" sz="2400" dirty="0" smtClean="0"/>
                        <a:t>Put</a:t>
                      </a:r>
                      <a:r>
                        <a:rPr lang="en-US" sz="2400" baseline="0" dirty="0" smtClean="0"/>
                        <a:t> all replicas on one node</a:t>
                      </a:r>
                      <a:endParaRPr lang="en-US" sz="2400" dirty="0"/>
                    </a:p>
                  </a:txBody>
                  <a:tcPr/>
                </a:tc>
                <a:tc>
                  <a:txBody>
                    <a:bodyPr/>
                    <a:lstStyle/>
                    <a:p>
                      <a:endParaRPr lang="en-US" sz="3600" dirty="0">
                        <a:solidFill>
                          <a:srgbClr val="0000FF"/>
                        </a:solidFill>
                      </a:endParaRPr>
                    </a:p>
                  </a:txBody>
                  <a:tcPr/>
                </a:tc>
                <a:tc>
                  <a:txBody>
                    <a:bodyPr/>
                    <a:lstStyle/>
                    <a:p>
                      <a:endParaRPr lang="en-US" sz="3600" dirty="0">
                        <a:solidFill>
                          <a:srgbClr val="0000FF"/>
                        </a:solidFill>
                      </a:endParaRPr>
                    </a:p>
                  </a:txBody>
                  <a:tcPr/>
                </a:tc>
                <a:tc>
                  <a:txBody>
                    <a:bodyPr/>
                    <a:lstStyle/>
                    <a:p>
                      <a:endParaRPr lang="en-US" sz="3600" dirty="0">
                        <a:solidFill>
                          <a:srgbClr val="0000FF"/>
                        </a:solidFill>
                      </a:endParaRPr>
                    </a:p>
                  </a:txBody>
                  <a:tcPr/>
                </a:tc>
                <a:extLst>
                  <a:ext uri="{0D108BD9-81ED-4DB2-BD59-A6C34878D82A}">
                    <a16:rowId xmlns:a16="http://schemas.microsoft.com/office/drawing/2014/main" val="10001"/>
                  </a:ext>
                </a:extLst>
              </a:tr>
              <a:tr h="814178">
                <a:tc>
                  <a:txBody>
                    <a:bodyPr/>
                    <a:lstStyle/>
                    <a:p>
                      <a:r>
                        <a:rPr lang="en-US" sz="2400" dirty="0" smtClean="0"/>
                        <a:t>Put all replicas on different racks</a:t>
                      </a:r>
                      <a:endParaRPr lang="en-US" sz="2400" dirty="0"/>
                    </a:p>
                  </a:txBody>
                  <a:tcPr/>
                </a:tc>
                <a:tc>
                  <a:txBody>
                    <a:bodyPr/>
                    <a:lstStyle/>
                    <a:p>
                      <a:endParaRPr lang="en-US" sz="3600" dirty="0">
                        <a:solidFill>
                          <a:srgbClr val="0000FF"/>
                        </a:solidFill>
                      </a:endParaRPr>
                    </a:p>
                  </a:txBody>
                  <a:tcPr/>
                </a:tc>
                <a:tc>
                  <a:txBody>
                    <a:bodyPr/>
                    <a:lstStyle/>
                    <a:p>
                      <a:endParaRPr lang="en-US" sz="3600" dirty="0">
                        <a:solidFill>
                          <a:srgbClr val="0000FF"/>
                        </a:solidFill>
                      </a:endParaRPr>
                    </a:p>
                  </a:txBody>
                  <a:tcPr/>
                </a:tc>
                <a:tc>
                  <a:txBody>
                    <a:bodyPr/>
                    <a:lstStyle/>
                    <a:p>
                      <a:endParaRPr lang="en-US" sz="3600" dirty="0">
                        <a:solidFill>
                          <a:srgbClr val="0000FF"/>
                        </a:solidFill>
                      </a:endParaRPr>
                    </a:p>
                  </a:txBody>
                  <a:tcPr/>
                </a:tc>
                <a:extLst>
                  <a:ext uri="{0D108BD9-81ED-4DB2-BD59-A6C34878D82A}">
                    <a16:rowId xmlns:a16="http://schemas.microsoft.com/office/drawing/2014/main" val="10002"/>
                  </a:ext>
                </a:extLst>
              </a:tr>
              <a:tr h="2118617">
                <a:tc>
                  <a:txBody>
                    <a:bodyPr/>
                    <a:lstStyle/>
                    <a:p>
                      <a:r>
                        <a:rPr lang="en-US" sz="2400" dirty="0" smtClean="0"/>
                        <a:t>HDFS: </a:t>
                      </a:r>
                    </a:p>
                    <a:p>
                      <a:r>
                        <a:rPr lang="en-US" sz="2400" dirty="0" smtClean="0"/>
                        <a:t>1-&gt; same node as client</a:t>
                      </a:r>
                    </a:p>
                    <a:p>
                      <a:r>
                        <a:rPr lang="en-US" sz="2400" dirty="0" smtClean="0"/>
                        <a:t>2-&gt; a</a:t>
                      </a:r>
                      <a:r>
                        <a:rPr lang="en-US" sz="2400" baseline="0" dirty="0" smtClean="0"/>
                        <a:t> node on different rack </a:t>
                      </a:r>
                    </a:p>
                    <a:p>
                      <a:r>
                        <a:rPr lang="en-US" sz="2400" baseline="0" dirty="0" smtClean="0"/>
                        <a:t>3-&gt; a different node on the same rack as 2</a:t>
                      </a:r>
                      <a:endParaRPr lang="en-US" sz="2400"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pic>
        <p:nvPicPr>
          <p:cNvPr id="5" name="Picture 4"/>
          <p:cNvPicPr>
            <a:picLocks noChangeAspect="1"/>
          </p:cNvPicPr>
          <p:nvPr/>
        </p:nvPicPr>
        <p:blipFill>
          <a:blip r:embed="rId2"/>
          <a:stretch>
            <a:fillRect/>
          </a:stretch>
        </p:blipFill>
        <p:spPr>
          <a:xfrm>
            <a:off x="4051300" y="3670300"/>
            <a:ext cx="635000" cy="424873"/>
          </a:xfrm>
          <a:prstGeom prst="rect">
            <a:avLst/>
          </a:prstGeom>
        </p:spPr>
      </p:pic>
      <p:pic>
        <p:nvPicPr>
          <p:cNvPr id="6" name="Picture 5"/>
          <p:cNvPicPr>
            <a:picLocks noChangeAspect="1"/>
          </p:cNvPicPr>
          <p:nvPr/>
        </p:nvPicPr>
        <p:blipFill>
          <a:blip r:embed="rId2"/>
          <a:stretch>
            <a:fillRect/>
          </a:stretch>
        </p:blipFill>
        <p:spPr>
          <a:xfrm>
            <a:off x="5727700" y="2825173"/>
            <a:ext cx="635000" cy="424873"/>
          </a:xfrm>
          <a:prstGeom prst="rect">
            <a:avLst/>
          </a:prstGeom>
        </p:spPr>
      </p:pic>
      <p:pic>
        <p:nvPicPr>
          <p:cNvPr id="7" name="Picture 6"/>
          <p:cNvPicPr>
            <a:picLocks noChangeAspect="1"/>
          </p:cNvPicPr>
          <p:nvPr/>
        </p:nvPicPr>
        <p:blipFill>
          <a:blip r:embed="rId2"/>
          <a:stretch>
            <a:fillRect/>
          </a:stretch>
        </p:blipFill>
        <p:spPr>
          <a:xfrm>
            <a:off x="4076700" y="5270500"/>
            <a:ext cx="635000" cy="424873"/>
          </a:xfrm>
          <a:prstGeom prst="rect">
            <a:avLst/>
          </a:prstGeom>
        </p:spPr>
      </p:pic>
      <p:pic>
        <p:nvPicPr>
          <p:cNvPr id="8" name="Picture 7"/>
          <p:cNvPicPr>
            <a:picLocks noChangeAspect="1"/>
          </p:cNvPicPr>
          <p:nvPr/>
        </p:nvPicPr>
        <p:blipFill>
          <a:blip r:embed="rId3"/>
          <a:stretch>
            <a:fillRect/>
          </a:stretch>
        </p:blipFill>
        <p:spPr>
          <a:xfrm>
            <a:off x="4108450" y="2825173"/>
            <a:ext cx="438150" cy="438150"/>
          </a:xfrm>
          <a:prstGeom prst="rect">
            <a:avLst/>
          </a:prstGeom>
        </p:spPr>
      </p:pic>
      <p:pic>
        <p:nvPicPr>
          <p:cNvPr id="9" name="Picture 8"/>
          <p:cNvPicPr>
            <a:picLocks noChangeAspect="1"/>
          </p:cNvPicPr>
          <p:nvPr/>
        </p:nvPicPr>
        <p:blipFill>
          <a:blip r:embed="rId3"/>
          <a:stretch>
            <a:fillRect/>
          </a:stretch>
        </p:blipFill>
        <p:spPr>
          <a:xfrm>
            <a:off x="5861050" y="3657023"/>
            <a:ext cx="438150" cy="438150"/>
          </a:xfrm>
          <a:prstGeom prst="rect">
            <a:avLst/>
          </a:prstGeom>
        </p:spPr>
      </p:pic>
      <p:pic>
        <p:nvPicPr>
          <p:cNvPr id="10" name="Picture 9"/>
          <p:cNvPicPr>
            <a:picLocks noChangeAspect="1"/>
          </p:cNvPicPr>
          <p:nvPr/>
        </p:nvPicPr>
        <p:blipFill>
          <a:blip r:embed="rId3"/>
          <a:stretch>
            <a:fillRect/>
          </a:stretch>
        </p:blipFill>
        <p:spPr>
          <a:xfrm>
            <a:off x="7321550" y="3657023"/>
            <a:ext cx="438150" cy="438150"/>
          </a:xfrm>
          <a:prstGeom prst="rect">
            <a:avLst/>
          </a:prstGeom>
        </p:spPr>
      </p:pic>
      <p:pic>
        <p:nvPicPr>
          <p:cNvPr id="11" name="Picture 10"/>
          <p:cNvPicPr>
            <a:picLocks noChangeAspect="1"/>
          </p:cNvPicPr>
          <p:nvPr/>
        </p:nvPicPr>
        <p:blipFill>
          <a:blip r:embed="rId3"/>
          <a:stretch>
            <a:fillRect/>
          </a:stretch>
        </p:blipFill>
        <p:spPr>
          <a:xfrm>
            <a:off x="7321550" y="2834698"/>
            <a:ext cx="438150" cy="438150"/>
          </a:xfrm>
          <a:prstGeom prst="rect">
            <a:avLst/>
          </a:prstGeom>
        </p:spPr>
      </p:pic>
      <p:pic>
        <p:nvPicPr>
          <p:cNvPr id="12" name="Picture 11"/>
          <p:cNvPicPr>
            <a:picLocks noChangeAspect="1"/>
          </p:cNvPicPr>
          <p:nvPr/>
        </p:nvPicPr>
        <p:blipFill>
          <a:blip r:embed="rId4"/>
          <a:stretch>
            <a:fillRect/>
          </a:stretch>
        </p:blipFill>
        <p:spPr>
          <a:xfrm>
            <a:off x="5861050" y="4974690"/>
            <a:ext cx="723900" cy="720683"/>
          </a:xfrm>
          <a:prstGeom prst="rect">
            <a:avLst/>
          </a:prstGeom>
        </p:spPr>
      </p:pic>
      <p:pic>
        <p:nvPicPr>
          <p:cNvPr id="13" name="Picture 12"/>
          <p:cNvPicPr>
            <a:picLocks noChangeAspect="1"/>
          </p:cNvPicPr>
          <p:nvPr/>
        </p:nvPicPr>
        <p:blipFill>
          <a:blip r:embed="rId4"/>
          <a:stretch>
            <a:fillRect/>
          </a:stretch>
        </p:blipFill>
        <p:spPr>
          <a:xfrm>
            <a:off x="7397750" y="4974690"/>
            <a:ext cx="723900" cy="720683"/>
          </a:xfrm>
          <a:prstGeom prst="rect">
            <a:avLst/>
          </a:prstGeom>
        </p:spPr>
      </p:pic>
    </p:spTree>
    <p:extLst>
      <p:ext uri="{BB962C8B-B14F-4D97-AF65-F5344CB8AC3E}">
        <p14:creationId xmlns:p14="http://schemas.microsoft.com/office/powerpoint/2010/main" val="380004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smtClean="0"/>
              <a:t>HDFS </a:t>
            </a:r>
            <a:r>
              <a:rPr lang="en-US" dirty="0" smtClean="0"/>
              <a:t>Inside:</a:t>
            </a:r>
            <a:r>
              <a:rPr lang="en-US" altLang="en-US" dirty="0" smtClean="0"/>
              <a:t> Replication</a:t>
            </a:r>
          </a:p>
        </p:txBody>
      </p:sp>
      <p:sp>
        <p:nvSpPr>
          <p:cNvPr id="10243" name="Rectangle 3"/>
          <p:cNvSpPr>
            <a:spLocks noGrp="1" noChangeArrowheads="1"/>
          </p:cNvSpPr>
          <p:nvPr>
            <p:ph type="body" idx="1"/>
          </p:nvPr>
        </p:nvSpPr>
        <p:spPr>
          <a:xfrm>
            <a:off x="165100" y="1236663"/>
            <a:ext cx="8805863" cy="1103312"/>
          </a:xfrm>
        </p:spPr>
        <p:txBody>
          <a:bodyPr>
            <a:normAutofit fontScale="92500" lnSpcReduction="10000"/>
          </a:bodyPr>
          <a:lstStyle/>
          <a:p>
            <a:r>
              <a:rPr lang="en-US" altLang="en-US" smtClean="0"/>
              <a:t>Blocks of data are replicated to multiple nodes</a:t>
            </a:r>
          </a:p>
          <a:p>
            <a:pPr lvl="1"/>
            <a:r>
              <a:rPr lang="en-US" altLang="en-US" sz="1800" smtClean="0"/>
              <a:t>Behavior is controlled by </a:t>
            </a:r>
            <a:r>
              <a:rPr lang="en-US" altLang="en-US" sz="1800" smtClean="0">
                <a:solidFill>
                  <a:srgbClr val="FF0000"/>
                </a:solidFill>
              </a:rPr>
              <a:t>replication factor</a:t>
            </a:r>
            <a:r>
              <a:rPr lang="en-US" altLang="en-US" sz="1800" smtClean="0"/>
              <a:t>, configurable per file</a:t>
            </a:r>
          </a:p>
          <a:p>
            <a:pPr lvl="1"/>
            <a:r>
              <a:rPr lang="en-US" altLang="en-US" sz="1800" smtClean="0"/>
              <a:t>Default is </a:t>
            </a:r>
            <a:r>
              <a:rPr lang="en-US" altLang="en-US" sz="1800" smtClean="0">
                <a:solidFill>
                  <a:srgbClr val="FF0000"/>
                </a:solidFill>
              </a:rPr>
              <a:t>3 replicas</a:t>
            </a:r>
            <a:r>
              <a:rPr lang="en-US" altLang="en-US" sz="1600" smtClean="0"/>
              <a:t> </a:t>
            </a: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438400"/>
            <a:ext cx="448765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5"/>
          <p:cNvSpPr>
            <a:spLocks noChangeArrowheads="1"/>
          </p:cNvSpPr>
          <p:nvPr/>
        </p:nvSpPr>
        <p:spPr bwMode="auto">
          <a:xfrm>
            <a:off x="180974" y="2667000"/>
            <a:ext cx="4162426"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tIns="65124"/>
          <a:lstStyle>
            <a:lvl1pPr marL="228600" indent="-228600"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buClr>
                <a:schemeClr val="tx1"/>
              </a:buClr>
              <a:buFont typeface="Wingdings" pitchFamily="2" charset="2"/>
              <a:buNone/>
            </a:pPr>
            <a:r>
              <a:rPr lang="en-US" altLang="en-US" i="1" dirty="0"/>
              <a:t>Common case:</a:t>
            </a:r>
          </a:p>
          <a:p>
            <a:pPr>
              <a:buClr>
                <a:schemeClr val="tx1"/>
              </a:buClr>
              <a:buFont typeface="Wingdings" pitchFamily="2" charset="2"/>
              <a:buChar char="§"/>
            </a:pPr>
            <a:r>
              <a:rPr lang="en-US" altLang="en-US" dirty="0"/>
              <a:t>one replica on one node in the local rack</a:t>
            </a:r>
          </a:p>
          <a:p>
            <a:pPr>
              <a:buClr>
                <a:schemeClr val="tx1"/>
              </a:buClr>
              <a:buFont typeface="Wingdings" pitchFamily="2" charset="2"/>
              <a:buChar char="§"/>
            </a:pPr>
            <a:r>
              <a:rPr lang="en-US" altLang="en-US" dirty="0"/>
              <a:t>another replica on a different node in the local rack</a:t>
            </a:r>
          </a:p>
          <a:p>
            <a:pPr>
              <a:buClr>
                <a:schemeClr val="tx1"/>
              </a:buClr>
              <a:buFont typeface="Wingdings" pitchFamily="2" charset="2"/>
              <a:buChar char="§"/>
            </a:pPr>
            <a:r>
              <a:rPr lang="en-US" altLang="en-US" dirty="0"/>
              <a:t>and the last on a different node in a different rack</a:t>
            </a:r>
          </a:p>
          <a:p>
            <a:pPr>
              <a:buClr>
                <a:schemeClr val="tx1"/>
              </a:buClr>
              <a:buFont typeface="Wingdings" pitchFamily="2" charset="2"/>
              <a:buNone/>
            </a:pPr>
            <a:r>
              <a:rPr lang="en-US" altLang="en-US" dirty="0"/>
              <a:t>This cuts inter-rack network bandwidth, which improves write performance</a:t>
            </a:r>
          </a:p>
        </p:txBody>
      </p:sp>
      <p:sp>
        <p:nvSpPr>
          <p:cNvPr id="2" name="Slide Number Placeholder 1"/>
          <p:cNvSpPr>
            <a:spLocks noGrp="1"/>
          </p:cNvSpPr>
          <p:nvPr>
            <p:ph type="sldNum" sz="quarter" idx="12"/>
          </p:nvPr>
        </p:nvSpPr>
        <p:spPr/>
        <p:txBody>
          <a:bodyPr/>
          <a:lstStyle/>
          <a:p>
            <a:fld id="{71BD4A25-22B2-48E3-9FC3-0D375F0F72AF}" type="slidenum">
              <a:rPr lang="en-US" smtClean="0"/>
              <a:t>31</a:t>
            </a:fld>
            <a:endParaRPr lang="en-US"/>
          </a:p>
        </p:txBody>
      </p:sp>
    </p:spTree>
    <p:extLst>
      <p:ext uri="{BB962C8B-B14F-4D97-AF65-F5344CB8AC3E}">
        <p14:creationId xmlns:p14="http://schemas.microsoft.com/office/powerpoint/2010/main" val="39060023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HDFS Good and Bad</a:t>
            </a:r>
            <a:endParaRPr lang="en-US" dirty="0"/>
          </a:p>
        </p:txBody>
      </p:sp>
      <p:sp>
        <p:nvSpPr>
          <p:cNvPr id="7" name="Content Placeholder 6"/>
          <p:cNvSpPr>
            <a:spLocks noGrp="1"/>
          </p:cNvSpPr>
          <p:nvPr>
            <p:ph sz="half" idx="2"/>
          </p:nvPr>
        </p:nvSpPr>
        <p:spPr/>
        <p:txBody>
          <a:bodyPr/>
          <a:lstStyle/>
          <a:p>
            <a:r>
              <a:rPr lang="en-US" dirty="0"/>
              <a:t>Very large </a:t>
            </a:r>
            <a:r>
              <a:rPr lang="en-US" dirty="0" smtClean="0"/>
              <a:t>files</a:t>
            </a:r>
          </a:p>
          <a:p>
            <a:r>
              <a:rPr lang="en-US" dirty="0"/>
              <a:t>Streaming data </a:t>
            </a:r>
            <a:r>
              <a:rPr lang="en-US" dirty="0" smtClean="0"/>
              <a:t>access</a:t>
            </a:r>
          </a:p>
          <a:p>
            <a:r>
              <a:rPr lang="en-US" dirty="0"/>
              <a:t>Commodity hardware</a:t>
            </a:r>
          </a:p>
        </p:txBody>
      </p:sp>
      <p:sp>
        <p:nvSpPr>
          <p:cNvPr id="9" name="Content Placeholder 8"/>
          <p:cNvSpPr>
            <a:spLocks noGrp="1"/>
          </p:cNvSpPr>
          <p:nvPr>
            <p:ph sz="quarter" idx="4"/>
          </p:nvPr>
        </p:nvSpPr>
        <p:spPr/>
        <p:txBody>
          <a:bodyPr/>
          <a:lstStyle/>
          <a:p>
            <a:r>
              <a:rPr lang="en-US" dirty="0"/>
              <a:t>Low-latency data </a:t>
            </a:r>
            <a:r>
              <a:rPr lang="en-US" dirty="0" smtClean="0"/>
              <a:t>access</a:t>
            </a:r>
          </a:p>
          <a:p>
            <a:r>
              <a:rPr lang="en-US" dirty="0"/>
              <a:t>Lots of small </a:t>
            </a:r>
            <a:r>
              <a:rPr lang="en-US" dirty="0" smtClean="0"/>
              <a:t>files</a:t>
            </a:r>
          </a:p>
          <a:p>
            <a:r>
              <a:rPr lang="en-US" dirty="0"/>
              <a:t>Multiple writers, arbitrary file modifications</a:t>
            </a:r>
          </a:p>
        </p:txBody>
      </p:sp>
      <p:sp>
        <p:nvSpPr>
          <p:cNvPr id="4" name="Slide Number Placeholder 3"/>
          <p:cNvSpPr>
            <a:spLocks noGrp="1"/>
          </p:cNvSpPr>
          <p:nvPr>
            <p:ph type="sldNum" sz="quarter" idx="12"/>
          </p:nvPr>
        </p:nvSpPr>
        <p:spPr/>
        <p:txBody>
          <a:bodyPr/>
          <a:lstStyle/>
          <a:p>
            <a:fld id="{71BD4A25-22B2-48E3-9FC3-0D375F0F72AF}" type="slidenum">
              <a:rPr lang="en-US" smtClean="0"/>
              <a:t>32</a:t>
            </a:fld>
            <a:endParaRPr lang="en-US"/>
          </a:p>
        </p:txBody>
      </p:sp>
      <p:pic>
        <p:nvPicPr>
          <p:cNvPr id="10" name="Picture 9"/>
          <p:cNvPicPr>
            <a:picLocks noChangeAspect="1"/>
          </p:cNvPicPr>
          <p:nvPr/>
        </p:nvPicPr>
        <p:blipFill>
          <a:blip r:embed="rId2"/>
          <a:stretch>
            <a:fillRect/>
          </a:stretch>
        </p:blipFill>
        <p:spPr>
          <a:xfrm>
            <a:off x="6096000" y="1676400"/>
            <a:ext cx="438150" cy="438150"/>
          </a:xfrm>
          <a:prstGeom prst="rect">
            <a:avLst/>
          </a:prstGeom>
        </p:spPr>
      </p:pic>
      <p:pic>
        <p:nvPicPr>
          <p:cNvPr id="11" name="Picture 10"/>
          <p:cNvPicPr>
            <a:picLocks noChangeAspect="1"/>
          </p:cNvPicPr>
          <p:nvPr/>
        </p:nvPicPr>
        <p:blipFill>
          <a:blip r:embed="rId3"/>
          <a:stretch>
            <a:fillRect/>
          </a:stretch>
        </p:blipFill>
        <p:spPr>
          <a:xfrm>
            <a:off x="1447800" y="1643263"/>
            <a:ext cx="635000" cy="424873"/>
          </a:xfrm>
          <a:prstGeom prst="rect">
            <a:avLst/>
          </a:prstGeom>
        </p:spPr>
      </p:pic>
    </p:spTree>
    <p:extLst>
      <p:ext uri="{BB962C8B-B14F-4D97-AF65-F5344CB8AC3E}">
        <p14:creationId xmlns:p14="http://schemas.microsoft.com/office/powerpoint/2010/main" val="23091838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altLang="en-US" smtClean="0"/>
              <a:t>Hadoop Distributed File System (HDFS)</a:t>
            </a:r>
          </a:p>
        </p:txBody>
      </p:sp>
      <p:sp>
        <p:nvSpPr>
          <p:cNvPr id="7171" name="Rectangle 3"/>
          <p:cNvSpPr>
            <a:spLocks noGrp="1" noChangeArrowheads="1"/>
          </p:cNvSpPr>
          <p:nvPr>
            <p:ph type="body" idx="1"/>
          </p:nvPr>
        </p:nvSpPr>
        <p:spPr>
          <a:xfrm>
            <a:off x="457200" y="1600200"/>
            <a:ext cx="8229600" cy="2667000"/>
          </a:xfrm>
        </p:spPr>
        <p:txBody>
          <a:bodyPr>
            <a:normAutofit fontScale="92500" lnSpcReduction="20000"/>
          </a:bodyPr>
          <a:lstStyle/>
          <a:p>
            <a:r>
              <a:rPr lang="en-US" altLang="en-US" sz="2400" dirty="0" smtClean="0"/>
              <a:t>Distributed, scalable, fault tolerant, high throughput</a:t>
            </a:r>
          </a:p>
          <a:p>
            <a:r>
              <a:rPr lang="en-US" altLang="en-US" sz="2400" dirty="0" smtClean="0"/>
              <a:t>Data access through MapReduce</a:t>
            </a:r>
          </a:p>
          <a:p>
            <a:r>
              <a:rPr lang="en-US" altLang="en-US" sz="2400" dirty="0" smtClean="0"/>
              <a:t>Files split into </a:t>
            </a:r>
            <a:r>
              <a:rPr lang="en-US" altLang="en-US" sz="2400" b="1" dirty="0" smtClean="0">
                <a:solidFill>
                  <a:srgbClr val="0070C0"/>
                </a:solidFill>
              </a:rPr>
              <a:t>blocks</a:t>
            </a:r>
          </a:p>
          <a:p>
            <a:r>
              <a:rPr lang="en-US" altLang="en-US" sz="2400" b="1" dirty="0" smtClean="0">
                <a:solidFill>
                  <a:srgbClr val="0070C0"/>
                </a:solidFill>
              </a:rPr>
              <a:t>3 replicas </a:t>
            </a:r>
            <a:r>
              <a:rPr lang="en-US" altLang="en-US" sz="2400" dirty="0" smtClean="0"/>
              <a:t>for each piece of data by default</a:t>
            </a:r>
          </a:p>
          <a:p>
            <a:r>
              <a:rPr lang="en-US" altLang="en-US" sz="2400" dirty="0" smtClean="0"/>
              <a:t>Can create, delete, copy, but NOT update</a:t>
            </a:r>
          </a:p>
          <a:p>
            <a:r>
              <a:rPr lang="en-US" altLang="en-US" sz="2400" dirty="0" smtClean="0"/>
              <a:t>Designed for </a:t>
            </a:r>
            <a:r>
              <a:rPr lang="en-US" altLang="en-US" sz="2400" b="1" dirty="0" smtClean="0">
                <a:solidFill>
                  <a:srgbClr val="0070C0"/>
                </a:solidFill>
              </a:rPr>
              <a:t>streaming reads</a:t>
            </a:r>
            <a:r>
              <a:rPr lang="en-US" altLang="en-US" sz="2400" dirty="0" smtClean="0"/>
              <a:t>, not random access</a:t>
            </a:r>
          </a:p>
          <a:p>
            <a:r>
              <a:rPr lang="en-US" altLang="en-US" sz="2400" b="1" dirty="0" smtClean="0">
                <a:solidFill>
                  <a:srgbClr val="0070C0"/>
                </a:solidFill>
              </a:rPr>
              <a:t>Data locality</a:t>
            </a:r>
            <a:r>
              <a:rPr lang="en-US" altLang="en-US" sz="2400" dirty="0" smtClean="0"/>
              <a:t>: processing data on or near the physical storage to decrease transmission of data</a:t>
            </a:r>
          </a:p>
          <a:p>
            <a:endParaRPr lang="en-US" altLang="en-US" sz="2400" dirty="0" smtClean="0"/>
          </a:p>
          <a:p>
            <a:endParaRPr lang="en-US" altLang="en-US" sz="2400" dirty="0" smtClean="0"/>
          </a:p>
        </p:txBody>
      </p:sp>
      <p:pic>
        <p:nvPicPr>
          <p:cNvPr id="71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1991" y="1493982"/>
            <a:ext cx="806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round/>
                <a:headEnd/>
                <a:tailEnd/>
              </a14:hiddenLine>
            </a:ext>
          </a:extLst>
        </p:spPr>
      </p:pic>
      <p:pic>
        <p:nvPicPr>
          <p:cNvPr id="717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9447" y="1593850"/>
            <a:ext cx="806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round/>
                <a:headEnd/>
                <a:tailEnd/>
              </a14:hiddenLine>
            </a:ext>
          </a:extLst>
        </p:spPr>
      </p:pic>
      <p:pic>
        <p:nvPicPr>
          <p:cNvPr id="717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78649" y="1897207"/>
            <a:ext cx="8064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round/>
                <a:headEnd/>
                <a:tailEnd/>
              </a14:hiddenLine>
            </a:ext>
          </a:extLst>
        </p:spPr>
      </p:pic>
      <p:pic>
        <p:nvPicPr>
          <p:cNvPr id="717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4437640"/>
            <a:ext cx="5024437" cy="195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71BD4A25-22B2-48E3-9FC3-0D375F0F72AF}" type="slidenum">
              <a:rPr lang="en-US" smtClean="0"/>
              <a:t>33</a:t>
            </a:fld>
            <a:endParaRPr lang="en-US"/>
          </a:p>
        </p:txBody>
      </p:sp>
    </p:spTree>
    <p:extLst>
      <p:ext uri="{BB962C8B-B14F-4D97-AF65-F5344CB8AC3E}">
        <p14:creationId xmlns:p14="http://schemas.microsoft.com/office/powerpoint/2010/main" val="17807379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Interface</a:t>
            </a:r>
            <a:endParaRPr lang="en-US" dirty="0"/>
          </a:p>
        </p:txBody>
      </p:sp>
      <p:sp>
        <p:nvSpPr>
          <p:cNvPr id="3" name="Content Placeholder 2"/>
          <p:cNvSpPr>
            <a:spLocks noGrp="1"/>
          </p:cNvSpPr>
          <p:nvPr>
            <p:ph idx="1"/>
          </p:nvPr>
        </p:nvSpPr>
        <p:spPr/>
        <p:txBody>
          <a:bodyPr/>
          <a:lstStyle/>
          <a:p>
            <a:r>
              <a:rPr lang="en-US" dirty="0" smtClean="0"/>
              <a:t>Web Based Interface</a:t>
            </a:r>
          </a:p>
          <a:p>
            <a:pPr lvl="1"/>
            <a:r>
              <a:rPr lang="en-US" dirty="0">
                <a:hlinkClick r:id="rId2"/>
              </a:rPr>
              <a:t>http</a:t>
            </a:r>
            <a:r>
              <a:rPr lang="en-US" dirty="0" smtClean="0">
                <a:hlinkClick r:id="rId2"/>
              </a:rPr>
              <a:t>://localhost:50070/</a:t>
            </a:r>
            <a:endParaRPr lang="en-US" dirty="0" smtClean="0"/>
          </a:p>
          <a:p>
            <a:pPr marL="457200" lvl="1" indent="0">
              <a:buNone/>
            </a:pPr>
            <a:endParaRPr lang="en-US" dirty="0" smtClean="0"/>
          </a:p>
          <a:p>
            <a:r>
              <a:rPr lang="en-US" dirty="0" smtClean="0"/>
              <a:t>Command Line: Hadoop FS Shell</a:t>
            </a:r>
          </a:p>
          <a:p>
            <a:pPr lvl="1"/>
            <a:r>
              <a:rPr lang="en-US" dirty="0">
                <a:hlinkClick r:id="rId3"/>
              </a:rPr>
              <a:t>https://</a:t>
            </a:r>
            <a:r>
              <a:rPr lang="en-US" dirty="0" smtClean="0">
                <a:hlinkClick r:id="rId3"/>
              </a:rPr>
              <a:t>hadoop.apache.org/docs/r2.8.0/hadoop-project-dist/hadoop-common/FileSystemShell.html</a:t>
            </a:r>
            <a:endParaRPr lang="en-US" dirty="0" smtClean="0"/>
          </a:p>
        </p:txBody>
      </p:sp>
    </p:spTree>
    <p:extLst>
      <p:ext uri="{BB962C8B-B14F-4D97-AF65-F5344CB8AC3E}">
        <p14:creationId xmlns:p14="http://schemas.microsoft.com/office/powerpoint/2010/main" val="41903665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HDFS-Web UI</a:t>
            </a:r>
            <a:endParaRPr lang="en-US" dirty="0"/>
          </a:p>
        </p:txBody>
      </p:sp>
      <p:pic>
        <p:nvPicPr>
          <p:cNvPr id="5" name="Picture 4" descr="Screen Shot 2014-09-15 at 3.42.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294" y="1417638"/>
            <a:ext cx="8489927" cy="4945730"/>
          </a:xfrm>
          <a:prstGeom prst="rect">
            <a:avLst/>
          </a:prstGeom>
        </p:spPr>
      </p:pic>
    </p:spTree>
    <p:extLst>
      <p:ext uri="{BB962C8B-B14F-4D97-AF65-F5344CB8AC3E}">
        <p14:creationId xmlns:p14="http://schemas.microsoft.com/office/powerpoint/2010/main" val="37013502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HDFS-Web UI</a:t>
            </a:r>
            <a:endParaRPr lang="en-US" dirty="0"/>
          </a:p>
        </p:txBody>
      </p:sp>
      <p:pic>
        <p:nvPicPr>
          <p:cNvPr id="3" name="Picture 2" descr="Screen Shot 2014-09-15 at 3.43.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484" y="1417638"/>
            <a:ext cx="7502358" cy="5145122"/>
          </a:xfrm>
          <a:prstGeom prst="rect">
            <a:avLst/>
          </a:prstGeom>
        </p:spPr>
      </p:pic>
    </p:spTree>
    <p:extLst>
      <p:ext uri="{BB962C8B-B14F-4D97-AF65-F5344CB8AC3E}">
        <p14:creationId xmlns:p14="http://schemas.microsoft.com/office/powerpoint/2010/main" val="6588321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txBox="1">
            <a:spLocks noChangeArrowheads="1"/>
          </p:cNvSpPr>
          <p:nvPr/>
        </p:nvSpPr>
        <p:spPr bwMode="auto">
          <a:xfrm>
            <a:off x="395288" y="552450"/>
            <a:ext cx="8440737"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sz="1600">
                <a:solidFill>
                  <a:schemeClr val="tx1"/>
                </a:solidFill>
                <a:latin typeface="Arial" pitchFamily="34" charset="0"/>
                <a:cs typeface="Arial" pitchFamily="34" charset="0"/>
              </a:defRPr>
            </a:lvl1pPr>
            <a:lvl2pPr marL="742950" indent="-285750"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r>
              <a:rPr lang="en-US" sz="3200" dirty="0"/>
              <a:t>Command Line: Hadoop FS Shell</a:t>
            </a:r>
          </a:p>
        </p:txBody>
      </p:sp>
      <p:sp>
        <p:nvSpPr>
          <p:cNvPr id="19459" name="Slide Number Placeholder 3"/>
          <p:cNvSpPr txBox="1">
            <a:spLocks noGrp="1"/>
          </p:cNvSpPr>
          <p:nvPr/>
        </p:nvSpPr>
        <p:spPr bwMode="auto">
          <a:xfrm>
            <a:off x="166688" y="6570663"/>
            <a:ext cx="8366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eaLnBrk="0" hangingPunct="0">
              <a:defRPr sz="1600">
                <a:solidFill>
                  <a:schemeClr val="tx1"/>
                </a:solidFill>
                <a:latin typeface="Arial" pitchFamily="34" charset="0"/>
                <a:cs typeface="Arial" pitchFamily="34" charset="0"/>
              </a:defRPr>
            </a:lvl1pPr>
            <a:lvl2pPr marL="742950" indent="-285750"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fld id="{FD976200-07B9-4677-BBD7-D3B0455BCAD0}" type="slidenum">
              <a:rPr lang="en-US" altLang="en-US" sz="1200">
                <a:solidFill>
                  <a:srgbClr val="FFFFFF"/>
                </a:solidFill>
                <a:latin typeface="Calibri" pitchFamily="34" charset="0"/>
              </a:rPr>
              <a:pPr eaLnBrk="1" hangingPunct="1"/>
              <a:t>37</a:t>
            </a:fld>
            <a:endParaRPr lang="en-US" altLang="en-US" sz="1200">
              <a:solidFill>
                <a:srgbClr val="FFFFFF"/>
              </a:solidFill>
              <a:latin typeface="Calibri" pitchFamily="34" charset="0"/>
            </a:endParaRPr>
          </a:p>
        </p:txBody>
      </p:sp>
      <p:sp>
        <p:nvSpPr>
          <p:cNvPr id="19460" name="Rectangle 9"/>
          <p:cNvSpPr>
            <a:spLocks noChangeArrowheads="1"/>
          </p:cNvSpPr>
          <p:nvPr/>
        </p:nvSpPr>
        <p:spPr bwMode="auto">
          <a:xfrm>
            <a:off x="355600" y="1493838"/>
            <a:ext cx="7775575"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defTabSz="457200" eaLnBrk="0" hangingPunct="0">
              <a:defRPr sz="1600">
                <a:solidFill>
                  <a:schemeClr val="tx1"/>
                </a:solidFill>
                <a:latin typeface="Arial" pitchFamily="34" charset="0"/>
                <a:cs typeface="Arial" pitchFamily="34" charset="0"/>
              </a:defRPr>
            </a:lvl1pPr>
            <a:lvl2pPr indent="-227013"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spcBef>
                <a:spcPct val="35000"/>
              </a:spcBef>
              <a:spcAft>
                <a:spcPct val="15000"/>
              </a:spcAft>
              <a:buClr>
                <a:schemeClr val="tx1"/>
              </a:buClr>
              <a:buFontTx/>
              <a:buChar char="•"/>
            </a:pPr>
            <a:r>
              <a:rPr lang="en-US" altLang="en-US" sz="2200" b="1" dirty="0">
                <a:latin typeface="Calibri" pitchFamily="34" charset="0"/>
              </a:rPr>
              <a:t>File System Shell (fs)</a:t>
            </a:r>
          </a:p>
          <a:p>
            <a:pPr lvl="1" eaLnBrk="1" hangingPunct="1">
              <a:spcBef>
                <a:spcPct val="25000"/>
              </a:spcBef>
              <a:spcAft>
                <a:spcPct val="15000"/>
              </a:spcAft>
              <a:buClr>
                <a:srgbClr val="375185"/>
              </a:buClr>
              <a:buFontTx/>
              <a:buChar char="•"/>
            </a:pPr>
            <a:r>
              <a:rPr lang="en-US" altLang="en-US" sz="2200" dirty="0">
                <a:latin typeface="Calibri" pitchFamily="34" charset="0"/>
              </a:rPr>
              <a:t>Invoked as follows:</a:t>
            </a:r>
          </a:p>
          <a:p>
            <a:pPr eaLnBrk="1" hangingPunct="1">
              <a:spcBef>
                <a:spcPct val="35000"/>
              </a:spcBef>
              <a:spcAft>
                <a:spcPct val="15000"/>
              </a:spcAft>
              <a:buClr>
                <a:schemeClr val="tx1"/>
              </a:buClr>
              <a:buFontTx/>
              <a:buChar char="•"/>
            </a:pPr>
            <a:endParaRPr lang="en-US" altLang="en-US" sz="2200" b="1" dirty="0">
              <a:latin typeface="Calibri" pitchFamily="34" charset="0"/>
            </a:endParaRPr>
          </a:p>
          <a:p>
            <a:pPr eaLnBrk="1" hangingPunct="1">
              <a:spcBef>
                <a:spcPct val="35000"/>
              </a:spcBef>
              <a:spcAft>
                <a:spcPct val="15000"/>
              </a:spcAft>
              <a:buClr>
                <a:schemeClr val="tx1"/>
              </a:buClr>
            </a:pPr>
            <a:endParaRPr lang="en-US" altLang="en-US" sz="2200" b="1" dirty="0">
              <a:latin typeface="Calibri" pitchFamily="34" charset="0"/>
            </a:endParaRPr>
          </a:p>
          <a:p>
            <a:pPr eaLnBrk="1" hangingPunct="1">
              <a:spcBef>
                <a:spcPct val="35000"/>
              </a:spcBef>
              <a:spcAft>
                <a:spcPct val="15000"/>
              </a:spcAft>
              <a:buClr>
                <a:schemeClr val="tx1"/>
              </a:buClr>
              <a:buFontTx/>
              <a:buChar char="•"/>
            </a:pPr>
            <a:endParaRPr lang="en-US" altLang="en-US" sz="2200" b="1" dirty="0">
              <a:latin typeface="Calibri" pitchFamily="34" charset="0"/>
            </a:endParaRPr>
          </a:p>
          <a:p>
            <a:pPr eaLnBrk="1" hangingPunct="1">
              <a:spcBef>
                <a:spcPct val="35000"/>
              </a:spcBef>
              <a:spcAft>
                <a:spcPct val="15000"/>
              </a:spcAft>
              <a:buClr>
                <a:schemeClr val="tx1"/>
              </a:buClr>
              <a:buFontTx/>
              <a:buChar char="•"/>
            </a:pPr>
            <a:endParaRPr lang="en-US" altLang="en-US" sz="2200" b="1" dirty="0">
              <a:latin typeface="Calibri" pitchFamily="34" charset="0"/>
            </a:endParaRPr>
          </a:p>
        </p:txBody>
      </p:sp>
      <p:sp>
        <p:nvSpPr>
          <p:cNvPr id="19461" name="Rectangle 12"/>
          <p:cNvSpPr>
            <a:spLocks noChangeArrowheads="1"/>
          </p:cNvSpPr>
          <p:nvPr/>
        </p:nvSpPr>
        <p:spPr bwMode="auto">
          <a:xfrm>
            <a:off x="3429000" y="1841500"/>
            <a:ext cx="4149725" cy="711200"/>
          </a:xfrm>
          <a:prstGeom prst="rect">
            <a:avLst/>
          </a:prstGeom>
          <a:solidFill>
            <a:srgbClr val="99CCFF"/>
          </a:solidFill>
          <a:ln w="9525">
            <a:solidFill>
              <a:schemeClr val="tx1"/>
            </a:solidFill>
            <a:miter lim="800000"/>
            <a:headEnd/>
            <a:tailEnd/>
          </a:ln>
        </p:spPr>
        <p:txBody>
          <a:bodyPr anchor="ctr">
            <a:spAutoFit/>
          </a:bodyPr>
          <a:lstStyle>
            <a:lvl1pPr defTabSz="457200" eaLnBrk="0" hangingPunct="0">
              <a:defRPr sz="1600">
                <a:solidFill>
                  <a:schemeClr val="tx1"/>
                </a:solidFill>
                <a:latin typeface="Arial" pitchFamily="34" charset="0"/>
                <a:cs typeface="Arial" pitchFamily="34" charset="0"/>
              </a:defRPr>
            </a:lvl1pPr>
            <a:lvl2pPr marL="742950" indent="-285750"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hangingPunct="1"/>
            <a:r>
              <a:rPr lang="en-US" altLang="en-US" sz="4000" dirty="0" err="1">
                <a:latin typeface="Calibri" pitchFamily="34" charset="0"/>
              </a:rPr>
              <a:t>hadoop</a:t>
            </a:r>
            <a:r>
              <a:rPr lang="en-US" altLang="en-US" sz="4000" dirty="0">
                <a:latin typeface="Calibri" pitchFamily="34" charset="0"/>
              </a:rPr>
              <a:t> fs &lt;</a:t>
            </a:r>
            <a:r>
              <a:rPr lang="en-US" altLang="en-US" sz="4000" dirty="0" err="1">
                <a:latin typeface="Calibri" pitchFamily="34" charset="0"/>
              </a:rPr>
              <a:t>args</a:t>
            </a:r>
            <a:r>
              <a:rPr lang="en-US" altLang="en-US" sz="4000" dirty="0">
                <a:latin typeface="Calibri" pitchFamily="34" charset="0"/>
              </a:rPr>
              <a:t>&gt;</a:t>
            </a:r>
          </a:p>
        </p:txBody>
      </p:sp>
      <p:sp>
        <p:nvSpPr>
          <p:cNvPr id="19462" name="Rectangle 14"/>
          <p:cNvSpPr>
            <a:spLocks noChangeArrowheads="1"/>
          </p:cNvSpPr>
          <p:nvPr/>
        </p:nvSpPr>
        <p:spPr bwMode="auto">
          <a:xfrm>
            <a:off x="393700" y="3789363"/>
            <a:ext cx="7775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defTabSz="457200" eaLnBrk="0" hangingPunct="0">
              <a:defRPr sz="1600">
                <a:solidFill>
                  <a:schemeClr val="tx1"/>
                </a:solidFill>
                <a:latin typeface="Arial" pitchFamily="34" charset="0"/>
                <a:cs typeface="Arial" pitchFamily="34" charset="0"/>
              </a:defRPr>
            </a:lvl1pPr>
            <a:lvl2pPr marL="742950" indent="-285750"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spcBef>
                <a:spcPct val="35000"/>
              </a:spcBef>
              <a:spcAft>
                <a:spcPct val="15000"/>
              </a:spcAft>
              <a:buClr>
                <a:schemeClr val="tx1"/>
              </a:buClr>
              <a:buFontTx/>
              <a:buChar char="•"/>
            </a:pPr>
            <a:r>
              <a:rPr lang="en-US" altLang="en-US" sz="2200" b="1">
                <a:latin typeface="Calibri" pitchFamily="34" charset="0"/>
              </a:rPr>
              <a:t>Example: </a:t>
            </a:r>
          </a:p>
          <a:p>
            <a:pPr lvl="1" eaLnBrk="1" hangingPunct="1">
              <a:spcBef>
                <a:spcPct val="25000"/>
              </a:spcBef>
              <a:spcAft>
                <a:spcPct val="15000"/>
              </a:spcAft>
              <a:buClr>
                <a:srgbClr val="375185"/>
              </a:buClr>
              <a:buFontTx/>
              <a:buChar char="•"/>
            </a:pPr>
            <a:r>
              <a:rPr lang="en-US" altLang="en-US" sz="2200">
                <a:latin typeface="Calibri" pitchFamily="34" charset="0"/>
              </a:rPr>
              <a:t>Listing the current directory in hdfs</a:t>
            </a:r>
          </a:p>
          <a:p>
            <a:pPr eaLnBrk="1" hangingPunct="1">
              <a:spcBef>
                <a:spcPct val="25000"/>
              </a:spcBef>
              <a:spcAft>
                <a:spcPct val="15000"/>
              </a:spcAft>
              <a:buClr>
                <a:srgbClr val="375185"/>
              </a:buClr>
              <a:buFontTx/>
              <a:buChar char="•"/>
            </a:pPr>
            <a:endParaRPr lang="en-US" altLang="en-US" sz="2200">
              <a:latin typeface="Calibri" pitchFamily="34" charset="0"/>
            </a:endParaRPr>
          </a:p>
          <a:p>
            <a:pPr eaLnBrk="1" hangingPunct="1">
              <a:spcBef>
                <a:spcPct val="25000"/>
              </a:spcBef>
              <a:spcAft>
                <a:spcPct val="15000"/>
              </a:spcAft>
              <a:buClr>
                <a:srgbClr val="375185"/>
              </a:buClr>
              <a:buFontTx/>
              <a:buChar char="•"/>
            </a:pPr>
            <a:endParaRPr lang="en-US" altLang="en-US" sz="2200">
              <a:latin typeface="Calibri" pitchFamily="34" charset="0"/>
            </a:endParaRPr>
          </a:p>
          <a:p>
            <a:pPr eaLnBrk="1" hangingPunct="1">
              <a:spcBef>
                <a:spcPct val="25000"/>
              </a:spcBef>
              <a:spcAft>
                <a:spcPct val="15000"/>
              </a:spcAft>
              <a:buClr>
                <a:srgbClr val="375185"/>
              </a:buClr>
              <a:buFontTx/>
              <a:buChar char="•"/>
            </a:pPr>
            <a:endParaRPr lang="en-US" altLang="en-US" sz="2200" b="1">
              <a:latin typeface="Calibri" pitchFamily="34" charset="0"/>
            </a:endParaRPr>
          </a:p>
        </p:txBody>
      </p:sp>
      <p:sp>
        <p:nvSpPr>
          <p:cNvPr id="19463" name="Rectangle 15"/>
          <p:cNvSpPr>
            <a:spLocks noChangeArrowheads="1"/>
          </p:cNvSpPr>
          <p:nvPr/>
        </p:nvSpPr>
        <p:spPr bwMode="auto">
          <a:xfrm>
            <a:off x="2286000" y="4922838"/>
            <a:ext cx="4149725" cy="711200"/>
          </a:xfrm>
          <a:prstGeom prst="rect">
            <a:avLst/>
          </a:prstGeom>
          <a:solidFill>
            <a:srgbClr val="99CCFF"/>
          </a:solidFill>
          <a:ln w="9525">
            <a:solidFill>
              <a:schemeClr val="tx1"/>
            </a:solidFill>
            <a:miter lim="800000"/>
            <a:headEnd/>
            <a:tailEnd/>
          </a:ln>
        </p:spPr>
        <p:txBody>
          <a:bodyPr anchor="ctr">
            <a:spAutoFit/>
          </a:bodyPr>
          <a:lstStyle>
            <a:lvl1pPr defTabSz="457200" eaLnBrk="0" hangingPunct="0">
              <a:defRPr sz="1600">
                <a:solidFill>
                  <a:schemeClr val="tx1"/>
                </a:solidFill>
                <a:latin typeface="Arial" pitchFamily="34" charset="0"/>
                <a:cs typeface="Arial" pitchFamily="34" charset="0"/>
              </a:defRPr>
            </a:lvl1pPr>
            <a:lvl2pPr marL="742950" indent="-285750"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hangingPunct="1"/>
            <a:r>
              <a:rPr lang="en-US" altLang="en-US" sz="4000" dirty="0" err="1">
                <a:latin typeface="Calibri" pitchFamily="34" charset="0"/>
              </a:rPr>
              <a:t>hadoop</a:t>
            </a:r>
            <a:r>
              <a:rPr lang="en-US" altLang="en-US" sz="4000" dirty="0">
                <a:latin typeface="Calibri" pitchFamily="34" charset="0"/>
              </a:rPr>
              <a:t> fs –</a:t>
            </a:r>
            <a:r>
              <a:rPr lang="en-US" altLang="en-US" sz="4000" dirty="0" smtClean="0">
                <a:latin typeface="Calibri" pitchFamily="34" charset="0"/>
              </a:rPr>
              <a:t>ls .</a:t>
            </a:r>
            <a:endParaRPr lang="en-US" altLang="en-US" sz="4000" dirty="0">
              <a:latin typeface="Calibri" pitchFamily="34" charset="0"/>
            </a:endParaRPr>
          </a:p>
        </p:txBody>
      </p:sp>
      <p:sp>
        <p:nvSpPr>
          <p:cNvPr id="8" name="Rectangle 12"/>
          <p:cNvSpPr>
            <a:spLocks noChangeArrowheads="1"/>
          </p:cNvSpPr>
          <p:nvPr/>
        </p:nvSpPr>
        <p:spPr bwMode="auto">
          <a:xfrm>
            <a:off x="3428999" y="2816225"/>
            <a:ext cx="4149725" cy="711200"/>
          </a:xfrm>
          <a:prstGeom prst="rect">
            <a:avLst/>
          </a:prstGeom>
          <a:solidFill>
            <a:srgbClr val="99CCFF"/>
          </a:solidFill>
          <a:ln w="9525">
            <a:solidFill>
              <a:schemeClr val="tx1"/>
            </a:solidFill>
            <a:miter lim="800000"/>
            <a:headEnd/>
            <a:tailEnd/>
          </a:ln>
        </p:spPr>
        <p:txBody>
          <a:bodyPr anchor="ctr">
            <a:spAutoFit/>
          </a:bodyPr>
          <a:lstStyle>
            <a:lvl1pPr defTabSz="457200" eaLnBrk="0" hangingPunct="0">
              <a:defRPr sz="1600">
                <a:solidFill>
                  <a:schemeClr val="tx1"/>
                </a:solidFill>
                <a:latin typeface="Arial" pitchFamily="34" charset="0"/>
                <a:cs typeface="Arial" pitchFamily="34" charset="0"/>
              </a:defRPr>
            </a:lvl1pPr>
            <a:lvl2pPr marL="742950" indent="-285750"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hangingPunct="1"/>
            <a:r>
              <a:rPr lang="en-US" altLang="en-US" sz="4000" dirty="0" err="1" smtClean="0">
                <a:latin typeface="Calibri" pitchFamily="34" charset="0"/>
              </a:rPr>
              <a:t>hdfs</a:t>
            </a:r>
            <a:r>
              <a:rPr lang="en-US" altLang="en-US" sz="4000" dirty="0" smtClean="0">
                <a:latin typeface="Calibri" pitchFamily="34" charset="0"/>
              </a:rPr>
              <a:t> </a:t>
            </a:r>
            <a:r>
              <a:rPr lang="en-US" altLang="en-US" sz="4000" dirty="0" err="1" smtClean="0">
                <a:latin typeface="Calibri" pitchFamily="34" charset="0"/>
              </a:rPr>
              <a:t>dfs</a:t>
            </a:r>
            <a:r>
              <a:rPr lang="en-US" altLang="en-US" sz="4000" dirty="0" smtClean="0">
                <a:latin typeface="Calibri" pitchFamily="34" charset="0"/>
              </a:rPr>
              <a:t> </a:t>
            </a:r>
            <a:r>
              <a:rPr lang="en-US" altLang="en-US" sz="4000" dirty="0">
                <a:latin typeface="Calibri" pitchFamily="34" charset="0"/>
              </a:rPr>
              <a:t>&lt;</a:t>
            </a:r>
            <a:r>
              <a:rPr lang="en-US" altLang="en-US" sz="4000" dirty="0" err="1">
                <a:latin typeface="Calibri" pitchFamily="34" charset="0"/>
              </a:rPr>
              <a:t>args</a:t>
            </a:r>
            <a:r>
              <a:rPr lang="en-US" altLang="en-US" sz="4000" dirty="0">
                <a:latin typeface="Calibri" pitchFamily="34" charset="0"/>
              </a:rPr>
              <a:t>&gt;</a:t>
            </a:r>
          </a:p>
        </p:txBody>
      </p:sp>
      <p:sp>
        <p:nvSpPr>
          <p:cNvPr id="2" name="Slide Number Placeholder 1"/>
          <p:cNvSpPr>
            <a:spLocks noGrp="1"/>
          </p:cNvSpPr>
          <p:nvPr>
            <p:ph type="sldNum" sz="quarter" idx="12"/>
          </p:nvPr>
        </p:nvSpPr>
        <p:spPr/>
        <p:txBody>
          <a:bodyPr/>
          <a:lstStyle/>
          <a:p>
            <a:fld id="{71BD4A25-22B2-48E3-9FC3-0D375F0F72AF}" type="slidenum">
              <a:rPr lang="en-US" smtClean="0"/>
              <a:t>37</a:t>
            </a:fld>
            <a:endParaRPr lang="en-US"/>
          </a:p>
        </p:txBody>
      </p:sp>
    </p:spTree>
    <p:extLst>
      <p:ext uri="{BB962C8B-B14F-4D97-AF65-F5344CB8AC3E}">
        <p14:creationId xmlns:p14="http://schemas.microsoft.com/office/powerpoint/2010/main" val="16447223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txBox="1">
            <a:spLocks noChangeArrowheads="1"/>
          </p:cNvSpPr>
          <p:nvPr/>
        </p:nvSpPr>
        <p:spPr bwMode="auto">
          <a:xfrm>
            <a:off x="395288" y="552450"/>
            <a:ext cx="8440737"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sz="1600">
                <a:solidFill>
                  <a:schemeClr val="tx1"/>
                </a:solidFill>
                <a:latin typeface="Arial" pitchFamily="34" charset="0"/>
                <a:cs typeface="Arial" pitchFamily="34" charset="0"/>
              </a:defRPr>
            </a:lvl1pPr>
            <a:lvl2pPr marL="742950" indent="-285750"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r>
              <a:rPr lang="en-US" sz="3200" dirty="0"/>
              <a:t>Command Line: Hadoop FS Shell</a:t>
            </a:r>
          </a:p>
        </p:txBody>
      </p:sp>
      <p:sp>
        <p:nvSpPr>
          <p:cNvPr id="20483" name="Slide Number Placeholder 3"/>
          <p:cNvSpPr txBox="1">
            <a:spLocks noGrp="1"/>
          </p:cNvSpPr>
          <p:nvPr/>
        </p:nvSpPr>
        <p:spPr bwMode="auto">
          <a:xfrm>
            <a:off x="166688" y="6405563"/>
            <a:ext cx="8366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eaLnBrk="0" hangingPunct="0">
              <a:defRPr sz="1600">
                <a:solidFill>
                  <a:schemeClr val="tx1"/>
                </a:solidFill>
                <a:latin typeface="Arial" pitchFamily="34" charset="0"/>
                <a:cs typeface="Arial" pitchFamily="34" charset="0"/>
              </a:defRPr>
            </a:lvl1pPr>
            <a:lvl2pPr marL="742950" indent="-285750"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fld id="{B63A577C-C410-4EE7-A51F-FF1AA24BBA09}" type="slidenum">
              <a:rPr lang="en-US" altLang="en-US" sz="1200">
                <a:solidFill>
                  <a:srgbClr val="FFFFFF"/>
                </a:solidFill>
                <a:latin typeface="Calibri" pitchFamily="34" charset="0"/>
              </a:rPr>
              <a:pPr eaLnBrk="1" hangingPunct="1"/>
              <a:t>38</a:t>
            </a:fld>
            <a:endParaRPr lang="en-US" altLang="en-US" sz="1200">
              <a:solidFill>
                <a:srgbClr val="FFFFFF"/>
              </a:solidFill>
              <a:latin typeface="Calibri" pitchFamily="34" charset="0"/>
            </a:endParaRPr>
          </a:p>
        </p:txBody>
      </p:sp>
      <p:sp>
        <p:nvSpPr>
          <p:cNvPr id="20484" name="Rectangle 3"/>
          <p:cNvSpPr>
            <a:spLocks noChangeArrowheads="1"/>
          </p:cNvSpPr>
          <p:nvPr/>
        </p:nvSpPr>
        <p:spPr bwMode="auto">
          <a:xfrm>
            <a:off x="369888" y="1143000"/>
            <a:ext cx="7775575"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defTabSz="457200" eaLnBrk="0" hangingPunct="0">
              <a:defRPr sz="1600">
                <a:solidFill>
                  <a:schemeClr val="tx1"/>
                </a:solidFill>
                <a:latin typeface="Arial" pitchFamily="34" charset="0"/>
                <a:cs typeface="Arial" pitchFamily="34" charset="0"/>
              </a:defRPr>
            </a:lvl1pPr>
            <a:lvl2pPr indent="-227013"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spcBef>
                <a:spcPct val="35000"/>
              </a:spcBef>
              <a:spcAft>
                <a:spcPct val="15000"/>
              </a:spcAft>
              <a:buClr>
                <a:schemeClr val="tx1"/>
              </a:buClr>
              <a:buFontTx/>
              <a:buChar char="•"/>
            </a:pPr>
            <a:r>
              <a:rPr lang="en-US" altLang="en-US" sz="2200" b="1">
                <a:latin typeface="Calibri" pitchFamily="34" charset="0"/>
              </a:rPr>
              <a:t>FS shell commands take URIs as argument</a:t>
            </a:r>
          </a:p>
          <a:p>
            <a:pPr lvl="1" eaLnBrk="1" hangingPunct="1">
              <a:spcBef>
                <a:spcPct val="25000"/>
              </a:spcBef>
              <a:spcAft>
                <a:spcPct val="15000"/>
              </a:spcAft>
              <a:buClr>
                <a:srgbClr val="375185"/>
              </a:buClr>
              <a:buFontTx/>
              <a:buChar char="•"/>
            </a:pPr>
            <a:r>
              <a:rPr lang="en-US" altLang="en-US" sz="2200">
                <a:latin typeface="Calibri" pitchFamily="34" charset="0"/>
              </a:rPr>
              <a:t>URI format:</a:t>
            </a:r>
          </a:p>
          <a:p>
            <a:pPr eaLnBrk="1" hangingPunct="1">
              <a:spcBef>
                <a:spcPct val="35000"/>
              </a:spcBef>
              <a:spcAft>
                <a:spcPct val="15000"/>
              </a:spcAft>
              <a:buClr>
                <a:schemeClr val="tx1"/>
              </a:buClr>
              <a:buFontTx/>
              <a:buChar char="•"/>
            </a:pPr>
            <a:endParaRPr lang="en-US" altLang="en-US" sz="2200" b="1">
              <a:latin typeface="Calibri" pitchFamily="34" charset="0"/>
            </a:endParaRPr>
          </a:p>
          <a:p>
            <a:pPr eaLnBrk="1" hangingPunct="1">
              <a:spcBef>
                <a:spcPct val="35000"/>
              </a:spcBef>
              <a:spcAft>
                <a:spcPct val="15000"/>
              </a:spcAft>
              <a:buClr>
                <a:schemeClr val="tx1"/>
              </a:buClr>
            </a:pPr>
            <a:endParaRPr lang="en-US" altLang="en-US" sz="2200" b="1">
              <a:latin typeface="Calibri" pitchFamily="34" charset="0"/>
            </a:endParaRPr>
          </a:p>
          <a:p>
            <a:pPr eaLnBrk="1" hangingPunct="1">
              <a:spcBef>
                <a:spcPct val="35000"/>
              </a:spcBef>
              <a:spcAft>
                <a:spcPct val="15000"/>
              </a:spcAft>
              <a:buClr>
                <a:schemeClr val="tx1"/>
              </a:buClr>
              <a:buFontTx/>
              <a:buChar char="•"/>
            </a:pPr>
            <a:endParaRPr lang="en-US" altLang="en-US" sz="2200" b="1">
              <a:latin typeface="Calibri" pitchFamily="34" charset="0"/>
            </a:endParaRPr>
          </a:p>
          <a:p>
            <a:pPr eaLnBrk="1" hangingPunct="1">
              <a:spcBef>
                <a:spcPct val="35000"/>
              </a:spcBef>
              <a:spcAft>
                <a:spcPct val="15000"/>
              </a:spcAft>
              <a:buClr>
                <a:schemeClr val="tx1"/>
              </a:buClr>
              <a:buFontTx/>
              <a:buChar char="•"/>
            </a:pPr>
            <a:endParaRPr lang="en-US" altLang="en-US" sz="2200" b="1">
              <a:latin typeface="Calibri" pitchFamily="34" charset="0"/>
            </a:endParaRPr>
          </a:p>
        </p:txBody>
      </p:sp>
      <p:sp>
        <p:nvSpPr>
          <p:cNvPr id="20485" name="Rectangle 4"/>
          <p:cNvSpPr>
            <a:spLocks noChangeArrowheads="1"/>
          </p:cNvSpPr>
          <p:nvPr/>
        </p:nvSpPr>
        <p:spPr bwMode="auto">
          <a:xfrm>
            <a:off x="2597150" y="1646238"/>
            <a:ext cx="4641850" cy="528637"/>
          </a:xfrm>
          <a:prstGeom prst="rect">
            <a:avLst/>
          </a:prstGeom>
          <a:solidFill>
            <a:srgbClr val="99CCFF"/>
          </a:solidFill>
          <a:ln w="9525">
            <a:solidFill>
              <a:schemeClr val="tx1"/>
            </a:solidFill>
            <a:miter lim="800000"/>
            <a:headEnd/>
            <a:tailEnd/>
          </a:ln>
        </p:spPr>
        <p:txBody>
          <a:bodyPr anchor="ctr">
            <a:spAutoFit/>
          </a:bodyPr>
          <a:lstStyle>
            <a:lvl1pPr defTabSz="457200" eaLnBrk="0" hangingPunct="0">
              <a:defRPr sz="1600">
                <a:solidFill>
                  <a:schemeClr val="tx1"/>
                </a:solidFill>
                <a:latin typeface="Arial" pitchFamily="34" charset="0"/>
                <a:cs typeface="Arial" pitchFamily="34" charset="0"/>
              </a:defRPr>
            </a:lvl1pPr>
            <a:lvl2pPr marL="742950" indent="-285750"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hangingPunct="1"/>
            <a:r>
              <a:rPr lang="en-US" altLang="en-US" sz="2800">
                <a:latin typeface="Calibri" pitchFamily="34" charset="0"/>
              </a:rPr>
              <a:t>scheme://authority/path</a:t>
            </a:r>
          </a:p>
        </p:txBody>
      </p:sp>
      <p:sp>
        <p:nvSpPr>
          <p:cNvPr id="20486" name="Rectangle 5"/>
          <p:cNvSpPr>
            <a:spLocks noChangeArrowheads="1"/>
          </p:cNvSpPr>
          <p:nvPr/>
        </p:nvSpPr>
        <p:spPr bwMode="auto">
          <a:xfrm>
            <a:off x="407988" y="2252663"/>
            <a:ext cx="7775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defTabSz="457200" eaLnBrk="0" hangingPunct="0">
              <a:defRPr sz="1600">
                <a:solidFill>
                  <a:schemeClr val="tx1"/>
                </a:solidFill>
                <a:latin typeface="Arial" pitchFamily="34" charset="0"/>
                <a:cs typeface="Arial" pitchFamily="34" charset="0"/>
              </a:defRPr>
            </a:lvl1pPr>
            <a:lvl2pPr indent="-227013"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spcBef>
                <a:spcPct val="35000"/>
              </a:spcBef>
              <a:spcAft>
                <a:spcPct val="15000"/>
              </a:spcAft>
              <a:buClr>
                <a:schemeClr val="tx1"/>
              </a:buClr>
              <a:buFontTx/>
              <a:buChar char="•"/>
            </a:pPr>
            <a:r>
              <a:rPr lang="en-US" altLang="en-US" sz="2200" b="1">
                <a:latin typeface="Calibri" pitchFamily="34" charset="0"/>
              </a:rPr>
              <a:t>Scheme: </a:t>
            </a:r>
          </a:p>
          <a:p>
            <a:pPr lvl="1" eaLnBrk="1" hangingPunct="1">
              <a:spcBef>
                <a:spcPct val="25000"/>
              </a:spcBef>
              <a:spcAft>
                <a:spcPct val="15000"/>
              </a:spcAft>
              <a:buClr>
                <a:srgbClr val="375185"/>
              </a:buClr>
              <a:buFontTx/>
              <a:buChar char="•"/>
            </a:pPr>
            <a:r>
              <a:rPr lang="en-US" altLang="en-US" sz="2200">
                <a:latin typeface="Calibri" pitchFamily="34" charset="0"/>
              </a:rPr>
              <a:t>For the local filesystem, the scheme is </a:t>
            </a:r>
            <a:r>
              <a:rPr lang="en-US" altLang="en-US" sz="2200" i="1">
                <a:solidFill>
                  <a:srgbClr val="3333CC"/>
                </a:solidFill>
                <a:latin typeface="Calibri" pitchFamily="34" charset="0"/>
              </a:rPr>
              <a:t>file</a:t>
            </a:r>
            <a:endParaRPr lang="en-US" altLang="en-US" sz="2200" i="1">
              <a:latin typeface="Calibri" pitchFamily="34" charset="0"/>
            </a:endParaRPr>
          </a:p>
          <a:p>
            <a:pPr lvl="1" eaLnBrk="1" hangingPunct="1">
              <a:spcBef>
                <a:spcPct val="25000"/>
              </a:spcBef>
              <a:spcAft>
                <a:spcPct val="15000"/>
              </a:spcAft>
              <a:buClr>
                <a:srgbClr val="375185"/>
              </a:buClr>
              <a:buFontTx/>
              <a:buChar char="•"/>
            </a:pPr>
            <a:r>
              <a:rPr lang="en-US" altLang="en-US" sz="2200">
                <a:latin typeface="Calibri" pitchFamily="34" charset="0"/>
              </a:rPr>
              <a:t>For HDFS, the scheme is </a:t>
            </a:r>
            <a:r>
              <a:rPr lang="en-US" altLang="en-US" sz="2200" i="1">
                <a:solidFill>
                  <a:srgbClr val="3333CC"/>
                </a:solidFill>
                <a:latin typeface="Calibri" pitchFamily="34" charset="0"/>
              </a:rPr>
              <a:t>hdfs</a:t>
            </a:r>
            <a:endParaRPr lang="en-US" altLang="en-US" sz="2200" i="1">
              <a:latin typeface="Calibri" pitchFamily="34" charset="0"/>
            </a:endParaRPr>
          </a:p>
          <a:p>
            <a:pPr eaLnBrk="1" hangingPunct="1">
              <a:spcBef>
                <a:spcPct val="35000"/>
              </a:spcBef>
              <a:spcAft>
                <a:spcPct val="15000"/>
              </a:spcAft>
              <a:buClr>
                <a:schemeClr val="tx1"/>
              </a:buClr>
            </a:pPr>
            <a:endParaRPr lang="en-US" altLang="en-US" sz="2200" b="1">
              <a:latin typeface="Calibri" pitchFamily="34" charset="0"/>
            </a:endParaRPr>
          </a:p>
          <a:p>
            <a:pPr eaLnBrk="1" hangingPunct="1">
              <a:spcBef>
                <a:spcPct val="35000"/>
              </a:spcBef>
              <a:spcAft>
                <a:spcPct val="15000"/>
              </a:spcAft>
              <a:buClr>
                <a:schemeClr val="tx1"/>
              </a:buClr>
              <a:buFontTx/>
              <a:buChar char="•"/>
            </a:pPr>
            <a:endParaRPr lang="en-US" altLang="en-US" sz="2200" b="1">
              <a:latin typeface="Calibri" pitchFamily="34" charset="0"/>
            </a:endParaRPr>
          </a:p>
          <a:p>
            <a:pPr eaLnBrk="1" hangingPunct="1">
              <a:spcBef>
                <a:spcPct val="35000"/>
              </a:spcBef>
              <a:spcAft>
                <a:spcPct val="15000"/>
              </a:spcAft>
              <a:buClr>
                <a:schemeClr val="tx1"/>
              </a:buClr>
              <a:buFontTx/>
              <a:buChar char="•"/>
            </a:pPr>
            <a:endParaRPr lang="en-US" altLang="en-US" sz="2200" b="1">
              <a:latin typeface="Calibri" pitchFamily="34" charset="0"/>
            </a:endParaRPr>
          </a:p>
        </p:txBody>
      </p:sp>
      <p:sp>
        <p:nvSpPr>
          <p:cNvPr id="20487" name="Rectangle 6"/>
          <p:cNvSpPr>
            <a:spLocks noChangeArrowheads="1"/>
          </p:cNvSpPr>
          <p:nvPr/>
        </p:nvSpPr>
        <p:spPr bwMode="auto">
          <a:xfrm>
            <a:off x="762000" y="4267200"/>
            <a:ext cx="7924800" cy="1295400"/>
          </a:xfrm>
          <a:prstGeom prst="rect">
            <a:avLst/>
          </a:prstGeom>
          <a:solidFill>
            <a:srgbClr val="99CCFF"/>
          </a:solidFill>
          <a:ln w="9525">
            <a:solidFill>
              <a:schemeClr val="tx1"/>
            </a:solidFill>
            <a:miter lim="800000"/>
            <a:headEnd/>
            <a:tailEnd/>
          </a:ln>
        </p:spPr>
        <p:txBody>
          <a:bodyPr anchor="ctr">
            <a:spAutoFit/>
          </a:bodyPr>
          <a:lstStyle>
            <a:lvl1pPr defTabSz="457200" eaLnBrk="0" hangingPunct="0">
              <a:defRPr sz="1600">
                <a:solidFill>
                  <a:schemeClr val="tx1"/>
                </a:solidFill>
                <a:latin typeface="Arial" pitchFamily="34" charset="0"/>
                <a:cs typeface="Arial" pitchFamily="34" charset="0"/>
              </a:defRPr>
            </a:lvl1pPr>
            <a:lvl2pPr marL="742950" indent="-285750"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lnSpc>
                <a:spcPct val="90000"/>
              </a:lnSpc>
              <a:spcBef>
                <a:spcPct val="5000"/>
              </a:spcBef>
            </a:pPr>
            <a:r>
              <a:rPr lang="en-US" altLang="en-US" sz="2800">
                <a:latin typeface="Calibri" pitchFamily="34" charset="0"/>
              </a:rPr>
              <a:t>hadoop fs –copyFromLocal       </a:t>
            </a:r>
          </a:p>
          <a:p>
            <a:pPr eaLnBrk="1" hangingPunct="1">
              <a:lnSpc>
                <a:spcPct val="90000"/>
              </a:lnSpc>
              <a:spcBef>
                <a:spcPct val="5000"/>
              </a:spcBef>
            </a:pPr>
            <a:r>
              <a:rPr lang="en-US" altLang="en-US" sz="2800">
                <a:latin typeface="Calibri" pitchFamily="34" charset="0"/>
              </a:rPr>
              <a:t>                  </a:t>
            </a:r>
            <a:r>
              <a:rPr lang="en-US" altLang="en-US" sz="2800" i="1">
                <a:solidFill>
                  <a:srgbClr val="3333CC"/>
                </a:solidFill>
                <a:latin typeface="Calibri" pitchFamily="34" charset="0"/>
              </a:rPr>
              <a:t>file</a:t>
            </a:r>
            <a:r>
              <a:rPr lang="en-US" altLang="en-US" sz="2800">
                <a:latin typeface="Calibri" pitchFamily="34" charset="0"/>
              </a:rPr>
              <a:t>:///myfile.txt   </a:t>
            </a:r>
          </a:p>
          <a:p>
            <a:pPr eaLnBrk="1" hangingPunct="1">
              <a:lnSpc>
                <a:spcPct val="90000"/>
              </a:lnSpc>
              <a:spcBef>
                <a:spcPct val="5000"/>
              </a:spcBef>
            </a:pPr>
            <a:r>
              <a:rPr lang="en-US" altLang="en-US" sz="2800">
                <a:latin typeface="Calibri" pitchFamily="34" charset="0"/>
              </a:rPr>
              <a:t>                  </a:t>
            </a:r>
            <a:r>
              <a:rPr lang="en-US" altLang="en-US" sz="2800" i="1">
                <a:solidFill>
                  <a:srgbClr val="3333CC"/>
                </a:solidFill>
                <a:latin typeface="Calibri" pitchFamily="34" charset="0"/>
              </a:rPr>
              <a:t>hdfs</a:t>
            </a:r>
            <a:r>
              <a:rPr lang="en-US" altLang="en-US" sz="2800">
                <a:latin typeface="Calibri" pitchFamily="34" charset="0"/>
              </a:rPr>
              <a:t>://localhost:9000/user/keith/myfile.txt</a:t>
            </a:r>
            <a:endParaRPr lang="en-US" altLang="en-US" sz="3600">
              <a:latin typeface="Calibri" pitchFamily="34" charset="0"/>
            </a:endParaRPr>
          </a:p>
        </p:txBody>
      </p:sp>
      <p:sp>
        <p:nvSpPr>
          <p:cNvPr id="20488" name="Rectangle 8"/>
          <p:cNvSpPr>
            <a:spLocks noChangeArrowheads="1"/>
          </p:cNvSpPr>
          <p:nvPr/>
        </p:nvSpPr>
        <p:spPr bwMode="auto">
          <a:xfrm>
            <a:off x="517525" y="5649913"/>
            <a:ext cx="7775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defTabSz="457200" eaLnBrk="0" hangingPunct="0">
              <a:defRPr sz="1600">
                <a:solidFill>
                  <a:schemeClr val="tx1"/>
                </a:solidFill>
                <a:latin typeface="Arial" pitchFamily="34" charset="0"/>
                <a:cs typeface="Arial" pitchFamily="34" charset="0"/>
              </a:defRPr>
            </a:lvl1pPr>
            <a:lvl2pPr indent="-227013"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spcBef>
                <a:spcPct val="35000"/>
              </a:spcBef>
              <a:spcAft>
                <a:spcPct val="15000"/>
              </a:spcAft>
              <a:buClr>
                <a:schemeClr val="tx1"/>
              </a:buClr>
              <a:buFontTx/>
              <a:buChar char="•"/>
            </a:pPr>
            <a:r>
              <a:rPr lang="en-US" altLang="en-US" sz="2200" b="1">
                <a:latin typeface="Calibri" pitchFamily="34" charset="0"/>
              </a:rPr>
              <a:t>Scheme and authority are optional</a:t>
            </a:r>
          </a:p>
          <a:p>
            <a:pPr lvl="1" eaLnBrk="1" hangingPunct="1">
              <a:spcBef>
                <a:spcPct val="25000"/>
              </a:spcBef>
              <a:spcAft>
                <a:spcPct val="15000"/>
              </a:spcAft>
              <a:buClr>
                <a:srgbClr val="375185"/>
              </a:buClr>
              <a:buFontTx/>
              <a:buChar char="•"/>
            </a:pPr>
            <a:r>
              <a:rPr lang="en-US" altLang="en-US" sz="2200">
                <a:latin typeface="Calibri" pitchFamily="34" charset="0"/>
              </a:rPr>
              <a:t>Defaults are taken from configuration file </a:t>
            </a:r>
            <a:r>
              <a:rPr lang="en-US" altLang="en-US" sz="2200">
                <a:solidFill>
                  <a:srgbClr val="000000"/>
                </a:solidFill>
                <a:latin typeface="Calibri" pitchFamily="34" charset="0"/>
              </a:rPr>
              <a:t>core-site.xml</a:t>
            </a:r>
            <a:endParaRPr lang="en-US" altLang="en-US" sz="2200" b="1">
              <a:latin typeface="Calibri" pitchFamily="34" charset="0"/>
            </a:endParaRPr>
          </a:p>
        </p:txBody>
      </p:sp>
      <p:sp>
        <p:nvSpPr>
          <p:cNvPr id="20489" name="Rectangle 8"/>
          <p:cNvSpPr>
            <a:spLocks noChangeArrowheads="1"/>
          </p:cNvSpPr>
          <p:nvPr/>
        </p:nvSpPr>
        <p:spPr bwMode="auto">
          <a:xfrm>
            <a:off x="381000" y="3733800"/>
            <a:ext cx="7775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defTabSz="457200" eaLnBrk="0" hangingPunct="0">
              <a:defRPr sz="1600">
                <a:solidFill>
                  <a:schemeClr val="tx1"/>
                </a:solidFill>
                <a:latin typeface="Arial" pitchFamily="34" charset="0"/>
                <a:cs typeface="Arial" pitchFamily="34" charset="0"/>
              </a:defRPr>
            </a:lvl1pPr>
            <a:lvl2pPr marL="742950" indent="-285750"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spcBef>
                <a:spcPct val="35000"/>
              </a:spcBef>
              <a:spcAft>
                <a:spcPct val="15000"/>
              </a:spcAft>
              <a:buClr>
                <a:schemeClr val="tx1"/>
              </a:buClr>
              <a:buFontTx/>
              <a:buChar char="•"/>
            </a:pPr>
            <a:r>
              <a:rPr lang="en-US" altLang="en-US" sz="2200" b="1">
                <a:latin typeface="Calibri" pitchFamily="34" charset="0"/>
              </a:rPr>
              <a:t>Authority is the hostname and port of the NameNode</a:t>
            </a:r>
          </a:p>
        </p:txBody>
      </p:sp>
      <p:sp>
        <p:nvSpPr>
          <p:cNvPr id="2" name="Slide Number Placeholder 1"/>
          <p:cNvSpPr>
            <a:spLocks noGrp="1"/>
          </p:cNvSpPr>
          <p:nvPr>
            <p:ph type="sldNum" sz="quarter" idx="12"/>
          </p:nvPr>
        </p:nvSpPr>
        <p:spPr/>
        <p:txBody>
          <a:bodyPr/>
          <a:lstStyle/>
          <a:p>
            <a:fld id="{71BD4A25-22B2-48E3-9FC3-0D375F0F72AF}" type="slidenum">
              <a:rPr lang="en-US" smtClean="0"/>
              <a:t>38</a:t>
            </a:fld>
            <a:endParaRPr lang="en-US"/>
          </a:p>
        </p:txBody>
      </p:sp>
    </p:spTree>
    <p:extLst>
      <p:ext uri="{BB962C8B-B14F-4D97-AF65-F5344CB8AC3E}">
        <p14:creationId xmlns:p14="http://schemas.microsoft.com/office/powerpoint/2010/main" val="1285710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txBox="1">
            <a:spLocks noChangeArrowheads="1"/>
          </p:cNvSpPr>
          <p:nvPr/>
        </p:nvSpPr>
        <p:spPr bwMode="auto">
          <a:xfrm>
            <a:off x="395288" y="552450"/>
            <a:ext cx="8440737"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sz="1600">
                <a:solidFill>
                  <a:schemeClr val="tx1"/>
                </a:solidFill>
                <a:latin typeface="Arial" pitchFamily="34" charset="0"/>
                <a:cs typeface="Arial" pitchFamily="34" charset="0"/>
              </a:defRPr>
            </a:lvl1pPr>
            <a:lvl2pPr marL="742950" indent="-285750"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r>
              <a:rPr lang="en-US" sz="3200" dirty="0"/>
              <a:t>Command Line: Hadoop FS Shell</a:t>
            </a:r>
          </a:p>
        </p:txBody>
      </p:sp>
      <p:sp>
        <p:nvSpPr>
          <p:cNvPr id="21507" name="Slide Number Placeholder 3"/>
          <p:cNvSpPr txBox="1">
            <a:spLocks noGrp="1"/>
          </p:cNvSpPr>
          <p:nvPr/>
        </p:nvSpPr>
        <p:spPr bwMode="auto">
          <a:xfrm>
            <a:off x="166688" y="6570663"/>
            <a:ext cx="8366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eaLnBrk="0" hangingPunct="0">
              <a:defRPr sz="1600">
                <a:solidFill>
                  <a:schemeClr val="tx1"/>
                </a:solidFill>
                <a:latin typeface="Arial" pitchFamily="34" charset="0"/>
                <a:cs typeface="Arial" pitchFamily="34" charset="0"/>
              </a:defRPr>
            </a:lvl1pPr>
            <a:lvl2pPr marL="742950" indent="-285750"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fld id="{F3CF6469-6C87-4B89-863B-F40A8AF35BFB}" type="slidenum">
              <a:rPr lang="en-US" altLang="en-US" sz="1200">
                <a:solidFill>
                  <a:srgbClr val="FFFFFF"/>
                </a:solidFill>
                <a:latin typeface="Calibri" pitchFamily="34" charset="0"/>
              </a:rPr>
              <a:pPr eaLnBrk="1" hangingPunct="1"/>
              <a:t>39</a:t>
            </a:fld>
            <a:endParaRPr lang="en-US" altLang="en-US" sz="1200">
              <a:solidFill>
                <a:srgbClr val="FFFFFF"/>
              </a:solidFill>
              <a:latin typeface="Calibri" pitchFamily="34" charset="0"/>
            </a:endParaRPr>
          </a:p>
        </p:txBody>
      </p:sp>
      <p:sp>
        <p:nvSpPr>
          <p:cNvPr id="21508" name="Rectangle 3"/>
          <p:cNvSpPr>
            <a:spLocks noChangeArrowheads="1"/>
          </p:cNvSpPr>
          <p:nvPr/>
        </p:nvSpPr>
        <p:spPr bwMode="auto">
          <a:xfrm>
            <a:off x="369888" y="1536700"/>
            <a:ext cx="8283575"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defTabSz="457200" eaLnBrk="0" hangingPunct="0">
              <a:defRPr sz="1600">
                <a:solidFill>
                  <a:schemeClr val="tx1"/>
                </a:solidFill>
                <a:latin typeface="Arial" pitchFamily="34" charset="0"/>
                <a:cs typeface="Arial" pitchFamily="34" charset="0"/>
              </a:defRPr>
            </a:lvl1pPr>
            <a:lvl2pPr indent="-227013"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spcBef>
                <a:spcPct val="35000"/>
              </a:spcBef>
              <a:spcAft>
                <a:spcPct val="15000"/>
              </a:spcAft>
              <a:buClr>
                <a:schemeClr val="tx1"/>
              </a:buClr>
              <a:buFontTx/>
              <a:buChar char="•"/>
            </a:pPr>
            <a:r>
              <a:rPr lang="en-US" altLang="en-US" sz="2200" b="1">
                <a:latin typeface="Calibri" pitchFamily="34" charset="0"/>
              </a:rPr>
              <a:t>Many POSIX-like commands</a:t>
            </a:r>
          </a:p>
          <a:p>
            <a:pPr lvl="1" eaLnBrk="1" hangingPunct="1">
              <a:spcBef>
                <a:spcPct val="25000"/>
              </a:spcBef>
              <a:spcAft>
                <a:spcPct val="15000"/>
              </a:spcAft>
              <a:buClr>
                <a:srgbClr val="375185"/>
              </a:buClr>
              <a:buFontTx/>
              <a:buChar char="•"/>
            </a:pPr>
            <a:r>
              <a:rPr lang="en-US" altLang="en-US" sz="2200">
                <a:solidFill>
                  <a:srgbClr val="000000"/>
                </a:solidFill>
                <a:latin typeface="Calibri" pitchFamily="34" charset="0"/>
              </a:rPr>
              <a:t>cat, chgrp, chmod, chown, cp, du, ls, mkdir, mv, rm, stat, tail</a:t>
            </a:r>
          </a:p>
          <a:p>
            <a:pPr lvl="1" eaLnBrk="1" hangingPunct="1">
              <a:spcBef>
                <a:spcPct val="25000"/>
              </a:spcBef>
              <a:spcAft>
                <a:spcPct val="15000"/>
              </a:spcAft>
              <a:buClr>
                <a:srgbClr val="375185"/>
              </a:buClr>
              <a:buFontTx/>
              <a:buChar char="•"/>
            </a:pPr>
            <a:endParaRPr lang="en-US" altLang="en-US" sz="2200">
              <a:latin typeface="Calibri" pitchFamily="34" charset="0"/>
            </a:endParaRPr>
          </a:p>
          <a:p>
            <a:pPr eaLnBrk="1" hangingPunct="1">
              <a:spcBef>
                <a:spcPct val="35000"/>
              </a:spcBef>
              <a:spcAft>
                <a:spcPct val="15000"/>
              </a:spcAft>
              <a:buClr>
                <a:schemeClr val="tx1"/>
              </a:buClr>
              <a:buFontTx/>
              <a:buChar char="•"/>
            </a:pPr>
            <a:endParaRPr lang="en-US" altLang="en-US" sz="2200" b="1">
              <a:latin typeface="Calibri" pitchFamily="34" charset="0"/>
            </a:endParaRPr>
          </a:p>
          <a:p>
            <a:pPr eaLnBrk="1" hangingPunct="1">
              <a:spcBef>
                <a:spcPct val="35000"/>
              </a:spcBef>
              <a:spcAft>
                <a:spcPct val="15000"/>
              </a:spcAft>
              <a:buClr>
                <a:schemeClr val="tx1"/>
              </a:buClr>
            </a:pPr>
            <a:endParaRPr lang="en-US" altLang="en-US" sz="2200" b="1">
              <a:latin typeface="Calibri" pitchFamily="34" charset="0"/>
            </a:endParaRPr>
          </a:p>
          <a:p>
            <a:pPr eaLnBrk="1" hangingPunct="1">
              <a:spcBef>
                <a:spcPct val="35000"/>
              </a:spcBef>
              <a:spcAft>
                <a:spcPct val="15000"/>
              </a:spcAft>
              <a:buClr>
                <a:schemeClr val="tx1"/>
              </a:buClr>
              <a:buFontTx/>
              <a:buChar char="•"/>
            </a:pPr>
            <a:endParaRPr lang="en-US" altLang="en-US" sz="2200" b="1">
              <a:latin typeface="Calibri" pitchFamily="34" charset="0"/>
            </a:endParaRPr>
          </a:p>
          <a:p>
            <a:pPr eaLnBrk="1" hangingPunct="1">
              <a:spcBef>
                <a:spcPct val="35000"/>
              </a:spcBef>
              <a:spcAft>
                <a:spcPct val="15000"/>
              </a:spcAft>
              <a:buClr>
                <a:schemeClr val="tx1"/>
              </a:buClr>
              <a:buFontTx/>
              <a:buChar char="•"/>
            </a:pPr>
            <a:endParaRPr lang="en-US" altLang="en-US" sz="2200" b="1">
              <a:latin typeface="Calibri" pitchFamily="34" charset="0"/>
            </a:endParaRPr>
          </a:p>
        </p:txBody>
      </p:sp>
      <p:sp>
        <p:nvSpPr>
          <p:cNvPr id="21509" name="Rectangle 7"/>
          <p:cNvSpPr>
            <a:spLocks noChangeArrowheads="1"/>
          </p:cNvSpPr>
          <p:nvPr/>
        </p:nvSpPr>
        <p:spPr bwMode="auto">
          <a:xfrm>
            <a:off x="388938" y="2928938"/>
            <a:ext cx="7775575"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defTabSz="457200" eaLnBrk="0" hangingPunct="0">
              <a:defRPr sz="1600">
                <a:solidFill>
                  <a:schemeClr val="tx1"/>
                </a:solidFill>
                <a:latin typeface="Arial" pitchFamily="34" charset="0"/>
                <a:cs typeface="Arial" pitchFamily="34" charset="0"/>
              </a:defRPr>
            </a:lvl1pPr>
            <a:lvl2pPr indent="-227013"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spcBef>
                <a:spcPct val="35000"/>
              </a:spcBef>
              <a:spcAft>
                <a:spcPct val="15000"/>
              </a:spcAft>
              <a:buClr>
                <a:schemeClr val="tx1"/>
              </a:buClr>
              <a:buFontTx/>
              <a:buChar char="•"/>
            </a:pPr>
            <a:r>
              <a:rPr lang="en-US" altLang="en-US" sz="2200" b="1">
                <a:latin typeface="Calibri" pitchFamily="34" charset="0"/>
              </a:rPr>
              <a:t>Some HDFS-specific commands </a:t>
            </a:r>
          </a:p>
          <a:p>
            <a:pPr lvl="1" eaLnBrk="1" hangingPunct="1">
              <a:spcBef>
                <a:spcPct val="25000"/>
              </a:spcBef>
              <a:spcAft>
                <a:spcPct val="15000"/>
              </a:spcAft>
              <a:buClr>
                <a:srgbClr val="375185"/>
              </a:buClr>
              <a:buFontTx/>
              <a:buChar char="•"/>
            </a:pPr>
            <a:r>
              <a:rPr lang="en-US" altLang="en-US" sz="2200">
                <a:latin typeface="Calibri" pitchFamily="34" charset="0"/>
              </a:rPr>
              <a:t>copyFromLocal, put</a:t>
            </a:r>
            <a:r>
              <a:rPr lang="en-US" altLang="en-US" sz="2200">
                <a:solidFill>
                  <a:srgbClr val="000000"/>
                </a:solidFill>
                <a:latin typeface="Calibri" pitchFamily="34" charset="0"/>
              </a:rPr>
              <a:t>,</a:t>
            </a:r>
            <a:r>
              <a:rPr lang="en-US" altLang="en-US" sz="1400">
                <a:solidFill>
                  <a:srgbClr val="000000"/>
                </a:solidFill>
              </a:rPr>
              <a:t> </a:t>
            </a:r>
            <a:r>
              <a:rPr lang="en-US" altLang="en-US" sz="2200">
                <a:latin typeface="Calibri" pitchFamily="34" charset="0"/>
              </a:rPr>
              <a:t>copyToLocal, get, getmerge, setrep</a:t>
            </a:r>
          </a:p>
          <a:p>
            <a:pPr lvl="1" eaLnBrk="1" hangingPunct="1">
              <a:spcBef>
                <a:spcPct val="25000"/>
              </a:spcBef>
              <a:spcAft>
                <a:spcPct val="15000"/>
              </a:spcAft>
              <a:buClr>
                <a:srgbClr val="375185"/>
              </a:buClr>
              <a:buFontTx/>
              <a:buChar char="•"/>
            </a:pPr>
            <a:endParaRPr lang="en-US" altLang="en-US" sz="2200">
              <a:latin typeface="Calibri" pitchFamily="34" charset="0"/>
            </a:endParaRPr>
          </a:p>
          <a:p>
            <a:pPr eaLnBrk="1" hangingPunct="1">
              <a:spcBef>
                <a:spcPct val="35000"/>
              </a:spcBef>
              <a:spcAft>
                <a:spcPct val="15000"/>
              </a:spcAft>
              <a:buClr>
                <a:schemeClr val="tx1"/>
              </a:buClr>
              <a:buFontTx/>
              <a:buChar char="•"/>
            </a:pPr>
            <a:endParaRPr lang="en-US" altLang="en-US" sz="2200" b="1">
              <a:latin typeface="Calibri" pitchFamily="34" charset="0"/>
            </a:endParaRPr>
          </a:p>
          <a:p>
            <a:pPr eaLnBrk="1" hangingPunct="1">
              <a:spcBef>
                <a:spcPct val="35000"/>
              </a:spcBef>
              <a:spcAft>
                <a:spcPct val="15000"/>
              </a:spcAft>
              <a:buClr>
                <a:schemeClr val="tx1"/>
              </a:buClr>
              <a:buFontTx/>
              <a:buChar char="•"/>
            </a:pPr>
            <a:endParaRPr lang="en-US" altLang="en-US" sz="2200" b="1">
              <a:latin typeface="Calibri" pitchFamily="34" charset="0"/>
            </a:endParaRPr>
          </a:p>
        </p:txBody>
      </p:sp>
      <p:sp>
        <p:nvSpPr>
          <p:cNvPr id="21510" name="Rectangle 13"/>
          <p:cNvSpPr txBox="1">
            <a:spLocks noGrp="1" noChangeArrowheads="1"/>
          </p:cNvSpPr>
          <p:nvPr/>
        </p:nvSpPr>
        <p:spPr bwMode="auto">
          <a:xfrm>
            <a:off x="165100" y="6654800"/>
            <a:ext cx="31432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r" eaLnBrk="1" hangingPunct="1"/>
            <a:fld id="{00E02D1B-33B0-48C4-97CC-9E1199858F64}" type="slidenum">
              <a:rPr lang="en-US" altLang="en-US" sz="800"/>
              <a:pPr algn="r" eaLnBrk="1" hangingPunct="1"/>
              <a:t>39</a:t>
            </a:fld>
            <a:endParaRPr lang="en-US" altLang="en-US" sz="800"/>
          </a:p>
        </p:txBody>
      </p:sp>
      <p:sp>
        <p:nvSpPr>
          <p:cNvPr id="2" name="Slide Number Placeholder 1"/>
          <p:cNvSpPr>
            <a:spLocks noGrp="1"/>
          </p:cNvSpPr>
          <p:nvPr>
            <p:ph type="sldNum" sz="quarter" idx="12"/>
          </p:nvPr>
        </p:nvSpPr>
        <p:spPr/>
        <p:txBody>
          <a:bodyPr/>
          <a:lstStyle/>
          <a:p>
            <a:fld id="{71BD4A25-22B2-48E3-9FC3-0D375F0F72AF}" type="slidenum">
              <a:rPr lang="en-US" smtClean="0"/>
              <a:t>39</a:t>
            </a:fld>
            <a:endParaRPr lang="en-US"/>
          </a:p>
        </p:txBody>
      </p:sp>
    </p:spTree>
    <p:extLst>
      <p:ext uri="{BB962C8B-B14F-4D97-AF65-F5344CB8AC3E}">
        <p14:creationId xmlns:p14="http://schemas.microsoft.com/office/powerpoint/2010/main" val="3649319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Questions</a:t>
            </a:r>
            <a:endParaRPr lang="en-US" dirty="0"/>
          </a:p>
        </p:txBody>
      </p:sp>
      <p:sp>
        <p:nvSpPr>
          <p:cNvPr id="3" name="Content Placeholder 2"/>
          <p:cNvSpPr>
            <a:spLocks noGrp="1"/>
          </p:cNvSpPr>
          <p:nvPr>
            <p:ph idx="1"/>
          </p:nvPr>
        </p:nvSpPr>
        <p:spPr/>
        <p:txBody>
          <a:bodyPr>
            <a:normAutofit/>
          </a:bodyPr>
          <a:lstStyle/>
          <a:p>
            <a:r>
              <a:rPr lang="en-US" sz="4000" b="1" dirty="0" smtClean="0"/>
              <a:t>Problem 2: </a:t>
            </a:r>
            <a:r>
              <a:rPr lang="en-US" sz="4000" dirty="0" smtClean="0"/>
              <a:t>Very high end machines are too expensive</a:t>
            </a:r>
          </a:p>
          <a:p>
            <a:pPr marL="0" indent="0">
              <a:buNone/>
            </a:pPr>
            <a:endParaRPr lang="en-US" sz="4000" dirty="0" smtClean="0"/>
          </a:p>
          <a:p>
            <a:r>
              <a:rPr lang="en-US" sz="4000" b="1" dirty="0" smtClean="0">
                <a:solidFill>
                  <a:srgbClr val="0000FF"/>
                </a:solidFill>
              </a:rPr>
              <a:t>HDFS: </a:t>
            </a:r>
            <a:r>
              <a:rPr lang="en-US" sz="4000" dirty="0" smtClean="0">
                <a:solidFill>
                  <a:srgbClr val="0000FF"/>
                </a:solidFill>
              </a:rPr>
              <a:t>Run on commodity hardware!</a:t>
            </a:r>
            <a:endParaRPr lang="en-US" sz="4000" dirty="0">
              <a:solidFill>
                <a:srgbClr val="0000FF"/>
              </a:solidFill>
            </a:endParaRPr>
          </a:p>
        </p:txBody>
      </p:sp>
    </p:spTree>
    <p:extLst>
      <p:ext uri="{BB962C8B-B14F-4D97-AF65-F5344CB8AC3E}">
        <p14:creationId xmlns:p14="http://schemas.microsoft.com/office/powerpoint/2010/main" val="238699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txBox="1">
            <a:spLocks noChangeArrowheads="1"/>
          </p:cNvSpPr>
          <p:nvPr/>
        </p:nvSpPr>
        <p:spPr bwMode="auto">
          <a:xfrm>
            <a:off x="395288" y="552450"/>
            <a:ext cx="8440737"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sz="1600">
                <a:solidFill>
                  <a:schemeClr val="tx1"/>
                </a:solidFill>
                <a:latin typeface="Arial" pitchFamily="34" charset="0"/>
                <a:cs typeface="Arial" pitchFamily="34" charset="0"/>
              </a:defRPr>
            </a:lvl1pPr>
            <a:lvl2pPr marL="742950" indent="-285750"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r>
              <a:rPr lang="en-US" altLang="en-US" sz="3200">
                <a:solidFill>
                  <a:srgbClr val="17375E"/>
                </a:solidFill>
              </a:rPr>
              <a:t>HDFS – FS shell commands</a:t>
            </a:r>
          </a:p>
        </p:txBody>
      </p:sp>
      <p:sp>
        <p:nvSpPr>
          <p:cNvPr id="22531" name="Slide Number Placeholder 3"/>
          <p:cNvSpPr txBox="1">
            <a:spLocks noGrp="1"/>
          </p:cNvSpPr>
          <p:nvPr/>
        </p:nvSpPr>
        <p:spPr bwMode="auto">
          <a:xfrm>
            <a:off x="166688" y="6570663"/>
            <a:ext cx="8366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eaLnBrk="0" hangingPunct="0">
              <a:defRPr sz="1600">
                <a:solidFill>
                  <a:schemeClr val="tx1"/>
                </a:solidFill>
                <a:latin typeface="Arial" pitchFamily="34" charset="0"/>
                <a:cs typeface="Arial" pitchFamily="34" charset="0"/>
              </a:defRPr>
            </a:lvl1pPr>
            <a:lvl2pPr marL="742950" indent="-285750"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fld id="{9C8D2C0A-F88A-4923-870D-54AA465EDC48}" type="slidenum">
              <a:rPr lang="en-US" altLang="en-US" sz="1200">
                <a:solidFill>
                  <a:srgbClr val="FFFFFF"/>
                </a:solidFill>
                <a:latin typeface="Calibri" pitchFamily="34" charset="0"/>
              </a:rPr>
              <a:pPr eaLnBrk="1" hangingPunct="1"/>
              <a:t>40</a:t>
            </a:fld>
            <a:endParaRPr lang="en-US" altLang="en-US" sz="1200">
              <a:solidFill>
                <a:srgbClr val="FFFFFF"/>
              </a:solidFill>
              <a:latin typeface="Calibri" pitchFamily="34" charset="0"/>
            </a:endParaRPr>
          </a:p>
        </p:txBody>
      </p:sp>
      <p:sp>
        <p:nvSpPr>
          <p:cNvPr id="22532" name="Rectangle 3"/>
          <p:cNvSpPr>
            <a:spLocks noChangeArrowheads="1"/>
          </p:cNvSpPr>
          <p:nvPr/>
        </p:nvSpPr>
        <p:spPr bwMode="auto">
          <a:xfrm>
            <a:off x="369888" y="1536700"/>
            <a:ext cx="8283575"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defTabSz="457200" eaLnBrk="0" hangingPunct="0">
              <a:defRPr sz="1600">
                <a:solidFill>
                  <a:schemeClr val="tx1"/>
                </a:solidFill>
                <a:latin typeface="Arial" pitchFamily="34" charset="0"/>
                <a:cs typeface="Arial" pitchFamily="34" charset="0"/>
              </a:defRPr>
            </a:lvl1pPr>
            <a:lvl2pPr indent="-227013"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spcBef>
                <a:spcPct val="35000"/>
              </a:spcBef>
              <a:spcAft>
                <a:spcPct val="15000"/>
              </a:spcAft>
              <a:buClr>
                <a:schemeClr val="tx1"/>
              </a:buClr>
              <a:buFontTx/>
              <a:buChar char="•"/>
            </a:pPr>
            <a:r>
              <a:rPr lang="en-US" altLang="en-US" sz="2200" b="1" dirty="0" err="1">
                <a:solidFill>
                  <a:srgbClr val="000000"/>
                </a:solidFill>
                <a:latin typeface="Calibri" pitchFamily="34" charset="0"/>
              </a:rPr>
              <a:t>copyFromLocal</a:t>
            </a:r>
            <a:r>
              <a:rPr lang="en-US" altLang="en-US" sz="2200" b="1" dirty="0">
                <a:solidFill>
                  <a:srgbClr val="000000"/>
                </a:solidFill>
                <a:latin typeface="Calibri" pitchFamily="34" charset="0"/>
              </a:rPr>
              <a:t> / put</a:t>
            </a:r>
          </a:p>
          <a:p>
            <a:pPr lvl="1" eaLnBrk="1" hangingPunct="1">
              <a:spcBef>
                <a:spcPct val="25000"/>
              </a:spcBef>
              <a:spcAft>
                <a:spcPct val="15000"/>
              </a:spcAft>
              <a:buClr>
                <a:srgbClr val="375185"/>
              </a:buClr>
              <a:buFontTx/>
              <a:buChar char="•"/>
            </a:pPr>
            <a:r>
              <a:rPr lang="en-US" altLang="en-US" sz="2200" dirty="0">
                <a:solidFill>
                  <a:srgbClr val="000000"/>
                </a:solidFill>
                <a:latin typeface="Calibri" pitchFamily="34" charset="0"/>
              </a:rPr>
              <a:t>Copy </a:t>
            </a:r>
            <a:r>
              <a:rPr lang="en-US" altLang="en-US" sz="2200" dirty="0" smtClean="0">
                <a:solidFill>
                  <a:srgbClr val="000000"/>
                </a:solidFill>
                <a:latin typeface="Calibri" pitchFamily="34" charset="0"/>
              </a:rPr>
              <a:t>files/</a:t>
            </a:r>
            <a:r>
              <a:rPr lang="en-US" altLang="en-US" sz="2200" dirty="0" err="1" smtClean="0">
                <a:solidFill>
                  <a:srgbClr val="000000"/>
                </a:solidFill>
                <a:latin typeface="Calibri" pitchFamily="34" charset="0"/>
              </a:rPr>
              <a:t>dir</a:t>
            </a:r>
            <a:r>
              <a:rPr lang="en-US" altLang="en-US" sz="2200" dirty="0" smtClean="0">
                <a:solidFill>
                  <a:srgbClr val="000000"/>
                </a:solidFill>
                <a:latin typeface="Calibri" pitchFamily="34" charset="0"/>
              </a:rPr>
              <a:t> </a:t>
            </a:r>
            <a:r>
              <a:rPr lang="en-US" altLang="en-US" sz="2200" dirty="0">
                <a:solidFill>
                  <a:srgbClr val="000000"/>
                </a:solidFill>
                <a:latin typeface="Calibri" pitchFamily="34" charset="0"/>
              </a:rPr>
              <a:t>from the local file system into fs</a:t>
            </a:r>
            <a:endParaRPr lang="en-US" altLang="en-US" sz="2200" dirty="0">
              <a:latin typeface="Calibri" pitchFamily="34" charset="0"/>
            </a:endParaRPr>
          </a:p>
          <a:p>
            <a:pPr eaLnBrk="1" hangingPunct="1">
              <a:spcBef>
                <a:spcPct val="35000"/>
              </a:spcBef>
              <a:spcAft>
                <a:spcPct val="15000"/>
              </a:spcAft>
              <a:buClr>
                <a:schemeClr val="tx1"/>
              </a:buClr>
              <a:buFontTx/>
              <a:buChar char="•"/>
            </a:pPr>
            <a:endParaRPr lang="en-US" altLang="en-US" sz="2200" b="1" dirty="0">
              <a:latin typeface="Calibri" pitchFamily="34" charset="0"/>
            </a:endParaRPr>
          </a:p>
          <a:p>
            <a:pPr eaLnBrk="1" hangingPunct="1">
              <a:spcBef>
                <a:spcPct val="35000"/>
              </a:spcBef>
              <a:spcAft>
                <a:spcPct val="15000"/>
              </a:spcAft>
              <a:buClr>
                <a:schemeClr val="tx1"/>
              </a:buClr>
            </a:pPr>
            <a:endParaRPr lang="en-US" altLang="en-US" sz="2200" b="1" dirty="0">
              <a:latin typeface="Calibri" pitchFamily="34" charset="0"/>
            </a:endParaRPr>
          </a:p>
          <a:p>
            <a:pPr eaLnBrk="1" hangingPunct="1">
              <a:spcBef>
                <a:spcPct val="35000"/>
              </a:spcBef>
              <a:spcAft>
                <a:spcPct val="15000"/>
              </a:spcAft>
              <a:buClr>
                <a:schemeClr val="tx1"/>
              </a:buClr>
              <a:buFontTx/>
              <a:buChar char="•"/>
            </a:pPr>
            <a:endParaRPr lang="en-US" altLang="en-US" sz="2200" b="1" dirty="0">
              <a:latin typeface="Calibri" pitchFamily="34" charset="0"/>
            </a:endParaRPr>
          </a:p>
          <a:p>
            <a:pPr eaLnBrk="1" hangingPunct="1">
              <a:spcBef>
                <a:spcPct val="35000"/>
              </a:spcBef>
              <a:spcAft>
                <a:spcPct val="15000"/>
              </a:spcAft>
              <a:buClr>
                <a:schemeClr val="tx1"/>
              </a:buClr>
              <a:buFontTx/>
              <a:buChar char="•"/>
            </a:pPr>
            <a:endParaRPr lang="en-US" altLang="en-US" sz="2200" b="1" dirty="0">
              <a:latin typeface="Calibri" pitchFamily="34" charset="0"/>
            </a:endParaRPr>
          </a:p>
        </p:txBody>
      </p:sp>
      <p:sp>
        <p:nvSpPr>
          <p:cNvPr id="22533" name="Rectangle 6"/>
          <p:cNvSpPr>
            <a:spLocks noChangeArrowheads="1"/>
          </p:cNvSpPr>
          <p:nvPr/>
        </p:nvSpPr>
        <p:spPr bwMode="auto">
          <a:xfrm>
            <a:off x="904875" y="2514600"/>
            <a:ext cx="7604125" cy="528638"/>
          </a:xfrm>
          <a:prstGeom prst="rect">
            <a:avLst/>
          </a:prstGeom>
          <a:solidFill>
            <a:srgbClr val="99CCFF"/>
          </a:solidFill>
          <a:ln w="9525">
            <a:solidFill>
              <a:schemeClr val="tx1"/>
            </a:solidFill>
            <a:miter lim="800000"/>
            <a:headEnd/>
            <a:tailEnd/>
          </a:ln>
        </p:spPr>
        <p:txBody>
          <a:bodyPr anchor="ctr">
            <a:spAutoFit/>
          </a:bodyPr>
          <a:lstStyle>
            <a:lvl1pPr defTabSz="457200" eaLnBrk="0" hangingPunct="0">
              <a:defRPr sz="1600">
                <a:solidFill>
                  <a:schemeClr val="tx1"/>
                </a:solidFill>
                <a:latin typeface="Arial" pitchFamily="34" charset="0"/>
                <a:cs typeface="Arial" pitchFamily="34" charset="0"/>
              </a:defRPr>
            </a:lvl1pPr>
            <a:lvl2pPr marL="742950" indent="-285750"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r>
              <a:rPr lang="en-US" altLang="en-US" sz="2800">
                <a:latin typeface="Calibri" pitchFamily="34" charset="0"/>
              </a:rPr>
              <a:t>hadoop fs -copyFromLocal &lt;localsrc&gt; .. &lt;dst&gt;</a:t>
            </a:r>
          </a:p>
        </p:txBody>
      </p:sp>
      <p:sp>
        <p:nvSpPr>
          <p:cNvPr id="22534" name="Rectangle 7"/>
          <p:cNvSpPr>
            <a:spLocks noChangeArrowheads="1"/>
          </p:cNvSpPr>
          <p:nvPr/>
        </p:nvSpPr>
        <p:spPr bwMode="auto">
          <a:xfrm>
            <a:off x="919163" y="3730625"/>
            <a:ext cx="7467600" cy="528638"/>
          </a:xfrm>
          <a:prstGeom prst="rect">
            <a:avLst/>
          </a:prstGeom>
          <a:solidFill>
            <a:srgbClr val="99CCFF"/>
          </a:solidFill>
          <a:ln w="9525">
            <a:solidFill>
              <a:schemeClr val="tx1"/>
            </a:solidFill>
            <a:miter lim="800000"/>
            <a:headEnd/>
            <a:tailEnd/>
          </a:ln>
        </p:spPr>
        <p:txBody>
          <a:bodyPr anchor="ctr">
            <a:spAutoFit/>
          </a:bodyPr>
          <a:lstStyle>
            <a:lvl1pPr defTabSz="457200" eaLnBrk="0" hangingPunct="0">
              <a:defRPr sz="1600">
                <a:solidFill>
                  <a:schemeClr val="tx1"/>
                </a:solidFill>
                <a:latin typeface="Arial" pitchFamily="34" charset="0"/>
                <a:cs typeface="Arial" pitchFamily="34" charset="0"/>
              </a:defRPr>
            </a:lvl1pPr>
            <a:lvl2pPr marL="742950" indent="-285750"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r>
              <a:rPr lang="en-US" altLang="en-US" sz="2800">
                <a:latin typeface="Calibri" pitchFamily="34" charset="0"/>
              </a:rPr>
              <a:t>hadoop fs -put &lt;localsrc&gt; .. &lt;dst&gt;</a:t>
            </a:r>
          </a:p>
        </p:txBody>
      </p:sp>
      <p:sp>
        <p:nvSpPr>
          <p:cNvPr id="22535" name="Rectangle 9"/>
          <p:cNvSpPr>
            <a:spLocks noChangeArrowheads="1"/>
          </p:cNvSpPr>
          <p:nvPr/>
        </p:nvSpPr>
        <p:spPr bwMode="auto">
          <a:xfrm>
            <a:off x="808038" y="3127375"/>
            <a:ext cx="121443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defTabSz="457200" eaLnBrk="0" hangingPunct="0">
              <a:defRPr sz="1600">
                <a:solidFill>
                  <a:schemeClr val="tx1"/>
                </a:solidFill>
                <a:latin typeface="Arial" pitchFamily="34" charset="0"/>
                <a:cs typeface="Arial" pitchFamily="34" charset="0"/>
              </a:defRPr>
            </a:lvl1pPr>
            <a:lvl2pPr marL="742950" indent="-285750"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spcBef>
                <a:spcPct val="35000"/>
              </a:spcBef>
              <a:spcAft>
                <a:spcPct val="15000"/>
              </a:spcAft>
              <a:buClr>
                <a:schemeClr val="tx1"/>
              </a:buClr>
            </a:pPr>
            <a:r>
              <a:rPr lang="en-US" altLang="en-US" sz="2200" b="1">
                <a:solidFill>
                  <a:srgbClr val="000000"/>
                </a:solidFill>
                <a:latin typeface="Calibri" pitchFamily="34" charset="0"/>
              </a:rPr>
              <a:t>Or</a:t>
            </a:r>
            <a:endParaRPr lang="en-US" altLang="en-US" sz="2200" b="1">
              <a:latin typeface="Calibri" pitchFamily="34" charset="0"/>
            </a:endParaRPr>
          </a:p>
          <a:p>
            <a:pPr eaLnBrk="1" hangingPunct="1">
              <a:spcBef>
                <a:spcPct val="35000"/>
              </a:spcBef>
              <a:spcAft>
                <a:spcPct val="15000"/>
              </a:spcAft>
              <a:buClr>
                <a:schemeClr val="tx1"/>
              </a:buClr>
            </a:pPr>
            <a:endParaRPr lang="en-US" altLang="en-US" sz="2200" b="1">
              <a:latin typeface="Calibri" pitchFamily="34" charset="0"/>
            </a:endParaRPr>
          </a:p>
          <a:p>
            <a:pPr eaLnBrk="1" hangingPunct="1">
              <a:spcBef>
                <a:spcPct val="35000"/>
              </a:spcBef>
              <a:spcAft>
                <a:spcPct val="15000"/>
              </a:spcAft>
              <a:buClr>
                <a:schemeClr val="tx1"/>
              </a:buClr>
              <a:buFontTx/>
              <a:buChar char="•"/>
            </a:pPr>
            <a:endParaRPr lang="en-US" altLang="en-US" sz="2200" b="1">
              <a:latin typeface="Calibri" pitchFamily="34" charset="0"/>
            </a:endParaRPr>
          </a:p>
          <a:p>
            <a:pPr eaLnBrk="1" hangingPunct="1">
              <a:spcBef>
                <a:spcPct val="35000"/>
              </a:spcBef>
              <a:spcAft>
                <a:spcPct val="15000"/>
              </a:spcAft>
              <a:buClr>
                <a:schemeClr val="tx1"/>
              </a:buClr>
              <a:buFontTx/>
              <a:buChar char="•"/>
            </a:pPr>
            <a:endParaRPr lang="en-US" altLang="en-US" sz="2200" b="1">
              <a:latin typeface="Calibri" pitchFamily="34" charset="0"/>
            </a:endParaRPr>
          </a:p>
        </p:txBody>
      </p:sp>
      <p:sp>
        <p:nvSpPr>
          <p:cNvPr id="22536" name="Rectangle 13"/>
          <p:cNvSpPr txBox="1">
            <a:spLocks noGrp="1" noChangeArrowheads="1"/>
          </p:cNvSpPr>
          <p:nvPr/>
        </p:nvSpPr>
        <p:spPr bwMode="auto">
          <a:xfrm>
            <a:off x="165100" y="6654800"/>
            <a:ext cx="31432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r" eaLnBrk="1" hangingPunct="1"/>
            <a:fld id="{28202AF3-7986-489C-989D-4390F64CF98E}" type="slidenum">
              <a:rPr lang="en-US" altLang="en-US" sz="800"/>
              <a:pPr algn="r" eaLnBrk="1" hangingPunct="1"/>
              <a:t>40</a:t>
            </a:fld>
            <a:endParaRPr lang="en-US" altLang="en-US" sz="800"/>
          </a:p>
        </p:txBody>
      </p:sp>
      <p:sp>
        <p:nvSpPr>
          <p:cNvPr id="2" name="Slide Number Placeholder 1"/>
          <p:cNvSpPr>
            <a:spLocks noGrp="1"/>
          </p:cNvSpPr>
          <p:nvPr>
            <p:ph type="sldNum" sz="quarter" idx="12"/>
          </p:nvPr>
        </p:nvSpPr>
        <p:spPr/>
        <p:txBody>
          <a:bodyPr/>
          <a:lstStyle/>
          <a:p>
            <a:fld id="{71BD4A25-22B2-48E3-9FC3-0D375F0F72AF}" type="slidenum">
              <a:rPr lang="en-US" smtClean="0"/>
              <a:t>40</a:t>
            </a:fld>
            <a:endParaRPr lang="en-US"/>
          </a:p>
        </p:txBody>
      </p:sp>
    </p:spTree>
    <p:extLst>
      <p:ext uri="{BB962C8B-B14F-4D97-AF65-F5344CB8AC3E}">
        <p14:creationId xmlns:p14="http://schemas.microsoft.com/office/powerpoint/2010/main" val="1777290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txBox="1">
            <a:spLocks noGrp="1"/>
          </p:cNvSpPr>
          <p:nvPr/>
        </p:nvSpPr>
        <p:spPr bwMode="auto">
          <a:xfrm>
            <a:off x="166688" y="6570663"/>
            <a:ext cx="8366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eaLnBrk="0" hangingPunct="0">
              <a:defRPr sz="1600">
                <a:solidFill>
                  <a:schemeClr val="tx1"/>
                </a:solidFill>
                <a:latin typeface="Arial" pitchFamily="34" charset="0"/>
                <a:cs typeface="Arial" pitchFamily="34" charset="0"/>
              </a:defRPr>
            </a:lvl1pPr>
            <a:lvl2pPr marL="742950" indent="-285750"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fld id="{CDABC891-9629-4A71-8146-E5A4DE054D29}" type="slidenum">
              <a:rPr lang="en-US" altLang="en-US" sz="1200">
                <a:solidFill>
                  <a:srgbClr val="FFFFFF"/>
                </a:solidFill>
                <a:latin typeface="Calibri" pitchFamily="34" charset="0"/>
              </a:rPr>
              <a:pPr eaLnBrk="1" hangingPunct="1"/>
              <a:t>41</a:t>
            </a:fld>
            <a:endParaRPr lang="en-US" altLang="en-US" sz="1200">
              <a:solidFill>
                <a:srgbClr val="FFFFFF"/>
              </a:solidFill>
              <a:latin typeface="Calibri" pitchFamily="34" charset="0"/>
            </a:endParaRPr>
          </a:p>
        </p:txBody>
      </p:sp>
      <p:sp>
        <p:nvSpPr>
          <p:cNvPr id="23555" name="Rectangle 3"/>
          <p:cNvSpPr>
            <a:spLocks noChangeArrowheads="1"/>
          </p:cNvSpPr>
          <p:nvPr/>
        </p:nvSpPr>
        <p:spPr bwMode="auto">
          <a:xfrm>
            <a:off x="369888" y="1536700"/>
            <a:ext cx="8283575"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defTabSz="457200" eaLnBrk="0" hangingPunct="0">
              <a:defRPr sz="1600">
                <a:solidFill>
                  <a:schemeClr val="tx1"/>
                </a:solidFill>
                <a:latin typeface="Arial" pitchFamily="34" charset="0"/>
                <a:cs typeface="Arial" pitchFamily="34" charset="0"/>
              </a:defRPr>
            </a:lvl1pPr>
            <a:lvl2pPr indent="-227013"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spcBef>
                <a:spcPct val="35000"/>
              </a:spcBef>
              <a:spcAft>
                <a:spcPct val="15000"/>
              </a:spcAft>
              <a:buClr>
                <a:schemeClr val="tx1"/>
              </a:buClr>
              <a:buFontTx/>
              <a:buChar char="•"/>
            </a:pPr>
            <a:r>
              <a:rPr lang="en-US" altLang="en-US" sz="2200" b="1" dirty="0" err="1">
                <a:solidFill>
                  <a:srgbClr val="000000"/>
                </a:solidFill>
                <a:latin typeface="Calibri" pitchFamily="34" charset="0"/>
              </a:rPr>
              <a:t>copyToLocal</a:t>
            </a:r>
            <a:r>
              <a:rPr lang="en-US" altLang="en-US" sz="2200" b="1" dirty="0">
                <a:solidFill>
                  <a:srgbClr val="000000"/>
                </a:solidFill>
                <a:latin typeface="Calibri" pitchFamily="34" charset="0"/>
              </a:rPr>
              <a:t> / get</a:t>
            </a:r>
          </a:p>
          <a:p>
            <a:pPr lvl="1" eaLnBrk="1" hangingPunct="1">
              <a:spcBef>
                <a:spcPct val="25000"/>
              </a:spcBef>
              <a:spcAft>
                <a:spcPct val="15000"/>
              </a:spcAft>
              <a:buClr>
                <a:srgbClr val="375185"/>
              </a:buClr>
              <a:buFontTx/>
              <a:buChar char="•"/>
            </a:pPr>
            <a:r>
              <a:rPr lang="en-US" altLang="en-US" sz="2200" dirty="0">
                <a:solidFill>
                  <a:srgbClr val="000000"/>
                </a:solidFill>
                <a:latin typeface="Calibri" pitchFamily="34" charset="0"/>
              </a:rPr>
              <a:t>Copy </a:t>
            </a:r>
            <a:r>
              <a:rPr lang="en-US" altLang="en-US" sz="2200" dirty="0" smtClean="0">
                <a:solidFill>
                  <a:srgbClr val="000000"/>
                </a:solidFill>
                <a:latin typeface="Calibri" pitchFamily="34" charset="0"/>
              </a:rPr>
              <a:t>files/</a:t>
            </a:r>
            <a:r>
              <a:rPr lang="en-US" altLang="en-US" sz="2200" dirty="0" err="1" smtClean="0">
                <a:solidFill>
                  <a:srgbClr val="000000"/>
                </a:solidFill>
                <a:latin typeface="Calibri" pitchFamily="34" charset="0"/>
              </a:rPr>
              <a:t>dir</a:t>
            </a:r>
            <a:r>
              <a:rPr lang="en-US" altLang="en-US" sz="2200" dirty="0" smtClean="0">
                <a:solidFill>
                  <a:srgbClr val="000000"/>
                </a:solidFill>
                <a:latin typeface="Calibri" pitchFamily="34" charset="0"/>
              </a:rPr>
              <a:t> </a:t>
            </a:r>
            <a:r>
              <a:rPr lang="en-US" altLang="en-US" sz="2200" dirty="0">
                <a:solidFill>
                  <a:srgbClr val="000000"/>
                </a:solidFill>
                <a:latin typeface="Calibri" pitchFamily="34" charset="0"/>
              </a:rPr>
              <a:t>from fs into the local file system</a:t>
            </a:r>
            <a:endParaRPr lang="en-US" altLang="en-US" sz="2200" dirty="0">
              <a:latin typeface="Calibri" pitchFamily="34" charset="0"/>
            </a:endParaRPr>
          </a:p>
          <a:p>
            <a:pPr eaLnBrk="1" hangingPunct="1">
              <a:spcBef>
                <a:spcPct val="35000"/>
              </a:spcBef>
              <a:spcAft>
                <a:spcPct val="15000"/>
              </a:spcAft>
              <a:buClr>
                <a:schemeClr val="tx1"/>
              </a:buClr>
              <a:buFontTx/>
              <a:buChar char="•"/>
            </a:pPr>
            <a:endParaRPr lang="en-US" altLang="en-US" sz="2200" b="1" dirty="0">
              <a:latin typeface="Calibri" pitchFamily="34" charset="0"/>
            </a:endParaRPr>
          </a:p>
          <a:p>
            <a:pPr eaLnBrk="1" hangingPunct="1">
              <a:spcBef>
                <a:spcPct val="35000"/>
              </a:spcBef>
              <a:spcAft>
                <a:spcPct val="15000"/>
              </a:spcAft>
              <a:buClr>
                <a:schemeClr val="tx1"/>
              </a:buClr>
            </a:pPr>
            <a:endParaRPr lang="en-US" altLang="en-US" sz="2200" b="1" dirty="0">
              <a:latin typeface="Calibri" pitchFamily="34" charset="0"/>
            </a:endParaRPr>
          </a:p>
          <a:p>
            <a:pPr eaLnBrk="1" hangingPunct="1">
              <a:spcBef>
                <a:spcPct val="35000"/>
              </a:spcBef>
              <a:spcAft>
                <a:spcPct val="15000"/>
              </a:spcAft>
              <a:buClr>
                <a:schemeClr val="tx1"/>
              </a:buClr>
              <a:buFontTx/>
              <a:buChar char="•"/>
            </a:pPr>
            <a:endParaRPr lang="en-US" altLang="en-US" sz="2200" b="1" dirty="0">
              <a:latin typeface="Calibri" pitchFamily="34" charset="0"/>
            </a:endParaRPr>
          </a:p>
          <a:p>
            <a:pPr eaLnBrk="1" hangingPunct="1">
              <a:spcBef>
                <a:spcPct val="35000"/>
              </a:spcBef>
              <a:spcAft>
                <a:spcPct val="15000"/>
              </a:spcAft>
              <a:buClr>
                <a:schemeClr val="tx1"/>
              </a:buClr>
              <a:buFontTx/>
              <a:buChar char="•"/>
            </a:pPr>
            <a:endParaRPr lang="en-US" altLang="en-US" sz="2200" b="1" dirty="0">
              <a:latin typeface="Calibri" pitchFamily="34" charset="0"/>
            </a:endParaRPr>
          </a:p>
        </p:txBody>
      </p:sp>
      <p:sp>
        <p:nvSpPr>
          <p:cNvPr id="23556" name="Rectangle 5"/>
          <p:cNvSpPr>
            <a:spLocks noChangeArrowheads="1"/>
          </p:cNvSpPr>
          <p:nvPr/>
        </p:nvSpPr>
        <p:spPr bwMode="auto">
          <a:xfrm>
            <a:off x="890588" y="2566988"/>
            <a:ext cx="7604125" cy="1169987"/>
          </a:xfrm>
          <a:prstGeom prst="rect">
            <a:avLst/>
          </a:prstGeom>
          <a:solidFill>
            <a:srgbClr val="99CCFF"/>
          </a:solidFill>
          <a:ln w="9525">
            <a:solidFill>
              <a:schemeClr val="tx1"/>
            </a:solidFill>
            <a:miter lim="800000"/>
            <a:headEnd/>
            <a:tailEnd/>
          </a:ln>
        </p:spPr>
        <p:txBody>
          <a:bodyPr anchor="ctr">
            <a:spAutoFit/>
          </a:bodyPr>
          <a:lstStyle>
            <a:lvl1pPr defTabSz="457200" eaLnBrk="0" hangingPunct="0">
              <a:defRPr sz="1600">
                <a:solidFill>
                  <a:schemeClr val="tx1"/>
                </a:solidFill>
                <a:latin typeface="Arial" pitchFamily="34" charset="0"/>
                <a:cs typeface="Arial" pitchFamily="34" charset="0"/>
              </a:defRPr>
            </a:lvl1pPr>
            <a:lvl2pPr marL="742950" indent="-285750"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r>
              <a:rPr lang="en-US" altLang="en-US" sz="2800">
                <a:latin typeface="Calibri" pitchFamily="34" charset="0"/>
              </a:rPr>
              <a:t>hadoop fs -copyToLocal [-ignorecrc] [-crc]    </a:t>
            </a:r>
          </a:p>
          <a:p>
            <a:pPr eaLnBrk="1" hangingPunct="1"/>
            <a:r>
              <a:rPr lang="en-US" altLang="en-US" sz="2800">
                <a:latin typeface="Calibri" pitchFamily="34" charset="0"/>
              </a:rPr>
              <a:t>                                               &lt;src&gt; &lt;localdst&gt;</a:t>
            </a:r>
          </a:p>
        </p:txBody>
      </p:sp>
      <p:sp>
        <p:nvSpPr>
          <p:cNvPr id="23557" name="Rectangle 6"/>
          <p:cNvSpPr>
            <a:spLocks noChangeArrowheads="1"/>
          </p:cNvSpPr>
          <p:nvPr/>
        </p:nvSpPr>
        <p:spPr bwMode="auto">
          <a:xfrm>
            <a:off x="904875" y="4568825"/>
            <a:ext cx="7467600" cy="1169988"/>
          </a:xfrm>
          <a:prstGeom prst="rect">
            <a:avLst/>
          </a:prstGeom>
          <a:solidFill>
            <a:srgbClr val="99CCFF"/>
          </a:solidFill>
          <a:ln w="9525">
            <a:solidFill>
              <a:schemeClr val="tx1"/>
            </a:solidFill>
            <a:miter lim="800000"/>
            <a:headEnd/>
            <a:tailEnd/>
          </a:ln>
        </p:spPr>
        <p:txBody>
          <a:bodyPr anchor="ctr">
            <a:spAutoFit/>
          </a:bodyPr>
          <a:lstStyle>
            <a:lvl1pPr defTabSz="457200" eaLnBrk="0" hangingPunct="0">
              <a:defRPr sz="1600">
                <a:solidFill>
                  <a:schemeClr val="tx1"/>
                </a:solidFill>
                <a:latin typeface="Arial" pitchFamily="34" charset="0"/>
                <a:cs typeface="Arial" pitchFamily="34" charset="0"/>
              </a:defRPr>
            </a:lvl1pPr>
            <a:lvl2pPr marL="742950" indent="-285750"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r>
              <a:rPr lang="en-US" altLang="en-US" sz="2800">
                <a:latin typeface="Calibri" pitchFamily="34" charset="0"/>
              </a:rPr>
              <a:t>hadoop fs -get [-ignorecrc] [-crc] </a:t>
            </a:r>
          </a:p>
          <a:p>
            <a:pPr eaLnBrk="1" hangingPunct="1"/>
            <a:r>
              <a:rPr lang="en-US" altLang="en-US" sz="2800">
                <a:latin typeface="Calibri" pitchFamily="34" charset="0"/>
              </a:rPr>
              <a:t>                                               &lt;src&gt; &lt;localdst&gt;</a:t>
            </a:r>
          </a:p>
        </p:txBody>
      </p:sp>
      <p:sp>
        <p:nvSpPr>
          <p:cNvPr id="23558" name="Rectangle 7"/>
          <p:cNvSpPr>
            <a:spLocks noChangeArrowheads="1"/>
          </p:cNvSpPr>
          <p:nvPr/>
        </p:nvSpPr>
        <p:spPr bwMode="auto">
          <a:xfrm>
            <a:off x="793750" y="3884613"/>
            <a:ext cx="121443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defTabSz="457200" eaLnBrk="0" hangingPunct="0">
              <a:defRPr sz="1600">
                <a:solidFill>
                  <a:schemeClr val="tx1"/>
                </a:solidFill>
                <a:latin typeface="Arial" pitchFamily="34" charset="0"/>
                <a:cs typeface="Arial" pitchFamily="34" charset="0"/>
              </a:defRPr>
            </a:lvl1pPr>
            <a:lvl2pPr marL="742950" indent="-285750"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spcBef>
                <a:spcPct val="35000"/>
              </a:spcBef>
              <a:spcAft>
                <a:spcPct val="15000"/>
              </a:spcAft>
              <a:buClr>
                <a:schemeClr val="tx1"/>
              </a:buClr>
            </a:pPr>
            <a:r>
              <a:rPr lang="en-US" altLang="en-US" sz="2200" b="1">
                <a:solidFill>
                  <a:srgbClr val="000000"/>
                </a:solidFill>
                <a:latin typeface="Calibri" pitchFamily="34" charset="0"/>
              </a:rPr>
              <a:t>Or</a:t>
            </a:r>
            <a:endParaRPr lang="en-US" altLang="en-US" sz="2200" b="1">
              <a:latin typeface="Calibri" pitchFamily="34" charset="0"/>
            </a:endParaRPr>
          </a:p>
          <a:p>
            <a:pPr eaLnBrk="1" hangingPunct="1">
              <a:spcBef>
                <a:spcPct val="35000"/>
              </a:spcBef>
              <a:spcAft>
                <a:spcPct val="15000"/>
              </a:spcAft>
              <a:buClr>
                <a:schemeClr val="tx1"/>
              </a:buClr>
            </a:pPr>
            <a:endParaRPr lang="en-US" altLang="en-US" sz="2200" b="1">
              <a:latin typeface="Calibri" pitchFamily="34" charset="0"/>
            </a:endParaRPr>
          </a:p>
          <a:p>
            <a:pPr eaLnBrk="1" hangingPunct="1">
              <a:spcBef>
                <a:spcPct val="35000"/>
              </a:spcBef>
              <a:spcAft>
                <a:spcPct val="15000"/>
              </a:spcAft>
              <a:buClr>
                <a:schemeClr val="tx1"/>
              </a:buClr>
              <a:buFontTx/>
              <a:buChar char="•"/>
            </a:pPr>
            <a:endParaRPr lang="en-US" altLang="en-US" sz="2200" b="1">
              <a:latin typeface="Calibri" pitchFamily="34" charset="0"/>
            </a:endParaRPr>
          </a:p>
          <a:p>
            <a:pPr eaLnBrk="1" hangingPunct="1">
              <a:spcBef>
                <a:spcPct val="35000"/>
              </a:spcBef>
              <a:spcAft>
                <a:spcPct val="15000"/>
              </a:spcAft>
              <a:buClr>
                <a:schemeClr val="tx1"/>
              </a:buClr>
              <a:buFontTx/>
              <a:buChar char="•"/>
            </a:pPr>
            <a:endParaRPr lang="en-US" altLang="en-US" sz="2200" b="1">
              <a:latin typeface="Calibri" pitchFamily="34" charset="0"/>
            </a:endParaRPr>
          </a:p>
        </p:txBody>
      </p:sp>
      <p:sp>
        <p:nvSpPr>
          <p:cNvPr id="23559" name="Rectangle 3"/>
          <p:cNvSpPr txBox="1">
            <a:spLocks noChangeArrowheads="1"/>
          </p:cNvSpPr>
          <p:nvPr/>
        </p:nvSpPr>
        <p:spPr bwMode="auto">
          <a:xfrm>
            <a:off x="395288" y="552450"/>
            <a:ext cx="8440737"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sz="1600">
                <a:solidFill>
                  <a:schemeClr val="tx1"/>
                </a:solidFill>
                <a:latin typeface="Arial" pitchFamily="34" charset="0"/>
                <a:cs typeface="Arial" pitchFamily="34" charset="0"/>
              </a:defRPr>
            </a:lvl1pPr>
            <a:lvl2pPr marL="742950" indent="-285750" defTabSz="457200" eaLnBrk="0" hangingPunct="0">
              <a:defRPr sz="1600">
                <a:solidFill>
                  <a:schemeClr val="tx1"/>
                </a:solidFill>
                <a:latin typeface="Arial" pitchFamily="34" charset="0"/>
                <a:cs typeface="Arial" pitchFamily="34" charset="0"/>
              </a:defRPr>
            </a:lvl2pPr>
            <a:lvl3pPr marL="1143000" indent="-228600" defTabSz="457200" eaLnBrk="0" hangingPunct="0">
              <a:defRPr sz="1600">
                <a:solidFill>
                  <a:schemeClr val="tx1"/>
                </a:solidFill>
                <a:latin typeface="Arial" pitchFamily="34" charset="0"/>
                <a:cs typeface="Arial" pitchFamily="34" charset="0"/>
              </a:defRPr>
            </a:lvl3pPr>
            <a:lvl4pPr marL="1600200" indent="-228600" defTabSz="457200" eaLnBrk="0" hangingPunct="0">
              <a:defRPr sz="1600">
                <a:solidFill>
                  <a:schemeClr val="tx1"/>
                </a:solidFill>
                <a:latin typeface="Arial" pitchFamily="34" charset="0"/>
                <a:cs typeface="Arial" pitchFamily="34" charset="0"/>
              </a:defRPr>
            </a:lvl4pPr>
            <a:lvl5pPr marL="2057400" indent="-228600" defTabSz="457200" eaLnBrk="0" hangingPunct="0">
              <a:defRPr sz="1600">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r>
              <a:rPr lang="en-US" altLang="en-US" sz="3200">
                <a:solidFill>
                  <a:srgbClr val="17375E"/>
                </a:solidFill>
              </a:rPr>
              <a:t>HDFS – FS shell commands</a:t>
            </a:r>
          </a:p>
        </p:txBody>
      </p:sp>
      <p:sp>
        <p:nvSpPr>
          <p:cNvPr id="23560" name="Rectangle 13"/>
          <p:cNvSpPr txBox="1">
            <a:spLocks noGrp="1" noChangeArrowheads="1"/>
          </p:cNvSpPr>
          <p:nvPr/>
        </p:nvSpPr>
        <p:spPr bwMode="auto">
          <a:xfrm>
            <a:off x="165100" y="6654800"/>
            <a:ext cx="31432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r" eaLnBrk="1" hangingPunct="1"/>
            <a:fld id="{827FBCC4-908E-41C5-9813-29647BD30294}" type="slidenum">
              <a:rPr lang="en-US" altLang="en-US" sz="800"/>
              <a:pPr algn="r" eaLnBrk="1" hangingPunct="1"/>
              <a:t>41</a:t>
            </a:fld>
            <a:endParaRPr lang="en-US" altLang="en-US" sz="800"/>
          </a:p>
        </p:txBody>
      </p:sp>
      <p:sp>
        <p:nvSpPr>
          <p:cNvPr id="2" name="Slide Number Placeholder 1"/>
          <p:cNvSpPr>
            <a:spLocks noGrp="1"/>
          </p:cNvSpPr>
          <p:nvPr>
            <p:ph type="sldNum" sz="quarter" idx="12"/>
          </p:nvPr>
        </p:nvSpPr>
        <p:spPr/>
        <p:txBody>
          <a:bodyPr/>
          <a:lstStyle/>
          <a:p>
            <a:fld id="{71BD4A25-22B2-48E3-9FC3-0D375F0F72AF}" type="slidenum">
              <a:rPr lang="en-US" smtClean="0"/>
              <a:t>41</a:t>
            </a:fld>
            <a:endParaRPr lang="en-US"/>
          </a:p>
        </p:txBody>
      </p:sp>
    </p:spTree>
    <p:extLst>
      <p:ext uri="{BB962C8B-B14F-4D97-AF65-F5344CB8AC3E}">
        <p14:creationId xmlns:p14="http://schemas.microsoft.com/office/powerpoint/2010/main" val="6325134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t>Using HDFS</a:t>
            </a:r>
            <a:endParaRPr lang="en-US" altLang="en-US" dirty="0"/>
          </a:p>
        </p:txBody>
      </p:sp>
      <p:sp>
        <p:nvSpPr>
          <p:cNvPr id="7171" name="Rectangle 3"/>
          <p:cNvSpPr>
            <a:spLocks noGrp="1" noChangeArrowheads="1"/>
          </p:cNvSpPr>
          <p:nvPr>
            <p:ph type="body" idx="1"/>
          </p:nvPr>
        </p:nvSpPr>
        <p:spPr/>
        <p:txBody>
          <a:bodyPr>
            <a:normAutofit fontScale="55000" lnSpcReduction="20000"/>
          </a:bodyPr>
          <a:lstStyle/>
          <a:p>
            <a:r>
              <a:rPr lang="en-US" altLang="en-US" dirty="0" err="1" smtClean="0"/>
              <a:t>hadoop</a:t>
            </a:r>
            <a:r>
              <a:rPr lang="en-US" altLang="en-US" dirty="0" smtClean="0"/>
              <a:t> </a:t>
            </a:r>
            <a:r>
              <a:rPr lang="en-US" altLang="en-US" dirty="0"/>
              <a:t> </a:t>
            </a:r>
            <a:r>
              <a:rPr lang="en-US" altLang="en-US" dirty="0" smtClean="0"/>
              <a:t>fs</a:t>
            </a:r>
          </a:p>
          <a:p>
            <a:pPr lvl="1"/>
            <a:r>
              <a:rPr lang="en-US" altLang="en-US" dirty="0" smtClean="0"/>
              <a:t>           [-ls &lt;path&gt;]</a:t>
            </a:r>
          </a:p>
          <a:p>
            <a:pPr lvl="1"/>
            <a:r>
              <a:rPr lang="en-US" altLang="en-US" dirty="0" smtClean="0"/>
              <a:t>           [-du &lt;path&gt;]</a:t>
            </a:r>
          </a:p>
          <a:p>
            <a:pPr lvl="1"/>
            <a:r>
              <a:rPr lang="en-US" altLang="en-US" dirty="0" smtClean="0"/>
              <a:t>           [-</a:t>
            </a:r>
            <a:r>
              <a:rPr lang="en-US" altLang="en-US" dirty="0" err="1" smtClean="0"/>
              <a:t>cp</a:t>
            </a:r>
            <a:r>
              <a:rPr lang="en-US" altLang="en-US" dirty="0" smtClean="0"/>
              <a:t> &lt;</a:t>
            </a:r>
            <a:r>
              <a:rPr lang="en-US" altLang="en-US" dirty="0" err="1" smtClean="0"/>
              <a:t>src</a:t>
            </a:r>
            <a:r>
              <a:rPr lang="en-US" altLang="en-US" dirty="0" smtClean="0"/>
              <a:t>&gt; &lt;</a:t>
            </a:r>
            <a:r>
              <a:rPr lang="en-US" altLang="en-US" dirty="0" err="1" smtClean="0"/>
              <a:t>dst</a:t>
            </a:r>
            <a:r>
              <a:rPr lang="en-US" altLang="en-US" dirty="0" smtClean="0"/>
              <a:t>&gt;]</a:t>
            </a:r>
          </a:p>
          <a:p>
            <a:pPr lvl="1"/>
            <a:r>
              <a:rPr lang="en-US" altLang="en-US" dirty="0" smtClean="0"/>
              <a:t>           [-</a:t>
            </a:r>
            <a:r>
              <a:rPr lang="en-US" altLang="en-US" dirty="0" err="1" smtClean="0"/>
              <a:t>rm</a:t>
            </a:r>
            <a:r>
              <a:rPr lang="en-US" altLang="en-US" dirty="0" smtClean="0"/>
              <a:t> &lt;path&gt;]</a:t>
            </a:r>
          </a:p>
          <a:p>
            <a:pPr lvl="1"/>
            <a:r>
              <a:rPr lang="en-US" altLang="en-US" dirty="0" smtClean="0"/>
              <a:t>           [-put &lt;</a:t>
            </a:r>
            <a:r>
              <a:rPr lang="en-US" altLang="en-US" dirty="0" err="1" smtClean="0"/>
              <a:t>localsrc</a:t>
            </a:r>
            <a:r>
              <a:rPr lang="en-US" altLang="en-US" dirty="0" smtClean="0"/>
              <a:t>&gt; &lt;</a:t>
            </a:r>
            <a:r>
              <a:rPr lang="en-US" altLang="en-US" dirty="0" err="1" smtClean="0"/>
              <a:t>dst</a:t>
            </a:r>
            <a:r>
              <a:rPr lang="en-US" altLang="en-US" dirty="0" smtClean="0"/>
              <a:t>&gt;]</a:t>
            </a:r>
          </a:p>
          <a:p>
            <a:pPr lvl="1"/>
            <a:r>
              <a:rPr lang="en-US" altLang="en-US" dirty="0" smtClean="0"/>
              <a:t>           [-</a:t>
            </a:r>
            <a:r>
              <a:rPr lang="en-US" altLang="en-US" dirty="0" err="1" smtClean="0"/>
              <a:t>copyFromLocal</a:t>
            </a:r>
            <a:r>
              <a:rPr lang="en-US" altLang="en-US" dirty="0" smtClean="0"/>
              <a:t> &lt;</a:t>
            </a:r>
            <a:r>
              <a:rPr lang="en-US" altLang="en-US" dirty="0" err="1" smtClean="0"/>
              <a:t>localsrc</a:t>
            </a:r>
            <a:r>
              <a:rPr lang="en-US" altLang="en-US" dirty="0" smtClean="0"/>
              <a:t>&gt; &lt;</a:t>
            </a:r>
            <a:r>
              <a:rPr lang="en-US" altLang="en-US" dirty="0" err="1" smtClean="0"/>
              <a:t>dst</a:t>
            </a:r>
            <a:r>
              <a:rPr lang="en-US" altLang="en-US" dirty="0" smtClean="0"/>
              <a:t>&gt;]</a:t>
            </a:r>
          </a:p>
          <a:p>
            <a:pPr lvl="1"/>
            <a:r>
              <a:rPr lang="en-US" altLang="en-US" dirty="0" smtClean="0"/>
              <a:t>           [-</a:t>
            </a:r>
            <a:r>
              <a:rPr lang="en-US" altLang="en-US" dirty="0" err="1" smtClean="0"/>
              <a:t>moveFromLocal</a:t>
            </a:r>
            <a:r>
              <a:rPr lang="en-US" altLang="en-US" dirty="0" smtClean="0"/>
              <a:t> &lt;</a:t>
            </a:r>
            <a:r>
              <a:rPr lang="en-US" altLang="en-US" dirty="0" err="1" smtClean="0"/>
              <a:t>localsrc</a:t>
            </a:r>
            <a:r>
              <a:rPr lang="en-US" altLang="en-US" dirty="0" smtClean="0"/>
              <a:t>&gt; &lt;</a:t>
            </a:r>
            <a:r>
              <a:rPr lang="en-US" altLang="en-US" dirty="0" err="1" smtClean="0"/>
              <a:t>dst</a:t>
            </a:r>
            <a:r>
              <a:rPr lang="en-US" altLang="en-US" dirty="0" smtClean="0"/>
              <a:t>&gt;]</a:t>
            </a:r>
          </a:p>
          <a:p>
            <a:pPr lvl="1"/>
            <a:r>
              <a:rPr lang="en-US" altLang="en-US" dirty="0" smtClean="0"/>
              <a:t>           [-get [-</a:t>
            </a:r>
            <a:r>
              <a:rPr lang="en-US" altLang="en-US" dirty="0" err="1" smtClean="0"/>
              <a:t>crc</a:t>
            </a:r>
            <a:r>
              <a:rPr lang="en-US" altLang="en-US" dirty="0" smtClean="0"/>
              <a:t>] &lt;</a:t>
            </a:r>
            <a:r>
              <a:rPr lang="en-US" altLang="en-US" dirty="0" err="1" smtClean="0"/>
              <a:t>src</a:t>
            </a:r>
            <a:r>
              <a:rPr lang="en-US" altLang="en-US" dirty="0" smtClean="0"/>
              <a:t>&gt; &lt;</a:t>
            </a:r>
            <a:r>
              <a:rPr lang="en-US" altLang="en-US" dirty="0" err="1" smtClean="0"/>
              <a:t>localdst</a:t>
            </a:r>
            <a:r>
              <a:rPr lang="en-US" altLang="en-US" dirty="0" smtClean="0"/>
              <a:t>&gt;]</a:t>
            </a:r>
          </a:p>
          <a:p>
            <a:pPr lvl="1"/>
            <a:r>
              <a:rPr lang="en-US" altLang="en-US" dirty="0" smtClean="0"/>
              <a:t>           [-cat &lt;</a:t>
            </a:r>
            <a:r>
              <a:rPr lang="en-US" altLang="en-US" dirty="0" err="1" smtClean="0"/>
              <a:t>src</a:t>
            </a:r>
            <a:r>
              <a:rPr lang="en-US" altLang="en-US" dirty="0" smtClean="0"/>
              <a:t>&gt;]</a:t>
            </a:r>
          </a:p>
          <a:p>
            <a:pPr lvl="1"/>
            <a:r>
              <a:rPr lang="en-US" altLang="en-US" dirty="0" smtClean="0"/>
              <a:t>           [-</a:t>
            </a:r>
            <a:r>
              <a:rPr lang="en-US" altLang="en-US" dirty="0" err="1" smtClean="0"/>
              <a:t>copyToLocal</a:t>
            </a:r>
            <a:r>
              <a:rPr lang="en-US" altLang="en-US" dirty="0" smtClean="0"/>
              <a:t> [-</a:t>
            </a:r>
            <a:r>
              <a:rPr lang="en-US" altLang="en-US" dirty="0" err="1" smtClean="0"/>
              <a:t>crc</a:t>
            </a:r>
            <a:r>
              <a:rPr lang="en-US" altLang="en-US" dirty="0" smtClean="0"/>
              <a:t>] &lt;</a:t>
            </a:r>
            <a:r>
              <a:rPr lang="en-US" altLang="en-US" dirty="0" err="1" smtClean="0"/>
              <a:t>src</a:t>
            </a:r>
            <a:r>
              <a:rPr lang="en-US" altLang="en-US" dirty="0" smtClean="0"/>
              <a:t>&gt; &lt;</a:t>
            </a:r>
            <a:r>
              <a:rPr lang="en-US" altLang="en-US" dirty="0" err="1" smtClean="0"/>
              <a:t>localdst</a:t>
            </a:r>
            <a:r>
              <a:rPr lang="en-US" altLang="en-US" dirty="0" smtClean="0"/>
              <a:t>&gt;]</a:t>
            </a:r>
          </a:p>
          <a:p>
            <a:pPr lvl="1"/>
            <a:r>
              <a:rPr lang="en-US" altLang="en-US" dirty="0" smtClean="0"/>
              <a:t>           [-</a:t>
            </a:r>
            <a:r>
              <a:rPr lang="en-US" altLang="en-US" dirty="0" err="1" smtClean="0"/>
              <a:t>moveToLocal</a:t>
            </a:r>
            <a:r>
              <a:rPr lang="en-US" altLang="en-US" dirty="0" smtClean="0"/>
              <a:t> [-</a:t>
            </a:r>
            <a:r>
              <a:rPr lang="en-US" altLang="en-US" dirty="0" err="1" smtClean="0"/>
              <a:t>crc</a:t>
            </a:r>
            <a:r>
              <a:rPr lang="en-US" altLang="en-US" dirty="0" smtClean="0"/>
              <a:t>] &lt;</a:t>
            </a:r>
            <a:r>
              <a:rPr lang="en-US" altLang="en-US" dirty="0" err="1" smtClean="0"/>
              <a:t>src</a:t>
            </a:r>
            <a:r>
              <a:rPr lang="en-US" altLang="en-US" dirty="0" smtClean="0"/>
              <a:t>&gt; &lt;</a:t>
            </a:r>
            <a:r>
              <a:rPr lang="en-US" altLang="en-US" dirty="0" err="1" smtClean="0"/>
              <a:t>localdst</a:t>
            </a:r>
            <a:r>
              <a:rPr lang="en-US" altLang="en-US" dirty="0" smtClean="0"/>
              <a:t>&gt;]</a:t>
            </a:r>
          </a:p>
          <a:p>
            <a:pPr lvl="1"/>
            <a:r>
              <a:rPr lang="en-US" altLang="en-US" dirty="0" smtClean="0"/>
              <a:t>           [-</a:t>
            </a:r>
            <a:r>
              <a:rPr lang="en-US" altLang="en-US" dirty="0" err="1" smtClean="0"/>
              <a:t>mkdir</a:t>
            </a:r>
            <a:r>
              <a:rPr lang="en-US" altLang="en-US" dirty="0" smtClean="0"/>
              <a:t> &lt;path&gt;]</a:t>
            </a:r>
          </a:p>
          <a:p>
            <a:pPr lvl="1"/>
            <a:r>
              <a:rPr lang="en-US" altLang="en-US" dirty="0" smtClean="0"/>
              <a:t>           [-</a:t>
            </a:r>
            <a:r>
              <a:rPr lang="en-US" altLang="en-US" dirty="0" err="1" smtClean="0"/>
              <a:t>touchz</a:t>
            </a:r>
            <a:r>
              <a:rPr lang="en-US" altLang="en-US" dirty="0" smtClean="0"/>
              <a:t> &lt;path&gt;]</a:t>
            </a:r>
          </a:p>
          <a:p>
            <a:pPr lvl="1"/>
            <a:r>
              <a:rPr lang="en-US" altLang="en-US" dirty="0" smtClean="0"/>
              <a:t>           [-test -[</a:t>
            </a:r>
            <a:r>
              <a:rPr lang="en-US" altLang="en-US" dirty="0" err="1" smtClean="0"/>
              <a:t>ezd</a:t>
            </a:r>
            <a:r>
              <a:rPr lang="en-US" altLang="en-US" dirty="0" smtClean="0"/>
              <a:t>] &lt;path&gt;]</a:t>
            </a:r>
          </a:p>
          <a:p>
            <a:pPr lvl="1"/>
            <a:r>
              <a:rPr lang="en-US" altLang="en-US" dirty="0" smtClean="0"/>
              <a:t>           [-stat [format] &lt;path&gt;]</a:t>
            </a:r>
          </a:p>
          <a:p>
            <a:pPr lvl="1"/>
            <a:r>
              <a:rPr lang="en-US" altLang="en-US" dirty="0" smtClean="0"/>
              <a:t>           [-help [</a:t>
            </a:r>
            <a:r>
              <a:rPr lang="en-US" altLang="en-US" dirty="0" err="1" smtClean="0"/>
              <a:t>cmd</a:t>
            </a:r>
            <a:r>
              <a:rPr lang="en-US" altLang="en-US" dirty="0" smtClean="0"/>
              <a:t>]]</a:t>
            </a:r>
            <a:endParaRPr lang="en-US" altLang="en-US" dirty="0"/>
          </a:p>
        </p:txBody>
      </p:sp>
      <p:sp>
        <p:nvSpPr>
          <p:cNvPr id="2" name="Rectangle 1"/>
          <p:cNvSpPr/>
          <p:nvPr/>
        </p:nvSpPr>
        <p:spPr>
          <a:xfrm>
            <a:off x="146462" y="5626894"/>
            <a:ext cx="8305800" cy="861774"/>
          </a:xfrm>
          <a:prstGeom prst="rect">
            <a:avLst/>
          </a:prstGeom>
        </p:spPr>
        <p:txBody>
          <a:bodyPr wrap="square">
            <a:spAutoFit/>
          </a:bodyPr>
          <a:lstStyle/>
          <a:p>
            <a:pPr marL="285750" indent="-285750">
              <a:buFont typeface="Arial" panose="020B0604020202020204" pitchFamily="34" charset="0"/>
              <a:buChar char="•"/>
            </a:pPr>
            <a:r>
              <a:rPr lang="en-US" altLang="en-US" dirty="0"/>
              <a:t>Basically we see most commands look similar </a:t>
            </a:r>
          </a:p>
          <a:p>
            <a:pPr marL="742950" lvl="1" indent="-285750">
              <a:buFont typeface="Arial" panose="020B0604020202020204" pitchFamily="34" charset="0"/>
              <a:buChar char="•"/>
            </a:pPr>
            <a:r>
              <a:rPr lang="en-US" altLang="en-US" sz="1600" dirty="0" err="1"/>
              <a:t>hadoop</a:t>
            </a:r>
            <a:r>
              <a:rPr lang="en-US" altLang="en-US" sz="1600" dirty="0"/>
              <a:t> “some command” options</a:t>
            </a:r>
          </a:p>
          <a:p>
            <a:pPr marL="742950" lvl="1" indent="-285750">
              <a:buFont typeface="Arial" panose="020B0604020202020204" pitchFamily="34" charset="0"/>
              <a:buChar char="•"/>
            </a:pPr>
            <a:r>
              <a:rPr lang="en-US" altLang="en-US" sz="1600" dirty="0"/>
              <a:t>If you just type </a:t>
            </a:r>
            <a:r>
              <a:rPr lang="en-US" altLang="en-US" sz="1600" dirty="0" err="1"/>
              <a:t>hadoop</a:t>
            </a:r>
            <a:r>
              <a:rPr lang="en-US" altLang="en-US" sz="1600" dirty="0"/>
              <a:t> </a:t>
            </a:r>
            <a:r>
              <a:rPr lang="en-US" altLang="en-US" sz="1600" dirty="0" smtClean="0"/>
              <a:t> fs  you </a:t>
            </a:r>
            <a:r>
              <a:rPr lang="en-US" altLang="en-US" sz="1600" dirty="0"/>
              <a:t>get all possible </a:t>
            </a:r>
            <a:r>
              <a:rPr lang="en-US" altLang="en-US" sz="1600" dirty="0" smtClean="0"/>
              <a:t>commands</a:t>
            </a:r>
            <a:endParaRPr lang="en-US" altLang="en-US" sz="1600" dirty="0"/>
          </a:p>
        </p:txBody>
      </p:sp>
      <p:sp>
        <p:nvSpPr>
          <p:cNvPr id="3" name="Slide Number Placeholder 2"/>
          <p:cNvSpPr>
            <a:spLocks noGrp="1"/>
          </p:cNvSpPr>
          <p:nvPr>
            <p:ph type="sldNum" sz="quarter" idx="12"/>
          </p:nvPr>
        </p:nvSpPr>
        <p:spPr/>
        <p:txBody>
          <a:bodyPr/>
          <a:lstStyle/>
          <a:p>
            <a:fld id="{71BD4A25-22B2-48E3-9FC3-0D375F0F72AF}" type="slidenum">
              <a:rPr lang="en-US" smtClean="0"/>
              <a:t>42</a:t>
            </a:fld>
            <a:endParaRPr lang="en-US"/>
          </a:p>
        </p:txBody>
      </p:sp>
    </p:spTree>
    <p:extLst>
      <p:ext uri="{BB962C8B-B14F-4D97-AF65-F5344CB8AC3E}">
        <p14:creationId xmlns:p14="http://schemas.microsoft.com/office/powerpoint/2010/main" val="24237900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Parallel Copying </a:t>
            </a:r>
            <a:r>
              <a:rPr lang="en-US" dirty="0" smtClean="0"/>
              <a:t>Between Clusters with </a:t>
            </a:r>
            <a:r>
              <a:rPr lang="en-US" dirty="0" err="1"/>
              <a:t>distcp</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 </a:t>
            </a:r>
            <a:r>
              <a:rPr lang="en-US" b="1" dirty="0" err="1"/>
              <a:t>hadoop</a:t>
            </a:r>
            <a:r>
              <a:rPr lang="en-US" b="1" dirty="0"/>
              <a:t> </a:t>
            </a:r>
            <a:r>
              <a:rPr lang="en-US" b="1" dirty="0" err="1"/>
              <a:t>distcp</a:t>
            </a:r>
            <a:r>
              <a:rPr lang="en-US" b="1" dirty="0"/>
              <a:t> file1 </a:t>
            </a:r>
            <a:r>
              <a:rPr lang="en-US" b="1" dirty="0" smtClean="0"/>
              <a:t>file2</a:t>
            </a:r>
            <a:endParaRPr lang="en-US" b="1" dirty="0"/>
          </a:p>
          <a:p>
            <a:pPr marL="0" indent="0">
              <a:buNone/>
            </a:pPr>
            <a:r>
              <a:rPr lang="en-US" dirty="0"/>
              <a:t>% </a:t>
            </a:r>
            <a:r>
              <a:rPr lang="en-US" b="1" dirty="0" err="1"/>
              <a:t>hadoop</a:t>
            </a:r>
            <a:r>
              <a:rPr lang="en-US" b="1" dirty="0"/>
              <a:t> </a:t>
            </a:r>
            <a:r>
              <a:rPr lang="en-US" b="1" dirty="0" err="1"/>
              <a:t>distcp</a:t>
            </a:r>
            <a:r>
              <a:rPr lang="en-US" b="1" dirty="0"/>
              <a:t> dir1 </a:t>
            </a:r>
            <a:r>
              <a:rPr lang="en-US" b="1" dirty="0" smtClean="0"/>
              <a:t>dir2 </a:t>
            </a:r>
          </a:p>
          <a:p>
            <a:pPr marL="0" indent="0">
              <a:buNone/>
            </a:pPr>
            <a:r>
              <a:rPr lang="en-US" b="1" dirty="0"/>
              <a:t>	</a:t>
            </a:r>
            <a:r>
              <a:rPr lang="en-US" sz="2800" dirty="0" smtClean="0"/>
              <a:t>(</a:t>
            </a:r>
            <a:r>
              <a:rPr lang="en-US" sz="2800" dirty="0"/>
              <a:t>You can specify multiple source </a:t>
            </a:r>
            <a:r>
              <a:rPr lang="en-US" sz="2800" dirty="0" smtClean="0"/>
              <a:t>paths)</a:t>
            </a:r>
            <a:endParaRPr lang="en-US" b="1" dirty="0"/>
          </a:p>
          <a:p>
            <a:pPr marL="0" indent="0">
              <a:buNone/>
            </a:pPr>
            <a:endParaRPr lang="en-US" dirty="0" smtClean="0"/>
          </a:p>
          <a:p>
            <a:pPr marL="0" indent="0">
              <a:buNone/>
            </a:pPr>
            <a:r>
              <a:rPr lang="en-US" dirty="0" smtClean="0"/>
              <a:t>% </a:t>
            </a:r>
            <a:r>
              <a:rPr lang="en-US" b="1" dirty="0" err="1"/>
              <a:t>hadoop</a:t>
            </a:r>
            <a:r>
              <a:rPr lang="en-US" b="1" dirty="0"/>
              <a:t> </a:t>
            </a:r>
            <a:r>
              <a:rPr lang="en-US" b="1" dirty="0" err="1"/>
              <a:t>distcp</a:t>
            </a:r>
            <a:r>
              <a:rPr lang="en-US" b="1" dirty="0"/>
              <a:t> -update dir1 </a:t>
            </a:r>
            <a:r>
              <a:rPr lang="en-US" b="1" dirty="0" smtClean="0"/>
              <a:t>dir2 </a:t>
            </a:r>
          </a:p>
          <a:p>
            <a:pPr marL="0" indent="0">
              <a:buNone/>
            </a:pPr>
            <a:r>
              <a:rPr lang="en-US" b="1" dirty="0" smtClean="0"/>
              <a:t>	</a:t>
            </a:r>
            <a:r>
              <a:rPr lang="en-US" sz="2800" dirty="0" smtClean="0"/>
              <a:t>(</a:t>
            </a:r>
            <a:r>
              <a:rPr lang="en-US" sz="2800" dirty="0"/>
              <a:t>update only </a:t>
            </a:r>
            <a:r>
              <a:rPr lang="en-US" sz="2800" dirty="0" smtClean="0"/>
              <a:t>the files </a:t>
            </a:r>
            <a:r>
              <a:rPr lang="en-US" sz="2800" dirty="0"/>
              <a:t>that have </a:t>
            </a:r>
            <a:r>
              <a:rPr lang="en-US" sz="2800" dirty="0" smtClean="0"/>
              <a:t>changed)</a:t>
            </a:r>
          </a:p>
          <a:p>
            <a:pPr marL="0" indent="0">
              <a:buNone/>
            </a:pPr>
            <a:endParaRPr lang="en-US" sz="2800" dirty="0" smtClean="0"/>
          </a:p>
          <a:p>
            <a:pPr marL="0" indent="0">
              <a:buNone/>
            </a:pPr>
            <a:r>
              <a:rPr lang="en-US" dirty="0"/>
              <a:t>% </a:t>
            </a:r>
            <a:r>
              <a:rPr lang="en-US" b="1" dirty="0" err="1"/>
              <a:t>hadoop</a:t>
            </a:r>
            <a:r>
              <a:rPr lang="en-US" b="1" dirty="0"/>
              <a:t> </a:t>
            </a:r>
            <a:r>
              <a:rPr lang="en-US" b="1" dirty="0" err="1"/>
              <a:t>distcp</a:t>
            </a:r>
            <a:r>
              <a:rPr lang="en-US" b="1" dirty="0"/>
              <a:t> -update -delete -p hdfs://namenode1/foo hdfs://namenode2/foo</a:t>
            </a:r>
            <a:endParaRPr lang="en-US" dirty="0" smtClean="0"/>
          </a:p>
          <a:p>
            <a:pPr marL="0" indent="0">
              <a:buNone/>
            </a:pPr>
            <a:endParaRPr lang="en-US" dirty="0"/>
          </a:p>
          <a:p>
            <a:pPr marL="0" indent="0">
              <a:buNone/>
            </a:pPr>
            <a:r>
              <a:rPr lang="en-US" i="1" dirty="0" err="1"/>
              <a:t>distcp</a:t>
            </a:r>
            <a:r>
              <a:rPr lang="en-US" i="1" dirty="0"/>
              <a:t> </a:t>
            </a:r>
            <a:r>
              <a:rPr lang="en-US" dirty="0"/>
              <a:t>is implemented as a MapReduce </a:t>
            </a:r>
            <a:r>
              <a:rPr lang="en-US" dirty="0" smtClean="0"/>
              <a:t>job (default 20 maps and no reduce). (argument –m 20)</a:t>
            </a:r>
          </a:p>
          <a:p>
            <a:pPr marL="0" indent="0">
              <a:buNone/>
            </a:pPr>
            <a:r>
              <a:rPr lang="en-US" dirty="0" smtClean="0"/>
              <a:t> </a:t>
            </a:r>
          </a:p>
          <a:p>
            <a:pPr marL="0" indent="0">
              <a:buNone/>
            </a:pPr>
            <a:r>
              <a:rPr lang="en-US" dirty="0" smtClean="0"/>
              <a:t>It is important to keep </a:t>
            </a:r>
            <a:r>
              <a:rPr lang="en-US" dirty="0"/>
              <a:t>an HDFS Cluster </a:t>
            </a:r>
            <a:r>
              <a:rPr lang="en-US" dirty="0" smtClean="0"/>
              <a:t>Balanced. </a:t>
            </a:r>
            <a:r>
              <a:rPr lang="en-US" b="1" dirty="0" smtClean="0"/>
              <a:t>(How?)</a:t>
            </a:r>
            <a:endParaRPr lang="en-US" b="1" dirty="0"/>
          </a:p>
        </p:txBody>
      </p:sp>
      <p:sp>
        <p:nvSpPr>
          <p:cNvPr id="4" name="Slide Number Placeholder 3"/>
          <p:cNvSpPr>
            <a:spLocks noGrp="1"/>
          </p:cNvSpPr>
          <p:nvPr>
            <p:ph type="sldNum" sz="quarter" idx="12"/>
          </p:nvPr>
        </p:nvSpPr>
        <p:spPr/>
        <p:txBody>
          <a:bodyPr/>
          <a:lstStyle/>
          <a:p>
            <a:fld id="{71BD4A25-22B2-48E3-9FC3-0D375F0F72AF}" type="slidenum">
              <a:rPr lang="en-US" smtClean="0"/>
              <a:t>43</a:t>
            </a:fld>
            <a:endParaRPr lang="en-US" dirty="0"/>
          </a:p>
        </p:txBody>
      </p:sp>
    </p:spTree>
    <p:extLst>
      <p:ext uri="{BB962C8B-B14F-4D97-AF65-F5344CB8AC3E}">
        <p14:creationId xmlns:p14="http://schemas.microsoft.com/office/powerpoint/2010/main" val="3929954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Questions</a:t>
            </a:r>
            <a:endParaRPr lang="en-US" dirty="0"/>
          </a:p>
        </p:txBody>
      </p:sp>
      <p:sp>
        <p:nvSpPr>
          <p:cNvPr id="3" name="Content Placeholder 2"/>
          <p:cNvSpPr>
            <a:spLocks noGrp="1"/>
          </p:cNvSpPr>
          <p:nvPr>
            <p:ph idx="1"/>
          </p:nvPr>
        </p:nvSpPr>
        <p:spPr/>
        <p:txBody>
          <a:bodyPr>
            <a:normAutofit/>
          </a:bodyPr>
          <a:lstStyle/>
          <a:p>
            <a:r>
              <a:rPr lang="en-US" sz="4000" b="1" dirty="0" smtClean="0"/>
              <a:t>Problem 3: </a:t>
            </a:r>
            <a:r>
              <a:rPr lang="en-US" sz="4000" dirty="0" smtClean="0"/>
              <a:t>Commodity hardware will fail!</a:t>
            </a:r>
          </a:p>
          <a:p>
            <a:pPr marL="0" indent="0">
              <a:buNone/>
            </a:pPr>
            <a:endParaRPr lang="en-US" sz="4000" dirty="0" smtClean="0"/>
          </a:p>
          <a:p>
            <a:r>
              <a:rPr lang="en-US" sz="4000" b="1" dirty="0" smtClean="0">
                <a:solidFill>
                  <a:srgbClr val="0000FF"/>
                </a:solidFill>
              </a:rPr>
              <a:t>HDFS: </a:t>
            </a:r>
            <a:r>
              <a:rPr lang="en-US" sz="4000" dirty="0" smtClean="0">
                <a:solidFill>
                  <a:srgbClr val="0000FF"/>
                </a:solidFill>
              </a:rPr>
              <a:t>Software is intelligent enough to handle hardware failure!</a:t>
            </a:r>
            <a:endParaRPr lang="en-US" sz="4000" dirty="0">
              <a:solidFill>
                <a:srgbClr val="0000FF"/>
              </a:solidFill>
            </a:endParaRPr>
          </a:p>
        </p:txBody>
      </p:sp>
    </p:spTree>
    <p:extLst>
      <p:ext uri="{BB962C8B-B14F-4D97-AF65-F5344CB8AC3E}">
        <p14:creationId xmlns:p14="http://schemas.microsoft.com/office/powerpoint/2010/main" val="160741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Questions</a:t>
            </a:r>
            <a:endParaRPr lang="en-US" dirty="0"/>
          </a:p>
        </p:txBody>
      </p:sp>
      <p:sp>
        <p:nvSpPr>
          <p:cNvPr id="3" name="Content Placeholder 2"/>
          <p:cNvSpPr>
            <a:spLocks noGrp="1"/>
          </p:cNvSpPr>
          <p:nvPr>
            <p:ph idx="1"/>
          </p:nvPr>
        </p:nvSpPr>
        <p:spPr/>
        <p:txBody>
          <a:bodyPr>
            <a:normAutofit/>
          </a:bodyPr>
          <a:lstStyle/>
          <a:p>
            <a:r>
              <a:rPr lang="en-US" sz="4000" b="1" dirty="0" smtClean="0"/>
              <a:t>Problem 4: </a:t>
            </a:r>
            <a:r>
              <a:rPr lang="en-US" sz="4000" dirty="0" smtClean="0"/>
              <a:t>What happens to the data if the machine stores the data fails?</a:t>
            </a:r>
          </a:p>
          <a:p>
            <a:pPr marL="0" indent="0">
              <a:buNone/>
            </a:pPr>
            <a:endParaRPr lang="en-US" sz="4000" dirty="0" smtClean="0"/>
          </a:p>
          <a:p>
            <a:r>
              <a:rPr lang="en-US" sz="4000" b="1" dirty="0" smtClean="0">
                <a:solidFill>
                  <a:srgbClr val="0000FF"/>
                </a:solidFill>
              </a:rPr>
              <a:t>HDFS: </a:t>
            </a:r>
            <a:r>
              <a:rPr lang="en-US" sz="4000" dirty="0" smtClean="0">
                <a:solidFill>
                  <a:srgbClr val="0000FF"/>
                </a:solidFill>
              </a:rPr>
              <a:t>Replicate the data!</a:t>
            </a:r>
            <a:endParaRPr lang="en-US" sz="4000" dirty="0">
              <a:solidFill>
                <a:srgbClr val="0000FF"/>
              </a:solidFill>
            </a:endParaRPr>
          </a:p>
        </p:txBody>
      </p:sp>
    </p:spTree>
    <p:extLst>
      <p:ext uri="{BB962C8B-B14F-4D97-AF65-F5344CB8AC3E}">
        <p14:creationId xmlns:p14="http://schemas.microsoft.com/office/powerpoint/2010/main" val="298470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Questions</a:t>
            </a:r>
            <a:endParaRPr lang="en-US" dirty="0"/>
          </a:p>
        </p:txBody>
      </p:sp>
      <p:sp>
        <p:nvSpPr>
          <p:cNvPr id="3" name="Content Placeholder 2"/>
          <p:cNvSpPr>
            <a:spLocks noGrp="1"/>
          </p:cNvSpPr>
          <p:nvPr>
            <p:ph idx="1"/>
          </p:nvPr>
        </p:nvSpPr>
        <p:spPr/>
        <p:txBody>
          <a:bodyPr>
            <a:normAutofit/>
          </a:bodyPr>
          <a:lstStyle/>
          <a:p>
            <a:r>
              <a:rPr lang="en-US" sz="4000" b="1" dirty="0" smtClean="0"/>
              <a:t>Problem 5: </a:t>
            </a:r>
            <a:r>
              <a:rPr lang="en-US" sz="4000" dirty="0" smtClean="0"/>
              <a:t>How can distributed machines organize the data in a coordinated way? </a:t>
            </a:r>
          </a:p>
          <a:p>
            <a:pPr marL="0" indent="0">
              <a:buNone/>
            </a:pPr>
            <a:endParaRPr lang="en-US" sz="4000" dirty="0" smtClean="0"/>
          </a:p>
          <a:p>
            <a:r>
              <a:rPr lang="en-US" sz="4000" b="1" dirty="0" smtClean="0">
                <a:solidFill>
                  <a:srgbClr val="0000FF"/>
                </a:solidFill>
              </a:rPr>
              <a:t>HDFS: </a:t>
            </a:r>
            <a:r>
              <a:rPr lang="en-US" sz="4000" dirty="0" smtClean="0">
                <a:solidFill>
                  <a:srgbClr val="0000FF"/>
                </a:solidFill>
              </a:rPr>
              <a:t>Master-Slave Architecture!</a:t>
            </a:r>
            <a:endParaRPr lang="en-US" sz="4000" dirty="0">
              <a:solidFill>
                <a:srgbClr val="0000FF"/>
              </a:solidFill>
            </a:endParaRPr>
          </a:p>
        </p:txBody>
      </p:sp>
    </p:spTree>
    <p:extLst>
      <p:ext uri="{BB962C8B-B14F-4D97-AF65-F5344CB8AC3E}">
        <p14:creationId xmlns:p14="http://schemas.microsoft.com/office/powerpoint/2010/main" val="354716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04746" y="949010"/>
            <a:ext cx="3927976" cy="5742041"/>
          </a:xfrm>
          <a:prstGeom prst="rect">
            <a:avLst/>
          </a:prstGeom>
          <a:solidFill>
            <a:schemeClr val="bg2">
              <a:alpha val="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44371"/>
            <a:ext cx="8229600" cy="1143000"/>
          </a:xfrm>
        </p:spPr>
        <p:txBody>
          <a:bodyPr/>
          <a:lstStyle/>
          <a:p>
            <a:r>
              <a:rPr lang="en-US" dirty="0" smtClean="0"/>
              <a:t>HDFS Architecture: Master-Slave</a:t>
            </a:r>
            <a:endParaRPr lang="en-US" dirty="0"/>
          </a:p>
        </p:txBody>
      </p:sp>
      <p:sp>
        <p:nvSpPr>
          <p:cNvPr id="3" name="Content Placeholder 2"/>
          <p:cNvSpPr>
            <a:spLocks noGrp="1"/>
          </p:cNvSpPr>
          <p:nvPr>
            <p:ph idx="1"/>
          </p:nvPr>
        </p:nvSpPr>
        <p:spPr>
          <a:xfrm>
            <a:off x="4360053" y="998630"/>
            <a:ext cx="4654078" cy="5365070"/>
          </a:xfrm>
        </p:spPr>
        <p:txBody>
          <a:bodyPr>
            <a:normAutofit fontScale="92500" lnSpcReduction="10000"/>
          </a:bodyPr>
          <a:lstStyle/>
          <a:p>
            <a:r>
              <a:rPr lang="en-US" dirty="0" smtClean="0"/>
              <a:t>Name Node: Controller </a:t>
            </a:r>
          </a:p>
          <a:p>
            <a:pPr lvl="1"/>
            <a:r>
              <a:rPr lang="en-US" dirty="0" smtClean="0"/>
              <a:t>File System Name Space Management</a:t>
            </a:r>
          </a:p>
          <a:p>
            <a:pPr lvl="1"/>
            <a:r>
              <a:rPr lang="en-US" dirty="0" smtClean="0"/>
              <a:t>Block Mappings</a:t>
            </a:r>
          </a:p>
          <a:p>
            <a:pPr marL="457200" lvl="1" indent="0">
              <a:buNone/>
            </a:pPr>
            <a:endParaRPr lang="en-US" dirty="0" smtClean="0"/>
          </a:p>
          <a:p>
            <a:r>
              <a:rPr lang="en-US" dirty="0" smtClean="0"/>
              <a:t>Data Node: Work Horses</a:t>
            </a:r>
          </a:p>
          <a:p>
            <a:pPr lvl="1"/>
            <a:r>
              <a:rPr lang="en-US" dirty="0" smtClean="0"/>
              <a:t>Block Operations</a:t>
            </a:r>
          </a:p>
          <a:p>
            <a:pPr lvl="1"/>
            <a:r>
              <a:rPr lang="en-US" dirty="0" smtClean="0"/>
              <a:t>Replication</a:t>
            </a:r>
          </a:p>
          <a:p>
            <a:pPr marL="457200" lvl="1" indent="0">
              <a:buNone/>
            </a:pPr>
            <a:endParaRPr lang="en-US" dirty="0" smtClean="0"/>
          </a:p>
          <a:p>
            <a:r>
              <a:rPr lang="en-US" dirty="0" smtClean="0"/>
              <a:t>Secondary Name Node:</a:t>
            </a:r>
          </a:p>
          <a:p>
            <a:pPr lvl="1"/>
            <a:r>
              <a:rPr lang="en-US" dirty="0" smtClean="0"/>
              <a:t>Checkpoint node</a:t>
            </a:r>
            <a:endParaRPr lang="en-US" dirty="0"/>
          </a:p>
        </p:txBody>
      </p:sp>
      <p:sp>
        <p:nvSpPr>
          <p:cNvPr id="4" name="Rectangle 3"/>
          <p:cNvSpPr/>
          <p:nvPr/>
        </p:nvSpPr>
        <p:spPr>
          <a:xfrm>
            <a:off x="654662" y="1718046"/>
            <a:ext cx="510637" cy="612692"/>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a:stCxn id="4" idx="2"/>
          </p:cNvCxnSpPr>
          <p:nvPr/>
        </p:nvCxnSpPr>
        <p:spPr>
          <a:xfrm>
            <a:off x="909981" y="2330738"/>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53523" y="3415542"/>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a:stCxn id="10" idx="2"/>
          </p:cNvCxnSpPr>
          <p:nvPr/>
        </p:nvCxnSpPr>
        <p:spPr>
          <a:xfrm>
            <a:off x="608842" y="4028234"/>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461732" y="3415542"/>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a:stCxn id="12" idx="2"/>
          </p:cNvCxnSpPr>
          <p:nvPr/>
        </p:nvCxnSpPr>
        <p:spPr>
          <a:xfrm>
            <a:off x="1717051" y="4028234"/>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2574659" y="3441730"/>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p:cNvCxnSpPr>
            <a:stCxn id="14" idx="2"/>
          </p:cNvCxnSpPr>
          <p:nvPr/>
        </p:nvCxnSpPr>
        <p:spPr>
          <a:xfrm>
            <a:off x="2829978" y="4054422"/>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360070" y="4838063"/>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a:stCxn id="16" idx="2"/>
          </p:cNvCxnSpPr>
          <p:nvPr/>
        </p:nvCxnSpPr>
        <p:spPr>
          <a:xfrm>
            <a:off x="615389" y="5450755"/>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468279" y="4838063"/>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18" idx="2"/>
          </p:cNvCxnSpPr>
          <p:nvPr/>
        </p:nvCxnSpPr>
        <p:spPr>
          <a:xfrm>
            <a:off x="1723598" y="5450755"/>
            <a:ext cx="6547" cy="340445"/>
          </a:xfrm>
          <a:prstGeom prst="line">
            <a:avLst/>
          </a:prstGeom>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2581206" y="4864251"/>
            <a:ext cx="510637" cy="6126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a:stCxn id="20" idx="2"/>
          </p:cNvCxnSpPr>
          <p:nvPr/>
        </p:nvCxnSpPr>
        <p:spPr>
          <a:xfrm>
            <a:off x="2836525" y="5476943"/>
            <a:ext cx="6547" cy="3404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09492" y="2671183"/>
            <a:ext cx="34435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09492" y="4416327"/>
            <a:ext cx="34435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00061" y="5817388"/>
            <a:ext cx="3443525" cy="0"/>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57200" y="1027575"/>
            <a:ext cx="1099430" cy="461665"/>
          </a:xfrm>
          <a:prstGeom prst="rect">
            <a:avLst/>
          </a:prstGeom>
          <a:noFill/>
        </p:spPr>
        <p:txBody>
          <a:bodyPr wrap="none" rtlCol="0">
            <a:spAutoFit/>
          </a:bodyPr>
          <a:lstStyle/>
          <a:p>
            <a:r>
              <a:rPr lang="en-US" sz="2400" b="1" u="sng" dirty="0" smtClean="0"/>
              <a:t>Master</a:t>
            </a:r>
            <a:endParaRPr lang="en-US" sz="2400" b="1" u="sng" dirty="0"/>
          </a:p>
        </p:txBody>
      </p:sp>
      <p:sp>
        <p:nvSpPr>
          <p:cNvPr id="27" name="TextBox 26"/>
          <p:cNvSpPr txBox="1"/>
          <p:nvPr/>
        </p:nvSpPr>
        <p:spPr>
          <a:xfrm>
            <a:off x="294560" y="6126163"/>
            <a:ext cx="981008" cy="461665"/>
          </a:xfrm>
          <a:prstGeom prst="rect">
            <a:avLst/>
          </a:prstGeom>
          <a:noFill/>
        </p:spPr>
        <p:txBody>
          <a:bodyPr wrap="none" rtlCol="0">
            <a:spAutoFit/>
          </a:bodyPr>
          <a:lstStyle/>
          <a:p>
            <a:r>
              <a:rPr lang="en-US" sz="2400" b="1" u="sng" dirty="0" smtClean="0"/>
              <a:t>Slaves</a:t>
            </a:r>
            <a:endParaRPr lang="en-US" sz="2400" b="1" u="sng" dirty="0"/>
          </a:p>
        </p:txBody>
      </p:sp>
      <p:sp>
        <p:nvSpPr>
          <p:cNvPr id="29" name="TextBox 28"/>
          <p:cNvSpPr txBox="1"/>
          <p:nvPr/>
        </p:nvSpPr>
        <p:spPr>
          <a:xfrm>
            <a:off x="1301754" y="1638240"/>
            <a:ext cx="2315671" cy="369332"/>
          </a:xfrm>
          <a:prstGeom prst="rect">
            <a:avLst/>
          </a:prstGeom>
          <a:noFill/>
        </p:spPr>
        <p:txBody>
          <a:bodyPr wrap="square" rtlCol="0">
            <a:spAutoFit/>
          </a:bodyPr>
          <a:lstStyle/>
          <a:p>
            <a:r>
              <a:rPr lang="en-US" b="1" dirty="0" smtClean="0"/>
              <a:t>Name Node (NN)</a:t>
            </a:r>
            <a:endParaRPr lang="en-US" b="1" dirty="0"/>
          </a:p>
        </p:txBody>
      </p:sp>
      <p:sp>
        <p:nvSpPr>
          <p:cNvPr id="30" name="TextBox 29"/>
          <p:cNvSpPr txBox="1"/>
          <p:nvPr/>
        </p:nvSpPr>
        <p:spPr>
          <a:xfrm>
            <a:off x="621936" y="2931713"/>
            <a:ext cx="2315671" cy="369332"/>
          </a:xfrm>
          <a:prstGeom prst="rect">
            <a:avLst/>
          </a:prstGeom>
          <a:noFill/>
        </p:spPr>
        <p:txBody>
          <a:bodyPr wrap="square" rtlCol="0">
            <a:spAutoFit/>
          </a:bodyPr>
          <a:lstStyle/>
          <a:p>
            <a:r>
              <a:rPr lang="en-US" b="1" dirty="0" smtClean="0"/>
              <a:t>Data Node (DN)</a:t>
            </a:r>
            <a:endParaRPr lang="en-US" b="1" dirty="0"/>
          </a:p>
        </p:txBody>
      </p:sp>
      <p:sp>
        <p:nvSpPr>
          <p:cNvPr id="31" name="TextBox 30"/>
          <p:cNvSpPr txBox="1"/>
          <p:nvPr/>
        </p:nvSpPr>
        <p:spPr>
          <a:xfrm>
            <a:off x="1230766" y="2007572"/>
            <a:ext cx="2936683" cy="646331"/>
          </a:xfrm>
          <a:prstGeom prst="rect">
            <a:avLst/>
          </a:prstGeom>
          <a:noFill/>
        </p:spPr>
        <p:txBody>
          <a:bodyPr wrap="square" rtlCol="0">
            <a:spAutoFit/>
          </a:bodyPr>
          <a:lstStyle/>
          <a:p>
            <a:r>
              <a:rPr lang="en-US" b="1" dirty="0" smtClean="0"/>
              <a:t>Secondary Name Node (SNN)</a:t>
            </a:r>
            <a:endParaRPr lang="en-US" b="1" dirty="0"/>
          </a:p>
        </p:txBody>
      </p:sp>
      <p:sp>
        <p:nvSpPr>
          <p:cNvPr id="32" name="TextBox 31"/>
          <p:cNvSpPr txBox="1"/>
          <p:nvPr/>
        </p:nvSpPr>
        <p:spPr>
          <a:xfrm>
            <a:off x="1672142" y="6218496"/>
            <a:ext cx="2315671" cy="369332"/>
          </a:xfrm>
          <a:prstGeom prst="rect">
            <a:avLst/>
          </a:prstGeom>
          <a:noFill/>
        </p:spPr>
        <p:txBody>
          <a:bodyPr wrap="square" rtlCol="0">
            <a:spAutoFit/>
          </a:bodyPr>
          <a:lstStyle/>
          <a:p>
            <a:r>
              <a:rPr lang="en-US" b="1" dirty="0" smtClean="0"/>
              <a:t>Single Rack Cluster</a:t>
            </a:r>
            <a:endParaRPr lang="en-US" b="1" dirty="0"/>
          </a:p>
        </p:txBody>
      </p:sp>
    </p:spTree>
    <p:extLst>
      <p:ext uri="{BB962C8B-B14F-4D97-AF65-F5344CB8AC3E}">
        <p14:creationId xmlns:p14="http://schemas.microsoft.com/office/powerpoint/2010/main" val="310966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mtClean="0"/>
              <a:t>HDFS – Architecture</a:t>
            </a:r>
          </a:p>
        </p:txBody>
      </p:sp>
      <p:sp>
        <p:nvSpPr>
          <p:cNvPr id="8195" name="Rectangle 3"/>
          <p:cNvSpPr>
            <a:spLocks noGrp="1" noChangeArrowheads="1"/>
          </p:cNvSpPr>
          <p:nvPr>
            <p:ph type="body" idx="1"/>
          </p:nvPr>
        </p:nvSpPr>
        <p:spPr>
          <a:xfrm>
            <a:off x="165100" y="1236663"/>
            <a:ext cx="4373563" cy="5167312"/>
          </a:xfrm>
        </p:spPr>
        <p:txBody>
          <a:bodyPr>
            <a:normAutofit fontScale="92500" lnSpcReduction="20000"/>
          </a:bodyPr>
          <a:lstStyle/>
          <a:p>
            <a:r>
              <a:rPr lang="en-US" altLang="en-US" dirty="0" smtClean="0"/>
              <a:t>Master / Slave architecture</a:t>
            </a:r>
          </a:p>
          <a:p>
            <a:endParaRPr lang="en-US" altLang="en-US" dirty="0" smtClean="0"/>
          </a:p>
          <a:p>
            <a:r>
              <a:rPr lang="en-US" altLang="en-US" dirty="0" smtClean="0"/>
              <a:t>Master: </a:t>
            </a:r>
            <a:r>
              <a:rPr lang="en-US" altLang="en-US" dirty="0" err="1" smtClean="0">
                <a:solidFill>
                  <a:schemeClr val="hlink"/>
                </a:solidFill>
              </a:rPr>
              <a:t>NameNode</a:t>
            </a:r>
            <a:endParaRPr lang="en-US" altLang="en-US" dirty="0" smtClean="0">
              <a:solidFill>
                <a:schemeClr val="hlink"/>
              </a:solidFill>
            </a:endParaRPr>
          </a:p>
          <a:p>
            <a:pPr lvl="1"/>
            <a:r>
              <a:rPr lang="en-US" altLang="en-US" sz="1800" dirty="0" smtClean="0"/>
              <a:t>manages the file system namespace and metadata</a:t>
            </a:r>
          </a:p>
          <a:p>
            <a:pPr lvl="2"/>
            <a:r>
              <a:rPr lang="en-US" altLang="en-US" dirty="0" err="1" smtClean="0">
                <a:solidFill>
                  <a:schemeClr val="hlink"/>
                </a:solidFill>
              </a:rPr>
              <a:t>FsImage</a:t>
            </a:r>
            <a:endParaRPr lang="en-US" altLang="en-US" dirty="0" smtClean="0">
              <a:solidFill>
                <a:schemeClr val="hlink"/>
              </a:solidFill>
            </a:endParaRPr>
          </a:p>
          <a:p>
            <a:pPr lvl="2"/>
            <a:r>
              <a:rPr lang="en-US" altLang="en-US" dirty="0" err="1" smtClean="0">
                <a:solidFill>
                  <a:schemeClr val="hlink"/>
                </a:solidFill>
              </a:rPr>
              <a:t>EditLog</a:t>
            </a:r>
            <a:endParaRPr lang="en-US" altLang="en-US" dirty="0" smtClean="0">
              <a:solidFill>
                <a:schemeClr val="hlink"/>
              </a:solidFill>
            </a:endParaRPr>
          </a:p>
          <a:p>
            <a:pPr lvl="1"/>
            <a:r>
              <a:rPr lang="en-US" altLang="en-US" sz="1800" dirty="0" smtClean="0"/>
              <a:t>regulates client access to files</a:t>
            </a:r>
          </a:p>
          <a:p>
            <a:pPr lvl="1"/>
            <a:endParaRPr lang="en-US" altLang="en-US" sz="1800" dirty="0" smtClean="0"/>
          </a:p>
          <a:p>
            <a:r>
              <a:rPr lang="en-US" altLang="en-US" dirty="0" smtClean="0"/>
              <a:t>Slave: </a:t>
            </a:r>
            <a:r>
              <a:rPr lang="en-US" altLang="en-US" dirty="0" err="1" smtClean="0">
                <a:solidFill>
                  <a:schemeClr val="hlink"/>
                </a:solidFill>
              </a:rPr>
              <a:t>DataNode</a:t>
            </a:r>
            <a:endParaRPr lang="en-US" altLang="en-US" dirty="0" smtClean="0">
              <a:solidFill>
                <a:schemeClr val="hlink"/>
              </a:solidFill>
            </a:endParaRPr>
          </a:p>
          <a:p>
            <a:pPr lvl="1"/>
            <a:r>
              <a:rPr lang="en-US" altLang="en-US" sz="1800" dirty="0" smtClean="0"/>
              <a:t>many per cluster</a:t>
            </a:r>
          </a:p>
          <a:p>
            <a:pPr lvl="1"/>
            <a:r>
              <a:rPr lang="en-US" altLang="en-US" sz="1800" dirty="0" smtClean="0"/>
              <a:t>manages storage attached to the nodes</a:t>
            </a:r>
          </a:p>
          <a:p>
            <a:pPr lvl="1"/>
            <a:r>
              <a:rPr lang="en-US" altLang="en-US" sz="1800" dirty="0" smtClean="0"/>
              <a:t>periodically reports status to </a:t>
            </a:r>
            <a:r>
              <a:rPr lang="en-US" altLang="en-US" sz="1800" dirty="0" err="1" smtClean="0"/>
              <a:t>NameNode</a:t>
            </a:r>
            <a:endParaRPr lang="en-US" altLang="en-US" sz="1800" dirty="0" smtClean="0"/>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882775"/>
            <a:ext cx="8096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159250"/>
            <a:ext cx="8096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159250"/>
            <a:ext cx="8096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225" y="4159250"/>
            <a:ext cx="8096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4159250"/>
            <a:ext cx="8096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4702175"/>
            <a:ext cx="4889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202"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4702175"/>
            <a:ext cx="4889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203"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31050" y="4702175"/>
            <a:ext cx="4889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204"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3400" y="4702175"/>
            <a:ext cx="4889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205" name="Line 13"/>
          <p:cNvSpPr>
            <a:spLocks noChangeShapeType="1"/>
          </p:cNvSpPr>
          <p:nvPr/>
        </p:nvSpPr>
        <p:spPr bwMode="auto">
          <a:xfrm flipH="1">
            <a:off x="5257800" y="2797175"/>
            <a:ext cx="990600" cy="1219200"/>
          </a:xfrm>
          <a:prstGeom prst="line">
            <a:avLst/>
          </a:prstGeom>
          <a:noFill/>
          <a:ln w="19050">
            <a:solidFill>
              <a:srgbClr val="33CC33"/>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206" name="Line 14"/>
          <p:cNvSpPr>
            <a:spLocks noChangeShapeType="1"/>
          </p:cNvSpPr>
          <p:nvPr/>
        </p:nvSpPr>
        <p:spPr bwMode="auto">
          <a:xfrm flipH="1">
            <a:off x="6172200" y="2873375"/>
            <a:ext cx="304800" cy="1143000"/>
          </a:xfrm>
          <a:prstGeom prst="line">
            <a:avLst/>
          </a:prstGeom>
          <a:noFill/>
          <a:ln w="19050">
            <a:solidFill>
              <a:srgbClr val="33CC33"/>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207" name="Line 15"/>
          <p:cNvSpPr>
            <a:spLocks noChangeShapeType="1"/>
          </p:cNvSpPr>
          <p:nvPr/>
        </p:nvSpPr>
        <p:spPr bwMode="auto">
          <a:xfrm>
            <a:off x="6705600" y="2873375"/>
            <a:ext cx="381000" cy="1143000"/>
          </a:xfrm>
          <a:prstGeom prst="line">
            <a:avLst/>
          </a:prstGeom>
          <a:noFill/>
          <a:ln w="19050">
            <a:solidFill>
              <a:srgbClr val="33CC33"/>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208" name="Line 16"/>
          <p:cNvSpPr>
            <a:spLocks noChangeShapeType="1"/>
          </p:cNvSpPr>
          <p:nvPr/>
        </p:nvSpPr>
        <p:spPr bwMode="auto">
          <a:xfrm>
            <a:off x="6934200" y="2797175"/>
            <a:ext cx="1219200" cy="1219200"/>
          </a:xfrm>
          <a:prstGeom prst="line">
            <a:avLst/>
          </a:prstGeom>
          <a:noFill/>
          <a:ln w="19050">
            <a:solidFill>
              <a:srgbClr val="33CC33"/>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209" name="AutoShape 17"/>
          <p:cNvSpPr>
            <a:spLocks noChangeArrowheads="1"/>
          </p:cNvSpPr>
          <p:nvPr/>
        </p:nvSpPr>
        <p:spPr bwMode="auto">
          <a:xfrm>
            <a:off x="7696200" y="1143000"/>
            <a:ext cx="1066800" cy="1905000"/>
          </a:xfrm>
          <a:prstGeom prst="cloudCallout">
            <a:avLst>
              <a:gd name="adj1" fmla="val -105208"/>
              <a:gd name="adj2" fmla="val -12083"/>
            </a:avLst>
          </a:prstGeom>
          <a:gradFill rotWithShape="1">
            <a:gsLst>
              <a:gs pos="0">
                <a:srgbClr val="F7F7F7"/>
              </a:gs>
              <a:gs pos="100000">
                <a:srgbClr val="F0F0F0"/>
              </a:gs>
            </a:gsLst>
            <a:path path="rect">
              <a:fillToRect l="50000" t="50000" r="50000" b="50000"/>
            </a:path>
          </a:gradFill>
          <a:ln w="9525">
            <a:solidFill>
              <a:schemeClr val="tx1"/>
            </a:solidFill>
            <a:round/>
            <a:headEnd/>
            <a:tailEnd/>
          </a:ln>
        </p:spPr>
        <p:txBody>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a:lnSpc>
                <a:spcPct val="93000"/>
              </a:lnSpc>
              <a:buClr>
                <a:srgbClr val="000000"/>
              </a:buClr>
              <a:buSzPct val="100000"/>
              <a:buFont typeface="Times New Roman" pitchFamily="18" charset="0"/>
              <a:buNone/>
            </a:pPr>
            <a:endParaRPr lang="en-US" altLang="en-US" sz="2400">
              <a:solidFill>
                <a:srgbClr val="000000"/>
              </a:solidFill>
              <a:ea typeface="SimSun" pitchFamily="2" charset="-122"/>
            </a:endParaRPr>
          </a:p>
        </p:txBody>
      </p:sp>
      <p:sp>
        <p:nvSpPr>
          <p:cNvPr id="8210" name="AutoShape 18"/>
          <p:cNvSpPr>
            <a:spLocks noChangeArrowheads="1"/>
          </p:cNvSpPr>
          <p:nvPr/>
        </p:nvSpPr>
        <p:spPr bwMode="auto">
          <a:xfrm>
            <a:off x="4876800" y="5257800"/>
            <a:ext cx="381000" cy="228600"/>
          </a:xfrm>
          <a:prstGeom prst="roundRect">
            <a:avLst>
              <a:gd name="adj" fmla="val 16667"/>
            </a:avLst>
          </a:prstGeom>
          <a:gradFill rotWithShape="1">
            <a:gsLst>
              <a:gs pos="0">
                <a:srgbClr val="CCFF99"/>
              </a:gs>
              <a:gs pos="100000">
                <a:srgbClr val="F0F0F0"/>
              </a:gs>
            </a:gsLst>
            <a:lin ang="5400000" scaled="1"/>
          </a:gradFill>
          <a:ln w="9525">
            <a:solidFill>
              <a:schemeClr val="tx1"/>
            </a:solidFill>
            <a:round/>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a:lnSpc>
                <a:spcPct val="93000"/>
              </a:lnSpc>
              <a:buClr>
                <a:srgbClr val="000000"/>
              </a:buClr>
              <a:buSzPct val="100000"/>
              <a:buFont typeface="Times New Roman" pitchFamily="18" charset="0"/>
              <a:buNone/>
            </a:pPr>
            <a:r>
              <a:rPr lang="en-US" altLang="en-US" b="1">
                <a:solidFill>
                  <a:srgbClr val="000000"/>
                </a:solidFill>
                <a:ea typeface="SimSun" pitchFamily="2" charset="-122"/>
              </a:rPr>
              <a:t>a</a:t>
            </a:r>
          </a:p>
        </p:txBody>
      </p:sp>
      <p:sp>
        <p:nvSpPr>
          <p:cNvPr id="8211" name="AutoShape 19"/>
          <p:cNvSpPr>
            <a:spLocks noChangeArrowheads="1"/>
          </p:cNvSpPr>
          <p:nvPr/>
        </p:nvSpPr>
        <p:spPr bwMode="auto">
          <a:xfrm>
            <a:off x="5943600" y="5486400"/>
            <a:ext cx="381000" cy="228600"/>
          </a:xfrm>
          <a:prstGeom prst="roundRect">
            <a:avLst>
              <a:gd name="adj" fmla="val 16667"/>
            </a:avLst>
          </a:prstGeom>
          <a:gradFill rotWithShape="1">
            <a:gsLst>
              <a:gs pos="0">
                <a:srgbClr val="CCFF99"/>
              </a:gs>
              <a:gs pos="100000">
                <a:srgbClr val="F0F0F0"/>
              </a:gs>
            </a:gsLst>
            <a:lin ang="5400000" scaled="1"/>
          </a:gradFill>
          <a:ln w="9525">
            <a:solidFill>
              <a:schemeClr val="tx1"/>
            </a:solidFill>
            <a:round/>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a:lnSpc>
                <a:spcPct val="93000"/>
              </a:lnSpc>
              <a:buClr>
                <a:srgbClr val="000000"/>
              </a:buClr>
              <a:buSzPct val="100000"/>
              <a:buFont typeface="Times New Roman" pitchFamily="18" charset="0"/>
              <a:buNone/>
            </a:pPr>
            <a:r>
              <a:rPr lang="en-US" altLang="en-US" b="1">
                <a:solidFill>
                  <a:srgbClr val="000000"/>
                </a:solidFill>
                <a:ea typeface="SimSun" pitchFamily="2" charset="-122"/>
              </a:rPr>
              <a:t>a</a:t>
            </a:r>
          </a:p>
        </p:txBody>
      </p:sp>
      <p:sp>
        <p:nvSpPr>
          <p:cNvPr id="8212" name="AutoShape 20"/>
          <p:cNvSpPr>
            <a:spLocks noChangeArrowheads="1"/>
          </p:cNvSpPr>
          <p:nvPr/>
        </p:nvSpPr>
        <p:spPr bwMode="auto">
          <a:xfrm>
            <a:off x="6934200" y="5257800"/>
            <a:ext cx="381000" cy="228600"/>
          </a:xfrm>
          <a:prstGeom prst="roundRect">
            <a:avLst>
              <a:gd name="adj" fmla="val 16667"/>
            </a:avLst>
          </a:prstGeom>
          <a:gradFill rotWithShape="1">
            <a:gsLst>
              <a:gs pos="0">
                <a:srgbClr val="CCFF99"/>
              </a:gs>
              <a:gs pos="100000">
                <a:srgbClr val="F0F0F0"/>
              </a:gs>
            </a:gsLst>
            <a:lin ang="5400000" scaled="1"/>
          </a:gradFill>
          <a:ln w="9525">
            <a:solidFill>
              <a:schemeClr val="tx1"/>
            </a:solidFill>
            <a:round/>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a:lnSpc>
                <a:spcPct val="93000"/>
              </a:lnSpc>
              <a:buClr>
                <a:srgbClr val="000000"/>
              </a:buClr>
              <a:buSzPct val="100000"/>
              <a:buFont typeface="Times New Roman" pitchFamily="18" charset="0"/>
              <a:buNone/>
            </a:pPr>
            <a:r>
              <a:rPr lang="en-US" altLang="en-US" b="1">
                <a:solidFill>
                  <a:srgbClr val="000000"/>
                </a:solidFill>
                <a:ea typeface="SimSun" pitchFamily="2" charset="-122"/>
              </a:rPr>
              <a:t>a</a:t>
            </a:r>
          </a:p>
        </p:txBody>
      </p:sp>
      <p:sp>
        <p:nvSpPr>
          <p:cNvPr id="8213" name="AutoShape 21"/>
          <p:cNvSpPr>
            <a:spLocks noChangeArrowheads="1"/>
          </p:cNvSpPr>
          <p:nvPr/>
        </p:nvSpPr>
        <p:spPr bwMode="auto">
          <a:xfrm>
            <a:off x="4876800" y="5486400"/>
            <a:ext cx="381000" cy="228600"/>
          </a:xfrm>
          <a:prstGeom prst="roundRect">
            <a:avLst>
              <a:gd name="adj" fmla="val 16667"/>
            </a:avLst>
          </a:prstGeom>
          <a:gradFill rotWithShape="1">
            <a:gsLst>
              <a:gs pos="0">
                <a:srgbClr val="CCFF99"/>
              </a:gs>
              <a:gs pos="100000">
                <a:srgbClr val="F0F0F0"/>
              </a:gs>
            </a:gsLst>
            <a:lin ang="5400000" scaled="1"/>
          </a:gradFill>
          <a:ln w="9525">
            <a:solidFill>
              <a:schemeClr val="tx1"/>
            </a:solidFill>
            <a:round/>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a:lnSpc>
                <a:spcPct val="93000"/>
              </a:lnSpc>
              <a:buClr>
                <a:srgbClr val="000000"/>
              </a:buClr>
              <a:buSzPct val="100000"/>
              <a:buFont typeface="Times New Roman" pitchFamily="18" charset="0"/>
              <a:buNone/>
            </a:pPr>
            <a:r>
              <a:rPr lang="en-US" altLang="en-US" b="1">
                <a:solidFill>
                  <a:srgbClr val="000000"/>
                </a:solidFill>
                <a:ea typeface="SimSun" pitchFamily="2" charset="-122"/>
              </a:rPr>
              <a:t>b</a:t>
            </a:r>
          </a:p>
        </p:txBody>
      </p:sp>
      <p:sp>
        <p:nvSpPr>
          <p:cNvPr id="8214" name="AutoShape 22"/>
          <p:cNvSpPr>
            <a:spLocks noChangeArrowheads="1"/>
          </p:cNvSpPr>
          <p:nvPr/>
        </p:nvSpPr>
        <p:spPr bwMode="auto">
          <a:xfrm>
            <a:off x="5943600" y="5257800"/>
            <a:ext cx="381000" cy="228600"/>
          </a:xfrm>
          <a:prstGeom prst="roundRect">
            <a:avLst>
              <a:gd name="adj" fmla="val 16667"/>
            </a:avLst>
          </a:prstGeom>
          <a:gradFill rotWithShape="1">
            <a:gsLst>
              <a:gs pos="0">
                <a:srgbClr val="CCFF99"/>
              </a:gs>
              <a:gs pos="100000">
                <a:srgbClr val="F0F0F0"/>
              </a:gs>
            </a:gsLst>
            <a:lin ang="5400000" scaled="1"/>
          </a:gradFill>
          <a:ln w="9525">
            <a:solidFill>
              <a:schemeClr val="tx1"/>
            </a:solidFill>
            <a:round/>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a:lnSpc>
                <a:spcPct val="93000"/>
              </a:lnSpc>
              <a:buClr>
                <a:srgbClr val="000000"/>
              </a:buClr>
              <a:buSzPct val="100000"/>
              <a:buFont typeface="Times New Roman" pitchFamily="18" charset="0"/>
              <a:buNone/>
            </a:pPr>
            <a:r>
              <a:rPr lang="en-US" altLang="en-US" b="1">
                <a:solidFill>
                  <a:srgbClr val="000000"/>
                </a:solidFill>
                <a:ea typeface="SimSun" pitchFamily="2" charset="-122"/>
              </a:rPr>
              <a:t>b</a:t>
            </a:r>
          </a:p>
        </p:txBody>
      </p:sp>
      <p:sp>
        <p:nvSpPr>
          <p:cNvPr id="8215" name="AutoShape 23"/>
          <p:cNvSpPr>
            <a:spLocks noChangeArrowheads="1"/>
          </p:cNvSpPr>
          <p:nvPr/>
        </p:nvSpPr>
        <p:spPr bwMode="auto">
          <a:xfrm>
            <a:off x="7924800" y="5486400"/>
            <a:ext cx="381000" cy="228600"/>
          </a:xfrm>
          <a:prstGeom prst="roundRect">
            <a:avLst>
              <a:gd name="adj" fmla="val 16667"/>
            </a:avLst>
          </a:prstGeom>
          <a:gradFill rotWithShape="1">
            <a:gsLst>
              <a:gs pos="0">
                <a:srgbClr val="CCFF99"/>
              </a:gs>
              <a:gs pos="100000">
                <a:srgbClr val="F0F0F0"/>
              </a:gs>
            </a:gsLst>
            <a:lin ang="5400000" scaled="1"/>
          </a:gradFill>
          <a:ln w="9525">
            <a:solidFill>
              <a:schemeClr val="tx1"/>
            </a:solidFill>
            <a:round/>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a:lnSpc>
                <a:spcPct val="93000"/>
              </a:lnSpc>
              <a:buClr>
                <a:srgbClr val="000000"/>
              </a:buClr>
              <a:buSzPct val="100000"/>
              <a:buFont typeface="Times New Roman" pitchFamily="18" charset="0"/>
              <a:buNone/>
            </a:pPr>
            <a:r>
              <a:rPr lang="en-US" altLang="en-US" b="1">
                <a:solidFill>
                  <a:srgbClr val="000000"/>
                </a:solidFill>
                <a:ea typeface="SimSun" pitchFamily="2" charset="-122"/>
              </a:rPr>
              <a:t>b</a:t>
            </a:r>
          </a:p>
        </p:txBody>
      </p:sp>
      <p:sp>
        <p:nvSpPr>
          <p:cNvPr id="8216" name="AutoShape 24"/>
          <p:cNvSpPr>
            <a:spLocks noChangeArrowheads="1"/>
          </p:cNvSpPr>
          <p:nvPr/>
        </p:nvSpPr>
        <p:spPr bwMode="auto">
          <a:xfrm>
            <a:off x="4876800" y="5715000"/>
            <a:ext cx="381000" cy="228600"/>
          </a:xfrm>
          <a:prstGeom prst="roundRect">
            <a:avLst>
              <a:gd name="adj" fmla="val 16667"/>
            </a:avLst>
          </a:prstGeom>
          <a:gradFill rotWithShape="1">
            <a:gsLst>
              <a:gs pos="0">
                <a:srgbClr val="CCFF99"/>
              </a:gs>
              <a:gs pos="100000">
                <a:srgbClr val="F0F0F0"/>
              </a:gs>
            </a:gsLst>
            <a:lin ang="5400000" scaled="1"/>
          </a:gradFill>
          <a:ln w="9525">
            <a:solidFill>
              <a:schemeClr val="tx1"/>
            </a:solidFill>
            <a:round/>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a:lnSpc>
                <a:spcPct val="93000"/>
              </a:lnSpc>
              <a:buClr>
                <a:srgbClr val="000000"/>
              </a:buClr>
              <a:buSzPct val="100000"/>
              <a:buFont typeface="Times New Roman" pitchFamily="18" charset="0"/>
              <a:buNone/>
            </a:pPr>
            <a:r>
              <a:rPr lang="en-US" altLang="en-US" b="1">
                <a:solidFill>
                  <a:srgbClr val="000000"/>
                </a:solidFill>
                <a:ea typeface="SimSun" pitchFamily="2" charset="-122"/>
              </a:rPr>
              <a:t>d</a:t>
            </a:r>
          </a:p>
        </p:txBody>
      </p:sp>
      <p:sp>
        <p:nvSpPr>
          <p:cNvPr id="8217" name="AutoShape 25"/>
          <p:cNvSpPr>
            <a:spLocks noChangeArrowheads="1"/>
          </p:cNvSpPr>
          <p:nvPr/>
        </p:nvSpPr>
        <p:spPr bwMode="auto">
          <a:xfrm>
            <a:off x="6934200" y="5486400"/>
            <a:ext cx="381000" cy="228600"/>
          </a:xfrm>
          <a:prstGeom prst="roundRect">
            <a:avLst>
              <a:gd name="adj" fmla="val 16667"/>
            </a:avLst>
          </a:prstGeom>
          <a:gradFill rotWithShape="1">
            <a:gsLst>
              <a:gs pos="0">
                <a:srgbClr val="CCFF99"/>
              </a:gs>
              <a:gs pos="100000">
                <a:srgbClr val="F0F0F0"/>
              </a:gs>
            </a:gsLst>
            <a:lin ang="5400000" scaled="1"/>
          </a:gradFill>
          <a:ln w="9525">
            <a:solidFill>
              <a:schemeClr val="tx1"/>
            </a:solidFill>
            <a:round/>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a:lnSpc>
                <a:spcPct val="93000"/>
              </a:lnSpc>
              <a:buClr>
                <a:srgbClr val="000000"/>
              </a:buClr>
              <a:buSzPct val="100000"/>
              <a:buFont typeface="Times New Roman" pitchFamily="18" charset="0"/>
              <a:buNone/>
            </a:pPr>
            <a:r>
              <a:rPr lang="en-US" altLang="en-US" b="1">
                <a:solidFill>
                  <a:srgbClr val="000000"/>
                </a:solidFill>
                <a:ea typeface="SimSun" pitchFamily="2" charset="-122"/>
              </a:rPr>
              <a:t>d</a:t>
            </a:r>
          </a:p>
        </p:txBody>
      </p:sp>
      <p:sp>
        <p:nvSpPr>
          <p:cNvPr id="8218" name="AutoShape 26"/>
          <p:cNvSpPr>
            <a:spLocks noChangeArrowheads="1"/>
          </p:cNvSpPr>
          <p:nvPr/>
        </p:nvSpPr>
        <p:spPr bwMode="auto">
          <a:xfrm>
            <a:off x="7924800" y="5715000"/>
            <a:ext cx="381000" cy="228600"/>
          </a:xfrm>
          <a:prstGeom prst="roundRect">
            <a:avLst>
              <a:gd name="adj" fmla="val 16667"/>
            </a:avLst>
          </a:prstGeom>
          <a:gradFill rotWithShape="1">
            <a:gsLst>
              <a:gs pos="0">
                <a:srgbClr val="CCFF99"/>
              </a:gs>
              <a:gs pos="100000">
                <a:srgbClr val="F0F0F0"/>
              </a:gs>
            </a:gsLst>
            <a:lin ang="5400000" scaled="1"/>
          </a:gradFill>
          <a:ln w="9525">
            <a:solidFill>
              <a:schemeClr val="tx1"/>
            </a:solidFill>
            <a:round/>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a:lnSpc>
                <a:spcPct val="93000"/>
              </a:lnSpc>
              <a:buClr>
                <a:srgbClr val="000000"/>
              </a:buClr>
              <a:buSzPct val="100000"/>
              <a:buFont typeface="Times New Roman" pitchFamily="18" charset="0"/>
              <a:buNone/>
            </a:pPr>
            <a:r>
              <a:rPr lang="en-US" altLang="en-US" b="1">
                <a:solidFill>
                  <a:srgbClr val="000000"/>
                </a:solidFill>
                <a:ea typeface="SimSun" pitchFamily="2" charset="-122"/>
              </a:rPr>
              <a:t>d</a:t>
            </a:r>
          </a:p>
        </p:txBody>
      </p:sp>
      <p:sp>
        <p:nvSpPr>
          <p:cNvPr id="8219" name="AutoShape 27"/>
          <p:cNvSpPr>
            <a:spLocks noChangeArrowheads="1"/>
          </p:cNvSpPr>
          <p:nvPr/>
        </p:nvSpPr>
        <p:spPr bwMode="auto">
          <a:xfrm>
            <a:off x="5943600" y="5715000"/>
            <a:ext cx="381000" cy="228600"/>
          </a:xfrm>
          <a:prstGeom prst="roundRect">
            <a:avLst>
              <a:gd name="adj" fmla="val 16667"/>
            </a:avLst>
          </a:prstGeom>
          <a:gradFill rotWithShape="1">
            <a:gsLst>
              <a:gs pos="0">
                <a:srgbClr val="CCFF99"/>
              </a:gs>
              <a:gs pos="100000">
                <a:srgbClr val="F0F0F0"/>
              </a:gs>
            </a:gsLst>
            <a:lin ang="5400000" scaled="1"/>
          </a:gradFill>
          <a:ln w="9525">
            <a:solidFill>
              <a:schemeClr val="tx1"/>
            </a:solidFill>
            <a:round/>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a:lnSpc>
                <a:spcPct val="93000"/>
              </a:lnSpc>
              <a:buClr>
                <a:srgbClr val="000000"/>
              </a:buClr>
              <a:buSzPct val="100000"/>
              <a:buFont typeface="Times New Roman" pitchFamily="18" charset="0"/>
              <a:buNone/>
            </a:pPr>
            <a:r>
              <a:rPr lang="en-US" altLang="en-US" b="1">
                <a:solidFill>
                  <a:srgbClr val="000000"/>
                </a:solidFill>
                <a:ea typeface="SimSun" pitchFamily="2" charset="-122"/>
              </a:rPr>
              <a:t>c</a:t>
            </a:r>
          </a:p>
        </p:txBody>
      </p:sp>
      <p:sp>
        <p:nvSpPr>
          <p:cNvPr id="8220" name="AutoShape 28"/>
          <p:cNvSpPr>
            <a:spLocks noChangeArrowheads="1"/>
          </p:cNvSpPr>
          <p:nvPr/>
        </p:nvSpPr>
        <p:spPr bwMode="auto">
          <a:xfrm>
            <a:off x="6934200" y="5715000"/>
            <a:ext cx="381000" cy="228600"/>
          </a:xfrm>
          <a:prstGeom prst="roundRect">
            <a:avLst>
              <a:gd name="adj" fmla="val 16667"/>
            </a:avLst>
          </a:prstGeom>
          <a:gradFill rotWithShape="1">
            <a:gsLst>
              <a:gs pos="0">
                <a:srgbClr val="CCFF99"/>
              </a:gs>
              <a:gs pos="100000">
                <a:srgbClr val="F0F0F0"/>
              </a:gs>
            </a:gsLst>
            <a:lin ang="5400000" scaled="1"/>
          </a:gradFill>
          <a:ln w="9525">
            <a:solidFill>
              <a:schemeClr val="tx1"/>
            </a:solidFill>
            <a:round/>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a:lnSpc>
                <a:spcPct val="93000"/>
              </a:lnSpc>
              <a:buClr>
                <a:srgbClr val="000000"/>
              </a:buClr>
              <a:buSzPct val="100000"/>
              <a:buFont typeface="Times New Roman" pitchFamily="18" charset="0"/>
              <a:buNone/>
            </a:pPr>
            <a:r>
              <a:rPr lang="en-US" altLang="en-US" b="1">
                <a:solidFill>
                  <a:srgbClr val="000000"/>
                </a:solidFill>
                <a:ea typeface="SimSun" pitchFamily="2" charset="-122"/>
              </a:rPr>
              <a:t>c</a:t>
            </a:r>
          </a:p>
        </p:txBody>
      </p:sp>
      <p:sp>
        <p:nvSpPr>
          <p:cNvPr id="8221" name="AutoShape 29"/>
          <p:cNvSpPr>
            <a:spLocks noChangeArrowheads="1"/>
          </p:cNvSpPr>
          <p:nvPr/>
        </p:nvSpPr>
        <p:spPr bwMode="auto">
          <a:xfrm>
            <a:off x="7924800" y="5257800"/>
            <a:ext cx="381000" cy="228600"/>
          </a:xfrm>
          <a:prstGeom prst="roundRect">
            <a:avLst>
              <a:gd name="adj" fmla="val 16667"/>
            </a:avLst>
          </a:prstGeom>
          <a:gradFill rotWithShape="1">
            <a:gsLst>
              <a:gs pos="0">
                <a:srgbClr val="CCFF99"/>
              </a:gs>
              <a:gs pos="100000">
                <a:srgbClr val="F0F0F0"/>
              </a:gs>
            </a:gsLst>
            <a:lin ang="5400000" scaled="1"/>
          </a:gradFill>
          <a:ln w="9525">
            <a:solidFill>
              <a:schemeClr val="tx1"/>
            </a:solidFill>
            <a:round/>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a:lnSpc>
                <a:spcPct val="93000"/>
              </a:lnSpc>
              <a:buClr>
                <a:srgbClr val="000000"/>
              </a:buClr>
              <a:buSzPct val="100000"/>
              <a:buFont typeface="Times New Roman" pitchFamily="18" charset="0"/>
              <a:buNone/>
            </a:pPr>
            <a:r>
              <a:rPr lang="en-US" altLang="en-US" b="1">
                <a:solidFill>
                  <a:srgbClr val="000000"/>
                </a:solidFill>
                <a:ea typeface="SimSun" pitchFamily="2" charset="-122"/>
              </a:rPr>
              <a:t>c</a:t>
            </a:r>
          </a:p>
        </p:txBody>
      </p:sp>
      <p:sp>
        <p:nvSpPr>
          <p:cNvPr id="8222" name="Text Box 30"/>
          <p:cNvSpPr txBox="1">
            <a:spLocks noChangeArrowheads="1"/>
          </p:cNvSpPr>
          <p:nvPr/>
        </p:nvSpPr>
        <p:spPr bwMode="auto">
          <a:xfrm>
            <a:off x="7848600" y="1423988"/>
            <a:ext cx="7048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a:lnSpc>
                <a:spcPct val="93000"/>
              </a:lnSpc>
              <a:buClr>
                <a:srgbClr val="000000"/>
              </a:buClr>
              <a:buSzPct val="100000"/>
              <a:buFont typeface="Times New Roman" pitchFamily="18" charset="0"/>
              <a:buNone/>
            </a:pPr>
            <a:r>
              <a:rPr lang="en-US" altLang="en-US" sz="1800" b="1">
                <a:solidFill>
                  <a:srgbClr val="000000"/>
                </a:solidFill>
                <a:ea typeface="SimSun" pitchFamily="2" charset="-122"/>
              </a:rPr>
              <a:t>File1</a:t>
            </a:r>
          </a:p>
        </p:txBody>
      </p:sp>
      <p:sp>
        <p:nvSpPr>
          <p:cNvPr id="8223" name="AutoShape 31"/>
          <p:cNvSpPr>
            <a:spLocks noChangeArrowheads="1"/>
          </p:cNvSpPr>
          <p:nvPr/>
        </p:nvSpPr>
        <p:spPr bwMode="auto">
          <a:xfrm>
            <a:off x="8001000" y="1752600"/>
            <a:ext cx="381000" cy="228600"/>
          </a:xfrm>
          <a:prstGeom prst="roundRect">
            <a:avLst>
              <a:gd name="adj" fmla="val 16667"/>
            </a:avLst>
          </a:prstGeom>
          <a:gradFill rotWithShape="1">
            <a:gsLst>
              <a:gs pos="0">
                <a:srgbClr val="CCFF99"/>
              </a:gs>
              <a:gs pos="100000">
                <a:srgbClr val="F0F0F0"/>
              </a:gs>
            </a:gsLst>
            <a:lin ang="5400000" scaled="1"/>
          </a:gradFill>
          <a:ln w="9525">
            <a:solidFill>
              <a:schemeClr val="tx1"/>
            </a:solidFill>
            <a:round/>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a:lnSpc>
                <a:spcPct val="93000"/>
              </a:lnSpc>
              <a:buClr>
                <a:srgbClr val="000000"/>
              </a:buClr>
              <a:buSzPct val="100000"/>
              <a:buFont typeface="Times New Roman" pitchFamily="18" charset="0"/>
              <a:buNone/>
            </a:pPr>
            <a:r>
              <a:rPr lang="en-US" altLang="en-US" b="1">
                <a:solidFill>
                  <a:srgbClr val="000000"/>
                </a:solidFill>
                <a:ea typeface="SimSun" pitchFamily="2" charset="-122"/>
              </a:rPr>
              <a:t>a</a:t>
            </a:r>
          </a:p>
        </p:txBody>
      </p:sp>
      <p:sp>
        <p:nvSpPr>
          <p:cNvPr id="8224" name="AutoShape 32"/>
          <p:cNvSpPr>
            <a:spLocks noChangeArrowheads="1"/>
          </p:cNvSpPr>
          <p:nvPr/>
        </p:nvSpPr>
        <p:spPr bwMode="auto">
          <a:xfrm>
            <a:off x="8001000" y="1981200"/>
            <a:ext cx="381000" cy="228600"/>
          </a:xfrm>
          <a:prstGeom prst="roundRect">
            <a:avLst>
              <a:gd name="adj" fmla="val 16667"/>
            </a:avLst>
          </a:prstGeom>
          <a:gradFill rotWithShape="1">
            <a:gsLst>
              <a:gs pos="0">
                <a:srgbClr val="CCFF99"/>
              </a:gs>
              <a:gs pos="100000">
                <a:srgbClr val="F0F0F0"/>
              </a:gs>
            </a:gsLst>
            <a:lin ang="5400000" scaled="1"/>
          </a:gradFill>
          <a:ln w="9525">
            <a:solidFill>
              <a:schemeClr val="tx1"/>
            </a:solidFill>
            <a:round/>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a:lnSpc>
                <a:spcPct val="93000"/>
              </a:lnSpc>
              <a:buClr>
                <a:srgbClr val="000000"/>
              </a:buClr>
              <a:buSzPct val="100000"/>
              <a:buFont typeface="Times New Roman" pitchFamily="18" charset="0"/>
              <a:buNone/>
            </a:pPr>
            <a:r>
              <a:rPr lang="en-US" altLang="en-US" b="1">
                <a:solidFill>
                  <a:srgbClr val="000000"/>
                </a:solidFill>
                <a:ea typeface="SimSun" pitchFamily="2" charset="-122"/>
              </a:rPr>
              <a:t>b</a:t>
            </a:r>
          </a:p>
        </p:txBody>
      </p:sp>
      <p:sp>
        <p:nvSpPr>
          <p:cNvPr id="8225" name="AutoShape 33"/>
          <p:cNvSpPr>
            <a:spLocks noChangeArrowheads="1"/>
          </p:cNvSpPr>
          <p:nvPr/>
        </p:nvSpPr>
        <p:spPr bwMode="auto">
          <a:xfrm>
            <a:off x="8001000" y="2209800"/>
            <a:ext cx="381000" cy="228600"/>
          </a:xfrm>
          <a:prstGeom prst="roundRect">
            <a:avLst>
              <a:gd name="adj" fmla="val 16667"/>
            </a:avLst>
          </a:prstGeom>
          <a:gradFill rotWithShape="1">
            <a:gsLst>
              <a:gs pos="0">
                <a:srgbClr val="CCFF99"/>
              </a:gs>
              <a:gs pos="100000">
                <a:srgbClr val="F0F0F0"/>
              </a:gs>
            </a:gsLst>
            <a:lin ang="5400000" scaled="1"/>
          </a:gradFill>
          <a:ln w="9525">
            <a:solidFill>
              <a:schemeClr val="tx1"/>
            </a:solidFill>
            <a:round/>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a:lnSpc>
                <a:spcPct val="93000"/>
              </a:lnSpc>
              <a:buClr>
                <a:srgbClr val="000000"/>
              </a:buClr>
              <a:buSzPct val="100000"/>
              <a:buFont typeface="Times New Roman" pitchFamily="18" charset="0"/>
              <a:buNone/>
            </a:pPr>
            <a:r>
              <a:rPr lang="en-US" altLang="en-US" b="1">
                <a:solidFill>
                  <a:srgbClr val="000000"/>
                </a:solidFill>
                <a:ea typeface="SimSun" pitchFamily="2" charset="-122"/>
              </a:rPr>
              <a:t>c</a:t>
            </a:r>
          </a:p>
        </p:txBody>
      </p:sp>
      <p:sp>
        <p:nvSpPr>
          <p:cNvPr id="8226" name="AutoShape 34"/>
          <p:cNvSpPr>
            <a:spLocks noChangeArrowheads="1"/>
          </p:cNvSpPr>
          <p:nvPr/>
        </p:nvSpPr>
        <p:spPr bwMode="auto">
          <a:xfrm>
            <a:off x="8001000" y="2438400"/>
            <a:ext cx="381000" cy="228600"/>
          </a:xfrm>
          <a:prstGeom prst="roundRect">
            <a:avLst>
              <a:gd name="adj" fmla="val 16667"/>
            </a:avLst>
          </a:prstGeom>
          <a:gradFill rotWithShape="1">
            <a:gsLst>
              <a:gs pos="0">
                <a:srgbClr val="CCFF99"/>
              </a:gs>
              <a:gs pos="100000">
                <a:srgbClr val="F0F0F0"/>
              </a:gs>
            </a:gsLst>
            <a:lin ang="5400000" scaled="1"/>
          </a:gradFill>
          <a:ln w="9525">
            <a:solidFill>
              <a:schemeClr val="tx1"/>
            </a:solidFill>
            <a:round/>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algn="ctr" eaLnBrk="1">
              <a:lnSpc>
                <a:spcPct val="93000"/>
              </a:lnSpc>
              <a:buClr>
                <a:srgbClr val="000000"/>
              </a:buClr>
              <a:buSzPct val="100000"/>
              <a:buFont typeface="Times New Roman" pitchFamily="18" charset="0"/>
              <a:buNone/>
            </a:pPr>
            <a:r>
              <a:rPr lang="en-US" altLang="en-US" b="1">
                <a:solidFill>
                  <a:srgbClr val="000000"/>
                </a:solidFill>
                <a:ea typeface="SimSun" pitchFamily="2" charset="-122"/>
              </a:rPr>
              <a:t>d</a:t>
            </a:r>
          </a:p>
        </p:txBody>
      </p:sp>
      <p:sp>
        <p:nvSpPr>
          <p:cNvPr id="8227" name="Text Box 35"/>
          <p:cNvSpPr txBox="1">
            <a:spLocks noChangeArrowheads="1"/>
          </p:cNvSpPr>
          <p:nvPr/>
        </p:nvSpPr>
        <p:spPr bwMode="auto">
          <a:xfrm>
            <a:off x="5878513" y="1300163"/>
            <a:ext cx="15128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a:lnSpc>
                <a:spcPct val="93000"/>
              </a:lnSpc>
              <a:buClr>
                <a:srgbClr val="000000"/>
              </a:buClr>
              <a:buSzPct val="100000"/>
              <a:buFont typeface="Times New Roman" pitchFamily="18" charset="0"/>
              <a:buNone/>
            </a:pPr>
            <a:r>
              <a:rPr lang="en-US" altLang="en-US" sz="2000" b="1">
                <a:solidFill>
                  <a:srgbClr val="000000"/>
                </a:solidFill>
                <a:ea typeface="SimSun" pitchFamily="2" charset="-122"/>
              </a:rPr>
              <a:t>NameNode</a:t>
            </a:r>
          </a:p>
        </p:txBody>
      </p:sp>
      <p:sp>
        <p:nvSpPr>
          <p:cNvPr id="8228" name="Text Box 36"/>
          <p:cNvSpPr txBox="1">
            <a:spLocks noChangeArrowheads="1"/>
          </p:cNvSpPr>
          <p:nvPr/>
        </p:nvSpPr>
        <p:spPr bwMode="auto">
          <a:xfrm>
            <a:off x="5954713" y="6100763"/>
            <a:ext cx="15128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a:lnSpc>
                <a:spcPct val="93000"/>
              </a:lnSpc>
              <a:buClr>
                <a:srgbClr val="000000"/>
              </a:buClr>
              <a:buSzPct val="100000"/>
              <a:buFont typeface="Times New Roman" pitchFamily="18" charset="0"/>
              <a:buNone/>
            </a:pPr>
            <a:r>
              <a:rPr lang="en-US" altLang="en-US" sz="2000" b="1">
                <a:solidFill>
                  <a:srgbClr val="000000"/>
                </a:solidFill>
                <a:ea typeface="SimSun" pitchFamily="2" charset="-122"/>
              </a:rPr>
              <a:t>DataNodes</a:t>
            </a:r>
          </a:p>
        </p:txBody>
      </p:sp>
      <p:sp>
        <p:nvSpPr>
          <p:cNvPr id="2" name="Slide Number Placeholder 1"/>
          <p:cNvSpPr>
            <a:spLocks noGrp="1"/>
          </p:cNvSpPr>
          <p:nvPr>
            <p:ph type="sldNum" sz="quarter" idx="12"/>
          </p:nvPr>
        </p:nvSpPr>
        <p:spPr/>
        <p:txBody>
          <a:bodyPr/>
          <a:lstStyle/>
          <a:p>
            <a:fld id="{71BD4A25-22B2-48E3-9FC3-0D375F0F72AF}" type="slidenum">
              <a:rPr lang="en-US" smtClean="0"/>
              <a:t>9</a:t>
            </a:fld>
            <a:endParaRPr lang="en-US"/>
          </a:p>
        </p:txBody>
      </p:sp>
    </p:spTree>
    <p:extLst>
      <p:ext uri="{BB962C8B-B14F-4D97-AF65-F5344CB8AC3E}">
        <p14:creationId xmlns:p14="http://schemas.microsoft.com/office/powerpoint/2010/main" val="1596370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4519</TotalTime>
  <Words>3617</Words>
  <Application>Microsoft Office PowerPoint</Application>
  <PresentationFormat>On-screen Show (4:3)</PresentationFormat>
  <Paragraphs>570</Paragraphs>
  <Slides>43</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SimSun</vt:lpstr>
      <vt:lpstr>Arial</vt:lpstr>
      <vt:lpstr>Calibri</vt:lpstr>
      <vt:lpstr>Times New Roman</vt:lpstr>
      <vt:lpstr>Wingdings</vt:lpstr>
      <vt:lpstr>Office Theme</vt:lpstr>
      <vt:lpstr>The Hadoop Distributed Filesystem (HDFS)</vt:lpstr>
      <vt:lpstr>Overview of Topics</vt:lpstr>
      <vt:lpstr>Motivation Questions</vt:lpstr>
      <vt:lpstr>Motivation Questions</vt:lpstr>
      <vt:lpstr>Motivation Questions</vt:lpstr>
      <vt:lpstr>Motivation Questions</vt:lpstr>
      <vt:lpstr>Motivation Questions</vt:lpstr>
      <vt:lpstr>HDFS Architecture: Master-Slave</vt:lpstr>
      <vt:lpstr>HDFS – Architecture</vt:lpstr>
      <vt:lpstr>HDFS Architecture: Master-Slave</vt:lpstr>
      <vt:lpstr>HDFS Architecture: Master-Slave</vt:lpstr>
      <vt:lpstr>HDFS Architecture: Master-Slave</vt:lpstr>
      <vt:lpstr>HDFS Architecture: Master-Slave</vt:lpstr>
      <vt:lpstr>HDFS Architecture: Master-Slave</vt:lpstr>
      <vt:lpstr>HDFS Inside: Name Node</vt:lpstr>
      <vt:lpstr>HDFS Inside: Name Node</vt:lpstr>
      <vt:lpstr>HDFS Inside: Blocks</vt:lpstr>
      <vt:lpstr>HDFS Inside: Blocks</vt:lpstr>
      <vt:lpstr>HDFS Inside: Blocks</vt:lpstr>
      <vt:lpstr>Input Split Vs HDFS blocks</vt:lpstr>
      <vt:lpstr>HDFS Inside: Read</vt:lpstr>
      <vt:lpstr>HDFS Inside: Read</vt:lpstr>
      <vt:lpstr>HDFS Inside: Read</vt:lpstr>
      <vt:lpstr>HDFS Inside: Network Topology</vt:lpstr>
      <vt:lpstr>HDFS Inside: Network Topology</vt:lpstr>
      <vt:lpstr>HDFS Inside: Network Topology</vt:lpstr>
      <vt:lpstr>HDFS Inside: Write</vt:lpstr>
      <vt:lpstr>HDFS Inside: Write</vt:lpstr>
      <vt:lpstr>HDFS Inside: Write</vt:lpstr>
      <vt:lpstr>HDFS Inside: Write</vt:lpstr>
      <vt:lpstr>HDFS Inside: Replication</vt:lpstr>
      <vt:lpstr>HDFS Good and Bad</vt:lpstr>
      <vt:lpstr>Hadoop Distributed File System (HDFS)</vt:lpstr>
      <vt:lpstr>HDFS Interface</vt:lpstr>
      <vt:lpstr>HDFS-Web UI</vt:lpstr>
      <vt:lpstr>HDFS-Web UI</vt:lpstr>
      <vt:lpstr>PowerPoint Presentation</vt:lpstr>
      <vt:lpstr>PowerPoint Presentation</vt:lpstr>
      <vt:lpstr>PowerPoint Presentation</vt:lpstr>
      <vt:lpstr>PowerPoint Presentation</vt:lpstr>
      <vt:lpstr>PowerPoint Presentation</vt:lpstr>
      <vt:lpstr>Using HDFS</vt:lpstr>
      <vt:lpstr>Parallel Copying Between Clusters with distcp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CMP</dc:creator>
  <cp:lastModifiedBy>ElSayed Eissa Abdo Hemayed</cp:lastModifiedBy>
  <cp:revision>190</cp:revision>
  <cp:lastPrinted>2017-09-27T09:44:21Z</cp:lastPrinted>
  <dcterms:created xsi:type="dcterms:W3CDTF">2016-03-29T07:35:54Z</dcterms:created>
  <dcterms:modified xsi:type="dcterms:W3CDTF">2020-10-07T14:44:37Z</dcterms:modified>
</cp:coreProperties>
</file>