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6" r:id="rId2"/>
    <p:sldId id="259" r:id="rId3"/>
    <p:sldId id="482" r:id="rId4"/>
    <p:sldId id="483" r:id="rId5"/>
    <p:sldId id="446" r:id="rId6"/>
    <p:sldId id="480" r:id="rId7"/>
    <p:sldId id="481" r:id="rId8"/>
    <p:sldId id="488" r:id="rId9"/>
    <p:sldId id="484" r:id="rId10"/>
    <p:sldId id="487"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2895" autoAdjust="0"/>
  </p:normalViewPr>
  <p:slideViewPr>
    <p:cSldViewPr>
      <p:cViewPr varScale="1">
        <p:scale>
          <a:sx n="53" d="100"/>
          <a:sy n="53" d="100"/>
        </p:scale>
        <p:origin x="1176" y="4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55D4E4E-D7F4-4342-9EAF-DBEC3793E7CE}" type="datetimeFigureOut">
              <a:rPr lang="en-US" smtClean="0"/>
              <a:t>10/18/2020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Lect 3: YARN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5821BEC-D180-4355-9A23-992982F518C6}" type="slidenum">
              <a:rPr lang="en-US" smtClean="0"/>
              <a:t>‹#›</a:t>
            </a:fld>
            <a:endParaRPr lang="en-US"/>
          </a:p>
        </p:txBody>
      </p:sp>
    </p:spTree>
    <p:extLst>
      <p:ext uri="{BB962C8B-B14F-4D97-AF65-F5344CB8AC3E}">
        <p14:creationId xmlns:p14="http://schemas.microsoft.com/office/powerpoint/2010/main" val="36858202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0E4BCE7-09DF-42B1-8FB0-2E4C2F9C0986}" type="datetimeFigureOut">
              <a:rPr lang="en-US" smtClean="0"/>
              <a:t>10/18/2020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Lect 3: YARN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CIE 504: Big Data</a:t>
            </a:r>
          </a:p>
        </p:txBody>
      </p:sp>
      <p:sp>
        <p:nvSpPr>
          <p:cNvPr id="5" name="Date Placeholder 4"/>
          <p:cNvSpPr>
            <a:spLocks noGrp="1"/>
          </p:cNvSpPr>
          <p:nvPr>
            <p:ph type="dt" idx="11"/>
          </p:nvPr>
        </p:nvSpPr>
        <p:spPr/>
        <p:txBody>
          <a:bodyPr/>
          <a:lstStyle/>
          <a:p>
            <a:fld id="{7BBF71AE-AD68-4862-8127-C79CECB8A7D1}" type="datetime1">
              <a:rPr lang="en-US" smtClean="0"/>
              <a:t>10/18/2020</a:t>
            </a:fld>
            <a:endParaRPr lang="en-US"/>
          </a:p>
        </p:txBody>
      </p:sp>
      <p:sp>
        <p:nvSpPr>
          <p:cNvPr id="6" name="Footer Placeholder 5"/>
          <p:cNvSpPr>
            <a:spLocks noGrp="1"/>
          </p:cNvSpPr>
          <p:nvPr>
            <p:ph type="ftr" sz="quarter" idx="12"/>
          </p:nvPr>
        </p:nvSpPr>
        <p:spPr/>
        <p:txBody>
          <a:bodyPr/>
          <a:lstStyle/>
          <a:p>
            <a:r>
              <a:rPr lang="en-US"/>
              <a:t>Lect 3: YARN</a:t>
            </a:r>
          </a:p>
        </p:txBody>
      </p:sp>
      <p:sp>
        <p:nvSpPr>
          <p:cNvPr id="7" name="Slide Number Placeholder 6"/>
          <p:cNvSpPr>
            <a:spLocks noGrp="1"/>
          </p:cNvSpPr>
          <p:nvPr>
            <p:ph type="sldNum" sz="quarter" idx="13"/>
          </p:nvPr>
        </p:nvSpPr>
        <p:spPr/>
        <p:txBody>
          <a:bodyPr/>
          <a:lstStyle/>
          <a:p>
            <a:fld id="{08D95B7C-6CF9-43D7-BE59-00ACFCE4D165}" type="slidenum">
              <a:rPr lang="en-US" smtClean="0"/>
              <a:t>1</a:t>
            </a:fld>
            <a:endParaRPr lang="en-US"/>
          </a:p>
        </p:txBody>
      </p:sp>
    </p:spTree>
    <p:extLst>
      <p:ext uri="{BB962C8B-B14F-4D97-AF65-F5344CB8AC3E}">
        <p14:creationId xmlns:p14="http://schemas.microsoft.com/office/powerpoint/2010/main" val="340276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432" tIns="45716" rIns="91432" bIns="45716">
            <a:normAutofit/>
          </a:bodyPr>
          <a:lstStyle/>
          <a:p>
            <a:pPr defTabSz="966443">
              <a:defRPr/>
            </a:pPr>
            <a:r>
              <a:rPr lang="en-US" dirty="0"/>
              <a:t>The topics covered in this lesson are listed.  </a:t>
            </a:r>
          </a:p>
        </p:txBody>
      </p:sp>
      <p:sp>
        <p:nvSpPr>
          <p:cNvPr id="4" name="Footer Placeholder 3"/>
          <p:cNvSpPr>
            <a:spLocks noGrp="1"/>
          </p:cNvSpPr>
          <p:nvPr>
            <p:ph type="ftr" sz="quarter" idx="10"/>
          </p:nvPr>
        </p:nvSpPr>
        <p:spPr/>
        <p:txBody>
          <a:bodyPr lIns="91432" tIns="45716" rIns="91432" bIns="45716"/>
          <a:lstStyle/>
          <a:p>
            <a:pPr>
              <a:defRPr/>
            </a:pPr>
            <a:r>
              <a:rPr lang="en-US"/>
              <a:t>Lect 3: YARN</a:t>
            </a:r>
            <a:endParaRPr lang="en-US" dirty="0"/>
          </a:p>
        </p:txBody>
      </p:sp>
      <p:sp>
        <p:nvSpPr>
          <p:cNvPr id="5" name="Slide Number Placeholder 4"/>
          <p:cNvSpPr>
            <a:spLocks noGrp="1"/>
          </p:cNvSpPr>
          <p:nvPr>
            <p:ph type="sldNum" sz="quarter" idx="11"/>
          </p:nvPr>
        </p:nvSpPr>
        <p:spPr/>
        <p:txBody>
          <a:bodyPr lIns="91432" tIns="45716" rIns="91432" bIns="45716"/>
          <a:lstStyle/>
          <a:p>
            <a:pPr>
              <a:defRPr/>
            </a:pPr>
            <a:fld id="{80249327-EC2F-4096-8D35-6B76097739FC}" type="slidenum">
              <a:rPr lang="en-US" smtClean="0"/>
              <a:pPr>
                <a:defRPr/>
              </a:pPr>
              <a:t>2</a:t>
            </a:fld>
            <a:endParaRPr lang="en-US" dirty="0"/>
          </a:p>
        </p:txBody>
      </p:sp>
      <p:sp>
        <p:nvSpPr>
          <p:cNvPr id="6" name="Date Placeholder 5"/>
          <p:cNvSpPr>
            <a:spLocks noGrp="1"/>
          </p:cNvSpPr>
          <p:nvPr>
            <p:ph type="dt" idx="12"/>
          </p:nvPr>
        </p:nvSpPr>
        <p:spPr/>
        <p:txBody>
          <a:bodyPr/>
          <a:lstStyle/>
          <a:p>
            <a:fld id="{C5831696-CC12-432B-A1EE-73D11B901BAE}" type="datetime1">
              <a:rPr lang="en-US" smtClean="0"/>
              <a:t>10/18/2020</a:t>
            </a:fld>
            <a:endParaRPr lang="en-US"/>
          </a:p>
        </p:txBody>
      </p:sp>
      <p:sp>
        <p:nvSpPr>
          <p:cNvPr id="7" name="Header Placeholder 6"/>
          <p:cNvSpPr>
            <a:spLocks noGrp="1"/>
          </p:cNvSpPr>
          <p:nvPr>
            <p:ph type="hdr" sz="quarter" idx="13"/>
          </p:nvPr>
        </p:nvSpPr>
        <p:spPr/>
        <p:txBody>
          <a:bodyPr/>
          <a:lstStyle/>
          <a:p>
            <a:r>
              <a:rPr lang="en-US"/>
              <a:t>CIE 504: Big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itchFamily="18" charset="0"/>
              </a:rPr>
              <a:t>If one TaskTracker is very slow, it can delay the entire MapReduce job - especially towards the end of a job, where everything can end up waiting for the slowest task. With speculative-execution enabled, however, a single task can be executed on multiple slave nodes. </a:t>
            </a:r>
          </a:p>
          <a:p>
            <a:endParaRPr lang="en-US" altLang="en-US">
              <a:latin typeface="Times New Roman" pitchFamily="18" charset="0"/>
            </a:endParaRPr>
          </a:p>
          <a:p>
            <a:r>
              <a:rPr lang="en-US" altLang="en-US">
                <a:latin typeface="Times New Roman" pitchFamily="18" charset="0"/>
              </a:rPr>
              <a:t>For jobs scheduling, by default Hadoop uses </a:t>
            </a:r>
            <a:r>
              <a:rPr lang="en-US" altLang="en-US">
                <a:solidFill>
                  <a:srgbClr val="7889FB"/>
                </a:solidFill>
                <a:latin typeface="Times New Roman" pitchFamily="18" charset="0"/>
              </a:rPr>
              <a:t>FIFO (First in, First Out)</a:t>
            </a:r>
            <a:r>
              <a:rPr lang="en-US" altLang="en-US">
                <a:latin typeface="Times New Roman" pitchFamily="18" charset="0"/>
              </a:rPr>
              <a:t>, and optional 5 scheduling priorities to schedule jobs from a work queue</a:t>
            </a:r>
          </a:p>
          <a:p>
            <a:endParaRPr lang="en-US" altLang="en-US">
              <a:latin typeface="Times New Roman" pitchFamily="18" charset="0"/>
            </a:endParaRPr>
          </a:p>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443038" y="923925"/>
            <a:ext cx="4427537" cy="3319463"/>
          </a:xfrm>
          <a:ln/>
        </p:spPr>
      </p:sp>
      <p:sp>
        <p:nvSpPr>
          <p:cNvPr id="68611" name="Rectangle 3"/>
          <p:cNvSpPr>
            <a:spLocks noGrp="1" noChangeArrowheads="1"/>
          </p:cNvSpPr>
          <p:nvPr>
            <p:ph type="body" idx="1"/>
          </p:nvPr>
        </p:nvSpPr>
        <p:spPr>
          <a:xfrm>
            <a:off x="1131718" y="4567466"/>
            <a:ext cx="5055110" cy="368582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8246" indent="-238246" defTabSz="468219"/>
            <a:r>
              <a:rPr lang="en-US" altLang="en-US" sz="1100" dirty="0">
                <a:latin typeface="Times New Roman" pitchFamily="18" charset="0"/>
              </a:rPr>
              <a:t>1.The process of running a MapReduce job on Hadoop consists of 8  major steps. </a:t>
            </a:r>
          </a:p>
          <a:p>
            <a:pPr marL="238246" indent="-238246" defTabSz="468219"/>
            <a:r>
              <a:rPr lang="en-US" altLang="en-US" sz="1100" dirty="0">
                <a:latin typeface="Times New Roman" pitchFamily="18" charset="0"/>
              </a:rPr>
              <a:t>The first step is the MapReduce program you've written tells the  </a:t>
            </a:r>
            <a:r>
              <a:rPr lang="en-US" altLang="en-US" sz="1100" dirty="0" err="1">
                <a:latin typeface="Times New Roman" pitchFamily="18" charset="0"/>
              </a:rPr>
              <a:t>JobClient</a:t>
            </a:r>
            <a:r>
              <a:rPr lang="en-US" altLang="en-US" sz="1100" dirty="0">
                <a:latin typeface="Times New Roman" pitchFamily="18" charset="0"/>
              </a:rPr>
              <a:t> to run a MapReduce job.</a:t>
            </a:r>
          </a:p>
          <a:p>
            <a:pPr marL="238246" indent="-238246" defTabSz="468219"/>
            <a:endParaRPr lang="en-US" altLang="en-US" sz="1100" dirty="0">
              <a:latin typeface="Times New Roman" pitchFamily="18" charset="0"/>
            </a:endParaRPr>
          </a:p>
          <a:p>
            <a:pPr marL="238246" indent="-238246" defTabSz="468219"/>
            <a:r>
              <a:rPr lang="en-US" altLang="en-US" sz="1100" dirty="0">
                <a:latin typeface="Times New Roman" pitchFamily="18" charset="0"/>
              </a:rPr>
              <a:t>2. This sends a message to the </a:t>
            </a:r>
            <a:r>
              <a:rPr lang="en-US" altLang="en-US" sz="1100" dirty="0" err="1">
                <a:latin typeface="Times New Roman" pitchFamily="18" charset="0"/>
              </a:rPr>
              <a:t>JobTracker</a:t>
            </a:r>
            <a:r>
              <a:rPr lang="en-US" altLang="en-US" sz="1100" dirty="0">
                <a:latin typeface="Times New Roman" pitchFamily="18" charset="0"/>
              </a:rPr>
              <a:t> which produces a unique ID  for the job. </a:t>
            </a:r>
          </a:p>
          <a:p>
            <a:pPr marL="238246" indent="-238246" defTabSz="468219">
              <a:spcBef>
                <a:spcPts val="469"/>
              </a:spcBef>
            </a:pPr>
            <a:r>
              <a:rPr lang="en-US" altLang="en-US" sz="1100" dirty="0">
                <a:latin typeface="Times New Roman" pitchFamily="18" charset="0"/>
              </a:rPr>
              <a:t>3. The </a:t>
            </a:r>
            <a:r>
              <a:rPr lang="en-US" altLang="en-US" sz="1100" dirty="0" err="1">
                <a:latin typeface="Times New Roman" pitchFamily="18" charset="0"/>
              </a:rPr>
              <a:t>JobClient</a:t>
            </a:r>
            <a:r>
              <a:rPr lang="en-US" altLang="en-US" sz="1100" dirty="0">
                <a:latin typeface="Times New Roman" pitchFamily="18" charset="0"/>
              </a:rPr>
              <a:t> copies job resources, such as a jar file containing a  Java code you have written to implement the map or the reduce task,  to the shared file system, usually HDFS.</a:t>
            </a:r>
          </a:p>
          <a:p>
            <a:pPr marL="238246" indent="-238246" defTabSz="468219">
              <a:spcBef>
                <a:spcPts val="469"/>
              </a:spcBef>
            </a:pPr>
            <a:r>
              <a:rPr lang="en-US" altLang="en-US" sz="1100" dirty="0">
                <a:latin typeface="Times New Roman" pitchFamily="18" charset="0"/>
              </a:rPr>
              <a:t>4. Once the resources are in HDFS, the </a:t>
            </a:r>
            <a:r>
              <a:rPr lang="en-US" altLang="en-US" sz="1100" dirty="0" err="1">
                <a:latin typeface="Times New Roman" pitchFamily="18" charset="0"/>
              </a:rPr>
              <a:t>JobClient</a:t>
            </a:r>
            <a:r>
              <a:rPr lang="en-US" altLang="en-US" sz="1100" dirty="0">
                <a:latin typeface="Times New Roman" pitchFamily="18" charset="0"/>
              </a:rPr>
              <a:t> can tell the  </a:t>
            </a:r>
            <a:r>
              <a:rPr lang="en-US" altLang="en-US" sz="1100" dirty="0" err="1">
                <a:latin typeface="Times New Roman" pitchFamily="18" charset="0"/>
              </a:rPr>
              <a:t>JobTracker</a:t>
            </a:r>
            <a:r>
              <a:rPr lang="en-US" altLang="en-US" sz="1100" dirty="0">
                <a:latin typeface="Times New Roman" pitchFamily="18" charset="0"/>
              </a:rPr>
              <a:t> to start the job.</a:t>
            </a:r>
          </a:p>
          <a:p>
            <a:pPr marL="238246" indent="-238246" defTabSz="468219"/>
            <a:r>
              <a:rPr lang="en-US" altLang="en-US" sz="1100" dirty="0">
                <a:latin typeface="Times New Roman" pitchFamily="18" charset="0"/>
              </a:rPr>
              <a:t>5. The </a:t>
            </a:r>
            <a:r>
              <a:rPr lang="en-US" altLang="en-US" sz="1100" dirty="0" err="1">
                <a:latin typeface="Times New Roman" pitchFamily="18" charset="0"/>
              </a:rPr>
              <a:t>JobTracker</a:t>
            </a:r>
            <a:r>
              <a:rPr lang="en-US" altLang="en-US" sz="1100" dirty="0">
                <a:latin typeface="Times New Roman" pitchFamily="18" charset="0"/>
              </a:rPr>
              <a:t> does its own initialization for the job. It calculates how  to split the data so that it can send each "split" to a different mapper  process to maximize throughput. (?)</a:t>
            </a:r>
          </a:p>
          <a:p>
            <a:pPr marL="238246" indent="-238246" defTabSz="468219"/>
            <a:r>
              <a:rPr lang="en-US" altLang="en-US" sz="1100" dirty="0">
                <a:latin typeface="Times New Roman" pitchFamily="18" charset="0"/>
              </a:rPr>
              <a:t>6. It retrieves these "input splits" from the distributed file system. NOT THE DATA itself.</a:t>
            </a:r>
          </a:p>
          <a:p>
            <a:pPr marL="238246" indent="-238246" defTabSz="468219"/>
            <a:r>
              <a:rPr lang="en-US" altLang="en-US" sz="1100" dirty="0">
                <a:latin typeface="Times New Roman" pitchFamily="18" charset="0"/>
              </a:rPr>
              <a:t>7. The </a:t>
            </a:r>
            <a:r>
              <a:rPr lang="en-US" altLang="en-US" sz="1100" dirty="0" err="1">
                <a:latin typeface="Times New Roman" pitchFamily="18" charset="0"/>
              </a:rPr>
              <a:t>TaskTrackers</a:t>
            </a:r>
            <a:r>
              <a:rPr lang="en-US" altLang="en-US" sz="1100" dirty="0">
                <a:latin typeface="Times New Roman" pitchFamily="18" charset="0"/>
              </a:rPr>
              <a:t> are continually sending heartbeat messages to the  </a:t>
            </a:r>
            <a:r>
              <a:rPr lang="en-US" altLang="en-US" sz="1100" dirty="0" err="1">
                <a:latin typeface="Times New Roman" pitchFamily="18" charset="0"/>
              </a:rPr>
              <a:t>JobTracker</a:t>
            </a:r>
            <a:r>
              <a:rPr lang="en-US" altLang="en-US" sz="1100" dirty="0">
                <a:latin typeface="Times New Roman" pitchFamily="18" charset="0"/>
              </a:rPr>
              <a:t>. </a:t>
            </a:r>
          </a:p>
          <a:p>
            <a:pPr marL="238246" indent="-238246" defTabSz="468219"/>
            <a:r>
              <a:rPr lang="en-US" altLang="en-US" sz="1100" dirty="0">
                <a:latin typeface="Times New Roman" pitchFamily="18" charset="0"/>
              </a:rPr>
              <a:t>8. Now that the </a:t>
            </a:r>
            <a:r>
              <a:rPr lang="en-US" altLang="en-US" sz="1100" dirty="0" err="1">
                <a:latin typeface="Times New Roman" pitchFamily="18" charset="0"/>
              </a:rPr>
              <a:t>JobTracker</a:t>
            </a:r>
            <a:r>
              <a:rPr lang="en-US" altLang="en-US" sz="1100" dirty="0">
                <a:latin typeface="Times New Roman" pitchFamily="18" charset="0"/>
              </a:rPr>
              <a:t> has work for them, it will return a map task or  a reduce task as a response to the heartbeat.</a:t>
            </a:r>
          </a:p>
          <a:p>
            <a:pPr marL="238246" indent="-238246" defTabSz="468219"/>
            <a:r>
              <a:rPr lang="en-US" altLang="en-US" sz="1100" dirty="0">
                <a:latin typeface="Times New Roman" pitchFamily="18" charset="0"/>
              </a:rPr>
              <a:t>The </a:t>
            </a:r>
            <a:r>
              <a:rPr lang="en-US" altLang="en-US" sz="1100" dirty="0" err="1">
                <a:latin typeface="Times New Roman" pitchFamily="18" charset="0"/>
              </a:rPr>
              <a:t>TaskTrackers</a:t>
            </a:r>
            <a:r>
              <a:rPr lang="en-US" altLang="en-US" sz="1100" dirty="0">
                <a:latin typeface="Times New Roman" pitchFamily="18" charset="0"/>
              </a:rPr>
              <a:t> need to obtain the code to execute, so they get it  from the shared file system.</a:t>
            </a:r>
          </a:p>
          <a:p>
            <a:pPr marL="238246" indent="-238246" defTabSz="468219"/>
            <a:r>
              <a:rPr lang="en-US" altLang="en-US" sz="1100" dirty="0">
                <a:latin typeface="Times New Roman" pitchFamily="18" charset="0"/>
              </a:rPr>
              <a:t>9. Then they can launch a Java Virtual Machine with a child process  running in it</a:t>
            </a:r>
          </a:p>
          <a:p>
            <a:pPr marL="238246" indent="-238246" defTabSz="468219"/>
            <a:r>
              <a:rPr lang="en-US" altLang="en-US" sz="1100" dirty="0">
                <a:latin typeface="Times New Roman" pitchFamily="18" charset="0"/>
              </a:rPr>
              <a:t>10. and this child process runs your map code or your reduce code. The  result of the map operation will remain in the local disk for the given  </a:t>
            </a:r>
            <a:r>
              <a:rPr lang="en-US" altLang="en-US" sz="1100" dirty="0" err="1">
                <a:latin typeface="Times New Roman" pitchFamily="18" charset="0"/>
              </a:rPr>
              <a:t>TaskTracker</a:t>
            </a:r>
            <a:r>
              <a:rPr lang="en-US" altLang="en-US" sz="1100" dirty="0">
                <a:latin typeface="Times New Roman" pitchFamily="18" charset="0"/>
              </a:rPr>
              <a:t> node (not in HDFS)</a:t>
            </a:r>
          </a:p>
          <a:p>
            <a:pPr marL="238246" indent="-238246" defTabSz="468219"/>
            <a:r>
              <a:rPr lang="en-US" altLang="en-US" sz="1100" dirty="0">
                <a:latin typeface="Times New Roman" pitchFamily="18" charset="0"/>
              </a:rPr>
              <a:t>The output of the Reduce task is stored in HDFS file system using the  number of copies specified by replication factor.</a:t>
            </a:r>
          </a:p>
          <a:p>
            <a:pPr marL="238246" indent="-238246" defTabSz="468219"/>
            <a:endParaRPr lang="en-US" altLang="en-US" sz="1100" dirty="0">
              <a:latin typeface="Times New Roman" pitchFamily="18" charset="0"/>
            </a:endParaRPr>
          </a:p>
          <a:p>
            <a:pPr marL="238246" indent="-238246" defTabSz="468219"/>
            <a:endParaRPr lang="en-US" altLang="en-US" sz="1100" dirty="0">
              <a:latin typeface="Times New Roman" pitchFamily="18" charset="0"/>
            </a:endParaRPr>
          </a:p>
          <a:p>
            <a:pPr marL="238246" indent="-238246" defTabSz="468219">
              <a:spcBef>
                <a:spcPts val="469"/>
              </a:spcBef>
            </a:pPr>
            <a:endParaRPr lang="en-US" altLang="en-US" sz="1100" dirty="0">
              <a:latin typeface="Times New Roman" pitchFamily="18" charset="0"/>
            </a:endParaRPr>
          </a:p>
          <a:p>
            <a:pPr marL="238246" indent="-238246" defTabSz="468219"/>
            <a:endParaRPr lang="en-US" altLang="en-US" sz="1100" dirty="0">
              <a:latin typeface="Times New Roman" pitchFamily="18" charset="0"/>
            </a:endParaRPr>
          </a:p>
          <a:p>
            <a:pPr marL="238246" indent="-238246" defTabSz="468219"/>
            <a:endParaRPr lang="en-US" altLang="en-US" sz="1100" dirty="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1C9975-C252-4F8B-9ECD-F01E6CFEEF83}" type="datetime1">
              <a:rPr lang="en-US" smtClean="0"/>
              <a:t>10/18/2020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6B2B0-E0F9-4AA1-85EC-8A37CA4A14B4}" type="datetime1">
              <a:rPr lang="en-US" smtClean="0"/>
              <a:t>10/18/2020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5E956-B4F5-4236-9EC3-1BB9E6D41770}" type="datetime1">
              <a:rPr lang="en-US" smtClean="0"/>
              <a:t>10/18/2020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3E1F76-C9AC-4257-948D-B5644515581B}" type="datetime1">
              <a:rPr lang="en-US" smtClean="0"/>
              <a:t>10/18/2020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056FB-2EC1-4F91-A40D-ACB7E3EAFB36}" type="datetime1">
              <a:rPr lang="en-US" smtClean="0"/>
              <a:t>10/18/2020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B0E64-856E-4AB2-91FB-3EF8470170C0}" type="datetime1">
              <a:rPr lang="en-US" smtClean="0"/>
              <a:t>10/18/2020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E5DF61-0F3E-4CB1-98F5-41CEB579C646}" type="datetime1">
              <a:rPr lang="en-US" smtClean="0"/>
              <a:t>10/18/2020</a:t>
            </a:fld>
            <a:endParaRPr lang="en-US"/>
          </a:p>
        </p:txBody>
      </p:sp>
      <p:sp>
        <p:nvSpPr>
          <p:cNvPr id="8" name="Footer Placeholder 7"/>
          <p:cNvSpPr>
            <a:spLocks noGrp="1"/>
          </p:cNvSpPr>
          <p:nvPr>
            <p:ph type="ftr" sz="quarter" idx="11"/>
          </p:nvPr>
        </p:nvSpPr>
        <p:spPr/>
        <p:txBody>
          <a:bodyPr/>
          <a:lstStyle/>
          <a:p>
            <a:r>
              <a:rPr lang="en-US"/>
              <a:t>Text Analytics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76902-9C7A-4C6C-9E24-86F00EAB7B03}" type="datetime1">
              <a:rPr lang="en-US" smtClean="0"/>
              <a:t>10/18/2020</a:t>
            </a:fld>
            <a:endParaRPr lang="en-US"/>
          </a:p>
        </p:txBody>
      </p:sp>
      <p:sp>
        <p:nvSpPr>
          <p:cNvPr id="4" name="Footer Placeholder 3"/>
          <p:cNvSpPr>
            <a:spLocks noGrp="1"/>
          </p:cNvSpPr>
          <p:nvPr>
            <p:ph type="ftr" sz="quarter" idx="11"/>
          </p:nvPr>
        </p:nvSpPr>
        <p:spPr/>
        <p:txBody>
          <a:bodyPr/>
          <a:lstStyle/>
          <a:p>
            <a:r>
              <a:rPr lang="en-US"/>
              <a:t>Text Analytics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FCD0-6EA5-45E9-BC3C-81F9A3D70D63}" type="datetime1">
              <a:rPr lang="en-US" smtClean="0"/>
              <a:t>10/18/2020</a:t>
            </a:fld>
            <a:endParaRPr lang="en-US"/>
          </a:p>
        </p:txBody>
      </p:sp>
      <p:sp>
        <p:nvSpPr>
          <p:cNvPr id="3" name="Footer Placeholder 2"/>
          <p:cNvSpPr>
            <a:spLocks noGrp="1"/>
          </p:cNvSpPr>
          <p:nvPr>
            <p:ph type="ftr" sz="quarter" idx="11"/>
          </p:nvPr>
        </p:nvSpPr>
        <p:spPr/>
        <p:txBody>
          <a:bodyPr/>
          <a:lstStyle/>
          <a:p>
            <a:r>
              <a:rPr lang="en-US"/>
              <a:t>Text Analytics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45A3A-B321-4D52-A7C7-68B5121E6790}" type="datetime1">
              <a:rPr lang="en-US" smtClean="0"/>
              <a:t>10/18/2020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E1CA-260D-43AB-ABC1-570ECAA167F4}" type="datetime1">
              <a:rPr lang="en-US" smtClean="0"/>
              <a:t>10/18/2020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1B0-99A2-4F4D-A8C8-6053129664B2}" type="datetime1">
              <a:rPr lang="en-US" smtClean="0"/>
              <a:t>10/18/2020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Text Analytics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hadoop.apache.org/docs/current/hadoop-yarn/hadoop-yarn-site/CapacityScheduler.html"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hadoop.apache.org/docs/current/hadoop-yarn/hadoop-yarn-site/FairScheduler.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130425"/>
            <a:ext cx="8610600" cy="1470025"/>
          </a:xfrm>
        </p:spPr>
        <p:txBody>
          <a:bodyPr>
            <a:normAutofit fontScale="90000"/>
          </a:bodyPr>
          <a:lstStyle/>
          <a:p>
            <a:pPr marL="1204913" indent="-1204913"/>
            <a:r>
              <a:rPr lang="en-US" dirty="0"/>
              <a:t>YARN</a:t>
            </a:r>
            <a:br>
              <a:rPr lang="en-US" dirty="0"/>
            </a:br>
            <a:r>
              <a:rPr lang="en-US" dirty="0"/>
              <a:t>(Yet Another Resource Negotiator)</a:t>
            </a:r>
          </a:p>
        </p:txBody>
      </p:sp>
      <p:sp>
        <p:nvSpPr>
          <p:cNvPr id="3" name="Subtitle 2"/>
          <p:cNvSpPr>
            <a:spLocks noGrp="1"/>
          </p:cNvSpPr>
          <p:nvPr>
            <p:ph type="subTitle" idx="1"/>
          </p:nvPr>
        </p:nvSpPr>
        <p:spPr/>
        <p:txBody>
          <a:bodyPr/>
          <a:lstStyle/>
          <a:p>
            <a:r>
              <a:rPr lang="en-US" dirty="0"/>
              <a:t>Elsayed Hemayed</a:t>
            </a:r>
          </a:p>
        </p:txBody>
      </p:sp>
      <p:sp>
        <p:nvSpPr>
          <p:cNvPr id="5" name="TextBox 4"/>
          <p:cNvSpPr txBox="1"/>
          <p:nvPr/>
        </p:nvSpPr>
        <p:spPr>
          <a:xfrm>
            <a:off x="228600" y="6248400"/>
            <a:ext cx="8610600" cy="307777"/>
          </a:xfrm>
          <a:prstGeom prst="rect">
            <a:avLst/>
          </a:prstGeom>
          <a:noFill/>
        </p:spPr>
        <p:txBody>
          <a:bodyPr wrap="square" rtlCol="0">
            <a:spAutoFit/>
          </a:bodyPr>
          <a:lstStyle/>
          <a:p>
            <a:r>
              <a:rPr lang="en-US" sz="1400" dirty="0"/>
              <a:t>The original slides are from EMC and IBM.</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Scheduling in YARN</a:t>
            </a:r>
          </a:p>
        </p:txBody>
      </p:sp>
      <p:sp>
        <p:nvSpPr>
          <p:cNvPr id="4" name="Slide Number Placeholder 3"/>
          <p:cNvSpPr>
            <a:spLocks noGrp="1"/>
          </p:cNvSpPr>
          <p:nvPr>
            <p:ph type="sldNum" sz="quarter" idx="12"/>
          </p:nvPr>
        </p:nvSpPr>
        <p:spPr/>
        <p:txBody>
          <a:bodyPr/>
          <a:lstStyle/>
          <a:p>
            <a:fld id="{71BD4A25-22B2-48E3-9FC3-0D375F0F72AF}" type="slidenum">
              <a:rPr lang="en-US" smtClean="0"/>
              <a:t>10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2819400" cy="2230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961" y="1289957"/>
            <a:ext cx="2474239" cy="2215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10709"/>
            <a:ext cx="2819400" cy="2215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09800" y="3572470"/>
            <a:ext cx="3581400" cy="2308324"/>
          </a:xfrm>
          <a:prstGeom prst="rect">
            <a:avLst/>
          </a:prstGeom>
        </p:spPr>
        <p:txBody>
          <a:bodyPr wrap="square">
            <a:spAutoFit/>
          </a:bodyPr>
          <a:lstStyle/>
          <a:p>
            <a:r>
              <a:rPr lang="en-US" b="1" u="sng" dirty="0"/>
              <a:t>Capacity Scheduler</a:t>
            </a:r>
          </a:p>
          <a:p>
            <a:r>
              <a:rPr lang="en-US" dirty="0"/>
              <a:t>A separate dedicated queue allows the small job to start as soon as it is submitted. </a:t>
            </a:r>
          </a:p>
          <a:p>
            <a:r>
              <a:rPr lang="en-US" dirty="0"/>
              <a:t>Within a queue, applications are scheduled using FIFO scheduling</a:t>
            </a:r>
          </a:p>
          <a:p>
            <a:endParaRPr lang="en-US" dirty="0"/>
          </a:p>
          <a:p>
            <a:r>
              <a:rPr lang="en-US" b="1" i="1" dirty="0"/>
              <a:t>Utilization?</a:t>
            </a:r>
          </a:p>
        </p:txBody>
      </p:sp>
      <p:sp>
        <p:nvSpPr>
          <p:cNvPr id="6" name="Rectangle 5"/>
          <p:cNvSpPr/>
          <p:nvPr/>
        </p:nvSpPr>
        <p:spPr>
          <a:xfrm>
            <a:off x="5981700" y="3524250"/>
            <a:ext cx="3048000" cy="1200329"/>
          </a:xfrm>
          <a:prstGeom prst="rect">
            <a:avLst/>
          </a:prstGeom>
        </p:spPr>
        <p:txBody>
          <a:bodyPr wrap="square">
            <a:spAutoFit/>
          </a:bodyPr>
          <a:lstStyle/>
          <a:p>
            <a:r>
              <a:rPr lang="en-US" b="1" u="sng" dirty="0"/>
              <a:t>Fair Scheduler</a:t>
            </a:r>
          </a:p>
          <a:p>
            <a:r>
              <a:rPr lang="en-US" dirty="0"/>
              <a:t>No capacity reservation, it dynamically balance resources between all running jobs.</a:t>
            </a:r>
          </a:p>
        </p:txBody>
      </p:sp>
      <p:sp>
        <p:nvSpPr>
          <p:cNvPr id="7" name="Rectangle 6"/>
          <p:cNvSpPr/>
          <p:nvPr/>
        </p:nvSpPr>
        <p:spPr>
          <a:xfrm>
            <a:off x="228600" y="3620274"/>
            <a:ext cx="1981200" cy="2031325"/>
          </a:xfrm>
          <a:prstGeom prst="rect">
            <a:avLst/>
          </a:prstGeom>
        </p:spPr>
        <p:txBody>
          <a:bodyPr wrap="square">
            <a:spAutoFit/>
          </a:bodyPr>
          <a:lstStyle/>
          <a:p>
            <a:r>
              <a:rPr lang="en-US" b="1" u="sng" dirty="0"/>
              <a:t>First In First Out</a:t>
            </a:r>
          </a:p>
          <a:p>
            <a:r>
              <a:rPr lang="en-US" dirty="0"/>
              <a:t>It’s not suitable for shared clusters.</a:t>
            </a:r>
          </a:p>
          <a:p>
            <a:endParaRPr lang="en-US" dirty="0"/>
          </a:p>
          <a:p>
            <a:endParaRPr lang="en-US" dirty="0"/>
          </a:p>
          <a:p>
            <a:endParaRPr lang="en-US" dirty="0"/>
          </a:p>
          <a:p>
            <a:r>
              <a:rPr lang="en-US" b="1" i="1" dirty="0"/>
              <a:t>Fairness?</a:t>
            </a:r>
          </a:p>
        </p:txBody>
      </p:sp>
    </p:spTree>
    <p:extLst>
      <p:ext uri="{BB962C8B-B14F-4D97-AF65-F5344CB8AC3E}">
        <p14:creationId xmlns:p14="http://schemas.microsoft.com/office/powerpoint/2010/main" val="382044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Capacity Scheduler Configuration</a:t>
            </a:r>
            <a:br>
              <a:rPr lang="en-US" dirty="0"/>
            </a:br>
            <a:r>
              <a:rPr lang="en-US" dirty="0"/>
              <a:t>(</a:t>
            </a:r>
            <a:r>
              <a:rPr lang="en-US" i="1" dirty="0"/>
              <a:t>queue elasticity)</a:t>
            </a:r>
            <a:endParaRPr lang="en-US" dirty="0"/>
          </a:p>
        </p:txBody>
      </p:sp>
      <p:sp>
        <p:nvSpPr>
          <p:cNvPr id="3" name="Content Placeholder 2"/>
          <p:cNvSpPr>
            <a:spLocks noGrp="1"/>
          </p:cNvSpPr>
          <p:nvPr>
            <p:ph idx="1"/>
          </p:nvPr>
        </p:nvSpPr>
        <p:spPr/>
        <p:txBody>
          <a:bodyPr>
            <a:normAutofit fontScale="92500"/>
          </a:bodyPr>
          <a:lstStyle/>
          <a:p>
            <a:r>
              <a:rPr lang="en-US" dirty="0"/>
              <a:t>If there is more than one job in the queue and there are idle resources available, then the Capacity Scheduler may allocate the spare resources to jobs in the queue, even if that causes the queue’s capacity to be exceeded.</a:t>
            </a:r>
          </a:p>
          <a:p>
            <a:r>
              <a:rPr lang="en-US" dirty="0"/>
              <a:t>If the property </a:t>
            </a:r>
            <a:r>
              <a:rPr lang="en-US" i="1" dirty="0" err="1">
                <a:solidFill>
                  <a:schemeClr val="tx2">
                    <a:lumMod val="60000"/>
                    <a:lumOff val="40000"/>
                  </a:schemeClr>
                </a:solidFill>
              </a:rPr>
              <a:t>yarn.scheduler.capacity</a:t>
            </a:r>
            <a:r>
              <a:rPr lang="en-US" i="1" dirty="0">
                <a:solidFill>
                  <a:schemeClr val="tx2">
                    <a:lumMod val="60000"/>
                    <a:lumOff val="40000"/>
                  </a:schemeClr>
                </a:solidFill>
              </a:rPr>
              <a:t>.&lt;queue-path&gt;.user-limit-factor </a:t>
            </a:r>
            <a:r>
              <a:rPr lang="en-US" dirty="0"/>
              <a:t>is set to a value larger than 1 (the default), then a single job is allowed to use more than its queue’s capacity.</a:t>
            </a:r>
          </a:p>
        </p:txBody>
      </p:sp>
      <p:sp>
        <p:nvSpPr>
          <p:cNvPr id="4" name="Slide Number Placeholder 3"/>
          <p:cNvSpPr>
            <a:spLocks noGrp="1"/>
          </p:cNvSpPr>
          <p:nvPr>
            <p:ph type="sldNum" sz="quarter" idx="12"/>
          </p:nvPr>
        </p:nvSpPr>
        <p:spPr/>
        <p:txBody>
          <a:bodyPr/>
          <a:lstStyle/>
          <a:p>
            <a:fld id="{71BD4A25-22B2-48E3-9FC3-0D375F0F72AF}" type="slidenum">
              <a:rPr lang="en-US" smtClean="0"/>
              <a:t>11</a:t>
            </a:fld>
            <a:endParaRPr lang="en-US"/>
          </a:p>
        </p:txBody>
      </p:sp>
    </p:spTree>
    <p:extLst>
      <p:ext uri="{BB962C8B-B14F-4D97-AF65-F5344CB8AC3E}">
        <p14:creationId xmlns:p14="http://schemas.microsoft.com/office/powerpoint/2010/main" val="196294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486400" y="4354430"/>
            <a:ext cx="3540832"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Capacity Scheduler Configuration</a:t>
            </a:r>
            <a:br>
              <a:rPr lang="en-US" dirty="0"/>
            </a:br>
            <a:r>
              <a:rPr lang="en-US" dirty="0"/>
              <a:t>(</a:t>
            </a:r>
            <a:r>
              <a:rPr lang="en-US" i="1" dirty="0"/>
              <a:t>capacity-scheduler.xml)</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12</a:t>
            </a:fld>
            <a:endParaRPr lang="en-US"/>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728" r="1728"/>
          <a:stretch/>
        </p:blipFill>
        <p:spPr bwMode="auto">
          <a:xfrm>
            <a:off x="85725" y="1600200"/>
            <a:ext cx="4257675" cy="3135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108" r="2427"/>
          <a:stretch/>
        </p:blipFill>
        <p:spPr bwMode="auto">
          <a:xfrm>
            <a:off x="4343400" y="1839830"/>
            <a:ext cx="4743450" cy="2328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5116430"/>
            <a:ext cx="5867400" cy="369332"/>
          </a:xfrm>
          <a:prstGeom prst="rect">
            <a:avLst/>
          </a:prstGeom>
        </p:spPr>
        <p:txBody>
          <a:bodyPr wrap="square">
            <a:spAutoFit/>
          </a:bodyPr>
          <a:lstStyle/>
          <a:p>
            <a:r>
              <a:rPr lang="en-US" i="1" dirty="0" err="1">
                <a:solidFill>
                  <a:schemeClr val="tx2">
                    <a:lumMod val="60000"/>
                    <a:lumOff val="40000"/>
                  </a:schemeClr>
                </a:solidFill>
              </a:rPr>
              <a:t>yarn.scheduler.capacity</a:t>
            </a:r>
            <a:r>
              <a:rPr lang="en-US" i="1" dirty="0">
                <a:solidFill>
                  <a:schemeClr val="tx2">
                    <a:lumMod val="60000"/>
                    <a:lumOff val="40000"/>
                  </a:schemeClr>
                </a:solidFill>
              </a:rPr>
              <a:t>.&lt;queue-path&gt;.&lt;sub-property&gt;</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128" y="4430628"/>
            <a:ext cx="1935969" cy="1428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715125" y="4659229"/>
            <a:ext cx="2312107" cy="1200329"/>
          </a:xfrm>
          <a:prstGeom prst="rect">
            <a:avLst/>
          </a:prstGeom>
          <a:noFill/>
        </p:spPr>
        <p:txBody>
          <a:bodyPr wrap="square" rtlCol="0">
            <a:spAutoFit/>
          </a:bodyPr>
          <a:lstStyle/>
          <a:p>
            <a:r>
              <a:rPr lang="en-US" dirty="0"/>
              <a:t>40 </a:t>
            </a:r>
            <a:r>
              <a:rPr lang="en-US" dirty="0">
                <a:sym typeface="Wingdings" panose="05000000000000000000" pitchFamily="2" charset="2"/>
              </a:rPr>
              <a:t> 100</a:t>
            </a:r>
          </a:p>
          <a:p>
            <a:r>
              <a:rPr lang="en-US" dirty="0">
                <a:sym typeface="Wingdings" panose="05000000000000000000" pitchFamily="2" charset="2"/>
              </a:rPr>
              <a:t>60 75</a:t>
            </a:r>
          </a:p>
          <a:p>
            <a:r>
              <a:rPr lang="en-US" dirty="0"/>
              <a:t>             50 </a:t>
            </a:r>
            <a:r>
              <a:rPr lang="en-US" dirty="0">
                <a:sym typeface="Wingdings" panose="05000000000000000000" pitchFamily="2" charset="2"/>
              </a:rPr>
              <a:t> 100 (dev)</a:t>
            </a:r>
          </a:p>
          <a:p>
            <a:r>
              <a:rPr lang="en-US" dirty="0"/>
              <a:t>             50 </a:t>
            </a:r>
            <a:r>
              <a:rPr lang="en-US" dirty="0">
                <a:sym typeface="Wingdings" panose="05000000000000000000" pitchFamily="2" charset="2"/>
              </a:rPr>
              <a:t> 100 (dev)</a:t>
            </a:r>
            <a:endParaRPr lang="en-US" dirty="0"/>
          </a:p>
        </p:txBody>
      </p:sp>
      <p:sp>
        <p:nvSpPr>
          <p:cNvPr id="10" name="Rectangle 9"/>
          <p:cNvSpPr/>
          <p:nvPr/>
        </p:nvSpPr>
        <p:spPr>
          <a:xfrm>
            <a:off x="334926" y="5859557"/>
            <a:ext cx="8047074" cy="523220"/>
          </a:xfrm>
          <a:prstGeom prst="rect">
            <a:avLst/>
          </a:prstGeom>
        </p:spPr>
        <p:txBody>
          <a:bodyPr wrap="square">
            <a:spAutoFit/>
          </a:bodyPr>
          <a:lstStyle/>
          <a:p>
            <a:r>
              <a:rPr lang="en-US" sz="1400" b="1" dirty="0"/>
              <a:t>See reference page for details:</a:t>
            </a:r>
          </a:p>
          <a:p>
            <a:r>
              <a:rPr lang="en-US" sz="1400" dirty="0">
                <a:hlinkClick r:id="rId5"/>
              </a:rPr>
              <a:t>http://hadoop.apache.org/docs/current/hadoop-yarn/hadoop-yarn-site/CapacityScheduler.html</a:t>
            </a:r>
            <a:r>
              <a:rPr lang="en-US" sz="1400" dirty="0"/>
              <a:t> </a:t>
            </a:r>
          </a:p>
        </p:txBody>
      </p:sp>
    </p:spTree>
    <p:extLst>
      <p:ext uri="{BB962C8B-B14F-4D97-AF65-F5344CB8AC3E}">
        <p14:creationId xmlns:p14="http://schemas.microsoft.com/office/powerpoint/2010/main" val="2026327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placement</a:t>
            </a:r>
          </a:p>
        </p:txBody>
      </p:sp>
      <p:sp>
        <p:nvSpPr>
          <p:cNvPr id="3" name="Content Placeholder 2"/>
          <p:cNvSpPr>
            <a:spLocks noGrp="1"/>
          </p:cNvSpPr>
          <p:nvPr>
            <p:ph idx="1"/>
          </p:nvPr>
        </p:nvSpPr>
        <p:spPr/>
        <p:txBody>
          <a:bodyPr>
            <a:normAutofit lnSpcReduction="10000"/>
          </a:bodyPr>
          <a:lstStyle/>
          <a:p>
            <a:r>
              <a:rPr lang="en-US" dirty="0"/>
              <a:t>To specify which queue an application is placed in is specific to the application. </a:t>
            </a:r>
          </a:p>
          <a:p>
            <a:pPr lvl="1"/>
            <a:r>
              <a:rPr lang="en-US" dirty="0"/>
              <a:t>In MapReduce, you set the property </a:t>
            </a:r>
            <a:r>
              <a:rPr lang="en-US" i="1" dirty="0" err="1">
                <a:solidFill>
                  <a:schemeClr val="tx2">
                    <a:lumMod val="60000"/>
                    <a:lumOff val="40000"/>
                  </a:schemeClr>
                </a:solidFill>
              </a:rPr>
              <a:t>mapreduce.job.queue</a:t>
            </a:r>
            <a:r>
              <a:rPr lang="en-US" dirty="0">
                <a:solidFill>
                  <a:schemeClr val="tx2">
                    <a:lumMod val="60000"/>
                    <a:lumOff val="40000"/>
                  </a:schemeClr>
                </a:solidFill>
              </a:rPr>
              <a:t> </a:t>
            </a:r>
            <a:r>
              <a:rPr lang="en-US" dirty="0"/>
              <a:t>name to the name of the queue you want to use. </a:t>
            </a:r>
          </a:p>
          <a:p>
            <a:r>
              <a:rPr lang="en-US" dirty="0"/>
              <a:t>If the queue does not exist, then you’ll get an error at submission time. </a:t>
            </a:r>
          </a:p>
          <a:p>
            <a:r>
              <a:rPr lang="en-US" dirty="0"/>
              <a:t>If no queue is specified, applications will be placed in a queue called default.</a:t>
            </a:r>
          </a:p>
          <a:p>
            <a:pPr marL="0" indent="0">
              <a:buNone/>
            </a:pP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13</a:t>
            </a:fld>
            <a:endParaRPr lang="en-US"/>
          </a:p>
        </p:txBody>
      </p:sp>
    </p:spTree>
    <p:extLst>
      <p:ext uri="{BB962C8B-B14F-4D97-AF65-F5344CB8AC3E}">
        <p14:creationId xmlns:p14="http://schemas.microsoft.com/office/powerpoint/2010/main" val="218327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Scheduler Configuration</a:t>
            </a:r>
            <a:br>
              <a:rPr lang="en-US" dirty="0"/>
            </a:br>
            <a:r>
              <a:rPr lang="en-US" i="1" dirty="0"/>
              <a:t>(yarn-site.xml)</a:t>
            </a:r>
          </a:p>
        </p:txBody>
      </p:sp>
      <p:sp>
        <p:nvSpPr>
          <p:cNvPr id="4" name="Slide Number Placeholder 3"/>
          <p:cNvSpPr>
            <a:spLocks noGrp="1"/>
          </p:cNvSpPr>
          <p:nvPr>
            <p:ph type="sldNum" sz="quarter" idx="12"/>
          </p:nvPr>
        </p:nvSpPr>
        <p:spPr/>
        <p:txBody>
          <a:bodyPr/>
          <a:lstStyle/>
          <a:p>
            <a:fld id="{71BD4A25-22B2-48E3-9FC3-0D375F0F72AF}" type="slidenum">
              <a:rPr lang="en-US" smtClean="0"/>
              <a:t>14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962400"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48812" y="5192969"/>
            <a:ext cx="3770776" cy="369332"/>
          </a:xfrm>
          <a:prstGeom prst="rect">
            <a:avLst/>
          </a:prstGeom>
        </p:spPr>
        <p:txBody>
          <a:bodyPr wrap="none">
            <a:spAutoFit/>
          </a:bodyPr>
          <a:lstStyle/>
          <a:p>
            <a:r>
              <a:rPr lang="en-US" dirty="0"/>
              <a:t>Fair sharing between user queues A, B</a:t>
            </a:r>
          </a:p>
        </p:txBody>
      </p:sp>
      <p:sp>
        <p:nvSpPr>
          <p:cNvPr id="3" name="Content Placeholder 2"/>
          <p:cNvSpPr>
            <a:spLocks noGrp="1"/>
          </p:cNvSpPr>
          <p:nvPr>
            <p:ph idx="1"/>
          </p:nvPr>
        </p:nvSpPr>
        <p:spPr>
          <a:xfrm>
            <a:off x="152400" y="1776412"/>
            <a:ext cx="5562600" cy="3048000"/>
          </a:xfrm>
        </p:spPr>
        <p:txBody>
          <a:bodyPr>
            <a:noAutofit/>
          </a:bodyPr>
          <a:lstStyle/>
          <a:p>
            <a:pPr marL="0" indent="0">
              <a:buNone/>
            </a:pPr>
            <a:r>
              <a:rPr lang="en-US" sz="1800" u="sng" dirty="0"/>
              <a:t>Setting the schedule in </a:t>
            </a:r>
            <a:r>
              <a:rPr lang="en-US" sz="1800" i="1" u="sng" dirty="0"/>
              <a:t>yarn-site.xml</a:t>
            </a:r>
          </a:p>
          <a:p>
            <a:pPr marL="0" indent="0">
              <a:buNone/>
            </a:pPr>
            <a:r>
              <a:rPr lang="en-US" sz="1800" i="1" dirty="0" err="1">
                <a:solidFill>
                  <a:schemeClr val="tx2">
                    <a:lumMod val="60000"/>
                    <a:lumOff val="40000"/>
                  </a:schemeClr>
                </a:solidFill>
              </a:rPr>
              <a:t>yarn.resourcemanager.scheduler.class</a:t>
            </a:r>
            <a:r>
              <a:rPr lang="en-US" sz="1800" i="1" dirty="0">
                <a:solidFill>
                  <a:schemeClr val="tx2">
                    <a:lumMod val="60000"/>
                    <a:lumOff val="40000"/>
                  </a:schemeClr>
                </a:solidFill>
              </a:rPr>
              <a:t>=</a:t>
            </a:r>
          </a:p>
          <a:p>
            <a:pPr marL="0" indent="0">
              <a:buNone/>
            </a:pPr>
            <a:r>
              <a:rPr lang="en-US" sz="1800" i="1" dirty="0" err="1">
                <a:solidFill>
                  <a:schemeClr val="tx2">
                    <a:lumMod val="60000"/>
                    <a:lumOff val="40000"/>
                  </a:schemeClr>
                </a:solidFill>
              </a:rPr>
              <a:t>org.apache.hadoop.yarn.server.resourcemanager</a:t>
            </a:r>
            <a:r>
              <a:rPr lang="en-US" sz="1800" i="1" dirty="0">
                <a:solidFill>
                  <a:schemeClr val="tx2">
                    <a:lumMod val="60000"/>
                    <a:lumOff val="40000"/>
                  </a:schemeClr>
                </a:solidFill>
              </a:rPr>
              <a:t>.</a:t>
            </a:r>
          </a:p>
          <a:p>
            <a:pPr marL="0" indent="0">
              <a:buNone/>
            </a:pPr>
            <a:r>
              <a:rPr lang="en-US" sz="1800" i="1" dirty="0" err="1">
                <a:solidFill>
                  <a:schemeClr val="tx2">
                    <a:lumMod val="60000"/>
                    <a:lumOff val="40000"/>
                  </a:schemeClr>
                </a:solidFill>
              </a:rPr>
              <a:t>scheduler.fair.FairScheduler</a:t>
            </a:r>
            <a:endParaRPr lang="en-US" sz="1800" i="1" dirty="0">
              <a:solidFill>
                <a:schemeClr val="tx2">
                  <a:lumMod val="60000"/>
                  <a:lumOff val="40000"/>
                </a:schemeClr>
              </a:solidFill>
            </a:endParaRPr>
          </a:p>
          <a:p>
            <a:pPr marL="0" indent="0">
              <a:buNone/>
            </a:pPr>
            <a:endParaRPr lang="en-US" sz="1800" dirty="0"/>
          </a:p>
          <a:p>
            <a:pPr marL="0" indent="0">
              <a:buNone/>
            </a:pPr>
            <a:r>
              <a:rPr lang="en-US" sz="1800" dirty="0"/>
              <a:t>The default in some </a:t>
            </a:r>
            <a:r>
              <a:rPr lang="en-US" sz="1800" dirty="0" err="1"/>
              <a:t>hadoop</a:t>
            </a:r>
            <a:r>
              <a:rPr lang="en-US" sz="1800" dirty="0"/>
              <a:t> (not Cloudera)</a:t>
            </a:r>
          </a:p>
          <a:p>
            <a:pPr marL="0" indent="0">
              <a:buNone/>
            </a:pPr>
            <a:r>
              <a:rPr lang="en-US" sz="1800" i="1" dirty="0">
                <a:solidFill>
                  <a:schemeClr val="tx2">
                    <a:lumMod val="60000"/>
                    <a:lumOff val="40000"/>
                  </a:schemeClr>
                </a:solidFill>
              </a:rPr>
              <a:t>org.apache.hadoop.yarn.server.resourcemanager.scheduler.capacity.CapacityScheduler</a:t>
            </a:r>
          </a:p>
          <a:p>
            <a:pPr marL="0" indent="0">
              <a:buNone/>
            </a:pPr>
            <a:endParaRPr lang="en-US" sz="1800" dirty="0"/>
          </a:p>
        </p:txBody>
      </p:sp>
    </p:spTree>
    <p:extLst>
      <p:ext uri="{BB962C8B-B14F-4D97-AF65-F5344CB8AC3E}">
        <p14:creationId xmlns:p14="http://schemas.microsoft.com/office/powerpoint/2010/main" val="222760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Fair Scheduler Configuration</a:t>
            </a:r>
            <a:br>
              <a:rPr lang="en-US" dirty="0"/>
            </a:br>
            <a:r>
              <a:rPr lang="en-US" i="1" dirty="0"/>
              <a:t>(fair-scheduler.xml)</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15</a:t>
            </a:fld>
            <a:endParaRPr lang="en-US"/>
          </a:p>
        </p:txBody>
      </p:sp>
      <p:grpSp>
        <p:nvGrpSpPr>
          <p:cNvPr id="5" name="Group 4"/>
          <p:cNvGrpSpPr/>
          <p:nvPr/>
        </p:nvGrpSpPr>
        <p:grpSpPr>
          <a:xfrm>
            <a:off x="1447800" y="1600200"/>
            <a:ext cx="6000750" cy="4146698"/>
            <a:chOff x="1009650" y="1676400"/>
            <a:chExt cx="6343650" cy="4711995"/>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5817"/>
            <a:stretch/>
          </p:blipFill>
          <p:spPr bwMode="auto">
            <a:xfrm>
              <a:off x="1066800" y="1676400"/>
              <a:ext cx="6286500" cy="113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2806995"/>
              <a:ext cx="455295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Rectangle 7"/>
          <p:cNvSpPr/>
          <p:nvPr/>
        </p:nvSpPr>
        <p:spPr>
          <a:xfrm>
            <a:off x="334926" y="5859557"/>
            <a:ext cx="8047074" cy="523220"/>
          </a:xfrm>
          <a:prstGeom prst="rect">
            <a:avLst/>
          </a:prstGeom>
        </p:spPr>
        <p:txBody>
          <a:bodyPr wrap="square">
            <a:spAutoFit/>
          </a:bodyPr>
          <a:lstStyle/>
          <a:p>
            <a:r>
              <a:rPr lang="en-US" sz="1400" b="1" dirty="0"/>
              <a:t>See reference page for details:</a:t>
            </a:r>
          </a:p>
          <a:p>
            <a:r>
              <a:rPr lang="en-US" sz="1400" dirty="0">
                <a:hlinkClick r:id="rId4"/>
              </a:rPr>
              <a:t>http://hadoop.apache.org/docs/current/hadoop-yarn/hadoop-yarn-site/FairScheduler.html</a:t>
            </a:r>
            <a:r>
              <a:rPr lang="en-US" sz="1400" dirty="0"/>
              <a:t> </a:t>
            </a:r>
          </a:p>
        </p:txBody>
      </p:sp>
      <p:cxnSp>
        <p:nvCxnSpPr>
          <p:cNvPr id="10" name="Straight Arrow Connector 9"/>
          <p:cNvCxnSpPr/>
          <p:nvPr/>
        </p:nvCxnSpPr>
        <p:spPr>
          <a:xfrm flipH="1" flipV="1">
            <a:off x="3601222" y="3657600"/>
            <a:ext cx="1885178"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657600" y="2667000"/>
            <a:ext cx="1828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3620869"/>
            <a:ext cx="2404504" cy="646331"/>
          </a:xfrm>
          <a:prstGeom prst="rect">
            <a:avLst/>
          </a:prstGeom>
          <a:noFill/>
        </p:spPr>
        <p:txBody>
          <a:bodyPr wrap="none" rtlCol="0">
            <a:spAutoFit/>
          </a:bodyPr>
          <a:lstStyle/>
          <a:p>
            <a:pPr algn="ctr"/>
            <a:r>
              <a:rPr lang="en-US" dirty="0"/>
              <a:t>Can be 2 and 3 </a:t>
            </a:r>
          </a:p>
          <a:p>
            <a:r>
              <a:rPr lang="en-US" dirty="0"/>
              <a:t>(does not have to be %)</a:t>
            </a:r>
          </a:p>
        </p:txBody>
      </p:sp>
    </p:spTree>
    <p:extLst>
      <p:ext uri="{BB962C8B-B14F-4D97-AF65-F5344CB8AC3E}">
        <p14:creationId xmlns:p14="http://schemas.microsoft.com/office/powerpoint/2010/main" val="152407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Placement</a:t>
            </a:r>
          </a:p>
        </p:txBody>
      </p:sp>
      <p:sp>
        <p:nvSpPr>
          <p:cNvPr id="3" name="Content Placeholder 2"/>
          <p:cNvSpPr>
            <a:spLocks noGrp="1"/>
          </p:cNvSpPr>
          <p:nvPr>
            <p:ph idx="1"/>
          </p:nvPr>
        </p:nvSpPr>
        <p:spPr/>
        <p:txBody>
          <a:bodyPr>
            <a:normAutofit fontScale="70000" lnSpcReduction="20000"/>
          </a:bodyPr>
          <a:lstStyle/>
          <a:p>
            <a:r>
              <a:rPr lang="en-US" dirty="0"/>
              <a:t>The Fair Scheduler uses a rules-based system to determine which queue an application is placed in.</a:t>
            </a:r>
          </a:p>
          <a:p>
            <a:r>
              <a:rPr lang="en-US" dirty="0"/>
              <a:t>The </a:t>
            </a:r>
            <a:r>
              <a:rPr lang="en-US" i="1" dirty="0" err="1">
                <a:solidFill>
                  <a:schemeClr val="tx2">
                    <a:lumMod val="60000"/>
                    <a:lumOff val="40000"/>
                  </a:schemeClr>
                </a:solidFill>
              </a:rPr>
              <a:t>queuePlacementPolicy</a:t>
            </a:r>
            <a:r>
              <a:rPr lang="en-US" dirty="0">
                <a:solidFill>
                  <a:schemeClr val="tx2">
                    <a:lumMod val="60000"/>
                    <a:lumOff val="40000"/>
                  </a:schemeClr>
                </a:solidFill>
              </a:rPr>
              <a:t> </a:t>
            </a:r>
            <a:r>
              <a:rPr lang="en-US" dirty="0"/>
              <a:t>element contains a list of rules, each of which is tried in turn until a match occurs.</a:t>
            </a:r>
          </a:p>
          <a:p>
            <a:r>
              <a:rPr lang="en-US" dirty="0"/>
              <a:t>The first rule, specified, places an application in the queue it specified; </a:t>
            </a:r>
          </a:p>
          <a:p>
            <a:pPr lvl="1"/>
            <a:r>
              <a:rPr lang="en-US" dirty="0"/>
              <a:t>if none is specified, or if the specified queue doesn’t exist, then the rule doesn’t match and the next rule is tried. </a:t>
            </a:r>
          </a:p>
          <a:p>
            <a:r>
              <a:rPr lang="en-US" dirty="0"/>
              <a:t>The </a:t>
            </a:r>
            <a:r>
              <a:rPr lang="en-US" dirty="0" err="1"/>
              <a:t>primaryGroup</a:t>
            </a:r>
            <a:r>
              <a:rPr lang="en-US" dirty="0"/>
              <a:t> rule tries to place an application in a queue with the name of the user’s primary Unix group; </a:t>
            </a:r>
          </a:p>
          <a:p>
            <a:pPr lvl="1"/>
            <a:r>
              <a:rPr lang="en-US" dirty="0"/>
              <a:t>If there is no such queue, rather than creating it, the next rule is tried. </a:t>
            </a:r>
          </a:p>
          <a:p>
            <a:r>
              <a:rPr lang="en-US" dirty="0"/>
              <a:t>The default rule is a catch-all and always places the application in the </a:t>
            </a:r>
            <a:r>
              <a:rPr lang="en-US" dirty="0" err="1"/>
              <a:t>dev.eng</a:t>
            </a:r>
            <a:r>
              <a:rPr lang="en-US" dirty="0"/>
              <a:t> queue.</a:t>
            </a:r>
          </a:p>
        </p:txBody>
      </p:sp>
      <p:sp>
        <p:nvSpPr>
          <p:cNvPr id="4" name="Slide Number Placeholder 3"/>
          <p:cNvSpPr>
            <a:spLocks noGrp="1"/>
          </p:cNvSpPr>
          <p:nvPr>
            <p:ph type="sldNum" sz="quarter" idx="12"/>
          </p:nvPr>
        </p:nvSpPr>
        <p:spPr/>
        <p:txBody>
          <a:bodyPr/>
          <a:lstStyle/>
          <a:p>
            <a:fld id="{71BD4A25-22B2-48E3-9FC3-0D375F0F72AF}" type="slidenum">
              <a:rPr lang="en-US" smtClean="0"/>
              <a:t>16</a:t>
            </a:fld>
            <a:endParaRPr lang="en-US"/>
          </a:p>
        </p:txBody>
      </p:sp>
    </p:spTree>
    <p:extLst>
      <p:ext uri="{BB962C8B-B14F-4D97-AF65-F5344CB8AC3E}">
        <p14:creationId xmlns:p14="http://schemas.microsoft.com/office/powerpoint/2010/main" val="231448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Placement</a:t>
            </a:r>
          </a:p>
        </p:txBody>
      </p:sp>
      <p:sp>
        <p:nvSpPr>
          <p:cNvPr id="3" name="Content Placeholder 2"/>
          <p:cNvSpPr>
            <a:spLocks noGrp="1"/>
          </p:cNvSpPr>
          <p:nvPr>
            <p:ph idx="1"/>
          </p:nvPr>
        </p:nvSpPr>
        <p:spPr>
          <a:xfrm>
            <a:off x="457200" y="1600200"/>
            <a:ext cx="8229600" cy="4525963"/>
          </a:xfrm>
        </p:spPr>
        <p:txBody>
          <a:bodyPr>
            <a:normAutofit fontScale="77500" lnSpcReduction="20000"/>
          </a:bodyPr>
          <a:lstStyle/>
          <a:p>
            <a:r>
              <a:rPr lang="en-US" dirty="0"/>
              <a:t>If the </a:t>
            </a:r>
            <a:r>
              <a:rPr lang="en-US" i="1" dirty="0" err="1">
                <a:solidFill>
                  <a:schemeClr val="tx2">
                    <a:lumMod val="60000"/>
                    <a:lumOff val="40000"/>
                  </a:schemeClr>
                </a:solidFill>
              </a:rPr>
              <a:t>queuePlacementPolicy</a:t>
            </a:r>
            <a:r>
              <a:rPr lang="en-US" dirty="0">
                <a:solidFill>
                  <a:schemeClr val="tx2">
                    <a:lumMod val="60000"/>
                    <a:lumOff val="40000"/>
                  </a:schemeClr>
                </a:solidFill>
              </a:rPr>
              <a:t> </a:t>
            </a:r>
            <a:r>
              <a:rPr lang="en-US" dirty="0"/>
              <a:t>is </a:t>
            </a:r>
          </a:p>
          <a:p>
            <a:pPr marL="0" indent="0">
              <a:buNone/>
            </a:pPr>
            <a:r>
              <a:rPr lang="en-US" dirty="0"/>
              <a:t>omitted then the default behavior </a:t>
            </a:r>
          </a:p>
          <a:p>
            <a:pPr marL="0" indent="0">
              <a:buNone/>
            </a:pPr>
            <a:r>
              <a:rPr lang="en-US" dirty="0"/>
              <a:t>is applied</a:t>
            </a:r>
          </a:p>
          <a:p>
            <a:r>
              <a:rPr lang="en-US" dirty="0"/>
              <a:t>Another simple queue placement </a:t>
            </a:r>
          </a:p>
          <a:p>
            <a:pPr marL="0" indent="0">
              <a:buNone/>
            </a:pPr>
            <a:r>
              <a:rPr lang="en-US" dirty="0"/>
              <a:t>policy: all applications are placed in the</a:t>
            </a:r>
          </a:p>
          <a:p>
            <a:pPr marL="0" indent="0">
              <a:buNone/>
            </a:pPr>
            <a:r>
              <a:rPr lang="en-US" dirty="0"/>
              <a:t>same (default) queue. This allows </a:t>
            </a:r>
          </a:p>
          <a:p>
            <a:pPr marL="0" indent="0">
              <a:buNone/>
            </a:pPr>
            <a:r>
              <a:rPr lang="en-US" dirty="0"/>
              <a:t>resources to be shared fairly between </a:t>
            </a:r>
          </a:p>
          <a:p>
            <a:pPr marL="0" indent="0">
              <a:buNone/>
            </a:pPr>
            <a:r>
              <a:rPr lang="en-US" dirty="0"/>
              <a:t>applications, rather than users.</a:t>
            </a:r>
          </a:p>
          <a:p>
            <a:r>
              <a:rPr lang="en-US" dirty="0"/>
              <a:t>Or by setting </a:t>
            </a:r>
            <a:r>
              <a:rPr lang="en-US" i="1" dirty="0" err="1">
                <a:solidFill>
                  <a:srgbClr val="3525AB"/>
                </a:solidFill>
              </a:rPr>
              <a:t>yarn.scheduler.fair.user</a:t>
            </a:r>
            <a:r>
              <a:rPr lang="en-US" i="1" dirty="0">
                <a:solidFill>
                  <a:srgbClr val="3525AB"/>
                </a:solidFill>
              </a:rPr>
              <a:t>-as-default-queue</a:t>
            </a:r>
            <a:r>
              <a:rPr lang="en-US" dirty="0">
                <a:solidFill>
                  <a:srgbClr val="3525AB"/>
                </a:solidFill>
              </a:rPr>
              <a:t> </a:t>
            </a:r>
            <a:r>
              <a:rPr lang="en-US" dirty="0"/>
              <a:t>to false and set </a:t>
            </a:r>
            <a:r>
              <a:rPr lang="en-US" i="1" dirty="0" err="1">
                <a:solidFill>
                  <a:srgbClr val="3525AB"/>
                </a:solidFill>
              </a:rPr>
              <a:t>yarn.scheduler.fair.allow</a:t>
            </a:r>
            <a:r>
              <a:rPr lang="en-US" i="1" dirty="0">
                <a:solidFill>
                  <a:srgbClr val="3525AB"/>
                </a:solidFill>
              </a:rPr>
              <a:t>-undeclared-pools</a:t>
            </a:r>
            <a:r>
              <a:rPr lang="en-US" dirty="0"/>
              <a:t> should be set to false so that users can’t create queues on the fly</a:t>
            </a:r>
          </a:p>
        </p:txBody>
      </p:sp>
      <p:sp>
        <p:nvSpPr>
          <p:cNvPr id="4" name="Slide Number Placeholder 3"/>
          <p:cNvSpPr>
            <a:spLocks noGrp="1"/>
          </p:cNvSpPr>
          <p:nvPr>
            <p:ph type="sldNum" sz="quarter" idx="12"/>
          </p:nvPr>
        </p:nvSpPr>
        <p:spPr/>
        <p:txBody>
          <a:bodyPr/>
          <a:lstStyle/>
          <a:p>
            <a:fld id="{71BD4A25-22B2-48E3-9FC3-0D375F0F72AF}" type="slidenum">
              <a:rPr lang="en-US" smtClean="0"/>
              <a:t>17</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31543"/>
            <a:ext cx="266700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450" y="3352800"/>
            <a:ext cx="249555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endCxn id="8194" idx="1"/>
          </p:cNvCxnSpPr>
          <p:nvPr/>
        </p:nvCxnSpPr>
        <p:spPr>
          <a:xfrm>
            <a:off x="5105400" y="2093505"/>
            <a:ext cx="9906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254089" y="3724274"/>
            <a:ext cx="990600" cy="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38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Preemption</a:t>
            </a:r>
          </a:p>
        </p:txBody>
      </p:sp>
      <p:sp>
        <p:nvSpPr>
          <p:cNvPr id="3" name="Content Placeholder 2"/>
          <p:cNvSpPr>
            <a:spLocks noGrp="1"/>
          </p:cNvSpPr>
          <p:nvPr>
            <p:ph idx="1"/>
          </p:nvPr>
        </p:nvSpPr>
        <p:spPr/>
        <p:txBody>
          <a:bodyPr>
            <a:normAutofit fontScale="92500" lnSpcReduction="10000"/>
          </a:bodyPr>
          <a:lstStyle/>
          <a:p>
            <a:r>
              <a:rPr lang="en-US" dirty="0"/>
              <a:t>Preemption allows the scheduler to kill containers for queues that are running with more than their fair share of resources so that the resources can be allocated to a queue that is under its fair share. </a:t>
            </a:r>
          </a:p>
          <a:p>
            <a:r>
              <a:rPr lang="en-US" dirty="0"/>
              <a:t>Note that preemption reduces overall cluster efficiency, since the terminated containers need to be re-executed.</a:t>
            </a:r>
          </a:p>
          <a:p>
            <a:r>
              <a:rPr lang="en-US" dirty="0"/>
              <a:t>Preemption is enabled globally by setting </a:t>
            </a:r>
            <a:r>
              <a:rPr lang="en-US" i="1" dirty="0" err="1">
                <a:solidFill>
                  <a:schemeClr val="tx2">
                    <a:lumMod val="60000"/>
                    <a:lumOff val="40000"/>
                  </a:schemeClr>
                </a:solidFill>
              </a:rPr>
              <a:t>yarn.scheduler.fair.preemption</a:t>
            </a:r>
            <a:r>
              <a:rPr lang="en-US" dirty="0"/>
              <a:t> to true.</a:t>
            </a:r>
          </a:p>
        </p:txBody>
      </p:sp>
      <p:sp>
        <p:nvSpPr>
          <p:cNvPr id="4" name="Slide Number Placeholder 3"/>
          <p:cNvSpPr>
            <a:spLocks noGrp="1"/>
          </p:cNvSpPr>
          <p:nvPr>
            <p:ph type="sldNum" sz="quarter" idx="12"/>
          </p:nvPr>
        </p:nvSpPr>
        <p:spPr/>
        <p:txBody>
          <a:bodyPr/>
          <a:lstStyle/>
          <a:p>
            <a:fld id="{71BD4A25-22B2-48E3-9FC3-0D375F0F72AF}" type="slidenum">
              <a:rPr lang="en-US" smtClean="0"/>
              <a:t>18</a:t>
            </a:fld>
            <a:endParaRPr lang="en-US"/>
          </a:p>
        </p:txBody>
      </p:sp>
    </p:spTree>
    <p:extLst>
      <p:ext uri="{BB962C8B-B14F-4D97-AF65-F5344CB8AC3E}">
        <p14:creationId xmlns:p14="http://schemas.microsoft.com/office/powerpoint/2010/main" val="3583833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Preemption (Minimum Share)</a:t>
            </a:r>
          </a:p>
        </p:txBody>
      </p:sp>
      <p:sp>
        <p:nvSpPr>
          <p:cNvPr id="3" name="Content Placeholder 2"/>
          <p:cNvSpPr>
            <a:spLocks noGrp="1"/>
          </p:cNvSpPr>
          <p:nvPr>
            <p:ph idx="1"/>
          </p:nvPr>
        </p:nvSpPr>
        <p:spPr/>
        <p:txBody>
          <a:bodyPr>
            <a:normAutofit/>
          </a:bodyPr>
          <a:lstStyle/>
          <a:p>
            <a:r>
              <a:rPr lang="en-US" dirty="0"/>
              <a:t>If a queue waits for as long as its </a:t>
            </a:r>
            <a:r>
              <a:rPr lang="en-US" i="1" dirty="0"/>
              <a:t>minimum share preemption timeout </a:t>
            </a:r>
            <a:r>
              <a:rPr lang="en-US" dirty="0"/>
              <a:t>without receiving its minimum guaranteed share, then the scheduler may preempt other containers. </a:t>
            </a:r>
          </a:p>
          <a:p>
            <a:pPr lvl="1"/>
            <a:r>
              <a:rPr lang="en-US" dirty="0"/>
              <a:t>The default timeout is set for all queues via the </a:t>
            </a:r>
            <a:r>
              <a:rPr lang="en-US" i="1" dirty="0" err="1">
                <a:solidFill>
                  <a:schemeClr val="tx2">
                    <a:lumMod val="60000"/>
                    <a:lumOff val="40000"/>
                  </a:schemeClr>
                </a:solidFill>
              </a:rPr>
              <a:t>defaultMinSharePreemptionTimeout</a:t>
            </a:r>
            <a:r>
              <a:rPr lang="en-US" dirty="0"/>
              <a:t> </a:t>
            </a:r>
          </a:p>
          <a:p>
            <a:pPr lvl="1"/>
            <a:r>
              <a:rPr lang="en-US" dirty="0"/>
              <a:t>and on a per-queue basis by setting the </a:t>
            </a:r>
            <a:r>
              <a:rPr lang="en-US" i="1" dirty="0" err="1">
                <a:solidFill>
                  <a:schemeClr val="tx2">
                    <a:lumMod val="60000"/>
                    <a:lumOff val="40000"/>
                  </a:schemeClr>
                </a:solidFill>
              </a:rPr>
              <a:t>minSharePreemptionTimeout</a:t>
            </a:r>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19</a:t>
            </a:fld>
            <a:endParaRPr lang="en-US"/>
          </a:p>
        </p:txBody>
      </p:sp>
    </p:spTree>
    <p:extLst>
      <p:ext uri="{BB962C8B-B14F-4D97-AF65-F5344CB8AC3E}">
        <p14:creationId xmlns:p14="http://schemas.microsoft.com/office/powerpoint/2010/main" val="68696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Topics</a:t>
            </a:r>
          </a:p>
        </p:txBody>
      </p:sp>
      <p:sp>
        <p:nvSpPr>
          <p:cNvPr id="3" name="Subtitle 2"/>
          <p:cNvSpPr>
            <a:spLocks noGrp="1"/>
          </p:cNvSpPr>
          <p:nvPr>
            <p:ph idx="1"/>
          </p:nvPr>
        </p:nvSpPr>
        <p:spPr/>
        <p:txBody>
          <a:bodyPr/>
          <a:lstStyle/>
          <a:p>
            <a:r>
              <a:rPr lang="en-US" sz="2400" dirty="0"/>
              <a:t>MapReduce V1 (before YARN) vs. V2 (YARN)</a:t>
            </a:r>
          </a:p>
          <a:p>
            <a:r>
              <a:rPr lang="en-US" sz="2400" dirty="0"/>
              <a:t>Scheduling in YARN and Configuration</a:t>
            </a:r>
          </a:p>
          <a:p>
            <a:r>
              <a:rPr lang="en-US" sz="2400" dirty="0"/>
              <a:t>Queue placement, Preemption and Delay Scheduling</a:t>
            </a:r>
          </a:p>
          <a:p>
            <a:r>
              <a:rPr lang="en-US" sz="2400" dirty="0"/>
              <a:t>Dominant Resource Fairness (DRF)</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71BD4A25-22B2-48E3-9FC3-0D375F0F72AF}" type="slidenum">
              <a:rPr lang="en-US" smtClean="0"/>
              <a:t>2</a:t>
            </a:fld>
            <a:endParaRPr lang="en-US"/>
          </a:p>
        </p:txBody>
      </p:sp>
    </p:spTree>
    <p:extLst>
      <p:ext uri="{BB962C8B-B14F-4D97-AF65-F5344CB8AC3E}">
        <p14:creationId xmlns:p14="http://schemas.microsoft.com/office/powerpoint/2010/main" val="2110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Preemption (Fair Share)</a:t>
            </a:r>
          </a:p>
        </p:txBody>
      </p:sp>
      <p:sp>
        <p:nvSpPr>
          <p:cNvPr id="3" name="Content Placeholder 2"/>
          <p:cNvSpPr>
            <a:spLocks noGrp="1"/>
          </p:cNvSpPr>
          <p:nvPr>
            <p:ph idx="1"/>
          </p:nvPr>
        </p:nvSpPr>
        <p:spPr/>
        <p:txBody>
          <a:bodyPr>
            <a:normAutofit fontScale="85000" lnSpcReduction="10000"/>
          </a:bodyPr>
          <a:lstStyle/>
          <a:p>
            <a:r>
              <a:rPr lang="en-US" dirty="0"/>
              <a:t>If a queue remains below </a:t>
            </a:r>
            <a:r>
              <a:rPr lang="en-US" i="1" dirty="0"/>
              <a:t>half </a:t>
            </a:r>
            <a:r>
              <a:rPr lang="en-US" dirty="0"/>
              <a:t>of its fair share for as long as the </a:t>
            </a:r>
            <a:r>
              <a:rPr lang="en-US" i="1" dirty="0"/>
              <a:t>fair share preemption timeout</a:t>
            </a:r>
            <a:r>
              <a:rPr lang="en-US" dirty="0"/>
              <a:t>, then the scheduler may preempt other containers. </a:t>
            </a:r>
          </a:p>
          <a:p>
            <a:pPr lvl="1"/>
            <a:r>
              <a:rPr lang="en-US" dirty="0"/>
              <a:t>The default timeout is set for all queues via the </a:t>
            </a:r>
            <a:r>
              <a:rPr lang="en-US" i="1" dirty="0" err="1">
                <a:solidFill>
                  <a:schemeClr val="tx2">
                    <a:lumMod val="60000"/>
                    <a:lumOff val="40000"/>
                  </a:schemeClr>
                </a:solidFill>
              </a:rPr>
              <a:t>defaultFairSharePreemptionTimeout</a:t>
            </a:r>
            <a:r>
              <a:rPr lang="en-US" dirty="0">
                <a:solidFill>
                  <a:schemeClr val="tx2">
                    <a:lumMod val="60000"/>
                    <a:lumOff val="40000"/>
                  </a:schemeClr>
                </a:solidFill>
              </a:rPr>
              <a:t> </a:t>
            </a:r>
          </a:p>
          <a:p>
            <a:pPr lvl="1"/>
            <a:r>
              <a:rPr lang="en-US" dirty="0"/>
              <a:t>and on a per-queue basis by setting </a:t>
            </a:r>
            <a:r>
              <a:rPr lang="en-US" i="1" dirty="0" err="1">
                <a:solidFill>
                  <a:schemeClr val="tx2">
                    <a:lumMod val="60000"/>
                    <a:lumOff val="40000"/>
                  </a:schemeClr>
                </a:solidFill>
              </a:rPr>
              <a:t>fairSharePreemptionTimeout</a:t>
            </a:r>
            <a:r>
              <a:rPr lang="en-US" dirty="0"/>
              <a:t>. </a:t>
            </a:r>
          </a:p>
          <a:p>
            <a:r>
              <a:rPr lang="en-US" dirty="0"/>
              <a:t>The threshold may also be changed from its default of 0.5 by setting </a:t>
            </a:r>
            <a:r>
              <a:rPr lang="en-US" i="1" dirty="0" err="1">
                <a:solidFill>
                  <a:schemeClr val="tx2">
                    <a:lumMod val="60000"/>
                    <a:lumOff val="40000"/>
                  </a:schemeClr>
                </a:solidFill>
              </a:rPr>
              <a:t>defaultFairSharePreemptionThreshold</a:t>
            </a:r>
            <a:r>
              <a:rPr lang="en-US" dirty="0">
                <a:solidFill>
                  <a:schemeClr val="tx2">
                    <a:lumMod val="60000"/>
                    <a:lumOff val="40000"/>
                  </a:schemeClr>
                </a:solidFill>
              </a:rPr>
              <a:t> </a:t>
            </a:r>
            <a:r>
              <a:rPr lang="en-US" dirty="0"/>
              <a:t>and </a:t>
            </a:r>
            <a:r>
              <a:rPr lang="en-US" i="1" dirty="0" err="1">
                <a:solidFill>
                  <a:schemeClr val="tx2">
                    <a:lumMod val="60000"/>
                    <a:lumOff val="40000"/>
                  </a:schemeClr>
                </a:solidFill>
              </a:rPr>
              <a:t>fairSharePreemptionThreshold</a:t>
            </a:r>
            <a:r>
              <a:rPr lang="en-US" dirty="0">
                <a:solidFill>
                  <a:schemeClr val="tx2">
                    <a:lumMod val="60000"/>
                    <a:lumOff val="40000"/>
                  </a:schemeClr>
                </a:solidFill>
              </a:rPr>
              <a:t> </a:t>
            </a:r>
            <a:r>
              <a:rPr lang="en-US" dirty="0"/>
              <a:t>(per-queue).</a:t>
            </a:r>
          </a:p>
        </p:txBody>
      </p:sp>
      <p:sp>
        <p:nvSpPr>
          <p:cNvPr id="4" name="Slide Number Placeholder 3"/>
          <p:cNvSpPr>
            <a:spLocks noGrp="1"/>
          </p:cNvSpPr>
          <p:nvPr>
            <p:ph type="sldNum" sz="quarter" idx="12"/>
          </p:nvPr>
        </p:nvSpPr>
        <p:spPr/>
        <p:txBody>
          <a:bodyPr/>
          <a:lstStyle/>
          <a:p>
            <a:fld id="{71BD4A25-22B2-48E3-9FC3-0D375F0F72AF}" type="slidenum">
              <a:rPr lang="en-US" smtClean="0"/>
              <a:t>20</a:t>
            </a:fld>
            <a:endParaRPr lang="en-US"/>
          </a:p>
        </p:txBody>
      </p:sp>
    </p:spTree>
    <p:extLst>
      <p:ext uri="{BB962C8B-B14F-4D97-AF65-F5344CB8AC3E}">
        <p14:creationId xmlns:p14="http://schemas.microsoft.com/office/powerpoint/2010/main" val="282512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 Scheduling</a:t>
            </a:r>
          </a:p>
        </p:txBody>
      </p:sp>
      <p:sp>
        <p:nvSpPr>
          <p:cNvPr id="3" name="Content Placeholder 2"/>
          <p:cNvSpPr>
            <a:spLocks noGrp="1"/>
          </p:cNvSpPr>
          <p:nvPr>
            <p:ph idx="1"/>
          </p:nvPr>
        </p:nvSpPr>
        <p:spPr/>
        <p:txBody>
          <a:bodyPr>
            <a:normAutofit fontScale="70000" lnSpcReduction="20000"/>
          </a:bodyPr>
          <a:lstStyle/>
          <a:p>
            <a:r>
              <a:rPr lang="en-US" dirty="0"/>
              <a:t>All the YARN schedulers try to honor locality requests. On a busy cluster, if an application requests a particular node and it is not available. Then the scheduler loosen the locality requirement and allocate a container on the same rack.</a:t>
            </a:r>
          </a:p>
          <a:p>
            <a:r>
              <a:rPr lang="en-US" dirty="0"/>
              <a:t>When using delay scheduling, the scheduler waits for up to a given maximum number of scheduling opportunities (Heartbeat every second) to occur before loosening the locality constraint and taking the next scheduling opportunity.</a:t>
            </a:r>
          </a:p>
          <a:p>
            <a:r>
              <a:rPr lang="en-US" b="1" u="sng" dirty="0"/>
              <a:t>Capacity Scheduler</a:t>
            </a:r>
            <a:r>
              <a:rPr lang="en-US" dirty="0"/>
              <a:t>: set </a:t>
            </a:r>
            <a:r>
              <a:rPr lang="en-US" i="1" dirty="0" err="1">
                <a:solidFill>
                  <a:schemeClr val="tx2">
                    <a:lumMod val="60000"/>
                    <a:lumOff val="40000"/>
                  </a:schemeClr>
                </a:solidFill>
              </a:rPr>
              <a:t>yarn.scheduler.capacity.node</a:t>
            </a:r>
            <a:r>
              <a:rPr lang="en-US" i="1" dirty="0">
                <a:solidFill>
                  <a:schemeClr val="tx2">
                    <a:lumMod val="60000"/>
                    <a:lumOff val="40000"/>
                  </a:schemeClr>
                </a:solidFill>
              </a:rPr>
              <a:t>-locality-delay</a:t>
            </a:r>
            <a:r>
              <a:rPr lang="en-US" dirty="0"/>
              <a:t> to positive integer</a:t>
            </a:r>
          </a:p>
          <a:p>
            <a:r>
              <a:rPr lang="en-US" b="1" u="sng" dirty="0"/>
              <a:t>Fair Scheduler</a:t>
            </a:r>
            <a:r>
              <a:rPr lang="en-US" dirty="0"/>
              <a:t>: set </a:t>
            </a:r>
            <a:r>
              <a:rPr lang="en-US" i="1" dirty="0" err="1">
                <a:solidFill>
                  <a:schemeClr val="tx2">
                    <a:lumMod val="60000"/>
                    <a:lumOff val="40000"/>
                  </a:schemeClr>
                </a:solidFill>
              </a:rPr>
              <a:t>yarn.scheduler.fair.locality.threshold.node</a:t>
            </a:r>
            <a:r>
              <a:rPr lang="en-US" dirty="0">
                <a:solidFill>
                  <a:schemeClr val="tx2">
                    <a:lumMod val="60000"/>
                    <a:lumOff val="40000"/>
                  </a:schemeClr>
                </a:solidFill>
              </a:rPr>
              <a:t> </a:t>
            </a:r>
            <a:r>
              <a:rPr lang="en-US" dirty="0"/>
              <a:t>to proportion of the cluster size</a:t>
            </a:r>
          </a:p>
          <a:p>
            <a:r>
              <a:rPr lang="en-US" dirty="0"/>
              <a:t>Set </a:t>
            </a:r>
            <a:r>
              <a:rPr lang="en-US" i="1" dirty="0" err="1">
                <a:solidFill>
                  <a:schemeClr val="tx2">
                    <a:lumMod val="60000"/>
                    <a:lumOff val="40000"/>
                  </a:schemeClr>
                </a:solidFill>
              </a:rPr>
              <a:t>yarn.scheduler.fair.locality.threshold.rack</a:t>
            </a:r>
            <a:r>
              <a:rPr lang="en-US" dirty="0">
                <a:solidFill>
                  <a:schemeClr val="tx2">
                    <a:lumMod val="60000"/>
                    <a:lumOff val="40000"/>
                  </a:schemeClr>
                </a:solidFill>
              </a:rPr>
              <a:t> </a:t>
            </a:r>
            <a:r>
              <a:rPr lang="en-US" dirty="0"/>
              <a:t>the threshold before another rack is accepted instead of the one requested</a:t>
            </a:r>
          </a:p>
        </p:txBody>
      </p:sp>
      <p:sp>
        <p:nvSpPr>
          <p:cNvPr id="4" name="Slide Number Placeholder 3"/>
          <p:cNvSpPr>
            <a:spLocks noGrp="1"/>
          </p:cNvSpPr>
          <p:nvPr>
            <p:ph type="sldNum" sz="quarter" idx="12"/>
          </p:nvPr>
        </p:nvSpPr>
        <p:spPr/>
        <p:txBody>
          <a:bodyPr/>
          <a:lstStyle/>
          <a:p>
            <a:fld id="{71BD4A25-22B2-48E3-9FC3-0D375F0F72AF}" type="slidenum">
              <a:rPr lang="en-US" smtClean="0"/>
              <a:t>21</a:t>
            </a:fld>
            <a:endParaRPr lang="en-US"/>
          </a:p>
        </p:txBody>
      </p:sp>
    </p:spTree>
    <p:extLst>
      <p:ext uri="{BB962C8B-B14F-4D97-AF65-F5344CB8AC3E}">
        <p14:creationId xmlns:p14="http://schemas.microsoft.com/office/powerpoint/2010/main" val="133849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Dominant Resource Fairness (DRF)</a:t>
            </a:r>
          </a:p>
        </p:txBody>
      </p:sp>
      <p:sp>
        <p:nvSpPr>
          <p:cNvPr id="3" name="Content Placeholder 2"/>
          <p:cNvSpPr>
            <a:spLocks noGrp="1"/>
          </p:cNvSpPr>
          <p:nvPr>
            <p:ph idx="1"/>
          </p:nvPr>
        </p:nvSpPr>
        <p:spPr>
          <a:xfrm>
            <a:off x="457200" y="1447800"/>
            <a:ext cx="8229600" cy="4678363"/>
          </a:xfrm>
        </p:spPr>
        <p:txBody>
          <a:bodyPr>
            <a:noAutofit/>
          </a:bodyPr>
          <a:lstStyle/>
          <a:p>
            <a:r>
              <a:rPr lang="en-US" sz="2000" dirty="0"/>
              <a:t>Example</a:t>
            </a:r>
          </a:p>
          <a:p>
            <a:pPr lvl="1"/>
            <a:r>
              <a:rPr lang="en-US" sz="1800" dirty="0"/>
              <a:t>Imagine a cluster with a total of 100 CPUs and 10 TB of memory. </a:t>
            </a:r>
          </a:p>
          <a:p>
            <a:pPr lvl="1"/>
            <a:r>
              <a:rPr lang="en-US" sz="1800" dirty="0"/>
              <a:t>Application </a:t>
            </a:r>
            <a:r>
              <a:rPr lang="en-US" sz="1800" i="1" dirty="0"/>
              <a:t>A </a:t>
            </a:r>
            <a:r>
              <a:rPr lang="en-US" sz="1800" dirty="0"/>
              <a:t>requests containers of (2 CPUs, 300 GB), </a:t>
            </a:r>
          </a:p>
          <a:p>
            <a:pPr lvl="1"/>
            <a:r>
              <a:rPr lang="en-US" sz="1800" dirty="0"/>
              <a:t>Application </a:t>
            </a:r>
            <a:r>
              <a:rPr lang="en-US" sz="1800" i="1" dirty="0"/>
              <a:t>B </a:t>
            </a:r>
            <a:r>
              <a:rPr lang="en-US" sz="1800" dirty="0"/>
              <a:t>requests containers of (6 CPUs, 100 GB). </a:t>
            </a:r>
          </a:p>
          <a:p>
            <a:pPr lvl="1"/>
            <a:r>
              <a:rPr lang="en-US" sz="1800" i="1" dirty="0"/>
              <a:t>A</a:t>
            </a:r>
            <a:r>
              <a:rPr lang="en-US" sz="1800" dirty="0"/>
              <a:t>’s request is (2%, 3%) of the cluster, so memory is dominant. </a:t>
            </a:r>
          </a:p>
          <a:p>
            <a:pPr lvl="1"/>
            <a:r>
              <a:rPr lang="en-US" sz="1800" i="1" dirty="0"/>
              <a:t>B</a:t>
            </a:r>
            <a:r>
              <a:rPr lang="en-US" sz="1800" dirty="0"/>
              <a:t>’s request is (6%, 1%), so CPU is dominant. </a:t>
            </a:r>
          </a:p>
          <a:p>
            <a:pPr lvl="1"/>
            <a:r>
              <a:rPr lang="en-US" sz="1800" dirty="0"/>
              <a:t>Since </a:t>
            </a:r>
            <a:r>
              <a:rPr lang="en-US" sz="1800" i="1" dirty="0"/>
              <a:t>B</a:t>
            </a:r>
            <a:r>
              <a:rPr lang="en-US" sz="1800" dirty="0"/>
              <a:t>’s container requests are twice as big in the dominant resource (6% versus 3%), it will be allocated half as many containers under fair sharing.</a:t>
            </a:r>
          </a:p>
          <a:p>
            <a:r>
              <a:rPr lang="en-US" sz="2000" dirty="0"/>
              <a:t>By default DRF is not used, and only memory is considered.  To use DRF:</a:t>
            </a:r>
          </a:p>
          <a:p>
            <a:r>
              <a:rPr lang="en-US" sz="2000" b="1" u="sng" dirty="0"/>
              <a:t>Capacity Scheduler:</a:t>
            </a:r>
            <a:r>
              <a:rPr lang="en-US" sz="2000" i="1" dirty="0">
                <a:solidFill>
                  <a:schemeClr val="tx2">
                    <a:lumMod val="60000"/>
                    <a:lumOff val="40000"/>
                  </a:schemeClr>
                </a:solidFill>
              </a:rPr>
              <a:t> </a:t>
            </a:r>
            <a:r>
              <a:rPr lang="en-US" sz="2000" dirty="0"/>
              <a:t>set </a:t>
            </a:r>
            <a:r>
              <a:rPr lang="en-US" sz="2000" i="1" dirty="0" err="1">
                <a:solidFill>
                  <a:schemeClr val="tx2">
                    <a:lumMod val="60000"/>
                    <a:lumOff val="40000"/>
                  </a:schemeClr>
                </a:solidFill>
              </a:rPr>
              <a:t>yarn.scheduler.capacity.resource</a:t>
            </a:r>
            <a:r>
              <a:rPr lang="en-US" sz="2000" i="1" dirty="0">
                <a:solidFill>
                  <a:schemeClr val="tx2">
                    <a:lumMod val="60000"/>
                    <a:lumOff val="40000"/>
                  </a:schemeClr>
                </a:solidFill>
              </a:rPr>
              <a:t>-calculator</a:t>
            </a:r>
            <a:r>
              <a:rPr lang="en-US" sz="2000" dirty="0"/>
              <a:t> to </a:t>
            </a:r>
            <a:r>
              <a:rPr lang="en-US" sz="2000" i="1" dirty="0" err="1">
                <a:solidFill>
                  <a:schemeClr val="tx2">
                    <a:lumMod val="60000"/>
                    <a:lumOff val="40000"/>
                  </a:schemeClr>
                </a:solidFill>
              </a:rPr>
              <a:t>org.apache.hadoop.yarn.util.resource.DominantResourceCalculator</a:t>
            </a:r>
            <a:r>
              <a:rPr lang="en-US" sz="2000" dirty="0">
                <a:solidFill>
                  <a:schemeClr val="tx2">
                    <a:lumMod val="60000"/>
                    <a:lumOff val="40000"/>
                  </a:schemeClr>
                </a:solidFill>
              </a:rPr>
              <a:t> </a:t>
            </a:r>
            <a:r>
              <a:rPr lang="en-US" sz="2000" dirty="0"/>
              <a:t>in </a:t>
            </a:r>
            <a:r>
              <a:rPr lang="en-US" sz="2000" i="1" dirty="0"/>
              <a:t>capacity-scheduler.xml</a:t>
            </a:r>
            <a:r>
              <a:rPr lang="en-US" sz="2000" dirty="0"/>
              <a:t>.</a:t>
            </a:r>
          </a:p>
          <a:p>
            <a:r>
              <a:rPr lang="en-US" sz="2000" b="1" u="sng" dirty="0"/>
              <a:t>Fair Scheduler</a:t>
            </a:r>
            <a:r>
              <a:rPr lang="en-US" sz="2000" dirty="0"/>
              <a:t>: set </a:t>
            </a:r>
            <a:r>
              <a:rPr lang="en-US" sz="2000" i="1" dirty="0" err="1">
                <a:solidFill>
                  <a:schemeClr val="tx2">
                    <a:lumMod val="60000"/>
                    <a:lumOff val="40000"/>
                  </a:schemeClr>
                </a:solidFill>
              </a:rPr>
              <a:t>QueueSchedulingPolicy</a:t>
            </a:r>
            <a:r>
              <a:rPr lang="en-US" sz="2000" dirty="0">
                <a:solidFill>
                  <a:schemeClr val="tx2">
                    <a:lumMod val="60000"/>
                    <a:lumOff val="40000"/>
                  </a:schemeClr>
                </a:solidFill>
              </a:rPr>
              <a:t> </a:t>
            </a:r>
            <a:r>
              <a:rPr lang="en-US" sz="2000" dirty="0"/>
              <a:t>to </a:t>
            </a:r>
            <a:r>
              <a:rPr lang="en-US" sz="2000" i="1" dirty="0" err="1">
                <a:solidFill>
                  <a:schemeClr val="tx2">
                    <a:lumMod val="60000"/>
                    <a:lumOff val="40000"/>
                  </a:schemeClr>
                </a:solidFill>
              </a:rPr>
              <a:t>drf</a:t>
            </a:r>
            <a:endParaRPr lang="en-US" sz="2000" i="1"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71BD4A25-22B2-48E3-9FC3-0D375F0F72AF}" type="slidenum">
              <a:rPr lang="en-US" smtClean="0"/>
              <a:t>22</a:t>
            </a:fld>
            <a:endParaRPr lang="en-US"/>
          </a:p>
        </p:txBody>
      </p:sp>
    </p:spTree>
    <p:extLst>
      <p:ext uri="{BB962C8B-B14F-4D97-AF65-F5344CB8AC3E}">
        <p14:creationId xmlns:p14="http://schemas.microsoft.com/office/powerpoint/2010/main" val="2462385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066B-79D5-4613-92E7-E7BC2AC04B75}"/>
              </a:ext>
            </a:extLst>
          </p:cNvPr>
          <p:cNvSpPr>
            <a:spLocks noGrp="1"/>
          </p:cNvSpPr>
          <p:nvPr>
            <p:ph type="title"/>
          </p:nvPr>
        </p:nvSpPr>
        <p:spPr/>
        <p:txBody>
          <a:bodyPr/>
          <a:lstStyle/>
          <a:p>
            <a:r>
              <a:rPr lang="en-US" dirty="0"/>
              <a:t>DRF Fair Share Calculation</a:t>
            </a:r>
          </a:p>
        </p:txBody>
      </p:sp>
      <p:sp>
        <p:nvSpPr>
          <p:cNvPr id="3" name="Content Placeholder 2">
            <a:extLst>
              <a:ext uri="{FF2B5EF4-FFF2-40B4-BE49-F238E27FC236}">
                <a16:creationId xmlns:a16="http://schemas.microsoft.com/office/drawing/2014/main" id="{D39E9CA8-951B-4431-8473-8FE67013C1E9}"/>
              </a:ext>
            </a:extLst>
          </p:cNvPr>
          <p:cNvSpPr>
            <a:spLocks noGrp="1"/>
          </p:cNvSpPr>
          <p:nvPr>
            <p:ph idx="1"/>
          </p:nvPr>
        </p:nvSpPr>
        <p:spPr>
          <a:xfrm>
            <a:off x="457200" y="1295400"/>
            <a:ext cx="8229600" cy="5287962"/>
          </a:xfrm>
        </p:spPr>
        <p:txBody>
          <a:bodyPr>
            <a:normAutofit fontScale="85000" lnSpcReduction="10000"/>
          </a:bodyPr>
          <a:lstStyle/>
          <a:p>
            <a:r>
              <a:rPr lang="en-US" sz="2000" dirty="0"/>
              <a:t>A requirement: 2x CPUs + 300x GB Memory (2 CPUs and 300 GB Memory for each container)</a:t>
            </a:r>
          </a:p>
          <a:p>
            <a:r>
              <a:rPr lang="en-US" sz="2000" dirty="0"/>
              <a:t>B Requirement: 6y CPUs + 100y GB Memory (6 CPUs and 100 GB Memory for each container)</a:t>
            </a:r>
          </a:p>
          <a:p>
            <a:r>
              <a:rPr lang="en-US" sz="2000" dirty="0"/>
              <a:t>Total Requirement: </a:t>
            </a:r>
          </a:p>
          <a:p>
            <a:pPr lvl="1">
              <a:buFont typeface="Arial" panose="020B0604020202020204" pitchFamily="34" charset="0"/>
              <a:buChar char="•"/>
            </a:pPr>
            <a:r>
              <a:rPr lang="es-ES" sz="1600" dirty="0"/>
              <a:t>2x + 6y &lt;= 100 </a:t>
            </a:r>
            <a:r>
              <a:rPr lang="es-ES" sz="1600" dirty="0" err="1"/>
              <a:t>CPUs</a:t>
            </a:r>
            <a:endParaRPr lang="es-ES" sz="1600" dirty="0"/>
          </a:p>
          <a:p>
            <a:pPr lvl="1">
              <a:buFont typeface="Arial" panose="020B0604020202020204" pitchFamily="34" charset="0"/>
              <a:buChar char="•"/>
            </a:pPr>
            <a:r>
              <a:rPr lang="es-ES" sz="1600" dirty="0"/>
              <a:t>300x + 100y &lt;= 10000 GB </a:t>
            </a:r>
            <a:r>
              <a:rPr lang="es-ES" sz="1600" dirty="0" err="1"/>
              <a:t>Memory</a:t>
            </a:r>
            <a:endParaRPr lang="es-ES" sz="1600" dirty="0"/>
          </a:p>
          <a:p>
            <a:r>
              <a:rPr lang="en-US" sz="2000" dirty="0"/>
              <a:t>DRF will try to equalize the dominant needs of A and B</a:t>
            </a:r>
          </a:p>
          <a:p>
            <a:pPr lvl="1"/>
            <a:r>
              <a:rPr lang="en-US" sz="1600" dirty="0"/>
              <a:t>A's dominant need: 300x / 10000 GB (300x out of 10000 GB of total memory)</a:t>
            </a:r>
          </a:p>
          <a:p>
            <a:pPr lvl="1"/>
            <a:r>
              <a:rPr lang="en-US" sz="1600" dirty="0"/>
              <a:t>B's dominant need: 6y / 100 CPUs (6y out of 100 CPUs)</a:t>
            </a:r>
          </a:p>
          <a:p>
            <a:pPr lvl="1"/>
            <a:r>
              <a:rPr lang="en-US" sz="1600" dirty="0"/>
              <a:t>DRF will try to equalize the percentage RAM needs of Job A to the percentage CPU needs of Job B </a:t>
            </a:r>
          </a:p>
          <a:p>
            <a:pPr marL="457200" lvl="1" indent="0">
              <a:buNone/>
            </a:pPr>
            <a:r>
              <a:rPr lang="en-US" sz="1600" dirty="0"/>
              <a:t>(300x / 10000) = (6y / 100)</a:t>
            </a:r>
          </a:p>
          <a:p>
            <a:endParaRPr lang="en-US" sz="2000" dirty="0"/>
          </a:p>
          <a:p>
            <a:r>
              <a:rPr lang="en-US" sz="2000" dirty="0"/>
              <a:t>Solving the above equation gives x = 2y</a:t>
            </a:r>
          </a:p>
          <a:p>
            <a:r>
              <a:rPr lang="en-US" sz="2000" dirty="0"/>
              <a:t>If you substitute x = 2y and solve </a:t>
            </a:r>
            <a:r>
              <a:rPr lang="es-ES" sz="2000" dirty="0"/>
              <a:t>2x + 6y &lt;= 100 </a:t>
            </a:r>
            <a:r>
              <a:rPr lang="es-ES" sz="2000" dirty="0" err="1"/>
              <a:t>CPUs</a:t>
            </a:r>
            <a:r>
              <a:rPr lang="es-ES" sz="2000" dirty="0"/>
              <a:t>, </a:t>
            </a:r>
            <a:r>
              <a:rPr lang="en-US" sz="2000" dirty="0"/>
              <a:t>you will get x=20 and y=10.</a:t>
            </a:r>
          </a:p>
          <a:p>
            <a:pPr lvl="1"/>
            <a:r>
              <a:rPr lang="en-US" sz="1600" dirty="0"/>
              <a:t>Application A is allocated 20 containers: (40 CPUs, 6000 GB of memory)</a:t>
            </a:r>
          </a:p>
          <a:p>
            <a:pPr lvl="1"/>
            <a:r>
              <a:rPr lang="en-US" sz="1600" dirty="0"/>
              <a:t>Application B is allocated 10 containers: (60 CPUs, 1000 GB of memory)</a:t>
            </a:r>
          </a:p>
          <a:p>
            <a:pPr lvl="1"/>
            <a:endParaRPr lang="en-US" sz="1600" dirty="0"/>
          </a:p>
          <a:p>
            <a:pPr lvl="1"/>
            <a:r>
              <a:rPr lang="en-US" sz="1600" dirty="0"/>
              <a:t>Job A RAM = 300/10000*20 = 6/10</a:t>
            </a:r>
          </a:p>
          <a:p>
            <a:pPr lvl="1"/>
            <a:r>
              <a:rPr lang="en-US" sz="1600" dirty="0"/>
              <a:t>Job B CPU = 6/100*10 = 6/10 fair </a:t>
            </a:r>
          </a:p>
        </p:txBody>
      </p:sp>
      <p:sp>
        <p:nvSpPr>
          <p:cNvPr id="4" name="Slide Number Placeholder 3">
            <a:extLst>
              <a:ext uri="{FF2B5EF4-FFF2-40B4-BE49-F238E27FC236}">
                <a16:creationId xmlns:a16="http://schemas.microsoft.com/office/drawing/2014/main" id="{84636984-A709-45AE-A67B-AC3CE731E095}"/>
              </a:ext>
            </a:extLst>
          </p:cNvPr>
          <p:cNvSpPr>
            <a:spLocks noGrp="1"/>
          </p:cNvSpPr>
          <p:nvPr>
            <p:ph type="sldNum" sz="quarter" idx="12"/>
          </p:nvPr>
        </p:nvSpPr>
        <p:spPr/>
        <p:txBody>
          <a:bodyPr/>
          <a:lstStyle/>
          <a:p>
            <a:fld id="{71BD4A25-22B2-48E3-9FC3-0D375F0F72AF}" type="slidenum">
              <a:rPr lang="en-US" smtClean="0"/>
              <a:t>23</a:t>
            </a:fld>
            <a:endParaRPr lang="en-US"/>
          </a:p>
        </p:txBody>
      </p:sp>
    </p:spTree>
    <p:extLst>
      <p:ext uri="{BB962C8B-B14F-4D97-AF65-F5344CB8AC3E}">
        <p14:creationId xmlns:p14="http://schemas.microsoft.com/office/powerpoint/2010/main" val="336343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DAB4-9469-4047-8D9F-C1E1F0599B4E}"/>
              </a:ext>
            </a:extLst>
          </p:cNvPr>
          <p:cNvSpPr>
            <a:spLocks noGrp="1"/>
          </p:cNvSpPr>
          <p:nvPr>
            <p:ph type="title"/>
          </p:nvPr>
        </p:nvSpPr>
        <p:spPr/>
        <p:txBody>
          <a:bodyPr/>
          <a:lstStyle/>
          <a:p>
            <a:r>
              <a:rPr lang="en-US" dirty="0"/>
              <a:t>Key Points</a:t>
            </a:r>
          </a:p>
        </p:txBody>
      </p:sp>
      <p:sp>
        <p:nvSpPr>
          <p:cNvPr id="3" name="Content Placeholder 2">
            <a:extLst>
              <a:ext uri="{FF2B5EF4-FFF2-40B4-BE49-F238E27FC236}">
                <a16:creationId xmlns:a16="http://schemas.microsoft.com/office/drawing/2014/main" id="{44BF369D-7D6A-460A-B436-A83BE295EC43}"/>
              </a:ext>
            </a:extLst>
          </p:cNvPr>
          <p:cNvSpPr>
            <a:spLocks noGrp="1"/>
          </p:cNvSpPr>
          <p:nvPr>
            <p:ph idx="1"/>
          </p:nvPr>
        </p:nvSpPr>
        <p:spPr/>
        <p:txBody>
          <a:bodyPr/>
          <a:lstStyle/>
          <a:p>
            <a:r>
              <a:rPr lang="en-US" sz="3200" dirty="0"/>
              <a:t>MapReduce V1 (before YARN) vs. V2 (YARN)</a:t>
            </a:r>
          </a:p>
          <a:p>
            <a:r>
              <a:rPr lang="en-US" sz="3200" dirty="0"/>
              <a:t>Scheduling in YARN and Configuration</a:t>
            </a:r>
          </a:p>
          <a:p>
            <a:r>
              <a:rPr lang="en-US" sz="3200" dirty="0"/>
              <a:t>Queue placement, Preemption and Delay Scheduling</a:t>
            </a:r>
          </a:p>
          <a:p>
            <a:r>
              <a:rPr lang="en-US" sz="3200" dirty="0"/>
              <a:t>Dominant Resource Fairness (DRF)</a:t>
            </a:r>
          </a:p>
          <a:p>
            <a:endParaRPr lang="en-US" dirty="0"/>
          </a:p>
        </p:txBody>
      </p:sp>
      <p:sp>
        <p:nvSpPr>
          <p:cNvPr id="4" name="Slide Number Placeholder 3">
            <a:extLst>
              <a:ext uri="{FF2B5EF4-FFF2-40B4-BE49-F238E27FC236}">
                <a16:creationId xmlns:a16="http://schemas.microsoft.com/office/drawing/2014/main" id="{241A193A-6732-4074-8FB6-02F89B73BCB0}"/>
              </a:ext>
            </a:extLst>
          </p:cNvPr>
          <p:cNvSpPr>
            <a:spLocks noGrp="1"/>
          </p:cNvSpPr>
          <p:nvPr>
            <p:ph type="sldNum" sz="quarter" idx="12"/>
          </p:nvPr>
        </p:nvSpPr>
        <p:spPr/>
        <p:txBody>
          <a:bodyPr/>
          <a:lstStyle/>
          <a:p>
            <a:fld id="{71BD4A25-22B2-48E3-9FC3-0D375F0F72AF}" type="slidenum">
              <a:rPr lang="en-US" smtClean="0"/>
              <a:t>24</a:t>
            </a:fld>
            <a:endParaRPr lang="en-US"/>
          </a:p>
        </p:txBody>
      </p:sp>
    </p:spTree>
    <p:extLst>
      <p:ext uri="{BB962C8B-B14F-4D97-AF65-F5344CB8AC3E}">
        <p14:creationId xmlns:p14="http://schemas.microsoft.com/office/powerpoint/2010/main" val="3482065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r>
              <a:rPr lang="en-US" altLang="en-US" dirty="0"/>
              <a:t>MapReduce Engine –V1 (before YARN)</a:t>
            </a:r>
          </a:p>
        </p:txBody>
      </p:sp>
      <p:sp>
        <p:nvSpPr>
          <p:cNvPr id="8195" name="Rectangle 3"/>
          <p:cNvSpPr>
            <a:spLocks noGrp="1" noChangeArrowheads="1"/>
          </p:cNvSpPr>
          <p:nvPr>
            <p:ph type="body" idx="1"/>
          </p:nvPr>
        </p:nvSpPr>
        <p:spPr>
          <a:xfrm>
            <a:off x="457200" y="1386033"/>
            <a:ext cx="8229600" cy="3185968"/>
          </a:xfrm>
        </p:spPr>
        <p:txBody>
          <a:bodyPr>
            <a:normAutofit fontScale="92500" lnSpcReduction="10000"/>
          </a:bodyPr>
          <a:lstStyle/>
          <a:p>
            <a:r>
              <a:rPr lang="en-US" altLang="en-US" sz="1800" b="0" dirty="0"/>
              <a:t>Master / Slave architecture</a:t>
            </a:r>
          </a:p>
          <a:p>
            <a:pPr lvl="1"/>
            <a:r>
              <a:rPr lang="en-US" altLang="en-US" sz="1800" dirty="0"/>
              <a:t>Single master (</a:t>
            </a:r>
            <a:r>
              <a:rPr lang="en-US" altLang="en-US" sz="1800" dirty="0" err="1"/>
              <a:t>JobTracker</a:t>
            </a:r>
            <a:r>
              <a:rPr lang="en-US" altLang="en-US" sz="1800" dirty="0"/>
              <a:t>) controls job execution on multiple slaves (</a:t>
            </a:r>
            <a:r>
              <a:rPr lang="en-US" altLang="en-US" sz="1800" dirty="0" err="1"/>
              <a:t>TaskTrackers</a:t>
            </a:r>
            <a:r>
              <a:rPr lang="en-US" altLang="en-US" sz="1800" dirty="0"/>
              <a:t>).</a:t>
            </a:r>
          </a:p>
          <a:p>
            <a:r>
              <a:rPr lang="en-US" altLang="en-US" sz="1800" dirty="0" err="1">
                <a:solidFill>
                  <a:schemeClr val="hlink"/>
                </a:solidFill>
              </a:rPr>
              <a:t>JobTracker</a:t>
            </a:r>
            <a:endParaRPr lang="en-US" altLang="en-US" sz="1800" dirty="0">
              <a:solidFill>
                <a:schemeClr val="hlink"/>
              </a:solidFill>
            </a:endParaRPr>
          </a:p>
          <a:p>
            <a:pPr lvl="1"/>
            <a:r>
              <a:rPr lang="en-US" altLang="en-US" sz="1800" dirty="0"/>
              <a:t>Accepts MapReduce jobs submitted by clients</a:t>
            </a:r>
          </a:p>
          <a:p>
            <a:pPr lvl="1"/>
            <a:r>
              <a:rPr lang="en-US" altLang="en-US" sz="1800" dirty="0"/>
              <a:t>Pushes </a:t>
            </a:r>
            <a:r>
              <a:rPr lang="en-US" altLang="en-US" sz="1800" i="1" dirty="0"/>
              <a:t>map</a:t>
            </a:r>
            <a:r>
              <a:rPr lang="en-US" altLang="en-US" sz="1800" dirty="0"/>
              <a:t> and </a:t>
            </a:r>
            <a:r>
              <a:rPr lang="en-US" altLang="en-US" sz="1800" i="1" dirty="0"/>
              <a:t>reduce</a:t>
            </a:r>
            <a:r>
              <a:rPr lang="en-US" altLang="en-US" sz="1800" dirty="0"/>
              <a:t> tasks out to </a:t>
            </a:r>
            <a:r>
              <a:rPr lang="en-US" altLang="en-US" sz="1800" dirty="0" err="1"/>
              <a:t>TaskTracker</a:t>
            </a:r>
            <a:r>
              <a:rPr lang="en-US" altLang="en-US" sz="1800" dirty="0"/>
              <a:t> nodes</a:t>
            </a:r>
          </a:p>
          <a:p>
            <a:pPr lvl="1"/>
            <a:r>
              <a:rPr lang="en-US" altLang="en-US" sz="1800" dirty="0"/>
              <a:t>Keeps the work as physically close to data as possible</a:t>
            </a:r>
          </a:p>
          <a:p>
            <a:pPr lvl="1"/>
            <a:r>
              <a:rPr lang="en-US" altLang="en-US" sz="1800" dirty="0"/>
              <a:t>Monitors tasks and </a:t>
            </a:r>
            <a:r>
              <a:rPr lang="en-US" altLang="en-US" sz="1800" dirty="0" err="1"/>
              <a:t>TaskTracker</a:t>
            </a:r>
            <a:r>
              <a:rPr lang="en-US" altLang="en-US" sz="1800" dirty="0"/>
              <a:t> status</a:t>
            </a:r>
          </a:p>
          <a:p>
            <a:r>
              <a:rPr lang="en-US" altLang="en-US" sz="1800" dirty="0" err="1">
                <a:solidFill>
                  <a:schemeClr val="hlink"/>
                </a:solidFill>
              </a:rPr>
              <a:t>TaskTracker</a:t>
            </a:r>
            <a:endParaRPr lang="en-US" altLang="en-US" sz="1800" dirty="0">
              <a:solidFill>
                <a:schemeClr val="hlink"/>
              </a:solidFill>
            </a:endParaRPr>
          </a:p>
          <a:p>
            <a:pPr lvl="1"/>
            <a:r>
              <a:rPr lang="en-US" altLang="en-US" sz="1800" dirty="0"/>
              <a:t>Runs map and reduce tasks</a:t>
            </a:r>
          </a:p>
          <a:p>
            <a:pPr lvl="1"/>
            <a:r>
              <a:rPr lang="en-US" altLang="en-US" sz="1800" dirty="0"/>
              <a:t>Reports status to </a:t>
            </a:r>
            <a:r>
              <a:rPr lang="en-US" altLang="en-US" sz="1800" dirty="0" err="1"/>
              <a:t>JobTracker</a:t>
            </a:r>
            <a:endParaRPr lang="en-US" altLang="en-US" sz="1800" dirty="0"/>
          </a:p>
          <a:p>
            <a:pPr lvl="1"/>
            <a:r>
              <a:rPr lang="en-US" altLang="en-US" sz="1800" dirty="0"/>
              <a:t>Manages storage and transmission of intermediate output</a:t>
            </a:r>
          </a:p>
          <a:p>
            <a:pPr lvl="1"/>
            <a:endParaRPr lang="en-US" altLang="en-US" sz="1800" dirty="0"/>
          </a:p>
          <a:p>
            <a:endParaRPr lang="en-US" altLang="en-US" dirty="0"/>
          </a:p>
        </p:txBody>
      </p:sp>
      <p:sp>
        <p:nvSpPr>
          <p:cNvPr id="8196" name="AutoShape 4"/>
          <p:cNvSpPr>
            <a:spLocks noChangeArrowheads="1"/>
          </p:cNvSpPr>
          <p:nvPr/>
        </p:nvSpPr>
        <p:spPr bwMode="auto">
          <a:xfrm>
            <a:off x="228600" y="4776787"/>
            <a:ext cx="8686800" cy="1547813"/>
          </a:xfrm>
          <a:prstGeom prst="roundRect">
            <a:avLst>
              <a:gd name="adj" fmla="val 16667"/>
            </a:avLst>
          </a:prstGeom>
          <a:noFill/>
          <a:ln w="28575">
            <a:solidFill>
              <a:srgbClr val="CC99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8197" name="Text Box 5"/>
          <p:cNvSpPr txBox="1">
            <a:spLocks noChangeArrowheads="1"/>
          </p:cNvSpPr>
          <p:nvPr/>
        </p:nvSpPr>
        <p:spPr bwMode="auto">
          <a:xfrm>
            <a:off x="304800" y="4799806"/>
            <a:ext cx="10160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2000" b="1">
                <a:solidFill>
                  <a:srgbClr val="000000"/>
                </a:solidFill>
                <a:ea typeface="SimSun" pitchFamily="2" charset="-122"/>
              </a:rPr>
              <a:t>cluster</a:t>
            </a:r>
          </a:p>
        </p:txBody>
      </p:sp>
      <p:sp>
        <p:nvSpPr>
          <p:cNvPr id="8198" name="Rectangle 6"/>
          <p:cNvSpPr>
            <a:spLocks noChangeArrowheads="1"/>
          </p:cNvSpPr>
          <p:nvPr/>
        </p:nvSpPr>
        <p:spPr bwMode="auto">
          <a:xfrm>
            <a:off x="3657600" y="5176044"/>
            <a:ext cx="1828800" cy="304800"/>
          </a:xfrm>
          <a:prstGeom prst="rect">
            <a:avLst/>
          </a:prstGeom>
          <a:solidFill>
            <a:srgbClr val="FFCC66"/>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a:solidFill>
                  <a:srgbClr val="000000"/>
                </a:solidFill>
                <a:ea typeface="SimSun" pitchFamily="2" charset="-122"/>
              </a:rPr>
              <a:t>JobTracker</a:t>
            </a:r>
          </a:p>
        </p:txBody>
      </p:sp>
      <p:sp>
        <p:nvSpPr>
          <p:cNvPr id="8199" name="Text Box 7"/>
          <p:cNvSpPr txBox="1">
            <a:spLocks noChangeArrowheads="1"/>
          </p:cNvSpPr>
          <p:nvPr/>
        </p:nvSpPr>
        <p:spPr bwMode="auto">
          <a:xfrm>
            <a:off x="4051300" y="4863306"/>
            <a:ext cx="977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a:solidFill>
                  <a:srgbClr val="000000"/>
                </a:solidFill>
                <a:ea typeface="SimSun" pitchFamily="2" charset="-122"/>
              </a:rPr>
              <a:t>Computer 1</a:t>
            </a:r>
          </a:p>
        </p:txBody>
      </p:sp>
      <p:sp>
        <p:nvSpPr>
          <p:cNvPr id="8200" name="Rectangle 8"/>
          <p:cNvSpPr>
            <a:spLocks noChangeArrowheads="1"/>
          </p:cNvSpPr>
          <p:nvPr/>
        </p:nvSpPr>
        <p:spPr bwMode="auto">
          <a:xfrm>
            <a:off x="457200" y="5861844"/>
            <a:ext cx="1828800" cy="381000"/>
          </a:xfrm>
          <a:prstGeom prst="rect">
            <a:avLst/>
          </a:prstGeom>
          <a:solidFill>
            <a:srgbClr val="CCFF99"/>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a:solidFill>
                  <a:srgbClr val="000000"/>
                </a:solidFill>
                <a:ea typeface="SimSun" pitchFamily="2" charset="-122"/>
              </a:rPr>
              <a:t>TaskTracker</a:t>
            </a:r>
          </a:p>
        </p:txBody>
      </p:sp>
      <p:sp>
        <p:nvSpPr>
          <p:cNvPr id="8201" name="Text Box 9"/>
          <p:cNvSpPr txBox="1">
            <a:spLocks noChangeArrowheads="1"/>
          </p:cNvSpPr>
          <p:nvPr/>
        </p:nvSpPr>
        <p:spPr bwMode="auto">
          <a:xfrm>
            <a:off x="838200" y="6391275"/>
            <a:ext cx="977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a:solidFill>
                  <a:srgbClr val="000000"/>
                </a:solidFill>
                <a:ea typeface="SimSun" pitchFamily="2" charset="-122"/>
              </a:rPr>
              <a:t>Computer 2</a:t>
            </a:r>
          </a:p>
        </p:txBody>
      </p:sp>
      <p:sp>
        <p:nvSpPr>
          <p:cNvPr id="8202" name="Text Box 10"/>
          <p:cNvSpPr txBox="1">
            <a:spLocks noChangeArrowheads="1"/>
          </p:cNvSpPr>
          <p:nvPr/>
        </p:nvSpPr>
        <p:spPr bwMode="auto">
          <a:xfrm>
            <a:off x="2984500" y="6391275"/>
            <a:ext cx="977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a:solidFill>
                  <a:srgbClr val="000000"/>
                </a:solidFill>
                <a:ea typeface="SimSun" pitchFamily="2" charset="-122"/>
              </a:rPr>
              <a:t>Computer 3</a:t>
            </a:r>
          </a:p>
        </p:txBody>
      </p:sp>
      <p:sp>
        <p:nvSpPr>
          <p:cNvPr id="8203" name="Rectangle 11"/>
          <p:cNvSpPr>
            <a:spLocks noChangeArrowheads="1"/>
          </p:cNvSpPr>
          <p:nvPr/>
        </p:nvSpPr>
        <p:spPr bwMode="auto">
          <a:xfrm>
            <a:off x="4724400" y="5861844"/>
            <a:ext cx="1828800" cy="381000"/>
          </a:xfrm>
          <a:prstGeom prst="rect">
            <a:avLst/>
          </a:prstGeom>
          <a:solidFill>
            <a:srgbClr val="CCFF99"/>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a:solidFill>
                  <a:srgbClr val="000000"/>
                </a:solidFill>
                <a:ea typeface="SimSun" pitchFamily="2" charset="-122"/>
              </a:rPr>
              <a:t>TaskTracker</a:t>
            </a:r>
          </a:p>
        </p:txBody>
      </p:sp>
      <p:sp>
        <p:nvSpPr>
          <p:cNvPr id="8204" name="Text Box 12"/>
          <p:cNvSpPr txBox="1">
            <a:spLocks noChangeArrowheads="1"/>
          </p:cNvSpPr>
          <p:nvPr/>
        </p:nvSpPr>
        <p:spPr bwMode="auto">
          <a:xfrm>
            <a:off x="5105400" y="6391275"/>
            <a:ext cx="977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a:solidFill>
                  <a:srgbClr val="000000"/>
                </a:solidFill>
                <a:ea typeface="SimSun" pitchFamily="2" charset="-122"/>
              </a:rPr>
              <a:t>Computer 4</a:t>
            </a:r>
          </a:p>
        </p:txBody>
      </p:sp>
      <p:sp>
        <p:nvSpPr>
          <p:cNvPr id="8205" name="Rectangle 13"/>
          <p:cNvSpPr>
            <a:spLocks noChangeArrowheads="1"/>
          </p:cNvSpPr>
          <p:nvPr/>
        </p:nvSpPr>
        <p:spPr bwMode="auto">
          <a:xfrm>
            <a:off x="6858000" y="5861844"/>
            <a:ext cx="1828800" cy="381000"/>
          </a:xfrm>
          <a:prstGeom prst="rect">
            <a:avLst/>
          </a:prstGeom>
          <a:solidFill>
            <a:srgbClr val="CCFF99"/>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a:solidFill>
                  <a:srgbClr val="000000"/>
                </a:solidFill>
                <a:ea typeface="SimSun" pitchFamily="2" charset="-122"/>
              </a:rPr>
              <a:t>TaskTracker</a:t>
            </a:r>
          </a:p>
        </p:txBody>
      </p:sp>
      <p:sp>
        <p:nvSpPr>
          <p:cNvPr id="8206" name="Text Box 14"/>
          <p:cNvSpPr txBox="1">
            <a:spLocks noChangeArrowheads="1"/>
          </p:cNvSpPr>
          <p:nvPr/>
        </p:nvSpPr>
        <p:spPr bwMode="auto">
          <a:xfrm>
            <a:off x="7327900" y="6391275"/>
            <a:ext cx="977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a:solidFill>
                  <a:srgbClr val="000000"/>
                </a:solidFill>
                <a:ea typeface="SimSun" pitchFamily="2" charset="-122"/>
              </a:rPr>
              <a:t>Computer 5</a:t>
            </a:r>
          </a:p>
        </p:txBody>
      </p:sp>
      <p:sp>
        <p:nvSpPr>
          <p:cNvPr id="8207" name="Line 15"/>
          <p:cNvSpPr>
            <a:spLocks noChangeShapeType="1"/>
          </p:cNvSpPr>
          <p:nvPr/>
        </p:nvSpPr>
        <p:spPr bwMode="auto">
          <a:xfrm>
            <a:off x="4572000" y="5480844"/>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16"/>
          <p:cNvSpPr>
            <a:spLocks noChangeShapeType="1"/>
          </p:cNvSpPr>
          <p:nvPr/>
        </p:nvSpPr>
        <p:spPr bwMode="auto">
          <a:xfrm>
            <a:off x="1371600" y="5709444"/>
            <a:ext cx="6400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17"/>
          <p:cNvSpPr>
            <a:spLocks noChangeShapeType="1"/>
          </p:cNvSpPr>
          <p:nvPr/>
        </p:nvSpPr>
        <p:spPr bwMode="auto">
          <a:xfrm flipH="1">
            <a:off x="3505200" y="5709444"/>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18"/>
          <p:cNvSpPr>
            <a:spLocks noChangeShapeType="1"/>
          </p:cNvSpPr>
          <p:nvPr/>
        </p:nvSpPr>
        <p:spPr bwMode="auto">
          <a:xfrm flipH="1">
            <a:off x="1371600" y="5709444"/>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1" name="Line 19"/>
          <p:cNvSpPr>
            <a:spLocks noChangeShapeType="1"/>
          </p:cNvSpPr>
          <p:nvPr/>
        </p:nvSpPr>
        <p:spPr bwMode="auto">
          <a:xfrm flipH="1">
            <a:off x="5638800" y="5709444"/>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20"/>
          <p:cNvSpPr>
            <a:spLocks noChangeShapeType="1"/>
          </p:cNvSpPr>
          <p:nvPr/>
        </p:nvSpPr>
        <p:spPr bwMode="auto">
          <a:xfrm flipH="1">
            <a:off x="7772400" y="5709444"/>
            <a:ext cx="0" cy="152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Rectangle 21"/>
          <p:cNvSpPr>
            <a:spLocks noChangeArrowheads="1"/>
          </p:cNvSpPr>
          <p:nvPr/>
        </p:nvSpPr>
        <p:spPr bwMode="auto">
          <a:xfrm>
            <a:off x="2590800" y="5861844"/>
            <a:ext cx="1828800" cy="381000"/>
          </a:xfrm>
          <a:prstGeom prst="rect">
            <a:avLst/>
          </a:prstGeom>
          <a:solidFill>
            <a:srgbClr val="CCFF99"/>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a:solidFill>
                  <a:srgbClr val="000000"/>
                </a:solidFill>
                <a:ea typeface="SimSun" pitchFamily="2" charset="-122"/>
              </a:rPr>
              <a:t>TaskTracker</a:t>
            </a:r>
          </a:p>
        </p:txBody>
      </p:sp>
      <p:sp>
        <p:nvSpPr>
          <p:cNvPr id="2" name="Slide Number Placeholder 1"/>
          <p:cNvSpPr>
            <a:spLocks noGrp="1"/>
          </p:cNvSpPr>
          <p:nvPr>
            <p:ph type="sldNum" sz="quarter" idx="12"/>
          </p:nvPr>
        </p:nvSpPr>
        <p:spPr/>
        <p:txBody>
          <a:bodyPr/>
          <a:lstStyle/>
          <a:p>
            <a:fld id="{71BD4A25-22B2-48E3-9FC3-0D375F0F72AF}" type="slidenum">
              <a:rPr lang="en-US" smtClean="0"/>
              <a:t>3</a:t>
            </a:fld>
            <a:endParaRPr lang="en-US"/>
          </a:p>
        </p:txBody>
      </p:sp>
    </p:spTree>
    <p:extLst>
      <p:ext uri="{BB962C8B-B14F-4D97-AF65-F5344CB8AC3E}">
        <p14:creationId xmlns:p14="http://schemas.microsoft.com/office/powerpoint/2010/main" val="163234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868362"/>
          </a:xfrm>
        </p:spPr>
        <p:txBody>
          <a:bodyPr>
            <a:noAutofit/>
          </a:bodyPr>
          <a:lstStyle/>
          <a:p>
            <a:r>
              <a:rPr lang="en-US" altLang="en-US" sz="3200" dirty="0"/>
              <a:t>How does Hadoop run MapReduce jobs- V1</a:t>
            </a:r>
          </a:p>
        </p:txBody>
      </p:sp>
      <p:sp>
        <p:nvSpPr>
          <p:cNvPr id="30723" name="Rectangle 3"/>
          <p:cNvSpPr>
            <a:spLocks noGrp="1" noChangeArrowheads="1"/>
          </p:cNvSpPr>
          <p:nvPr>
            <p:ph type="body" idx="1"/>
          </p:nvPr>
        </p:nvSpPr>
        <p:spPr>
          <a:xfrm>
            <a:off x="152400" y="4495800"/>
            <a:ext cx="5943600" cy="2057400"/>
          </a:xfrm>
          <a:noFill/>
        </p:spPr>
        <p:txBody>
          <a:bodyPr tIns="65124">
            <a:normAutofit fontScale="77500" lnSpcReduction="20000"/>
          </a:bodyPr>
          <a:lstStyle/>
          <a:p>
            <a:pPr>
              <a:lnSpc>
                <a:spcPct val="83000"/>
              </a:lnSpc>
            </a:pPr>
            <a:r>
              <a:rPr lang="en-US" altLang="en-US" b="0">
                <a:solidFill>
                  <a:srgbClr val="FF0000"/>
                </a:solidFill>
              </a:rPr>
              <a:t>Client:</a:t>
            </a:r>
            <a:r>
              <a:rPr lang="en-US" altLang="en-US" b="0"/>
              <a:t> submits MapReduce jobs</a:t>
            </a:r>
          </a:p>
          <a:p>
            <a:pPr>
              <a:lnSpc>
                <a:spcPct val="83000"/>
              </a:lnSpc>
            </a:pPr>
            <a:r>
              <a:rPr lang="en-US" altLang="en-US" b="0">
                <a:solidFill>
                  <a:srgbClr val="FF0000"/>
                </a:solidFill>
              </a:rPr>
              <a:t>JobTracker:</a:t>
            </a:r>
            <a:r>
              <a:rPr lang="en-US" altLang="en-US" b="0"/>
              <a:t> coordinates the job run, breaks down the job to map and reduce tasks for each node to work on the cluster</a:t>
            </a:r>
          </a:p>
          <a:p>
            <a:pPr>
              <a:lnSpc>
                <a:spcPct val="83000"/>
              </a:lnSpc>
            </a:pPr>
            <a:r>
              <a:rPr lang="en-US" altLang="en-US" b="0">
                <a:solidFill>
                  <a:srgbClr val="FF0000"/>
                </a:solidFill>
              </a:rPr>
              <a:t>TaskTracker:</a:t>
            </a:r>
            <a:r>
              <a:rPr lang="en-US" altLang="en-US" b="0"/>
              <a:t> execute the map and reduce functions</a:t>
            </a:r>
          </a:p>
        </p:txBody>
      </p:sp>
      <p:sp>
        <p:nvSpPr>
          <p:cNvPr id="30724" name="Rectangle 4"/>
          <p:cNvSpPr>
            <a:spLocks noChangeArrowheads="1"/>
          </p:cNvSpPr>
          <p:nvPr/>
        </p:nvSpPr>
        <p:spPr bwMode="auto">
          <a:xfrm>
            <a:off x="685800" y="1295400"/>
            <a:ext cx="3352800" cy="1295400"/>
          </a:xfrm>
          <a:prstGeom prst="rect">
            <a:avLst/>
          </a:prstGeom>
          <a:solidFill>
            <a:srgbClr val="66CCFF">
              <a:alpha val="50195"/>
            </a:srgbClr>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25" name="Rectangle 5"/>
          <p:cNvSpPr>
            <a:spLocks noChangeArrowheads="1"/>
          </p:cNvSpPr>
          <p:nvPr/>
        </p:nvSpPr>
        <p:spPr bwMode="auto">
          <a:xfrm>
            <a:off x="762000" y="1447800"/>
            <a:ext cx="3200400" cy="838200"/>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26" name="AutoShape 6"/>
          <p:cNvSpPr>
            <a:spLocks noChangeArrowheads="1"/>
          </p:cNvSpPr>
          <p:nvPr/>
        </p:nvSpPr>
        <p:spPr bwMode="auto">
          <a:xfrm>
            <a:off x="838200" y="1557338"/>
            <a:ext cx="1143000" cy="457200"/>
          </a:xfrm>
          <a:prstGeom prst="roundRect">
            <a:avLst>
              <a:gd name="adj" fmla="val 16667"/>
            </a:avLst>
          </a:prstGeom>
          <a:solidFill>
            <a:srgbClr val="FFFF99"/>
          </a:soli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MapReduce</a:t>
            </a:r>
          </a:p>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program</a:t>
            </a:r>
          </a:p>
        </p:txBody>
      </p:sp>
      <p:sp>
        <p:nvSpPr>
          <p:cNvPr id="30727" name="AutoShape 7"/>
          <p:cNvSpPr>
            <a:spLocks noChangeArrowheads="1"/>
          </p:cNvSpPr>
          <p:nvPr/>
        </p:nvSpPr>
        <p:spPr bwMode="auto">
          <a:xfrm>
            <a:off x="2743200" y="1557338"/>
            <a:ext cx="1143000" cy="457200"/>
          </a:xfrm>
          <a:prstGeom prst="roundRect">
            <a:avLst>
              <a:gd name="adj" fmla="val 16667"/>
            </a:avLst>
          </a:prstGeom>
          <a:solidFill>
            <a:srgbClr val="00FF00">
              <a:alpha val="50195"/>
            </a:srgbClr>
          </a:soli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JobClient</a:t>
            </a:r>
          </a:p>
        </p:txBody>
      </p:sp>
      <p:sp>
        <p:nvSpPr>
          <p:cNvPr id="30728" name="Line 8"/>
          <p:cNvSpPr>
            <a:spLocks noChangeShapeType="1"/>
          </p:cNvSpPr>
          <p:nvPr/>
        </p:nvSpPr>
        <p:spPr bwMode="auto">
          <a:xfrm>
            <a:off x="1981200" y="1785938"/>
            <a:ext cx="76200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29" name="Text Box 9"/>
          <p:cNvSpPr txBox="1">
            <a:spLocks noChangeArrowheads="1"/>
          </p:cNvSpPr>
          <p:nvPr/>
        </p:nvSpPr>
        <p:spPr bwMode="auto">
          <a:xfrm>
            <a:off x="1925638" y="1490663"/>
            <a:ext cx="8731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1. run job</a:t>
            </a:r>
          </a:p>
        </p:txBody>
      </p:sp>
      <p:sp>
        <p:nvSpPr>
          <p:cNvPr id="30730" name="Text Box 10"/>
          <p:cNvSpPr txBox="1">
            <a:spLocks noChangeArrowheads="1"/>
          </p:cNvSpPr>
          <p:nvPr/>
        </p:nvSpPr>
        <p:spPr bwMode="auto">
          <a:xfrm>
            <a:off x="1905000" y="2057400"/>
            <a:ext cx="9382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ea typeface="SimSun" pitchFamily="2" charset="-122"/>
              </a:rPr>
              <a:t>client JVM</a:t>
            </a:r>
          </a:p>
        </p:txBody>
      </p:sp>
      <p:sp>
        <p:nvSpPr>
          <p:cNvPr id="30731" name="Text Box 11"/>
          <p:cNvSpPr txBox="1">
            <a:spLocks noChangeArrowheads="1"/>
          </p:cNvSpPr>
          <p:nvPr/>
        </p:nvSpPr>
        <p:spPr bwMode="auto">
          <a:xfrm>
            <a:off x="1905000" y="2362200"/>
            <a:ext cx="990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ea typeface="SimSun" pitchFamily="2" charset="-122"/>
              </a:rPr>
              <a:t>client node</a:t>
            </a:r>
          </a:p>
        </p:txBody>
      </p:sp>
      <p:sp>
        <p:nvSpPr>
          <p:cNvPr id="30732" name="Rectangle 12"/>
          <p:cNvSpPr>
            <a:spLocks noChangeArrowheads="1"/>
          </p:cNvSpPr>
          <p:nvPr/>
        </p:nvSpPr>
        <p:spPr bwMode="auto">
          <a:xfrm>
            <a:off x="5410200" y="1295400"/>
            <a:ext cx="3200400" cy="1295400"/>
          </a:xfrm>
          <a:prstGeom prst="rect">
            <a:avLst/>
          </a:prstGeom>
          <a:solidFill>
            <a:srgbClr val="66CCFF">
              <a:alpha val="50195"/>
            </a:srgbClr>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33" name="Rectangle 13"/>
          <p:cNvSpPr>
            <a:spLocks noChangeArrowheads="1"/>
          </p:cNvSpPr>
          <p:nvPr/>
        </p:nvSpPr>
        <p:spPr bwMode="auto">
          <a:xfrm>
            <a:off x="5486400" y="1447800"/>
            <a:ext cx="3048000" cy="685800"/>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34" name="AutoShape 14"/>
          <p:cNvSpPr>
            <a:spLocks noChangeArrowheads="1"/>
          </p:cNvSpPr>
          <p:nvPr/>
        </p:nvSpPr>
        <p:spPr bwMode="auto">
          <a:xfrm>
            <a:off x="5791200" y="1557338"/>
            <a:ext cx="1143000" cy="457200"/>
          </a:xfrm>
          <a:prstGeom prst="roundRect">
            <a:avLst>
              <a:gd name="adj" fmla="val 16667"/>
            </a:avLst>
          </a:prstGeom>
          <a:solidFill>
            <a:srgbClr val="00FF00">
              <a:alpha val="50195"/>
            </a:srgbClr>
          </a:soli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JobTracker</a:t>
            </a:r>
          </a:p>
        </p:txBody>
      </p:sp>
      <p:sp>
        <p:nvSpPr>
          <p:cNvPr id="30735" name="Text Box 15"/>
          <p:cNvSpPr txBox="1">
            <a:spLocks noChangeArrowheads="1"/>
          </p:cNvSpPr>
          <p:nvPr/>
        </p:nvSpPr>
        <p:spPr bwMode="auto">
          <a:xfrm>
            <a:off x="7227888" y="1643063"/>
            <a:ext cx="12303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5. initialize job</a:t>
            </a:r>
          </a:p>
        </p:txBody>
      </p:sp>
      <p:sp>
        <p:nvSpPr>
          <p:cNvPr id="30736" name="Text Box 16"/>
          <p:cNvSpPr txBox="1">
            <a:spLocks noChangeArrowheads="1"/>
          </p:cNvSpPr>
          <p:nvPr/>
        </p:nvSpPr>
        <p:spPr bwMode="auto">
          <a:xfrm>
            <a:off x="6400800" y="2209800"/>
            <a:ext cx="13271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ea typeface="SimSun" pitchFamily="2" charset="-122"/>
              </a:rPr>
              <a:t>jobtracker node</a:t>
            </a:r>
          </a:p>
        </p:txBody>
      </p:sp>
      <p:sp>
        <p:nvSpPr>
          <p:cNvPr id="30737" name="Line 17"/>
          <p:cNvSpPr>
            <a:spLocks noChangeShapeType="1"/>
          </p:cNvSpPr>
          <p:nvPr/>
        </p:nvSpPr>
        <p:spPr bwMode="auto">
          <a:xfrm>
            <a:off x="3886200" y="1676400"/>
            <a:ext cx="190500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38" name="Text Box 18"/>
          <p:cNvSpPr txBox="1">
            <a:spLocks noChangeArrowheads="1"/>
          </p:cNvSpPr>
          <p:nvPr/>
        </p:nvSpPr>
        <p:spPr bwMode="auto">
          <a:xfrm>
            <a:off x="4019550" y="1371600"/>
            <a:ext cx="13906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2. get new job ID</a:t>
            </a:r>
          </a:p>
        </p:txBody>
      </p:sp>
      <p:sp>
        <p:nvSpPr>
          <p:cNvPr id="30739" name="Line 19"/>
          <p:cNvSpPr>
            <a:spLocks noChangeShapeType="1"/>
          </p:cNvSpPr>
          <p:nvPr/>
        </p:nvSpPr>
        <p:spPr bwMode="auto">
          <a:xfrm>
            <a:off x="3886200" y="1905000"/>
            <a:ext cx="190500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40" name="Text Box 20"/>
          <p:cNvSpPr txBox="1">
            <a:spLocks noChangeArrowheads="1"/>
          </p:cNvSpPr>
          <p:nvPr/>
        </p:nvSpPr>
        <p:spPr bwMode="auto">
          <a:xfrm>
            <a:off x="2217738" y="2743200"/>
            <a:ext cx="982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3. copy job</a:t>
            </a:r>
          </a:p>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resources</a:t>
            </a:r>
          </a:p>
        </p:txBody>
      </p:sp>
      <p:sp>
        <p:nvSpPr>
          <p:cNvPr id="30741" name="Freeform 21"/>
          <p:cNvSpPr>
            <a:spLocks/>
          </p:cNvSpPr>
          <p:nvPr/>
        </p:nvSpPr>
        <p:spPr bwMode="auto">
          <a:xfrm rot="284676">
            <a:off x="6956425" y="1600200"/>
            <a:ext cx="282575" cy="322263"/>
          </a:xfrm>
          <a:custGeom>
            <a:avLst/>
            <a:gdLst>
              <a:gd name="T0" fmla="*/ 0 w 178"/>
              <a:gd name="T1" fmla="*/ 23813 h 203"/>
              <a:gd name="T2" fmla="*/ 149225 w 178"/>
              <a:gd name="T3" fmla="*/ 23813 h 203"/>
              <a:gd name="T4" fmla="*/ 212725 w 178"/>
              <a:gd name="T5" fmla="*/ 66675 h 203"/>
              <a:gd name="T6" fmla="*/ 11112 w 178"/>
              <a:gd name="T7" fmla="*/ 322263 h 203"/>
              <a:gd name="T8" fmla="*/ 0 60000 65536"/>
              <a:gd name="T9" fmla="*/ 0 60000 65536"/>
              <a:gd name="T10" fmla="*/ 0 60000 65536"/>
              <a:gd name="T11" fmla="*/ 0 60000 65536"/>
              <a:gd name="T12" fmla="*/ 0 w 178"/>
              <a:gd name="T13" fmla="*/ 0 h 203"/>
              <a:gd name="T14" fmla="*/ 178 w 178"/>
              <a:gd name="T15" fmla="*/ 203 h 203"/>
            </a:gdLst>
            <a:ahLst/>
            <a:cxnLst>
              <a:cxn ang="T8">
                <a:pos x="T0" y="T1"/>
              </a:cxn>
              <a:cxn ang="T9">
                <a:pos x="T2" y="T3"/>
              </a:cxn>
              <a:cxn ang="T10">
                <a:pos x="T4" y="T5"/>
              </a:cxn>
              <a:cxn ang="T11">
                <a:pos x="T6" y="T7"/>
              </a:cxn>
            </a:cxnLst>
            <a:rect l="T12" t="T13" r="T14" b="T15"/>
            <a:pathLst>
              <a:path w="178" h="203">
                <a:moveTo>
                  <a:pt x="0" y="15"/>
                </a:moveTo>
                <a:cubicBezTo>
                  <a:pt x="36" y="4"/>
                  <a:pt x="42" y="0"/>
                  <a:pt x="94" y="15"/>
                </a:cubicBezTo>
                <a:cubicBezTo>
                  <a:pt x="109" y="19"/>
                  <a:pt x="134" y="42"/>
                  <a:pt x="134" y="42"/>
                </a:cubicBezTo>
                <a:cubicBezTo>
                  <a:pt x="178" y="168"/>
                  <a:pt x="101" y="203"/>
                  <a:pt x="7" y="203"/>
                </a:cubicBezTo>
              </a:path>
            </a:pathLst>
          </a:custGeom>
          <a:noFill/>
          <a:ln w="19050">
            <a:solidFill>
              <a:srgbClr val="FF660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42" name="AutoShape 22"/>
          <p:cNvSpPr>
            <a:spLocks noChangeArrowheads="1"/>
          </p:cNvSpPr>
          <p:nvPr/>
        </p:nvSpPr>
        <p:spPr bwMode="auto">
          <a:xfrm>
            <a:off x="2209800" y="3200400"/>
            <a:ext cx="1752600" cy="1066800"/>
          </a:xfrm>
          <a:prstGeom prst="cloudCallout">
            <a:avLst>
              <a:gd name="adj1" fmla="val -50361"/>
              <a:gd name="adj2" fmla="val -26486"/>
            </a:avLst>
          </a:prstGeom>
          <a:solidFill>
            <a:srgbClr val="EAEAEA"/>
          </a:solidFill>
          <a:ln w="9525">
            <a:solidFill>
              <a:schemeClr val="tx1"/>
            </a:solidFill>
            <a:round/>
            <a:headEnd/>
            <a:tailEnd/>
          </a:ln>
        </p:spPr>
        <p:txBody>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Distributed file system (e.g. HDFS)</a:t>
            </a:r>
          </a:p>
        </p:txBody>
      </p:sp>
      <p:sp>
        <p:nvSpPr>
          <p:cNvPr id="30743" name="Text Box 23"/>
          <p:cNvSpPr txBox="1">
            <a:spLocks noChangeArrowheads="1"/>
          </p:cNvSpPr>
          <p:nvPr/>
        </p:nvSpPr>
        <p:spPr bwMode="auto">
          <a:xfrm>
            <a:off x="4114800" y="1905000"/>
            <a:ext cx="1127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4. submit job</a:t>
            </a:r>
          </a:p>
        </p:txBody>
      </p:sp>
      <p:sp>
        <p:nvSpPr>
          <p:cNvPr id="30744" name="Line 24"/>
          <p:cNvSpPr>
            <a:spLocks noChangeShapeType="1"/>
          </p:cNvSpPr>
          <p:nvPr/>
        </p:nvSpPr>
        <p:spPr bwMode="auto">
          <a:xfrm>
            <a:off x="3352800" y="2057400"/>
            <a:ext cx="0" cy="114300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45" name="Line 25"/>
          <p:cNvSpPr>
            <a:spLocks noChangeShapeType="1"/>
          </p:cNvSpPr>
          <p:nvPr/>
        </p:nvSpPr>
        <p:spPr bwMode="auto">
          <a:xfrm flipH="1">
            <a:off x="3733800" y="1981200"/>
            <a:ext cx="2133600" cy="129540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46" name="Text Box 26"/>
          <p:cNvSpPr txBox="1">
            <a:spLocks noChangeArrowheads="1"/>
          </p:cNvSpPr>
          <p:nvPr/>
        </p:nvSpPr>
        <p:spPr bwMode="auto">
          <a:xfrm>
            <a:off x="4638675" y="2667000"/>
            <a:ext cx="1000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6. retrieve </a:t>
            </a:r>
          </a:p>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input splits</a:t>
            </a:r>
          </a:p>
        </p:txBody>
      </p:sp>
      <p:sp>
        <p:nvSpPr>
          <p:cNvPr id="30747" name="Rectangle 27"/>
          <p:cNvSpPr>
            <a:spLocks noChangeArrowheads="1"/>
          </p:cNvSpPr>
          <p:nvPr/>
        </p:nvSpPr>
        <p:spPr bwMode="auto">
          <a:xfrm>
            <a:off x="6172200" y="2971800"/>
            <a:ext cx="1752600" cy="3429000"/>
          </a:xfrm>
          <a:prstGeom prst="rect">
            <a:avLst/>
          </a:prstGeom>
          <a:solidFill>
            <a:srgbClr val="66CCFF">
              <a:alpha val="50195"/>
            </a:srgbClr>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48" name="Rectangle 28"/>
          <p:cNvSpPr>
            <a:spLocks noChangeArrowheads="1"/>
          </p:cNvSpPr>
          <p:nvPr/>
        </p:nvSpPr>
        <p:spPr bwMode="auto">
          <a:xfrm>
            <a:off x="6324600" y="4038600"/>
            <a:ext cx="1447800" cy="1981200"/>
          </a:xfrm>
          <a:prstGeom prst="rect">
            <a:avLst/>
          </a:prstGeom>
          <a:solidFill>
            <a:schemeClr val="bg1"/>
          </a:solidFill>
          <a:ln w="9525">
            <a:solidFill>
              <a:schemeClr val="tx1"/>
            </a:solidFill>
            <a:miter lim="800000"/>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hangingPunct="1"/>
            <a:endParaRPr lang="en-US" altLang="en-US"/>
          </a:p>
        </p:txBody>
      </p:sp>
      <p:sp>
        <p:nvSpPr>
          <p:cNvPr id="30749" name="Text Box 29"/>
          <p:cNvSpPr txBox="1">
            <a:spLocks noChangeArrowheads="1"/>
          </p:cNvSpPr>
          <p:nvPr/>
        </p:nvSpPr>
        <p:spPr bwMode="auto">
          <a:xfrm>
            <a:off x="6570663" y="4038600"/>
            <a:ext cx="8969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ea typeface="SimSun" pitchFamily="2" charset="-122"/>
              </a:rPr>
              <a:t>child JVM</a:t>
            </a:r>
          </a:p>
        </p:txBody>
      </p:sp>
      <p:sp>
        <p:nvSpPr>
          <p:cNvPr id="30750" name="AutoShape 30"/>
          <p:cNvSpPr>
            <a:spLocks noChangeArrowheads="1"/>
          </p:cNvSpPr>
          <p:nvPr/>
        </p:nvSpPr>
        <p:spPr bwMode="auto">
          <a:xfrm>
            <a:off x="6477000" y="5257800"/>
            <a:ext cx="1143000" cy="685800"/>
          </a:xfrm>
          <a:prstGeom prst="roundRect">
            <a:avLst>
              <a:gd name="adj" fmla="val 16667"/>
            </a:avLst>
          </a:prstGeom>
          <a:solidFill>
            <a:srgbClr val="FFFF99"/>
          </a:soli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MapTask</a:t>
            </a:r>
          </a:p>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or</a:t>
            </a:r>
          </a:p>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ReduceTask</a:t>
            </a:r>
          </a:p>
        </p:txBody>
      </p:sp>
      <p:sp>
        <p:nvSpPr>
          <p:cNvPr id="30751" name="AutoShape 31"/>
          <p:cNvSpPr>
            <a:spLocks noChangeArrowheads="1"/>
          </p:cNvSpPr>
          <p:nvPr/>
        </p:nvSpPr>
        <p:spPr bwMode="auto">
          <a:xfrm>
            <a:off x="6477000" y="3233738"/>
            <a:ext cx="1143000" cy="457200"/>
          </a:xfrm>
          <a:prstGeom prst="roundRect">
            <a:avLst>
              <a:gd name="adj" fmla="val 16667"/>
            </a:avLst>
          </a:prstGeom>
          <a:solidFill>
            <a:srgbClr val="00FF00">
              <a:alpha val="50195"/>
            </a:srgbClr>
          </a:soli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TaskTracker</a:t>
            </a:r>
          </a:p>
        </p:txBody>
      </p:sp>
      <p:sp>
        <p:nvSpPr>
          <p:cNvPr id="30752" name="AutoShape 32"/>
          <p:cNvSpPr>
            <a:spLocks noChangeArrowheads="1"/>
          </p:cNvSpPr>
          <p:nvPr/>
        </p:nvSpPr>
        <p:spPr bwMode="auto">
          <a:xfrm>
            <a:off x="6477000" y="4343400"/>
            <a:ext cx="1143000" cy="457200"/>
          </a:xfrm>
          <a:prstGeom prst="roundRect">
            <a:avLst>
              <a:gd name="adj" fmla="val 16667"/>
            </a:avLst>
          </a:prstGeom>
          <a:solidFill>
            <a:srgbClr val="00FF00">
              <a:alpha val="50195"/>
            </a:srgbClr>
          </a:solidFill>
          <a:ln w="9525">
            <a:solidFill>
              <a:schemeClr val="tx1"/>
            </a:solidFill>
            <a:round/>
            <a:headEnd/>
            <a:tailEnd/>
          </a:ln>
        </p:spPr>
        <p:txBody>
          <a:bodyPr wrap="none" anchor="ct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algn="ctr" eaLnBrk="1">
              <a:lnSpc>
                <a:spcPct val="93000"/>
              </a:lnSpc>
              <a:spcBef>
                <a:spcPct val="0"/>
              </a:spcBef>
              <a:buClr>
                <a:srgbClr val="000000"/>
              </a:buClr>
              <a:buSzPct val="100000"/>
              <a:buFont typeface="Times New Roman" pitchFamily="18" charset="0"/>
              <a:buNone/>
            </a:pPr>
            <a:r>
              <a:rPr lang="en-US" altLang="en-US" sz="1400" b="1">
                <a:solidFill>
                  <a:srgbClr val="000000"/>
                </a:solidFill>
                <a:ea typeface="SimSun" pitchFamily="2" charset="-122"/>
              </a:rPr>
              <a:t>Child</a:t>
            </a:r>
          </a:p>
        </p:txBody>
      </p:sp>
      <p:sp>
        <p:nvSpPr>
          <p:cNvPr id="30753" name="Text Box 33"/>
          <p:cNvSpPr txBox="1">
            <a:spLocks noChangeArrowheads="1"/>
          </p:cNvSpPr>
          <p:nvPr/>
        </p:nvSpPr>
        <p:spPr bwMode="auto">
          <a:xfrm>
            <a:off x="6369050" y="6062663"/>
            <a:ext cx="14001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ea typeface="SimSun" pitchFamily="2" charset="-122"/>
              </a:rPr>
              <a:t>tasktracker node</a:t>
            </a:r>
          </a:p>
        </p:txBody>
      </p:sp>
      <p:sp>
        <p:nvSpPr>
          <p:cNvPr id="30754" name="Line 34"/>
          <p:cNvSpPr>
            <a:spLocks noChangeShapeType="1"/>
          </p:cNvSpPr>
          <p:nvPr/>
        </p:nvSpPr>
        <p:spPr bwMode="auto">
          <a:xfrm flipH="1">
            <a:off x="3962400" y="3505200"/>
            <a:ext cx="2514600" cy="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55" name="Text Box 35"/>
          <p:cNvSpPr txBox="1">
            <a:spLocks noChangeArrowheads="1"/>
          </p:cNvSpPr>
          <p:nvPr/>
        </p:nvSpPr>
        <p:spPr bwMode="auto">
          <a:xfrm>
            <a:off x="4495800" y="3505200"/>
            <a:ext cx="1182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8. retrieve </a:t>
            </a:r>
          </a:p>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job resources</a:t>
            </a:r>
          </a:p>
        </p:txBody>
      </p:sp>
      <p:sp>
        <p:nvSpPr>
          <p:cNvPr id="30756" name="Text Box 36"/>
          <p:cNvSpPr txBox="1">
            <a:spLocks noChangeArrowheads="1"/>
          </p:cNvSpPr>
          <p:nvPr/>
        </p:nvSpPr>
        <p:spPr bwMode="auto">
          <a:xfrm>
            <a:off x="7162800" y="2590800"/>
            <a:ext cx="1304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7. heartbeat</a:t>
            </a:r>
          </a:p>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(returns task)</a:t>
            </a:r>
          </a:p>
        </p:txBody>
      </p:sp>
      <p:sp>
        <p:nvSpPr>
          <p:cNvPr id="30757" name="Line 37"/>
          <p:cNvSpPr>
            <a:spLocks noChangeShapeType="1"/>
          </p:cNvSpPr>
          <p:nvPr/>
        </p:nvSpPr>
        <p:spPr bwMode="auto">
          <a:xfrm flipH="1" flipV="1">
            <a:off x="7086600" y="2590800"/>
            <a:ext cx="0" cy="38100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58" name="Line 38"/>
          <p:cNvSpPr>
            <a:spLocks noChangeShapeType="1"/>
          </p:cNvSpPr>
          <p:nvPr/>
        </p:nvSpPr>
        <p:spPr bwMode="auto">
          <a:xfrm>
            <a:off x="7086600" y="3657600"/>
            <a:ext cx="0" cy="38100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59" name="Text Box 39"/>
          <p:cNvSpPr txBox="1">
            <a:spLocks noChangeArrowheads="1"/>
          </p:cNvSpPr>
          <p:nvPr/>
        </p:nvSpPr>
        <p:spPr bwMode="auto">
          <a:xfrm>
            <a:off x="7162800" y="3700463"/>
            <a:ext cx="990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9. launch</a:t>
            </a:r>
          </a:p>
        </p:txBody>
      </p:sp>
      <p:sp>
        <p:nvSpPr>
          <p:cNvPr id="30760" name="Line 40"/>
          <p:cNvSpPr>
            <a:spLocks noChangeShapeType="1"/>
          </p:cNvSpPr>
          <p:nvPr/>
        </p:nvSpPr>
        <p:spPr bwMode="auto">
          <a:xfrm>
            <a:off x="7086600" y="4800600"/>
            <a:ext cx="0" cy="457200"/>
          </a:xfrm>
          <a:prstGeom prst="line">
            <a:avLst/>
          </a:prstGeom>
          <a:noFill/>
          <a:ln w="19050">
            <a:solidFill>
              <a:srgbClr val="FF66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30761" name="Text Box 41"/>
          <p:cNvSpPr txBox="1">
            <a:spLocks noChangeArrowheads="1"/>
          </p:cNvSpPr>
          <p:nvPr/>
        </p:nvSpPr>
        <p:spPr bwMode="auto">
          <a:xfrm>
            <a:off x="7162800" y="4919663"/>
            <a:ext cx="990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itchFamily="34" charset="0"/>
                <a:cs typeface="Arial" pitchFamily="34" charset="0"/>
              </a:defRPr>
            </a:lvl1pPr>
            <a:lvl2pPr marL="742950" indent="-285750" eaLnBrk="0" hangingPunct="0">
              <a:defRPr sz="1600">
                <a:solidFill>
                  <a:schemeClr val="tx1"/>
                </a:solidFill>
                <a:latin typeface="Arial" pitchFamily="34" charset="0"/>
                <a:cs typeface="Arial" pitchFamily="34" charset="0"/>
              </a:defRPr>
            </a:lvl2pPr>
            <a:lvl3pPr marL="1143000" indent="-228600" eaLnBrk="0" hangingPunct="0">
              <a:defRPr sz="1600">
                <a:solidFill>
                  <a:schemeClr val="tx1"/>
                </a:solidFill>
                <a:latin typeface="Arial" pitchFamily="34" charset="0"/>
                <a:cs typeface="Arial" pitchFamily="34" charset="0"/>
              </a:defRPr>
            </a:lvl3pPr>
            <a:lvl4pPr marL="1600200" indent="-228600" eaLnBrk="0" hangingPunct="0">
              <a:defRPr sz="1600">
                <a:solidFill>
                  <a:schemeClr val="tx1"/>
                </a:solidFill>
                <a:latin typeface="Arial" pitchFamily="34" charset="0"/>
                <a:cs typeface="Arial" pitchFamily="34" charset="0"/>
              </a:defRPr>
            </a:lvl4pPr>
            <a:lvl5pPr marL="2057400" indent="-228600" eaLnBrk="0" hangingPunct="0">
              <a:defRPr sz="1600">
                <a:solidFill>
                  <a:schemeClr val="tx1"/>
                </a:solidFill>
                <a:latin typeface="Arial" pitchFamily="34" charset="0"/>
                <a:cs typeface="Arial" pitchFamily="34" charset="0"/>
              </a:defRPr>
            </a:lvl5pPr>
            <a:lvl6pPr marL="2514600" indent="-228600" eaLnBrk="0" fontAlgn="base" hangingPunct="0">
              <a:spcBef>
                <a:spcPct val="50000"/>
              </a:spcBef>
              <a:spcAft>
                <a:spcPct val="0"/>
              </a:spcAft>
              <a:defRPr sz="1600">
                <a:solidFill>
                  <a:schemeClr val="tx1"/>
                </a:solidFill>
                <a:latin typeface="Arial" pitchFamily="34" charset="0"/>
                <a:cs typeface="Arial" pitchFamily="34" charset="0"/>
              </a:defRPr>
            </a:lvl6pPr>
            <a:lvl7pPr marL="2971800" indent="-228600" eaLnBrk="0" fontAlgn="base" hangingPunct="0">
              <a:spcBef>
                <a:spcPct val="50000"/>
              </a:spcBef>
              <a:spcAft>
                <a:spcPct val="0"/>
              </a:spcAft>
              <a:defRPr sz="1600">
                <a:solidFill>
                  <a:schemeClr val="tx1"/>
                </a:solidFill>
                <a:latin typeface="Arial" pitchFamily="34" charset="0"/>
                <a:cs typeface="Arial" pitchFamily="34" charset="0"/>
              </a:defRPr>
            </a:lvl7pPr>
            <a:lvl8pPr marL="3429000" indent="-228600" eaLnBrk="0" fontAlgn="base" hangingPunct="0">
              <a:spcBef>
                <a:spcPct val="50000"/>
              </a:spcBef>
              <a:spcAft>
                <a:spcPct val="0"/>
              </a:spcAft>
              <a:defRPr sz="1600">
                <a:solidFill>
                  <a:schemeClr val="tx1"/>
                </a:solidFill>
                <a:latin typeface="Arial" pitchFamily="34" charset="0"/>
                <a:cs typeface="Arial" pitchFamily="34" charset="0"/>
              </a:defRPr>
            </a:lvl8pPr>
            <a:lvl9pPr marL="3886200" indent="-228600" eaLnBrk="0" fontAlgn="base" hangingPunct="0">
              <a:spcBef>
                <a:spcPct val="50000"/>
              </a:spcBef>
              <a:spcAft>
                <a:spcPct val="0"/>
              </a:spcAft>
              <a:defRPr sz="1600">
                <a:solidFill>
                  <a:schemeClr val="tx1"/>
                </a:solidFill>
                <a:latin typeface="Arial" pitchFamily="34" charset="0"/>
                <a:cs typeface="Arial" pitchFamily="34" charset="0"/>
              </a:defRPr>
            </a:lvl9pPr>
          </a:lstStyle>
          <a:p>
            <a:pPr eaLnBrk="1">
              <a:lnSpc>
                <a:spcPct val="93000"/>
              </a:lnSpc>
              <a:spcBef>
                <a:spcPct val="0"/>
              </a:spcBef>
              <a:buClr>
                <a:srgbClr val="000000"/>
              </a:buClr>
              <a:buSzPct val="100000"/>
              <a:buFont typeface="Times New Roman" pitchFamily="18" charset="0"/>
              <a:buNone/>
            </a:pPr>
            <a:r>
              <a:rPr lang="en-US" altLang="en-US" sz="1200" b="1">
                <a:solidFill>
                  <a:srgbClr val="FF6600"/>
                </a:solidFill>
                <a:ea typeface="SimSun" pitchFamily="2" charset="-122"/>
              </a:rPr>
              <a:t>10. run</a:t>
            </a:r>
          </a:p>
        </p:txBody>
      </p:sp>
      <p:sp>
        <p:nvSpPr>
          <p:cNvPr id="2" name="Slide Number Placeholder 1"/>
          <p:cNvSpPr>
            <a:spLocks noGrp="1"/>
          </p:cNvSpPr>
          <p:nvPr>
            <p:ph type="sldNum" sz="quarter" idx="12"/>
          </p:nvPr>
        </p:nvSpPr>
        <p:spPr/>
        <p:txBody>
          <a:bodyPr/>
          <a:lstStyle/>
          <a:p>
            <a:fld id="{71BD4A25-22B2-48E3-9FC3-0D375F0F72AF}" type="slidenum">
              <a:rPr lang="en-US" smtClean="0"/>
              <a:t>4</a:t>
            </a:fld>
            <a:endParaRPr lang="en-US"/>
          </a:p>
        </p:txBody>
      </p:sp>
    </p:spTree>
    <p:extLst>
      <p:ext uri="{BB962C8B-B14F-4D97-AF65-F5344CB8AC3E}">
        <p14:creationId xmlns:p14="http://schemas.microsoft.com/office/powerpoint/2010/main" val="85136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a:t>
            </a:r>
          </a:p>
        </p:txBody>
      </p:sp>
      <p:sp>
        <p:nvSpPr>
          <p:cNvPr id="3" name="Content Placeholder 2"/>
          <p:cNvSpPr>
            <a:spLocks noGrp="1"/>
          </p:cNvSpPr>
          <p:nvPr>
            <p:ph idx="1"/>
          </p:nvPr>
        </p:nvSpPr>
        <p:spPr>
          <a:xfrm>
            <a:off x="457200" y="1600201"/>
            <a:ext cx="8229600" cy="2971799"/>
          </a:xfrm>
        </p:spPr>
        <p:txBody>
          <a:bodyPr>
            <a:normAutofit fontScale="62500" lnSpcReduction="20000"/>
          </a:bodyPr>
          <a:lstStyle/>
          <a:p>
            <a:r>
              <a:rPr lang="en-US" sz="4000" dirty="0"/>
              <a:t>Hadoop’s cluster resource management system. </a:t>
            </a:r>
          </a:p>
          <a:p>
            <a:r>
              <a:rPr lang="en-US" sz="4000" dirty="0"/>
              <a:t>YARN was introduced in Hadoop 2 to improve the MapReduce implementation</a:t>
            </a:r>
          </a:p>
          <a:p>
            <a:r>
              <a:rPr lang="en-US" sz="4000" dirty="0"/>
              <a:t>YARN provides APIs for requesting and working with cluster resources, </a:t>
            </a:r>
          </a:p>
          <a:p>
            <a:r>
              <a:rPr lang="en-US" sz="4000" dirty="0"/>
              <a:t>but they are not used directly, rather through other distributed computing frameworks built on YARN and hide the resource management details from the user.</a:t>
            </a:r>
            <a:endParaRPr lang="en-US" sz="4000" dirty="0">
              <a:solidFill>
                <a:srgbClr val="0000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973" y="4505325"/>
            <a:ext cx="6354427" cy="197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259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YARN runs an application</a:t>
            </a:r>
          </a:p>
        </p:txBody>
      </p:sp>
      <p:sp>
        <p:nvSpPr>
          <p:cNvPr id="4" name="Slide Number Placeholder 3"/>
          <p:cNvSpPr>
            <a:spLocks noGrp="1"/>
          </p:cNvSpPr>
          <p:nvPr>
            <p:ph type="sldNum" sz="quarter" idx="12"/>
          </p:nvPr>
        </p:nvSpPr>
        <p:spPr/>
        <p:txBody>
          <a:bodyPr/>
          <a:lstStyle/>
          <a:p>
            <a:fld id="{71BD4A25-22B2-48E3-9FC3-0D375F0F72AF}" type="slidenum">
              <a:rPr lang="en-US" smtClean="0"/>
              <a:t>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06" y="1371600"/>
            <a:ext cx="7485441" cy="536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273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en-US" dirty="0"/>
              <a:t>How does Hadoop run MapReduce jobs- V2</a:t>
            </a:r>
            <a:endParaRPr lang="en-US" dirty="0"/>
          </a:p>
        </p:txBody>
      </p:sp>
      <p:sp>
        <p:nvSpPr>
          <p:cNvPr id="5" name="Content Placeholder 4"/>
          <p:cNvSpPr>
            <a:spLocks noGrp="1"/>
          </p:cNvSpPr>
          <p:nvPr>
            <p:ph idx="1"/>
          </p:nvPr>
        </p:nvSpPr>
        <p:spPr/>
        <p:txBody>
          <a:bodyPr>
            <a:normAutofit fontScale="70000" lnSpcReduction="20000"/>
          </a:bodyPr>
          <a:lstStyle/>
          <a:p>
            <a:r>
              <a:rPr lang="en-US" dirty="0"/>
              <a:t>Step 1: A client contacts the </a:t>
            </a:r>
            <a:r>
              <a:rPr lang="en-US" b="1" dirty="0"/>
              <a:t>resource manager </a:t>
            </a:r>
            <a:r>
              <a:rPr lang="en-US" dirty="0"/>
              <a:t>and asks it to run an </a:t>
            </a:r>
            <a:r>
              <a:rPr lang="en-US" i="1" dirty="0"/>
              <a:t>application master </a:t>
            </a:r>
            <a:r>
              <a:rPr lang="en-US" dirty="0"/>
              <a:t>process. </a:t>
            </a:r>
          </a:p>
          <a:p>
            <a:r>
              <a:rPr lang="en-US" dirty="0"/>
              <a:t>Step 2: The resource manager then finds a node manager that can launch the application master in a container</a:t>
            </a:r>
          </a:p>
          <a:p>
            <a:pPr lvl="1"/>
            <a:r>
              <a:rPr lang="en-US" dirty="0"/>
              <a:t>The application master could simply run a computation in the container it is running in and return the result to the client. Or </a:t>
            </a:r>
          </a:p>
          <a:p>
            <a:r>
              <a:rPr lang="en-US" dirty="0"/>
              <a:t>Step 3: it could request more containers from the resource managers</a:t>
            </a:r>
          </a:p>
          <a:p>
            <a:r>
              <a:rPr lang="en-US" dirty="0"/>
              <a:t>Step 4: It uses the containers to run a distributed computation.</a:t>
            </a:r>
          </a:p>
          <a:p>
            <a:endParaRPr lang="en-US" dirty="0"/>
          </a:p>
          <a:p>
            <a:pPr marL="0" indent="0">
              <a:buNone/>
            </a:pPr>
            <a:r>
              <a:rPr lang="en-US" dirty="0"/>
              <a:t>Note:</a:t>
            </a:r>
          </a:p>
          <a:p>
            <a:r>
              <a:rPr lang="en-US" dirty="0"/>
              <a:t>YARN does not provide any way for the parts of the application (client, master, process) to communicate with one another</a:t>
            </a:r>
          </a:p>
        </p:txBody>
      </p:sp>
      <p:sp>
        <p:nvSpPr>
          <p:cNvPr id="3" name="Slide Number Placeholder 2"/>
          <p:cNvSpPr>
            <a:spLocks noGrp="1"/>
          </p:cNvSpPr>
          <p:nvPr>
            <p:ph type="sldNum" sz="quarter" idx="12"/>
          </p:nvPr>
        </p:nvSpPr>
        <p:spPr/>
        <p:txBody>
          <a:bodyPr/>
          <a:lstStyle/>
          <a:p>
            <a:fld id="{71BD4A25-22B2-48E3-9FC3-0D375F0F72AF}" type="slidenum">
              <a:rPr lang="en-US" smtClean="0"/>
              <a:t>7</a:t>
            </a:fld>
            <a:endParaRPr lang="en-US"/>
          </a:p>
        </p:txBody>
      </p:sp>
    </p:spTree>
    <p:extLst>
      <p:ext uri="{BB962C8B-B14F-4D97-AF65-F5344CB8AC3E}">
        <p14:creationId xmlns:p14="http://schemas.microsoft.com/office/powerpoint/2010/main" val="263794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YARN Compared to MapReduce 1</a:t>
            </a:r>
          </a:p>
        </p:txBody>
      </p:sp>
      <p:sp>
        <p:nvSpPr>
          <p:cNvPr id="5" name="Content Placeholder 4"/>
          <p:cNvSpPr>
            <a:spLocks noGrp="1"/>
          </p:cNvSpPr>
          <p:nvPr>
            <p:ph idx="1"/>
          </p:nvPr>
        </p:nvSpPr>
        <p:spPr>
          <a:xfrm>
            <a:off x="457200" y="3476624"/>
            <a:ext cx="8229600" cy="2847975"/>
          </a:xfrm>
        </p:spPr>
        <p:txBody>
          <a:bodyPr>
            <a:normAutofit fontScale="77500" lnSpcReduction="20000"/>
          </a:bodyPr>
          <a:lstStyle/>
          <a:p>
            <a:r>
              <a:rPr lang="en-US" b="1" u="sng" dirty="0"/>
              <a:t>Scalability</a:t>
            </a:r>
            <a:r>
              <a:rPr lang="en-US" dirty="0"/>
              <a:t>: (4,000</a:t>
            </a:r>
            <a:r>
              <a:rPr lang="en-US" dirty="0">
                <a:sym typeface="Wingdings" panose="05000000000000000000" pitchFamily="2" charset="2"/>
              </a:rPr>
              <a:t>10,000</a:t>
            </a:r>
            <a:r>
              <a:rPr lang="en-US" dirty="0"/>
              <a:t> nodes, 40,000</a:t>
            </a:r>
            <a:r>
              <a:rPr lang="en-US" dirty="0">
                <a:sym typeface="Wingdings" panose="05000000000000000000" pitchFamily="2" charset="2"/>
              </a:rPr>
              <a:t>100,000</a:t>
            </a:r>
            <a:r>
              <a:rPr lang="en-US" dirty="0"/>
              <a:t> tasks)</a:t>
            </a:r>
          </a:p>
          <a:p>
            <a:r>
              <a:rPr lang="en-US" b="1" u="sng" dirty="0"/>
              <a:t>Availability</a:t>
            </a:r>
            <a:r>
              <a:rPr lang="en-US" dirty="0"/>
              <a:t>: provide HA for the resource manager, then for YARN applications (on a per-application basis).</a:t>
            </a:r>
          </a:p>
          <a:p>
            <a:r>
              <a:rPr lang="en-US" b="1" u="sng" dirty="0"/>
              <a:t>Utilization</a:t>
            </a:r>
            <a:r>
              <a:rPr lang="en-US" dirty="0"/>
              <a:t>: In YARN, a node manager manages a pool of resources, rather than a fixed number of designated slots as in MR 1.</a:t>
            </a:r>
          </a:p>
          <a:p>
            <a:r>
              <a:rPr lang="en-US" b="1" u="sng" dirty="0"/>
              <a:t>Multitenancy</a:t>
            </a:r>
            <a:r>
              <a:rPr lang="en-US" dirty="0"/>
              <a:t>: YARN opens up Hadoop to other types of distributed application beyond MapReduce</a:t>
            </a:r>
          </a:p>
        </p:txBody>
      </p:sp>
      <p:sp>
        <p:nvSpPr>
          <p:cNvPr id="3" name="Slide Number Placeholder 2"/>
          <p:cNvSpPr>
            <a:spLocks noGrp="1"/>
          </p:cNvSpPr>
          <p:nvPr>
            <p:ph type="sldNum" sz="quarter" idx="12"/>
          </p:nvPr>
        </p:nvSpPr>
        <p:spPr/>
        <p:txBody>
          <a:bodyPr/>
          <a:lstStyle/>
          <a:p>
            <a:fld id="{71BD4A25-22B2-48E3-9FC3-0D375F0F72AF}" type="slidenum">
              <a:rPr lang="en-US" smtClean="0"/>
              <a:t>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5991953"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327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Requests</a:t>
            </a:r>
          </a:p>
        </p:txBody>
      </p:sp>
      <p:sp>
        <p:nvSpPr>
          <p:cNvPr id="3" name="Content Placeholder 2"/>
          <p:cNvSpPr>
            <a:spLocks noGrp="1"/>
          </p:cNvSpPr>
          <p:nvPr>
            <p:ph idx="1"/>
          </p:nvPr>
        </p:nvSpPr>
        <p:spPr/>
        <p:txBody>
          <a:bodyPr>
            <a:normAutofit fontScale="77500" lnSpcReduction="20000"/>
          </a:bodyPr>
          <a:lstStyle/>
          <a:p>
            <a:r>
              <a:rPr lang="en-US" dirty="0"/>
              <a:t>A request for a set of containers include</a:t>
            </a:r>
          </a:p>
          <a:p>
            <a:pPr lvl="1"/>
            <a:r>
              <a:rPr lang="en-US" dirty="0"/>
              <a:t>Computer resources required for each container (memory and CPU), and </a:t>
            </a:r>
          </a:p>
          <a:p>
            <a:pPr lvl="1"/>
            <a:r>
              <a:rPr lang="en-US" dirty="0"/>
              <a:t>Locality constraints for the containers in that request. (on specific node, rack, off-rack)</a:t>
            </a:r>
          </a:p>
          <a:p>
            <a:r>
              <a:rPr lang="en-US" dirty="0"/>
              <a:t>If locality constrain is not met then </a:t>
            </a:r>
          </a:p>
          <a:p>
            <a:pPr lvl="1"/>
            <a:r>
              <a:rPr lang="en-US" dirty="0"/>
              <a:t>either no allocation is made or, </a:t>
            </a:r>
          </a:p>
          <a:p>
            <a:pPr lvl="1"/>
            <a:r>
              <a:rPr lang="en-US" dirty="0"/>
              <a:t>optionally, the constraint can be loosened.</a:t>
            </a:r>
          </a:p>
          <a:p>
            <a:r>
              <a:rPr lang="en-US" dirty="0"/>
              <a:t>A YARN application can make all of its requests up front, (Spark, MapReduce Map). or </a:t>
            </a:r>
          </a:p>
          <a:p>
            <a:r>
              <a:rPr lang="en-US" dirty="0"/>
              <a:t>It can requests more resources dynamically to meet the changing needs of the application. (MapReduce Reduce, failed tasks)</a:t>
            </a:r>
          </a:p>
          <a:p>
            <a:pPr lvl="1"/>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9</a:t>
            </a:fld>
            <a:endParaRPr lang="en-US"/>
          </a:p>
        </p:txBody>
      </p:sp>
    </p:spTree>
    <p:extLst>
      <p:ext uri="{BB962C8B-B14F-4D97-AF65-F5344CB8AC3E}">
        <p14:creationId xmlns:p14="http://schemas.microsoft.com/office/powerpoint/2010/main" val="222125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22199</TotalTime>
  <Words>2434</Words>
  <Application>Microsoft Office PowerPoint</Application>
  <PresentationFormat>On-screen Show (4:3)</PresentationFormat>
  <Paragraphs>260</Paragraphs>
  <Slides>24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YARN (Yet Another Resource Negotiator)</vt:lpstr>
      <vt:lpstr>Overview of Topics</vt:lpstr>
      <vt:lpstr>MapReduce Engine –V1 (before YARN)</vt:lpstr>
      <vt:lpstr>How does Hadoop run MapReduce jobs- V1</vt:lpstr>
      <vt:lpstr>YARN</vt:lpstr>
      <vt:lpstr>How YARN runs an application</vt:lpstr>
      <vt:lpstr>How does Hadoop run MapReduce jobs- V2</vt:lpstr>
      <vt:lpstr>YARN Compared to MapReduce 1</vt:lpstr>
      <vt:lpstr>Resource Requests</vt:lpstr>
      <vt:lpstr>Scheduling in YARN</vt:lpstr>
      <vt:lpstr>Capacity Scheduler Configuration (queue elasticity)</vt:lpstr>
      <vt:lpstr>Capacity Scheduler Configuration (capacity-scheduler.xml)</vt:lpstr>
      <vt:lpstr>Queue placement</vt:lpstr>
      <vt:lpstr>Fair Scheduler Configuration (yarn-site.xml)</vt:lpstr>
      <vt:lpstr>Fair Scheduler Configuration (fair-scheduler.xml)</vt:lpstr>
      <vt:lpstr>Queue Placement</vt:lpstr>
      <vt:lpstr>Queue Placement</vt:lpstr>
      <vt:lpstr>Preemption</vt:lpstr>
      <vt:lpstr>Preemption (Minimum Share)</vt:lpstr>
      <vt:lpstr>Preemption (Fair Share)</vt:lpstr>
      <vt:lpstr>Delay Scheduling</vt:lpstr>
      <vt:lpstr>Dominant Resource Fairness (DRF)</vt:lpstr>
      <vt:lpstr>DRF Fair Share Calculation</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Elsayed Hemayed</cp:lastModifiedBy>
  <cp:revision>249</cp:revision>
  <cp:lastPrinted>2017-10-08T11:49:31Z</cp:lastPrinted>
  <dcterms:created xsi:type="dcterms:W3CDTF">2016-03-29T07:35:54Z</dcterms:created>
  <dcterms:modified xsi:type="dcterms:W3CDTF">2020-10-18T13:36:11Z</dcterms:modified>
</cp:coreProperties>
</file>