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60" r:id="rId4"/>
    <p:sldId id="261" r:id="rId5"/>
    <p:sldId id="282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3" r:id="rId18"/>
    <p:sldId id="284" r:id="rId19"/>
    <p:sldId id="275" r:id="rId20"/>
    <p:sldId id="277" r:id="rId21"/>
    <p:sldId id="276" r:id="rId22"/>
    <p:sldId id="278" r:id="rId23"/>
    <p:sldId id="279" r:id="rId24"/>
    <p:sldId id="285" r:id="rId25"/>
    <p:sldId id="280" r:id="rId26"/>
    <p:sldId id="281" r:id="rId27"/>
    <p:sldId id="286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2895" autoAdjust="0"/>
  </p:normalViewPr>
  <p:slideViewPr>
    <p:cSldViewPr>
      <p:cViewPr>
        <p:scale>
          <a:sx n="44" d="100"/>
          <a:sy n="44" d="100"/>
        </p:scale>
        <p:origin x="1450" y="2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D4E4E-D7F4-4342-9EAF-DBEC3793E7C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Lect 4: Hadoop I/O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821BEC-D180-4355-9A23-992982F5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02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E4BCE7-09DF-42B1-8FB0-2E4C2F9C0986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Lect 4: Hadoop I/O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D95B7C-6CF9-43D7-BE59-00ACFCE4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92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CIE 504: Big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BF71AE-AD68-4862-8127-C79CECB8A7D1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 4: Hadoop I/O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D95B7C-6CF9-43D7-BE59-00ACFCE4D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1432" tIns="45716" rIns="91432" bIns="45716">
            <a:normAutofit/>
          </a:bodyPr>
          <a:lstStyle/>
          <a:p>
            <a:pPr defTabSz="966443">
              <a:defRPr/>
            </a:pPr>
            <a:r>
              <a:rPr lang="en-US" dirty="0"/>
              <a:t>The topics covered in this lesson are listed.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lIns="91432" tIns="45716" rIns="91432" bIns="45716"/>
          <a:lstStyle/>
          <a:p>
            <a:pPr>
              <a:defRPr/>
            </a:pPr>
            <a:r>
              <a:rPr lang="en-US"/>
              <a:t>Lect 4: Hadoop I/O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91432" tIns="45716" rIns="91432" bIns="45716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831696-CC12-432B-A1EE-73D11B901BAE}" type="datetime1">
              <a:rPr lang="en-US" smtClean="0"/>
              <a:t>10/17/2020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CIE 504: Big Data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9975-C252-4F8B-9ECD-F01E6CFEEF83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2B0-E0F9-4AA1-85EC-8A37CA4A14B4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956-B4F5-4236-9EC3-1BB9E6D41770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1F76-C9AC-4257-948D-B5644515581B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FB-2EC1-4F91-A40D-ACB7E3EAFB36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E64-856E-4AB2-91FB-3EF8470170C0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61-0F3E-4CB1-98F5-41CEB579C646}" type="datetime1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6902-9C7A-4C6C-9E24-86F00EAB7B03}" type="datetime1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FCD0-6EA5-45E9-BC3C-81F9A3D70D63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3A-B321-4D52-A7C7-68B5121E6790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E1CA-260D-43AB-ABC1-570ECAA167F4}" type="datetime1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D1B0-99A2-4F4D-A8C8-6053129664B2}" type="datetime1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8610600" cy="1470025"/>
          </a:xfrm>
        </p:spPr>
        <p:txBody>
          <a:bodyPr>
            <a:normAutofit/>
          </a:bodyPr>
          <a:lstStyle/>
          <a:p>
            <a:pPr marL="1204913" indent="-1204913"/>
            <a:r>
              <a:rPr lang="en-US" dirty="0"/>
              <a:t>Hadoop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Elsayed Hemayed</a:t>
            </a:r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Compression Format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a container file format such as sequence files, Avro </a:t>
            </a:r>
            <a:r>
              <a:rPr lang="en-US" dirty="0" err="1"/>
              <a:t>datafiles</a:t>
            </a:r>
            <a:r>
              <a:rPr lang="en-US" dirty="0"/>
              <a:t>, </a:t>
            </a:r>
            <a:r>
              <a:rPr lang="en-US" dirty="0" err="1"/>
              <a:t>ORCFiles</a:t>
            </a:r>
            <a:r>
              <a:rPr lang="en-US" dirty="0"/>
              <a:t>, or Parquet files, all of which support both compression and splitting.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compression format that supports splitting, such as bzip2 (although bzip2 is fairly slow), or one that can be indexed to support splitting, such as LZO.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the file into chunks in the application, and compress each chunk separately using any supported compression format (it doesn’t matter whether it is </a:t>
            </a:r>
            <a:r>
              <a:rPr lang="en-US" dirty="0" err="1"/>
              <a:t>splittable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In this case, you should choose the chunk size so that the compressed chunks are approximately the size of an HDFS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the files uncompressed.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Compression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your input files are compressed, they will be decompressed automatically as they are read by MapReduce, using the filename extension to determine which codec to use.</a:t>
            </a:r>
          </a:p>
          <a:p>
            <a:r>
              <a:rPr lang="en-US" dirty="0"/>
              <a:t>In order to compress the output of a MapReduce job, in the job configuration, set the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mapreduce.output.fileoutputformat.compress</a:t>
            </a:r>
            <a:r>
              <a:rPr lang="en-US" dirty="0"/>
              <a:t> property to true and set the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mapreduce.output.fileoutputformat.compress.codec</a:t>
            </a:r>
            <a:r>
              <a:rPr lang="en-US" dirty="0"/>
              <a:t> property to the </a:t>
            </a:r>
            <a:r>
              <a:rPr lang="en-US" dirty="0" err="1"/>
              <a:t>classname</a:t>
            </a:r>
            <a:r>
              <a:rPr lang="en-US" dirty="0"/>
              <a:t> of the compression codec you want to use.</a:t>
            </a:r>
          </a:p>
          <a:p>
            <a:r>
              <a:rPr lang="en-US" dirty="0"/>
              <a:t>For sequence output files, you can set the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mapreduce.output.fileoutputformat.compress.type</a:t>
            </a:r>
            <a:r>
              <a:rPr lang="en-US" dirty="0"/>
              <a:t> property to </a:t>
            </a:r>
          </a:p>
          <a:p>
            <a:pPr lvl="1"/>
            <a:r>
              <a:rPr lang="en-US" dirty="0"/>
              <a:t>RECORD (default) (compress individual records) or </a:t>
            </a:r>
          </a:p>
          <a:p>
            <a:pPr lvl="1"/>
            <a:r>
              <a:rPr lang="en-US" dirty="0"/>
              <a:t>BLOCK, (compresses groups of records), is recommended because it compresses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 Compression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2" y="1447800"/>
            <a:ext cx="828475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5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Map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" y="2438400"/>
            <a:ext cx="897914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95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Serialization </a:t>
            </a:r>
            <a:r>
              <a:rPr lang="en-US" dirty="0"/>
              <a:t>is the process of turning structured objects into a byte stream for transmission over a network or for writing to persistent storage. </a:t>
            </a:r>
          </a:p>
          <a:p>
            <a:r>
              <a:rPr lang="en-US" i="1" dirty="0"/>
              <a:t>Deserialization </a:t>
            </a:r>
            <a:r>
              <a:rPr lang="en-US" dirty="0"/>
              <a:t>is the reverse process of turning a byte stream back into a series of structured objects.</a:t>
            </a:r>
          </a:p>
          <a:p>
            <a:r>
              <a:rPr lang="en-US" dirty="0"/>
              <a:t>Serialization is used mainly for </a:t>
            </a:r>
            <a:r>
              <a:rPr lang="en-US" dirty="0" err="1"/>
              <a:t>interprocess</a:t>
            </a:r>
            <a:r>
              <a:rPr lang="en-US" dirty="0"/>
              <a:t> communication and for persistent storage.</a:t>
            </a:r>
          </a:p>
          <a:p>
            <a:r>
              <a:rPr lang="en-US" dirty="0"/>
              <a:t>In Hadoop, RPC is used for </a:t>
            </a:r>
            <a:r>
              <a:rPr lang="en-US" dirty="0" err="1"/>
              <a:t>interprocess</a:t>
            </a:r>
            <a:r>
              <a:rPr lang="en-US" dirty="0"/>
              <a:t> communication between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RPC serialization format (also storage format) should be</a:t>
            </a:r>
          </a:p>
          <a:p>
            <a:pPr lvl="1"/>
            <a:r>
              <a:rPr lang="en-US" dirty="0"/>
              <a:t>Compact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Interoperable</a:t>
            </a:r>
          </a:p>
          <a:p>
            <a:pPr lvl="1"/>
            <a:endParaRPr lang="en-US" dirty="0"/>
          </a:p>
          <a:p>
            <a:r>
              <a:rPr lang="en-US" dirty="0"/>
              <a:t>Hadoop uses its own serialization format, </a:t>
            </a:r>
            <a:r>
              <a:rPr lang="en-US" b="1" i="1" dirty="0" err="1"/>
              <a:t>Writables</a:t>
            </a:r>
            <a:r>
              <a:rPr lang="en-US" dirty="0"/>
              <a:t>, </a:t>
            </a:r>
          </a:p>
          <a:p>
            <a:r>
              <a:rPr lang="en-US" b="1" i="1" dirty="0"/>
              <a:t>Avro</a:t>
            </a:r>
            <a:r>
              <a:rPr lang="en-US" dirty="0"/>
              <a:t> is another serialization frameworks supported in Hadoop.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File-Based Data Structures</a:t>
            </a:r>
            <a:br>
              <a:rPr lang="en-US" dirty="0"/>
            </a:br>
            <a:r>
              <a:rPr lang="en-US" dirty="0" err="1"/>
              <a:t>SequenceFile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some applications, you need a specialized data structure to hold your data.</a:t>
            </a:r>
          </a:p>
          <a:p>
            <a:r>
              <a:rPr lang="en-US" dirty="0"/>
              <a:t>Sequence files are binary files containing serialized key/value pairs. </a:t>
            </a:r>
          </a:p>
          <a:p>
            <a:r>
              <a:rPr lang="en-US" dirty="0"/>
              <a:t>Sequence files are binary files, so they provide faster read/write than that of text file format</a:t>
            </a:r>
          </a:p>
          <a:p>
            <a:r>
              <a:rPr lang="en-US" dirty="0"/>
              <a:t>You can compress a sequence file at the record (key-value pair) or block levels. This is one of the advantage of using sequence file.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61C27-7E2B-41E8-8761-C3EE1D1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151B1-FE67-4940-B04A-A3586579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C9CDA-21DD-470C-A599-B1F38468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8" y="1858178"/>
            <a:ext cx="8378854" cy="41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5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C4C9-2CA7-4D37-9CB4-350A10A1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6FFDC-7D56-4413-88DD-B5C2D0E3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D83CA-351F-4994-A84D-942ECA11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246042" cy="29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Packing Smaller Files into </a:t>
            </a:r>
            <a:r>
              <a:rPr lang="en-US" dirty="0" err="1"/>
              <a:t>SequenceFiles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One data file of 128 MB is represented by two namespace objects on the </a:t>
            </a:r>
            <a:r>
              <a:rPr lang="en-US" dirty="0" err="1"/>
              <a:t>NameNode</a:t>
            </a:r>
            <a:r>
              <a:rPr lang="en-US" dirty="0"/>
              <a:t> (1 file </a:t>
            </a:r>
            <a:r>
              <a:rPr lang="en-US" dirty="0" err="1"/>
              <a:t>inode</a:t>
            </a:r>
            <a:r>
              <a:rPr lang="en-US" dirty="0"/>
              <a:t> + 1 block) and consumes approximately 300 bytes of memory. </a:t>
            </a:r>
          </a:p>
          <a:p>
            <a:pPr fontAlgn="base"/>
            <a:r>
              <a:rPr lang="en-US" dirty="0"/>
              <a:t>By contrast, 128 files of 1 MB each are represented by 256 namespace objects (128 file </a:t>
            </a:r>
            <a:r>
              <a:rPr lang="en-US" dirty="0" err="1"/>
              <a:t>inodes</a:t>
            </a:r>
            <a:r>
              <a:rPr lang="en-US" dirty="0"/>
              <a:t> + 128 blocks) and consume approximately 38,400 bytes. </a:t>
            </a:r>
          </a:p>
          <a:p>
            <a:pPr marL="0" indent="0" fontAlgn="base">
              <a:buNone/>
            </a:pPr>
            <a:endParaRPr lang="en-US" dirty="0"/>
          </a:p>
          <a:p>
            <a:r>
              <a:rPr lang="en-US" dirty="0" err="1"/>
              <a:t>SequenceFiles</a:t>
            </a:r>
            <a:r>
              <a:rPr lang="en-US" dirty="0"/>
              <a:t> can be used as containers for smaller files</a:t>
            </a:r>
          </a:p>
          <a:p>
            <a:r>
              <a:rPr lang="en-US" dirty="0"/>
              <a:t>Packing files into a </a:t>
            </a:r>
            <a:r>
              <a:rPr lang="en-US" dirty="0" err="1"/>
              <a:t>SequenceFile</a:t>
            </a:r>
            <a:r>
              <a:rPr lang="en-US" dirty="0"/>
              <a:t> makes storing and processing the smaller files more efficient (Processing a whole file as a record).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Topics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Integrity</a:t>
            </a:r>
          </a:p>
          <a:p>
            <a:r>
              <a:rPr lang="en-US" sz="2400" dirty="0"/>
              <a:t>Compression </a:t>
            </a:r>
          </a:p>
          <a:p>
            <a:r>
              <a:rPr lang="en-US" sz="2400" dirty="0"/>
              <a:t>Compression and Input Splits</a:t>
            </a:r>
          </a:p>
          <a:p>
            <a:r>
              <a:rPr lang="en-US" sz="2400" dirty="0"/>
              <a:t>Using Compression in MapReduce</a:t>
            </a:r>
          </a:p>
          <a:p>
            <a:r>
              <a:rPr lang="en-US" sz="2400" dirty="0"/>
              <a:t>Serialization </a:t>
            </a:r>
          </a:p>
          <a:p>
            <a:r>
              <a:rPr lang="en-US" sz="2400" dirty="0"/>
              <a:t>File-Based Data Structures</a:t>
            </a:r>
          </a:p>
          <a:p>
            <a:pPr lvl="1"/>
            <a:r>
              <a:rPr lang="en-US" sz="2000" dirty="0" err="1"/>
              <a:t>SequenceFile</a:t>
            </a:r>
            <a:endParaRPr lang="en-US" sz="2000" dirty="0"/>
          </a:p>
          <a:p>
            <a:pPr lvl="1"/>
            <a:r>
              <a:rPr lang="en-US" sz="2000" dirty="0" err="1"/>
              <a:t>MapFile</a:t>
            </a:r>
            <a:endParaRPr lang="en-US" sz="2000" dirty="0"/>
          </a:p>
          <a:p>
            <a:pPr lvl="1"/>
            <a:r>
              <a:rPr lang="en-US" sz="2000" dirty="0"/>
              <a:t>Avro </a:t>
            </a:r>
            <a:r>
              <a:rPr lang="en-US" sz="2000" dirty="0" err="1"/>
              <a:t>Datafiles</a:t>
            </a:r>
            <a:endParaRPr lang="en-US" sz="2000" dirty="0"/>
          </a:p>
          <a:p>
            <a:pPr lvl="1"/>
            <a:r>
              <a:rPr lang="en-US" sz="2000" dirty="0"/>
              <a:t>Row-oriented versus column-oriented storage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Merging </a:t>
            </a:r>
            <a:r>
              <a:rPr lang="en-US" dirty="0" err="1"/>
              <a:t>SequenceFiles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417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use MapReduce to sort and merge </a:t>
            </a:r>
            <a:r>
              <a:rPr lang="en-US" dirty="0" err="1"/>
              <a:t>SequenceFiles</a:t>
            </a:r>
            <a:r>
              <a:rPr lang="en-US" dirty="0"/>
              <a:t>. </a:t>
            </a:r>
          </a:p>
          <a:p>
            <a:r>
              <a:rPr lang="en-US" dirty="0"/>
              <a:t>Using the sort example that comes with Hadoop by specifying that the input and output are sequence files and by setting the key and value types.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8" y="4041904"/>
            <a:ext cx="8382000" cy="19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Displaying a </a:t>
            </a:r>
            <a:r>
              <a:rPr lang="en-US" dirty="0" err="1"/>
              <a:t>SequenceFile</a:t>
            </a:r>
            <a:r>
              <a:rPr lang="en-US" dirty="0"/>
              <a:t> with the command-line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fs command has a -text option to display sequence files in textual form.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hadoop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fs –text filename</a:t>
            </a:r>
          </a:p>
          <a:p>
            <a:r>
              <a:rPr lang="en-US" dirty="0"/>
              <a:t>It can attempt to detect the type of the file and appropriately convert it to text. </a:t>
            </a:r>
          </a:p>
          <a:p>
            <a:r>
              <a:rPr lang="en-US" dirty="0"/>
              <a:t>It can recognize </a:t>
            </a:r>
            <a:r>
              <a:rPr lang="en-US" dirty="0" err="1"/>
              <a:t>gzipped</a:t>
            </a:r>
            <a:r>
              <a:rPr lang="en-US" dirty="0"/>
              <a:t> files, sequence files, and Avro </a:t>
            </a:r>
            <a:r>
              <a:rPr lang="en-US" dirty="0" err="1"/>
              <a:t>datafiles</a:t>
            </a:r>
            <a:r>
              <a:rPr lang="en-US" dirty="0"/>
              <a:t>; otherwise, it assumes the input is plain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08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File-Based Data Structures </a:t>
            </a:r>
            <a:br>
              <a:rPr lang="en-US" dirty="0"/>
            </a:br>
            <a:r>
              <a:rPr lang="en-US" dirty="0" err="1"/>
              <a:t>MapFile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MapFile</a:t>
            </a:r>
            <a:r>
              <a:rPr lang="en-US" dirty="0"/>
              <a:t> is a sorted </a:t>
            </a:r>
            <a:r>
              <a:rPr lang="en-US" dirty="0" err="1"/>
              <a:t>SequenceFile</a:t>
            </a:r>
            <a:r>
              <a:rPr lang="en-US" dirty="0"/>
              <a:t> with an index to permit lookups by key. </a:t>
            </a:r>
          </a:p>
          <a:p>
            <a:r>
              <a:rPr lang="en-US" dirty="0"/>
              <a:t>The index is itself a </a:t>
            </a:r>
            <a:r>
              <a:rPr lang="en-US" dirty="0" err="1"/>
              <a:t>SequenceFile</a:t>
            </a:r>
            <a:r>
              <a:rPr lang="en-US" dirty="0"/>
              <a:t> that contains a fraction of the keys in the map (every 128th key, by default). </a:t>
            </a:r>
          </a:p>
          <a:p>
            <a:r>
              <a:rPr lang="en-US" dirty="0"/>
              <a:t>The idea is that the index can be loaded into memory to provide fast lookups from the main data file, which is another </a:t>
            </a:r>
            <a:r>
              <a:rPr lang="en-US" dirty="0" err="1"/>
              <a:t>SequenceFile</a:t>
            </a:r>
            <a:r>
              <a:rPr lang="en-US" dirty="0"/>
              <a:t> containing all the map entries in sorted key order.</a:t>
            </a:r>
          </a:p>
          <a:p>
            <a:r>
              <a:rPr lang="en-US" dirty="0" err="1"/>
              <a:t>MapFile</a:t>
            </a:r>
            <a:r>
              <a:rPr lang="en-US" dirty="0"/>
              <a:t> offers a very similar interface to </a:t>
            </a:r>
            <a:r>
              <a:rPr lang="en-US" dirty="0" err="1"/>
              <a:t>SequenceFile</a:t>
            </a:r>
            <a:r>
              <a:rPr lang="en-US" dirty="0"/>
              <a:t> for reading and writing—the main thing to be aware of is that when writing using </a:t>
            </a:r>
            <a:r>
              <a:rPr lang="en-US" dirty="0" err="1"/>
              <a:t>MapFile.Writer</a:t>
            </a:r>
            <a:r>
              <a:rPr lang="en-US" dirty="0"/>
              <a:t>, map entries must be added in order, otherwise an </a:t>
            </a:r>
            <a:r>
              <a:rPr lang="en-US" dirty="0" err="1"/>
              <a:t>IOException</a:t>
            </a:r>
            <a:r>
              <a:rPr lang="en-US" dirty="0"/>
              <a:t> will be thrown.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Avro </a:t>
            </a:r>
            <a:r>
              <a:rPr lang="en-US" dirty="0" err="1"/>
              <a:t>Datafiles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Avro </a:t>
            </a:r>
            <a:r>
              <a:rPr lang="en-US" dirty="0" err="1"/>
              <a:t>datafiles</a:t>
            </a:r>
            <a:r>
              <a:rPr lang="en-US" dirty="0"/>
              <a:t> are designed for large-scale data processing—they are compact and </a:t>
            </a:r>
            <a:r>
              <a:rPr lang="en-US" dirty="0" err="1"/>
              <a:t>splittable</a:t>
            </a:r>
            <a:r>
              <a:rPr lang="en-US" dirty="0"/>
              <a:t>— portable across different programming languages.</a:t>
            </a:r>
          </a:p>
          <a:p>
            <a:r>
              <a:rPr lang="en-US" dirty="0"/>
              <a:t>Objects stored in Avro </a:t>
            </a:r>
            <a:r>
              <a:rPr lang="en-US" dirty="0" err="1"/>
              <a:t>datafiles</a:t>
            </a:r>
            <a:r>
              <a:rPr lang="en-US" dirty="0"/>
              <a:t> are described by a schema. </a:t>
            </a:r>
          </a:p>
          <a:p>
            <a:r>
              <a:rPr lang="en-US" dirty="0"/>
              <a:t>Avro </a:t>
            </a:r>
            <a:r>
              <a:rPr lang="en-US" dirty="0" err="1"/>
              <a:t>datafiles</a:t>
            </a:r>
            <a:r>
              <a:rPr lang="en-US" dirty="0"/>
              <a:t> are widely supported across components in the Hadoop ecosystem, so they are a good default choice for a binary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8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862C-F913-4006-ABFE-3B8702EC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Avro Schema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A9CC-3578-42AB-BE22-C119881C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"type" : "record",</a:t>
            </a:r>
          </a:p>
          <a:p>
            <a:pPr marL="0" indent="0">
              <a:buNone/>
            </a:pPr>
            <a:r>
              <a:rPr lang="en-US" dirty="0"/>
              <a:t>   "namespace" : "</a:t>
            </a:r>
            <a:r>
              <a:rPr lang="en-US" dirty="0" err="1"/>
              <a:t>Tutorialspoint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"name" : "Employee",</a:t>
            </a:r>
          </a:p>
          <a:p>
            <a:pPr marL="0" indent="0">
              <a:buNone/>
            </a:pPr>
            <a:r>
              <a:rPr lang="en-US" dirty="0"/>
              <a:t>   "fields" : [</a:t>
            </a:r>
          </a:p>
          <a:p>
            <a:pPr marL="0" indent="0">
              <a:buNone/>
            </a:pPr>
            <a:r>
              <a:rPr lang="en-US" dirty="0"/>
              <a:t>      { "name" : "Name" , "type" : "string" },</a:t>
            </a:r>
          </a:p>
          <a:p>
            <a:pPr marL="0" indent="0">
              <a:buNone/>
            </a:pPr>
            <a:r>
              <a:rPr lang="en-US" dirty="0"/>
              <a:t>      { "name" : "Age" , "type" : "int" }</a:t>
            </a:r>
          </a:p>
          <a:p>
            <a:pPr marL="0" indent="0">
              <a:buNone/>
            </a:pPr>
            <a:r>
              <a:rPr lang="en-US" dirty="0"/>
              <a:t>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E84D-2DA1-4172-AF0D-E9106C45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/>
              <a:t>Row-oriented versus column-oriented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r="5213"/>
          <a:stretch/>
        </p:blipFill>
        <p:spPr bwMode="auto">
          <a:xfrm>
            <a:off x="4453247" y="1103413"/>
            <a:ext cx="4690753" cy="459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1142999"/>
            <a:ext cx="396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column-oriented formats work well when queries access only a small number of columns in the table.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Row-oriented formats are appropriate when a large number of columns of a single row are needed for processing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0786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Row-oriented versus column-oriented storage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Column-oriented formats need more memory for reading and writing</a:t>
            </a:r>
          </a:p>
          <a:p>
            <a:pPr marL="285750" indent="-285750"/>
            <a:r>
              <a:rPr lang="en-US" dirty="0"/>
              <a:t>Column-oriented formats are not suited to streaming writes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Column-oriented: Hive files, Parquet, Avro (</a:t>
            </a:r>
            <a:r>
              <a:rPr lang="en-US" dirty="0" err="1"/>
              <a:t>Trevni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Row-oriented: Flume, Avro, Map, </a:t>
            </a:r>
            <a:r>
              <a:rPr lang="en-US" dirty="0" err="1"/>
              <a:t>SequenceFile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61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E990-0A7D-4E2A-9B04-9A386998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20F9-4D5D-4F79-B3D2-4BD3B1B9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Integrity (Using CRC-32C)</a:t>
            </a:r>
          </a:p>
          <a:p>
            <a:r>
              <a:rPr lang="en-US" dirty="0"/>
              <a:t>Input file Compression (Splitable)</a:t>
            </a:r>
          </a:p>
          <a:p>
            <a:r>
              <a:rPr lang="en-US" dirty="0"/>
              <a:t>Compress MapReduce output, and Map Output</a:t>
            </a:r>
          </a:p>
          <a:p>
            <a:r>
              <a:rPr lang="en-US" dirty="0"/>
              <a:t>Serialization and </a:t>
            </a:r>
            <a:r>
              <a:rPr lang="en-US" dirty="0" err="1"/>
              <a:t>SequenceFiles</a:t>
            </a:r>
            <a:endParaRPr lang="en-US" dirty="0"/>
          </a:p>
          <a:p>
            <a:pPr lvl="1"/>
            <a:r>
              <a:rPr lang="en-US" dirty="0"/>
              <a:t>Backing Small Files</a:t>
            </a:r>
          </a:p>
          <a:p>
            <a:pPr lvl="1"/>
            <a:r>
              <a:rPr lang="en-US" dirty="0" err="1"/>
              <a:t>MapFile</a:t>
            </a:r>
            <a:endParaRPr lang="en-US" dirty="0"/>
          </a:p>
          <a:p>
            <a:pPr lvl="1"/>
            <a:r>
              <a:rPr lang="en-US" dirty="0"/>
              <a:t>Avro datafile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27F00-B055-47FC-A69D-F91AD608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Detecting corrupted data by computing a </a:t>
            </a:r>
            <a:r>
              <a:rPr lang="en-US" i="1" dirty="0"/>
              <a:t>checksum </a:t>
            </a:r>
            <a:r>
              <a:rPr lang="en-US" dirty="0"/>
              <a:t>for the data when it first enters the system, and whenever it is transmitted.</a:t>
            </a:r>
          </a:p>
          <a:p>
            <a:r>
              <a:rPr lang="en-US" dirty="0"/>
              <a:t>HDFS uses CRC-32C</a:t>
            </a:r>
          </a:p>
          <a:p>
            <a:r>
              <a:rPr lang="en-US" dirty="0"/>
              <a:t>HDFS checksums all data written to it and by default verifies checksums when reading data.</a:t>
            </a:r>
          </a:p>
          <a:p>
            <a:r>
              <a:rPr lang="en-US" dirty="0"/>
              <a:t>A separate checksum is created for every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dfs.bytes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-per-checksum</a:t>
            </a:r>
            <a:r>
              <a:rPr lang="en-US" dirty="0"/>
              <a:t> bytes of data. </a:t>
            </a:r>
          </a:p>
          <a:p>
            <a:r>
              <a:rPr lang="en-US" dirty="0"/>
              <a:t>The default is 512 bytes so the storage overhead is less than 1%. (32/512)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in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Datanodes</a:t>
            </a:r>
            <a:r>
              <a:rPr lang="en-US" dirty="0"/>
              <a:t> are responsible for verifying the data they receive (from clients or other </a:t>
            </a:r>
            <a:r>
              <a:rPr lang="en-US" dirty="0" err="1"/>
              <a:t>Datanodes</a:t>
            </a:r>
            <a:r>
              <a:rPr lang="en-US" dirty="0"/>
              <a:t>) before storing the data and its checksum. </a:t>
            </a:r>
          </a:p>
          <a:p>
            <a:r>
              <a:rPr lang="en-US" dirty="0"/>
              <a:t>HDFS can “heal” corrupted blocks by copying one of the good replicas to produce a new, uncorrupt replica. </a:t>
            </a:r>
          </a:p>
          <a:p>
            <a:r>
              <a:rPr lang="en-US" dirty="0"/>
              <a:t>If bad block then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Report to </a:t>
            </a:r>
            <a:r>
              <a:rPr lang="en-US" dirty="0" err="1"/>
              <a:t>Namenode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Namenode</a:t>
            </a:r>
            <a:r>
              <a:rPr lang="en-US" dirty="0"/>
              <a:t> marks the block replica as corrupt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Namenode</a:t>
            </a:r>
            <a:r>
              <a:rPr lang="en-US" dirty="0"/>
              <a:t> schedules a copy of the block to be replicated on another </a:t>
            </a:r>
            <a:r>
              <a:rPr lang="en-US" dirty="0" err="1"/>
              <a:t>datanode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corrupt replica is deleted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3EB6-4425-4FF0-A428-881F423D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in HDFS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52AD-00DB-4AFD-89AD-816D5AB4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0" i="0" u="none" strike="noStrike" baseline="0" dirty="0">
                <a:latin typeface="MinionPro-Regular"/>
              </a:rPr>
              <a:t>When clients read data from </a:t>
            </a:r>
            <a:r>
              <a:rPr lang="en-US" sz="2400" b="0" i="0" u="none" strike="noStrike" baseline="0" dirty="0" err="1">
                <a:latin typeface="MinionPro-Regular"/>
              </a:rPr>
              <a:t>datanodes</a:t>
            </a:r>
            <a:r>
              <a:rPr lang="en-US" sz="2400" b="0" i="0" u="none" strike="noStrike" baseline="0" dirty="0">
                <a:latin typeface="MinionPro-Regular"/>
              </a:rPr>
              <a:t>, they verify checksums. 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Each </a:t>
            </a:r>
            <a:r>
              <a:rPr lang="en-US" sz="2400" b="0" i="0" u="none" strike="noStrike" baseline="0" dirty="0" err="1">
                <a:latin typeface="MinionPro-Regular"/>
              </a:rPr>
              <a:t>datanode</a:t>
            </a:r>
            <a:r>
              <a:rPr lang="en-US" sz="2400" b="0" i="0" u="none" strike="noStrike" baseline="0" dirty="0">
                <a:latin typeface="MinionPro-Regular"/>
              </a:rPr>
              <a:t> keeps a persistent log of checksum verifications (the last time each of its blocks was verified). 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When a client successfully verifies a block, it tells the </a:t>
            </a:r>
            <a:r>
              <a:rPr lang="en-US" sz="2400" b="0" i="0" u="none" strike="noStrike" baseline="0" dirty="0" err="1">
                <a:latin typeface="MinionPro-Regular"/>
              </a:rPr>
              <a:t>datanode</a:t>
            </a:r>
            <a:r>
              <a:rPr lang="en-US" sz="2400" b="0" i="0" u="none" strike="noStrike" baseline="0" dirty="0">
                <a:latin typeface="MinionPro-Regular"/>
              </a:rPr>
              <a:t>, which updates its log. 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Keeping statistics such as these is valuable in detecting bad disks.</a:t>
            </a:r>
          </a:p>
          <a:p>
            <a:pPr algn="l"/>
            <a:endParaRPr lang="en-US" sz="2400" b="0" i="0" u="none" strike="noStrike" baseline="0" dirty="0">
              <a:latin typeface="MinionPro-Regular"/>
            </a:endParaRP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In addition to block verification on client reads, each </a:t>
            </a:r>
            <a:r>
              <a:rPr lang="en-US" sz="2400" b="0" i="0" u="none" strike="noStrike" baseline="0" dirty="0" err="1">
                <a:latin typeface="MinionPro-Regular"/>
              </a:rPr>
              <a:t>datanode</a:t>
            </a:r>
            <a:r>
              <a:rPr lang="en-US" sz="2400" b="0" i="0" u="none" strike="noStrike" baseline="0" dirty="0">
                <a:latin typeface="MinionPro-Regular"/>
              </a:rPr>
              <a:t> runs a </a:t>
            </a:r>
            <a:r>
              <a:rPr lang="en-US" sz="2400" b="0" i="0" u="none" strike="noStrike" baseline="0" dirty="0" err="1">
                <a:latin typeface="UbuntuMono-Regular"/>
              </a:rPr>
              <a:t>DataBlockScanner</a:t>
            </a:r>
            <a:r>
              <a:rPr lang="en-US" sz="2400" b="0" i="0" u="none" strike="noStrike" baseline="0" dirty="0">
                <a:latin typeface="UbuntuMono-Regular"/>
              </a:rPr>
              <a:t> </a:t>
            </a:r>
            <a:r>
              <a:rPr lang="en-US" sz="2400" b="0" i="0" u="none" strike="noStrike" baseline="0" dirty="0">
                <a:latin typeface="MinionPro-Regular"/>
              </a:rPr>
              <a:t>in a background thread that periodically verifies all the blocks stored on the </a:t>
            </a:r>
            <a:r>
              <a:rPr lang="en-US" sz="2400" b="0" i="0" u="none" strike="noStrike" baseline="0" dirty="0" err="1">
                <a:latin typeface="MinionPro-Regular"/>
              </a:rPr>
              <a:t>datanode</a:t>
            </a:r>
            <a:r>
              <a:rPr lang="en-US" sz="2400" b="0" i="0" u="none" strike="noStrike" baseline="0" dirty="0">
                <a:latin typeface="MinionPro-Regular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MinionPro-Regular"/>
              </a:rPr>
              <a:t>This is to guard against corruption in the physical storage media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CA74-B1ED-4E9C-A5ED-B6706E02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in HDFS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possible to disable verification of checksums by using the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ignoreCrc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option with the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-get </a:t>
            </a:r>
            <a:r>
              <a:rPr lang="en-US" dirty="0"/>
              <a:t>or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copyToLocal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command. </a:t>
            </a:r>
          </a:p>
          <a:p>
            <a:r>
              <a:rPr lang="en-US" dirty="0"/>
              <a:t>This feature is useful if you have a corrupt file that you want to inspect so you can decide what to do with it. </a:t>
            </a:r>
          </a:p>
          <a:p>
            <a:r>
              <a:rPr lang="en-US" dirty="0"/>
              <a:t>You can find a file’s checksum with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hadoop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fs -checksum</a:t>
            </a:r>
            <a:r>
              <a:rPr lang="en-US" dirty="0"/>
              <a:t>. This is useful to check whether two files in HDFS have the same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Save space and data transfer</a:t>
            </a:r>
          </a:p>
          <a:p>
            <a:r>
              <a:rPr lang="en-US" dirty="0"/>
              <a:t>Compression algorithms exhibit a space/time trade-off, </a:t>
            </a:r>
          </a:p>
          <a:p>
            <a:r>
              <a:rPr lang="en-US" dirty="0"/>
              <a:t>–1 means optimize for speed, and -9 means optimize for space.  Example: % </a:t>
            </a:r>
            <a:r>
              <a:rPr lang="en-US" b="1" dirty="0" err="1"/>
              <a:t>gzip</a:t>
            </a:r>
            <a:r>
              <a:rPr lang="en-US" b="1" dirty="0"/>
              <a:t> -1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06890" cy="29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14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 compression-decompression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53836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91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and Input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uncompressed file in HDFS whose size is 1 GB. With an HDFS block size of 128 MB, </a:t>
            </a:r>
          </a:p>
          <a:p>
            <a:pPr lvl="1"/>
            <a:r>
              <a:rPr lang="en-US" dirty="0"/>
              <a:t>stored as eight blocks, </a:t>
            </a:r>
          </a:p>
          <a:p>
            <a:pPr lvl="1"/>
            <a:r>
              <a:rPr lang="en-US" dirty="0"/>
              <a:t>a MapReduce job will create eight input splits/maps.</a:t>
            </a:r>
          </a:p>
          <a:p>
            <a:r>
              <a:rPr lang="en-US" dirty="0"/>
              <a:t>For a </a:t>
            </a:r>
            <a:r>
              <a:rPr lang="en-US" dirty="0" err="1"/>
              <a:t>gzip</a:t>
            </a:r>
            <a:r>
              <a:rPr lang="en-US" dirty="0"/>
              <a:t>-compressed file (does not support split) whose compressed size is 1 GB. </a:t>
            </a:r>
          </a:p>
          <a:p>
            <a:pPr lvl="1"/>
            <a:r>
              <a:rPr lang="en-US" dirty="0"/>
              <a:t>HDFS will store the file as eight blocks. </a:t>
            </a:r>
          </a:p>
          <a:p>
            <a:pPr lvl="1"/>
            <a:r>
              <a:rPr lang="en-US" dirty="0"/>
              <a:t>However it is impossible for a map task to read its split independently of the others. </a:t>
            </a:r>
          </a:p>
          <a:p>
            <a:r>
              <a:rPr lang="en-US" dirty="0"/>
              <a:t>In this case, MapReduce will not try to split the </a:t>
            </a:r>
            <a:r>
              <a:rPr lang="en-US" dirty="0" err="1"/>
              <a:t>gzipped</a:t>
            </a:r>
            <a:r>
              <a:rPr lang="en-US" dirty="0"/>
              <a:t> file, since it knows that the input is </a:t>
            </a:r>
            <a:r>
              <a:rPr lang="en-US" dirty="0" err="1"/>
              <a:t>gzip</a:t>
            </a:r>
            <a:r>
              <a:rPr lang="en-US" dirty="0"/>
              <a:t>-compressed (by looking at the filename extension) and that </a:t>
            </a:r>
            <a:r>
              <a:rPr lang="en-US" dirty="0" err="1"/>
              <a:t>gzip</a:t>
            </a:r>
            <a:r>
              <a:rPr lang="en-US" dirty="0"/>
              <a:t> does not support splitting. </a:t>
            </a:r>
          </a:p>
          <a:p>
            <a:r>
              <a:rPr lang="en-US" dirty="0"/>
              <a:t>This will work, but at the expense of locality: a single map will process the eight HDFS blocks, most of which will not be local to the map. </a:t>
            </a:r>
          </a:p>
          <a:p>
            <a:r>
              <a:rPr lang="en-US" dirty="0"/>
              <a:t>Also, with fewer maps, the job is less granular and so may take longer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26482</TotalTime>
  <Words>1682</Words>
  <Application>Microsoft Office PowerPoint</Application>
  <PresentationFormat>On-screen Show (4:3)</PresentationFormat>
  <Paragraphs>179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MinionPro-Regular</vt:lpstr>
      <vt:lpstr>UbuntuMono-Regular</vt:lpstr>
      <vt:lpstr>Office Theme</vt:lpstr>
      <vt:lpstr>Hadoop I/O</vt:lpstr>
      <vt:lpstr>Overview of Topics</vt:lpstr>
      <vt:lpstr>Data Integrity</vt:lpstr>
      <vt:lpstr>Data Integrity in HDFS</vt:lpstr>
      <vt:lpstr>Data Integrity in HDFS (cont.)</vt:lpstr>
      <vt:lpstr>Data Integrity in HDFS (cont.)</vt:lpstr>
      <vt:lpstr>Compression</vt:lpstr>
      <vt:lpstr>Codec</vt:lpstr>
      <vt:lpstr>Compression and Input Splits</vt:lpstr>
      <vt:lpstr>Which Compression Format Should I Use?</vt:lpstr>
      <vt:lpstr>Using Compression in MapReduce</vt:lpstr>
      <vt:lpstr>MapReduce Compression Properties</vt:lpstr>
      <vt:lpstr>Compressing Map Output</vt:lpstr>
      <vt:lpstr>Serialization</vt:lpstr>
      <vt:lpstr>Serialization Format</vt:lpstr>
      <vt:lpstr>File-Based Data Structures SequenceFile</vt:lpstr>
      <vt:lpstr>Record Compression</vt:lpstr>
      <vt:lpstr>Block Compression</vt:lpstr>
      <vt:lpstr>Packing Smaller Files into SequenceFiles </vt:lpstr>
      <vt:lpstr>Sorting and Merging SequenceFiles</vt:lpstr>
      <vt:lpstr>Displaying a SequenceFile with the command-line interface</vt:lpstr>
      <vt:lpstr>File-Based Data Structures  MapFile</vt:lpstr>
      <vt:lpstr>Avro Datafiles</vt:lpstr>
      <vt:lpstr>Avro Schema Example</vt:lpstr>
      <vt:lpstr>Row-oriented versus column-oriented storage</vt:lpstr>
      <vt:lpstr>Row-oriented versus column-oriented storage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Elsayed Hemayed</cp:lastModifiedBy>
  <cp:revision>293</cp:revision>
  <cp:lastPrinted>2017-10-16T07:48:59Z</cp:lastPrinted>
  <dcterms:created xsi:type="dcterms:W3CDTF">2016-03-29T07:35:54Z</dcterms:created>
  <dcterms:modified xsi:type="dcterms:W3CDTF">2020-10-17T07:04:46Z</dcterms:modified>
</cp:coreProperties>
</file>