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0" r:id="rId12"/>
    <p:sldId id="266" r:id="rId13"/>
    <p:sldId id="261" r:id="rId14"/>
    <p:sldId id="262" r:id="rId15"/>
    <p:sldId id="263" r:id="rId16"/>
    <p:sldId id="264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8" r:id="rId25"/>
    <p:sldId id="274" r:id="rId26"/>
    <p:sldId id="275" r:id="rId27"/>
    <p:sldId id="276" r:id="rId28"/>
    <p:sldId id="277" r:id="rId29"/>
    <p:sldId id="278" r:id="rId30"/>
    <p:sldId id="279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2895" autoAdjust="0"/>
  </p:normalViewPr>
  <p:slideViewPr>
    <p:cSldViewPr>
      <p:cViewPr varScale="1">
        <p:scale>
          <a:sx n="84" d="100"/>
          <a:sy n="84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CIE 504: Big Data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D4E4E-D7F4-4342-9EAF-DBEC3793E7CE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Lect 5: Developing a MapReduce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21BEC-D180-4355-9A23-992982F5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02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CIE 504: Big Data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E4BCE7-09DF-42B1-8FB0-2E4C2F9C0986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Lect 5: Developing a MapReduce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D95B7C-6CF9-43D7-BE59-00ACFCE4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2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CIE 504: Big Data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F71AE-AD68-4862-8127-C79CECB8A7D1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 5: Developing a MapReduce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D95B7C-6CF9-43D7-BE59-00ACFCE4D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1432" tIns="45716" rIns="91432" bIns="45716">
            <a:normAutofit/>
          </a:bodyPr>
          <a:lstStyle/>
          <a:p>
            <a:pPr defTabSz="966443">
              <a:defRPr/>
            </a:pPr>
            <a:r>
              <a:rPr lang="en-US" dirty="0" smtClean="0"/>
              <a:t>The topics covered in this lesson are listed.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lIns="91432" tIns="45716" rIns="91432" bIns="45716"/>
          <a:lstStyle/>
          <a:p>
            <a:pPr>
              <a:defRPr/>
            </a:pPr>
            <a:r>
              <a:rPr lang="en-US" smtClean="0"/>
              <a:t>Lect 5: Developing a MapReduce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91432" tIns="45716" rIns="91432" bIns="45716"/>
          <a:lstStyle/>
          <a:p>
            <a:pPr>
              <a:defRPr/>
            </a:pPr>
            <a:fld id="{80249327-EC2F-4096-8D35-6B76097739F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5831696-CC12-432B-A1EE-73D11B901BAE}" type="datetime1">
              <a:rPr lang="en-US" smtClean="0"/>
              <a:t>10/20/2020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CIE 504: Big Data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9975-C252-4F8B-9ECD-F01E6CFEEF83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2B0-E0F9-4AA1-85EC-8A37CA4A14B4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956-B4F5-4236-9EC3-1BB9E6D41770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1F76-C9AC-4257-948D-B5644515581B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FB-2EC1-4F91-A40D-ACB7E3EAFB36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E64-856E-4AB2-91FB-3EF8470170C0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61-0F3E-4CB1-98F5-41CEB579C646}" type="datetime1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6902-9C7A-4C6C-9E24-86F00EAB7B03}" type="datetime1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CD0-6EA5-45E9-BC3C-81F9A3D70D63}" type="datetime1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3A-B321-4D52-A7C7-68B5121E6790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E1CA-260D-43AB-ABC1-570ECAA167F4}" type="datetime1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1B0-99A2-4F4D-A8C8-6053129664B2}" type="datetime1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Text Analytics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1000/oozi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resource-manager-host:808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8610600" cy="1470025"/>
          </a:xfrm>
        </p:spPr>
        <p:txBody>
          <a:bodyPr>
            <a:normAutofit/>
          </a:bodyPr>
          <a:lstStyle/>
          <a:p>
            <a:pPr marL="1204913" indent="-1204913"/>
            <a:r>
              <a:rPr lang="en-US" dirty="0"/>
              <a:t>How MapReduce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Elsayed Hemayed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Tasks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10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" r="2176"/>
          <a:stretch/>
        </p:blipFill>
        <p:spPr bwMode="auto">
          <a:xfrm>
            <a:off x="76200" y="1981200"/>
            <a:ext cx="879961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67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6005336" cy="573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Hadoop runs a MapReduce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336" y="1615065"/>
            <a:ext cx="2148064" cy="478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5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Copy Job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just"/>
            <a:r>
              <a:rPr lang="en-US" dirty="0"/>
              <a:t>Copy the resources needed to run the job, including the job JAR file, the configuration file, and the computed input splits in a directory named after the job ID. </a:t>
            </a:r>
          </a:p>
          <a:p>
            <a:pPr algn="just"/>
            <a:endParaRPr lang="en-US" dirty="0"/>
          </a:p>
          <a:p>
            <a:pPr marL="285750" indent="-285750" algn="just"/>
            <a:r>
              <a:rPr lang="en-US" dirty="0"/>
              <a:t>The job JAR is copied with a high replication </a:t>
            </a:r>
            <a:r>
              <a:rPr lang="en-US" dirty="0" smtClean="0"/>
              <a:t>factor (default=10)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mapreduce.client.submit.file.replication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Uber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job is small, the application master may choose to run the tasks in the </a:t>
            </a:r>
            <a:r>
              <a:rPr lang="en-US" dirty="0" smtClean="0"/>
              <a:t>same JVM </a:t>
            </a:r>
            <a:r>
              <a:rPr lang="en-US" dirty="0"/>
              <a:t>as </a:t>
            </a:r>
            <a:r>
              <a:rPr lang="en-US" dirty="0" smtClean="0"/>
              <a:t>itself (</a:t>
            </a:r>
            <a:r>
              <a:rPr lang="en-US" dirty="0" err="1" smtClean="0"/>
              <a:t>uber</a:t>
            </a:r>
            <a:r>
              <a:rPr lang="en-US" dirty="0" smtClean="0"/>
              <a:t> task)</a:t>
            </a:r>
          </a:p>
          <a:p>
            <a:r>
              <a:rPr lang="en-US" dirty="0" smtClean="0"/>
              <a:t>To enable </a:t>
            </a:r>
            <a:r>
              <a:rPr lang="en-US" dirty="0" err="1" smtClean="0"/>
              <a:t>uber</a:t>
            </a:r>
            <a:r>
              <a:rPr lang="en-US" dirty="0" smtClean="0"/>
              <a:t> tasks, set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mapreduce.job.ubertask.enable</a:t>
            </a:r>
            <a:r>
              <a:rPr lang="en-US" dirty="0" smtClean="0"/>
              <a:t> </a:t>
            </a:r>
            <a:r>
              <a:rPr lang="en-US" dirty="0"/>
              <a:t>to true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small job is one that has less than 10 </a:t>
            </a:r>
            <a:r>
              <a:rPr lang="en-US" dirty="0" smtClean="0"/>
              <a:t>mappers, only </a:t>
            </a:r>
            <a:r>
              <a:rPr lang="en-US" dirty="0"/>
              <a:t>one reducer, and an input size that is less than the size of one HDFS </a:t>
            </a:r>
            <a:r>
              <a:rPr lang="en-US" dirty="0" smtClean="0"/>
              <a:t>block. </a:t>
            </a:r>
            <a:r>
              <a:rPr lang="en-US" sz="2800" dirty="0" smtClean="0"/>
              <a:t>Or set </a:t>
            </a:r>
          </a:p>
          <a:p>
            <a:pPr lvl="1"/>
            <a:r>
              <a:rPr lang="en-US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mapreduce.job.ubertask.maxmaps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/>
            <a:r>
              <a:rPr lang="en-US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mapreduce.job.ubertask.maxreduces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pPr lvl="1"/>
            <a:r>
              <a:rPr lang="en-US" sz="24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mapreduce.job.ubertask.maxbytes</a:t>
            </a:r>
            <a:endParaRPr lang="en-US" sz="24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8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Assignment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non-small job, </a:t>
            </a:r>
            <a:r>
              <a:rPr lang="en-US" dirty="0"/>
              <a:t>the application </a:t>
            </a:r>
            <a:r>
              <a:rPr lang="en-US" dirty="0" smtClean="0"/>
              <a:t>master requests </a:t>
            </a:r>
            <a:r>
              <a:rPr lang="en-US" dirty="0"/>
              <a:t>containers for all the map and reduce tasks in the job from the resource </a:t>
            </a:r>
            <a:r>
              <a:rPr lang="en-US" dirty="0" smtClean="0"/>
              <a:t>manager (step 8)</a:t>
            </a:r>
          </a:p>
          <a:p>
            <a:pPr lvl="1"/>
            <a:r>
              <a:rPr lang="en-US" dirty="0" smtClean="0"/>
              <a:t>Number of map tasks is the same as number of splits</a:t>
            </a:r>
          </a:p>
          <a:p>
            <a:pPr lvl="1"/>
            <a:r>
              <a:rPr lang="en-US" dirty="0" smtClean="0"/>
              <a:t>Number of reduce task is 1 or set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mapreduce.job.reduces</a:t>
            </a:r>
            <a:endParaRPr lang="en-US" dirty="0" smtClean="0"/>
          </a:p>
          <a:p>
            <a:pPr lvl="1"/>
            <a:r>
              <a:rPr lang="en-US" dirty="0" smtClean="0"/>
              <a:t>Request for </a:t>
            </a:r>
            <a:r>
              <a:rPr lang="en-US" dirty="0"/>
              <a:t>reduce tasks are not </a:t>
            </a:r>
            <a:r>
              <a:rPr lang="en-US" dirty="0" smtClean="0"/>
              <a:t>made until </a:t>
            </a:r>
            <a:r>
              <a:rPr lang="en-US" dirty="0"/>
              <a:t>5% of map tasks have </a:t>
            </a:r>
            <a:r>
              <a:rPr lang="en-US" dirty="0" smtClean="0"/>
              <a:t>completed</a:t>
            </a:r>
          </a:p>
          <a:p>
            <a:r>
              <a:rPr lang="en-US" dirty="0"/>
              <a:t>Reduce tasks can run anywhere in the cluster, but requests for map tasks have </a:t>
            </a:r>
            <a:r>
              <a:rPr lang="en-US" dirty="0" smtClean="0"/>
              <a:t>data locality </a:t>
            </a:r>
            <a:r>
              <a:rPr lang="en-US" dirty="0"/>
              <a:t>constraints that the scheduler tries to honor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Memory and CPU requirements for Tasks</a:t>
            </a:r>
            <a:endParaRPr lang="en-US" sz="3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is </a:t>
            </a:r>
            <a:r>
              <a:rPr lang="en-US" dirty="0"/>
              <a:t>1,024 MB of memory and one virtual core</a:t>
            </a:r>
            <a:r>
              <a:rPr lang="en-US" dirty="0" smtClean="0"/>
              <a:t>.</a:t>
            </a:r>
          </a:p>
          <a:p>
            <a:r>
              <a:rPr lang="en-US" dirty="0"/>
              <a:t>The values </a:t>
            </a:r>
            <a:r>
              <a:rPr lang="en-US" dirty="0" smtClean="0"/>
              <a:t>are configurable </a:t>
            </a:r>
            <a:r>
              <a:rPr lang="en-US" dirty="0"/>
              <a:t>on a per-job basis (subject to minimum and maximum </a:t>
            </a:r>
            <a:r>
              <a:rPr lang="en-US" dirty="0" smtClean="0"/>
              <a:t>values)</a:t>
            </a:r>
            <a:endParaRPr lang="en-US" dirty="0"/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mapreduce.map.memory.mb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mapreduce.reduce.memory.mb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mapreduce.map.cpu.vcores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mapreduce.reduce.cpu.vcores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throws a runtime </a:t>
            </a:r>
            <a:r>
              <a:rPr lang="en-US" dirty="0" smtClean="0"/>
              <a:t>exception or sudden </a:t>
            </a:r>
            <a:r>
              <a:rPr lang="en-US" dirty="0"/>
              <a:t>exit of the task </a:t>
            </a:r>
            <a:r>
              <a:rPr lang="en-US" dirty="0" smtClean="0"/>
              <a:t>JVM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application master marks the </a:t>
            </a:r>
            <a:r>
              <a:rPr lang="en-US" dirty="0" smtClean="0"/>
              <a:t>task attempt </a:t>
            </a:r>
            <a:r>
              <a:rPr lang="en-US" dirty="0"/>
              <a:t>as </a:t>
            </a:r>
            <a:r>
              <a:rPr lang="en-US" i="1" dirty="0"/>
              <a:t>failed</a:t>
            </a:r>
            <a:r>
              <a:rPr lang="en-US" dirty="0"/>
              <a:t>, and frees up the </a:t>
            </a:r>
            <a:r>
              <a:rPr lang="en-US" dirty="0" smtClean="0"/>
              <a:t>container</a:t>
            </a:r>
          </a:p>
          <a:p>
            <a:r>
              <a:rPr lang="en-US" dirty="0"/>
              <a:t>For Streaming tasks, if the Streaming process exits with a nonzero exit code, it is </a:t>
            </a:r>
            <a:r>
              <a:rPr lang="en-US" dirty="0" smtClean="0"/>
              <a:t>marked as </a:t>
            </a:r>
            <a:r>
              <a:rPr lang="en-US" dirty="0"/>
              <a:t>failed.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stream.non.zero.exit.is.failure</a:t>
            </a:r>
            <a:r>
              <a:rPr lang="en-US" dirty="0" smtClean="0"/>
              <a:t>) (true).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Hanging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no </a:t>
            </a:r>
            <a:r>
              <a:rPr lang="en-US" dirty="0"/>
              <a:t>progress update for </a:t>
            </a:r>
            <a:r>
              <a:rPr lang="en-US" dirty="0" smtClean="0"/>
              <a:t>10 minutes then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task </a:t>
            </a:r>
            <a:r>
              <a:rPr lang="en-US" dirty="0" smtClean="0"/>
              <a:t>is marked as failed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The task JVM </a:t>
            </a:r>
            <a:r>
              <a:rPr lang="en-US" dirty="0"/>
              <a:t>process will be </a:t>
            </a:r>
            <a:r>
              <a:rPr lang="en-US" dirty="0" smtClean="0"/>
              <a:t>killed.</a:t>
            </a:r>
          </a:p>
          <a:p>
            <a:pPr lvl="1"/>
            <a:r>
              <a:rPr lang="en-US" dirty="0" smtClean="0"/>
              <a:t>Application Master reschedules execution </a:t>
            </a:r>
            <a:r>
              <a:rPr lang="en-US" dirty="0"/>
              <a:t>of the </a:t>
            </a:r>
            <a:r>
              <a:rPr lang="en-US" dirty="0" smtClean="0"/>
              <a:t>task. </a:t>
            </a:r>
          </a:p>
          <a:p>
            <a:pPr lvl="1"/>
            <a:r>
              <a:rPr lang="en-US" dirty="0" smtClean="0"/>
              <a:t>If fails 4 times, the whole job fails </a:t>
            </a: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mapreduce.task.timeout</a:t>
            </a:r>
            <a:r>
              <a:rPr lang="en-US" dirty="0" smtClean="0"/>
              <a:t> (milliseconds)</a:t>
            </a: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mapreduce.map.maxattempts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mapreduce.reduce.maxattempts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mapreduce.map.failures.maxpercent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mapreduce.reduce.failures.maxpercent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Master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AM fails to run 2 times, the job fails</a:t>
            </a:r>
          </a:p>
          <a:p>
            <a:pPr lvl="1"/>
            <a:r>
              <a:rPr lang="en-US" sz="2800" dirty="0" smtClean="0"/>
              <a:t>RM </a:t>
            </a:r>
            <a:r>
              <a:rPr lang="en-US" sz="2800" dirty="0"/>
              <a:t>starts new </a:t>
            </a:r>
            <a:r>
              <a:rPr lang="en-US" sz="2800" dirty="0" smtClean="0"/>
              <a:t>AM</a:t>
            </a:r>
          </a:p>
          <a:p>
            <a:pPr lvl="1"/>
            <a:r>
              <a:rPr lang="en-US" dirty="0" smtClean="0"/>
              <a:t>AM uses </a:t>
            </a:r>
            <a:r>
              <a:rPr lang="en-US" dirty="0"/>
              <a:t>the job history to recover the state of the tasks that were already </a:t>
            </a:r>
            <a:r>
              <a:rPr lang="en-US" dirty="0" smtClean="0"/>
              <a:t>run by </a:t>
            </a:r>
            <a:r>
              <a:rPr lang="en-US" dirty="0"/>
              <a:t>the </a:t>
            </a:r>
            <a:r>
              <a:rPr lang="en-US" dirty="0" smtClean="0"/>
              <a:t>failed</a:t>
            </a:r>
            <a:r>
              <a:rPr lang="en-US" dirty="0"/>
              <a:t> </a:t>
            </a:r>
            <a:r>
              <a:rPr lang="en-US" dirty="0" smtClean="0"/>
              <a:t>AM.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mapreduce.am.max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-attempts</a:t>
            </a:r>
            <a:r>
              <a:rPr lang="en-US" dirty="0" smtClean="0"/>
              <a:t> (job level)</a:t>
            </a: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yarn.resourcemanager.am.max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-attempts</a:t>
            </a:r>
            <a:r>
              <a:rPr lang="en-US" dirty="0" smtClean="0"/>
              <a:t> (cluster)</a:t>
            </a:r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yarn.app.mapreduce.am.job.recovery.enable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/>
              <a:t>(true)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Manager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RM notice </a:t>
            </a:r>
            <a:r>
              <a:rPr lang="en-US" dirty="0"/>
              <a:t>a node manager that has stopped sending </a:t>
            </a:r>
            <a:r>
              <a:rPr lang="en-US" dirty="0" smtClean="0"/>
              <a:t>heartbeats for 10 minutes</a:t>
            </a:r>
          </a:p>
          <a:p>
            <a:pPr lvl="1"/>
            <a:r>
              <a:rPr lang="en-US" dirty="0" smtClean="0"/>
              <a:t>It removes </a:t>
            </a:r>
            <a:r>
              <a:rPr lang="en-US" dirty="0"/>
              <a:t>it from its pool of </a:t>
            </a:r>
            <a:r>
              <a:rPr lang="en-US" dirty="0" smtClean="0"/>
              <a:t>nodes</a:t>
            </a:r>
          </a:p>
          <a:p>
            <a:pPr lvl="1"/>
            <a:r>
              <a:rPr lang="en-US" dirty="0"/>
              <a:t>map tasks that were run and completed successfully on </a:t>
            </a:r>
            <a:r>
              <a:rPr lang="en-US" dirty="0" smtClean="0"/>
              <a:t>the failed </a:t>
            </a:r>
            <a:r>
              <a:rPr lang="en-US" dirty="0"/>
              <a:t>node manager </a:t>
            </a:r>
            <a:r>
              <a:rPr lang="en-US" dirty="0" smtClean="0"/>
              <a:t>will be rerun </a:t>
            </a:r>
            <a:r>
              <a:rPr lang="en-US" dirty="0"/>
              <a:t>if they belong to incomplete </a:t>
            </a:r>
            <a:r>
              <a:rPr lang="en-US" dirty="0" smtClean="0"/>
              <a:t>jobs</a:t>
            </a:r>
          </a:p>
          <a:p>
            <a:r>
              <a:rPr lang="en-US" dirty="0" smtClean="0"/>
              <a:t>If </a:t>
            </a:r>
            <a:r>
              <a:rPr lang="en-US" dirty="0"/>
              <a:t>more than three tasks fail on a node </a:t>
            </a:r>
            <a:r>
              <a:rPr lang="en-US" dirty="0" smtClean="0"/>
              <a:t>manager, it is </a:t>
            </a:r>
            <a:r>
              <a:rPr lang="en-US" i="1" dirty="0" smtClean="0"/>
              <a:t>blacklisted</a:t>
            </a:r>
            <a:r>
              <a:rPr lang="en-US" dirty="0" smtClean="0"/>
              <a:t> for that job only.</a:t>
            </a:r>
          </a:p>
          <a:p>
            <a:endParaRPr lang="en-US" dirty="0"/>
          </a:p>
          <a:p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yarn.resourcemanager.nm.liveness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monitor.expiry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-interval-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</a:t>
            </a:r>
            <a:endParaRPr lang="en-US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mapreduce.job.maxtaskfailures.per.tracker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Hadoop Configuration</a:t>
            </a:r>
          </a:p>
          <a:p>
            <a:r>
              <a:rPr lang="en-US" dirty="0"/>
              <a:t>Job, Task, and Task Attempt </a:t>
            </a:r>
            <a:r>
              <a:rPr lang="en-US" dirty="0" smtClean="0"/>
              <a:t>IDs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Hadoop runs a MapReduce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Uber Task</a:t>
            </a:r>
          </a:p>
          <a:p>
            <a:r>
              <a:rPr lang="en-US" dirty="0" smtClean="0"/>
              <a:t>Task Assignment</a:t>
            </a:r>
          </a:p>
          <a:p>
            <a:r>
              <a:rPr lang="en-US" dirty="0" smtClean="0"/>
              <a:t>Failures</a:t>
            </a:r>
          </a:p>
          <a:p>
            <a:r>
              <a:rPr lang="en-US" dirty="0" smtClean="0"/>
              <a:t>Shuffle and Sort</a:t>
            </a:r>
          </a:p>
          <a:p>
            <a:r>
              <a:rPr lang="en-US" dirty="0" smtClean="0"/>
              <a:t>Job/Configuration </a:t>
            </a:r>
            <a:r>
              <a:rPr lang="en-US" dirty="0"/>
              <a:t>Tuning</a:t>
            </a:r>
          </a:p>
          <a:p>
            <a:r>
              <a:rPr lang="en-US" dirty="0" smtClean="0"/>
              <a:t>Speculative </a:t>
            </a:r>
            <a:r>
              <a:rPr lang="en-US" dirty="0" smtClean="0"/>
              <a:t>Execution</a:t>
            </a:r>
          </a:p>
          <a:p>
            <a:r>
              <a:rPr lang="en-US" dirty="0" smtClean="0"/>
              <a:t>Input </a:t>
            </a:r>
            <a:r>
              <a:rPr lang="en-US" dirty="0" smtClean="0"/>
              <a:t>Splits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workflow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Manager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RM </a:t>
            </a:r>
            <a:r>
              <a:rPr lang="en-US" dirty="0"/>
              <a:t>is </a:t>
            </a:r>
            <a:r>
              <a:rPr lang="en-US" dirty="0" smtClean="0"/>
              <a:t>a single </a:t>
            </a:r>
            <a:r>
              <a:rPr lang="en-US" dirty="0"/>
              <a:t>point of </a:t>
            </a:r>
            <a:r>
              <a:rPr lang="en-US" dirty="0" smtClean="0"/>
              <a:t>failure so for HA, we run </a:t>
            </a:r>
            <a:r>
              <a:rPr lang="en-US" dirty="0"/>
              <a:t>a pair of </a:t>
            </a:r>
            <a:r>
              <a:rPr lang="en-US" dirty="0" smtClean="0"/>
              <a:t>RM in</a:t>
            </a:r>
            <a:r>
              <a:rPr lang="en-US" dirty="0"/>
              <a:t> </a:t>
            </a:r>
            <a:r>
              <a:rPr lang="en-US" dirty="0" smtClean="0"/>
              <a:t>an </a:t>
            </a:r>
            <a:r>
              <a:rPr lang="en-US" dirty="0"/>
              <a:t>active-standby </a:t>
            </a:r>
            <a:r>
              <a:rPr lang="en-US" dirty="0" smtClean="0"/>
              <a:t>configuration</a:t>
            </a:r>
          </a:p>
          <a:p>
            <a:r>
              <a:rPr lang="en-US" dirty="0"/>
              <a:t>Information about all the running applications is stored in a highly available state </a:t>
            </a:r>
            <a:r>
              <a:rPr lang="en-US" dirty="0" smtClean="0"/>
              <a:t>store (backed </a:t>
            </a:r>
            <a:r>
              <a:rPr lang="en-US" dirty="0"/>
              <a:t>by </a:t>
            </a:r>
            <a:r>
              <a:rPr lang="en-US" dirty="0" err="1"/>
              <a:t>ZooKeeper</a:t>
            </a:r>
            <a:r>
              <a:rPr lang="en-US" dirty="0"/>
              <a:t> or HDFS), so that the standby can recover the core state of </a:t>
            </a:r>
            <a:r>
              <a:rPr lang="en-US" dirty="0" smtClean="0"/>
              <a:t>the failed RM.</a:t>
            </a:r>
          </a:p>
          <a:p>
            <a:r>
              <a:rPr lang="en-US" dirty="0"/>
              <a:t>Node manager information </a:t>
            </a:r>
            <a:r>
              <a:rPr lang="en-US" dirty="0" smtClean="0"/>
              <a:t>can </a:t>
            </a:r>
            <a:r>
              <a:rPr lang="en-US" dirty="0"/>
              <a:t>be reconstructed </a:t>
            </a:r>
            <a:r>
              <a:rPr lang="en-US" dirty="0" smtClean="0"/>
              <a:t>by </a:t>
            </a:r>
            <a:r>
              <a:rPr lang="en-US" dirty="0"/>
              <a:t>the new </a:t>
            </a:r>
            <a:r>
              <a:rPr lang="en-US" dirty="0" smtClean="0"/>
              <a:t>RM as the </a:t>
            </a:r>
            <a:r>
              <a:rPr lang="en-US" dirty="0"/>
              <a:t>node managers send their first heartbeats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new RM restarts </a:t>
            </a:r>
            <a:r>
              <a:rPr lang="en-US" dirty="0"/>
              <a:t>the application masters for all the applications running on </a:t>
            </a:r>
            <a:r>
              <a:rPr lang="en-US" dirty="0" smtClean="0"/>
              <a:t>the cluster</a:t>
            </a:r>
          </a:p>
          <a:p>
            <a:r>
              <a:rPr lang="en-US" dirty="0" smtClean="0"/>
              <a:t>What about Tasks status?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 and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71" y="1752600"/>
            <a:ext cx="850882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map task has a circular memory buffer </a:t>
            </a:r>
            <a:r>
              <a:rPr lang="en-US" dirty="0" smtClean="0"/>
              <a:t>(100 MB) that </a:t>
            </a:r>
            <a:r>
              <a:rPr lang="en-US" dirty="0"/>
              <a:t>it writes the output to.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mapreduce.task.io.sort.mb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When </a:t>
            </a:r>
            <a:r>
              <a:rPr lang="en-US" dirty="0"/>
              <a:t>the contents of the buffer reach a certain threshold size </a:t>
            </a:r>
            <a:r>
              <a:rPr lang="en-US" dirty="0" smtClean="0"/>
              <a:t>(80%)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mapreduce.map.sort.spill.percent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 background thread starts </a:t>
            </a:r>
            <a:r>
              <a:rPr lang="en-US" dirty="0"/>
              <a:t>to </a:t>
            </a:r>
            <a:r>
              <a:rPr lang="en-US" i="1" dirty="0"/>
              <a:t>spill </a:t>
            </a:r>
            <a:r>
              <a:rPr lang="en-US" dirty="0"/>
              <a:t>the contents to disk. </a:t>
            </a:r>
            <a:endParaRPr lang="en-US" dirty="0" smtClean="0"/>
          </a:p>
          <a:p>
            <a:r>
              <a:rPr lang="en-US" dirty="0" smtClean="0"/>
              <a:t>Map </a:t>
            </a:r>
            <a:r>
              <a:rPr lang="en-US" dirty="0"/>
              <a:t>outputs will continue to </a:t>
            </a:r>
            <a:r>
              <a:rPr lang="en-US" dirty="0" smtClean="0"/>
              <a:t>be written </a:t>
            </a:r>
            <a:r>
              <a:rPr lang="en-US" dirty="0"/>
              <a:t>to the buffer while the spill takes place, but if the buffer fills up during this </a:t>
            </a:r>
            <a:r>
              <a:rPr lang="en-US" dirty="0" smtClean="0"/>
              <a:t>time, </a:t>
            </a:r>
            <a:r>
              <a:rPr lang="en-US" dirty="0"/>
              <a:t>the map will block until the spill is </a:t>
            </a:r>
            <a:r>
              <a:rPr lang="en-US" dirty="0" smtClean="0"/>
              <a:t>complete</a:t>
            </a:r>
          </a:p>
          <a:p>
            <a:r>
              <a:rPr lang="en-US" dirty="0"/>
              <a:t>Before the task is finished, the spill files are merged into a single partitioned and </a:t>
            </a:r>
            <a:r>
              <a:rPr lang="en-US" dirty="0" smtClean="0"/>
              <a:t>sorted output </a:t>
            </a:r>
            <a:r>
              <a:rPr lang="en-US" dirty="0"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Reduce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lang="en-US" sz="2100" dirty="0"/>
              <a:t>The </a:t>
            </a:r>
            <a:r>
              <a:rPr lang="en-US" sz="2100" dirty="0" smtClean="0"/>
              <a:t>reduce task </a:t>
            </a:r>
            <a:r>
              <a:rPr lang="en-US" sz="2100" dirty="0"/>
              <a:t>has a small number of copier threads </a:t>
            </a:r>
            <a:r>
              <a:rPr lang="en-US" sz="2100" dirty="0" smtClean="0"/>
              <a:t>(default 5) so </a:t>
            </a:r>
            <a:r>
              <a:rPr lang="en-US" sz="2100" dirty="0"/>
              <a:t>that it can fetch map outputs in parallel</a:t>
            </a:r>
            <a:r>
              <a:rPr lang="en-US" sz="2100" dirty="0" smtClean="0"/>
              <a:t>. </a:t>
            </a:r>
            <a:endParaRPr lang="en-US" sz="21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mapreduce.reduce.shuffle.parallelcopies</a:t>
            </a:r>
            <a:endParaRPr lang="en-US" sz="21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100" dirty="0"/>
              <a:t>Map outputs are copied to the reduce task JVM’s memory if they are small </a:t>
            </a:r>
            <a:r>
              <a:rPr lang="en-US" sz="2100" dirty="0" smtClean="0"/>
              <a:t>enough </a:t>
            </a:r>
          </a:p>
          <a:p>
            <a:pPr marL="0" indent="0">
              <a:buNone/>
            </a:pPr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mapreduce.reduce.shuffle.input.buffer.percent</a:t>
            </a:r>
            <a:r>
              <a:rPr lang="en-US" sz="2100" dirty="0" smtClean="0"/>
              <a:t> (proportion of the heap).</a:t>
            </a:r>
          </a:p>
          <a:p>
            <a:r>
              <a:rPr lang="en-US" sz="2100" dirty="0"/>
              <a:t>O</a:t>
            </a:r>
            <a:r>
              <a:rPr lang="en-US" sz="2100" dirty="0" smtClean="0"/>
              <a:t>therwise</a:t>
            </a:r>
            <a:r>
              <a:rPr lang="en-US" sz="2100" dirty="0"/>
              <a:t>, they </a:t>
            </a:r>
            <a:r>
              <a:rPr lang="en-US" sz="2100" dirty="0" smtClean="0"/>
              <a:t>are copied </a:t>
            </a:r>
            <a:r>
              <a:rPr lang="en-US" sz="2100" dirty="0"/>
              <a:t>to disk. </a:t>
            </a:r>
            <a:endParaRPr lang="en-US" sz="2100" dirty="0" smtClean="0"/>
          </a:p>
          <a:p>
            <a:r>
              <a:rPr lang="en-US" sz="2100" dirty="0" smtClean="0"/>
              <a:t>When </a:t>
            </a:r>
            <a:r>
              <a:rPr lang="en-US" sz="2100" dirty="0"/>
              <a:t>the in-memory buffer reaches a threshold size </a:t>
            </a:r>
            <a:r>
              <a:rPr lang="en-US" sz="2100" dirty="0" smtClean="0"/>
              <a:t>(</a:t>
            </a:r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mapreduce.reduce.shuffle.merge.percent</a:t>
            </a:r>
            <a:r>
              <a:rPr lang="en-US" sz="2100" dirty="0"/>
              <a:t>) or reaches a threshold number of </a:t>
            </a:r>
            <a:r>
              <a:rPr lang="en-US" sz="2100" dirty="0" smtClean="0"/>
              <a:t>map outputs </a:t>
            </a:r>
            <a:r>
              <a:rPr lang="en-US" sz="2100" dirty="0"/>
              <a:t>(</a:t>
            </a:r>
            <a:r>
              <a:rPr lang="en-US" sz="21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mapreduce.reduce.merge.inmem.threshold</a:t>
            </a:r>
            <a:r>
              <a:rPr lang="en-US" sz="2100" dirty="0"/>
              <a:t>), it is merged and spilled to disk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When all the map outputs have been copied</a:t>
            </a:r>
            <a:r>
              <a:rPr lang="en-US" sz="2100" dirty="0" smtClean="0"/>
              <a:t>,</a:t>
            </a:r>
            <a:r>
              <a:rPr lang="en-US" sz="2100" dirty="0"/>
              <a:t> </a:t>
            </a:r>
            <a:r>
              <a:rPr lang="en-US" sz="2100" dirty="0" smtClean="0"/>
              <a:t>they get merged (into rounds of specific factor), </a:t>
            </a:r>
            <a:r>
              <a:rPr lang="en-US" sz="2100" dirty="0"/>
              <a:t>maintaining their sort </a:t>
            </a:r>
            <a:r>
              <a:rPr lang="en-US" sz="2100" dirty="0" smtClean="0"/>
              <a:t>ordering. </a:t>
            </a:r>
          </a:p>
          <a:p>
            <a:pPr marL="0" indent="0">
              <a:buNone/>
            </a:pPr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mapreduce.task.io.sort.factor</a:t>
            </a:r>
            <a:endParaRPr lang="en-US" sz="21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A </a:t>
            </a:r>
            <a:r>
              <a:rPr lang="en-US" dirty="0" smtClean="0"/>
              <a:t>Job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 of </a:t>
            </a:r>
            <a:r>
              <a:rPr lang="en-US" dirty="0" smtClean="0"/>
              <a:t>mappers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less mappers </a:t>
            </a:r>
          </a:p>
          <a:p>
            <a:pPr lvl="1"/>
            <a:r>
              <a:rPr lang="en-US" dirty="0" smtClean="0"/>
              <a:t>Mappers should run for a minutes</a:t>
            </a:r>
          </a:p>
          <a:p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reducers</a:t>
            </a:r>
          </a:p>
          <a:p>
            <a:pPr lvl="1"/>
            <a:r>
              <a:rPr lang="en-US" dirty="0" smtClean="0"/>
              <a:t>Reducer should run for 5 minutes</a:t>
            </a:r>
          </a:p>
          <a:p>
            <a:r>
              <a:rPr lang="en-US" dirty="0" smtClean="0"/>
              <a:t>Combiners</a:t>
            </a:r>
          </a:p>
          <a:p>
            <a:r>
              <a:rPr lang="en-US" dirty="0" smtClean="0"/>
              <a:t>Intermediate compression</a:t>
            </a:r>
          </a:p>
          <a:p>
            <a:pPr lvl="1"/>
            <a:r>
              <a:rPr lang="en-US" dirty="0" smtClean="0"/>
              <a:t>Map output compression</a:t>
            </a:r>
            <a:endParaRPr lang="en-US" dirty="0"/>
          </a:p>
          <a:p>
            <a:r>
              <a:rPr lang="en-US" dirty="0" smtClean="0"/>
              <a:t>Custom </a:t>
            </a:r>
            <a:r>
              <a:rPr lang="en-US" dirty="0" smtClean="0"/>
              <a:t>serialization</a:t>
            </a:r>
          </a:p>
          <a:p>
            <a:r>
              <a:rPr lang="en-US" dirty="0" smtClean="0"/>
              <a:t>Shuffle Tweaks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Tuning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general principle is to give the shuffle as much memory as possible. </a:t>
            </a:r>
            <a:endParaRPr lang="en-US" dirty="0" smtClean="0"/>
          </a:p>
          <a:p>
            <a:r>
              <a:rPr lang="en-US" dirty="0" smtClean="0"/>
              <a:t>But make </a:t>
            </a:r>
            <a:r>
              <a:rPr lang="en-US" dirty="0"/>
              <a:t>sure that your map and reduce functions </a:t>
            </a:r>
            <a:r>
              <a:rPr lang="en-US" dirty="0" smtClean="0"/>
              <a:t>get enough </a:t>
            </a:r>
            <a:r>
              <a:rPr lang="en-US" dirty="0"/>
              <a:t>memory to operate.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why it is best to write your map and reduce </a:t>
            </a:r>
            <a:r>
              <a:rPr lang="en-US" dirty="0" smtClean="0"/>
              <a:t>functions to </a:t>
            </a:r>
            <a:r>
              <a:rPr lang="en-US" dirty="0"/>
              <a:t>use as little memory as </a:t>
            </a:r>
            <a:r>
              <a:rPr lang="en-US" dirty="0" smtClean="0"/>
              <a:t>possible</a:t>
            </a:r>
          </a:p>
          <a:p>
            <a:r>
              <a:rPr lang="en-US" dirty="0"/>
              <a:t>The amount of memory given to the JVMs in which the map and reduce tasks run </a:t>
            </a:r>
            <a:r>
              <a:rPr lang="en-US" dirty="0" smtClean="0"/>
              <a:t>(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mapred.child.java.opts</a:t>
            </a:r>
            <a:r>
              <a:rPr lang="en-US" dirty="0" smtClean="0"/>
              <a:t>) make </a:t>
            </a:r>
            <a:r>
              <a:rPr lang="en-US" dirty="0"/>
              <a:t>this as large </a:t>
            </a:r>
            <a:r>
              <a:rPr lang="en-US" dirty="0" smtClean="0"/>
              <a:t>as possible </a:t>
            </a:r>
            <a:r>
              <a:rPr lang="en-US" dirty="0"/>
              <a:t>for the amount of memory on your task </a:t>
            </a:r>
            <a:r>
              <a:rPr lang="en-US" dirty="0" smtClean="0"/>
              <a:t>nodes</a:t>
            </a:r>
          </a:p>
          <a:p>
            <a:r>
              <a:rPr lang="en-US" dirty="0"/>
              <a:t>On the map side, the best performance can be obtained by avoiding multiple spills </a:t>
            </a:r>
            <a:r>
              <a:rPr lang="en-US" dirty="0" smtClean="0"/>
              <a:t>to disk</a:t>
            </a:r>
            <a:r>
              <a:rPr lang="en-US" dirty="0"/>
              <a:t>; one is optimal.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can estimate the size of your map outputs, you can set </a:t>
            </a:r>
            <a:r>
              <a:rPr lang="en-US" dirty="0" smtClean="0"/>
              <a:t>the 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mapreduce.task.io.sort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.*</a:t>
            </a:r>
            <a:r>
              <a:rPr lang="en-US" dirty="0"/>
              <a:t> properties appropriately to minimize the number of spills</a:t>
            </a:r>
            <a:r>
              <a:rPr lang="en-US" dirty="0" smtClean="0"/>
              <a:t>. (increase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mapreduce.task.io.sort.mb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On the reduce side, the best performance is obtained when the intermediate data </a:t>
            </a:r>
            <a:r>
              <a:rPr lang="en-US" dirty="0" smtClean="0"/>
              <a:t>can reside </a:t>
            </a:r>
            <a:r>
              <a:rPr lang="en-US" dirty="0"/>
              <a:t>entirely in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setting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mapreduce.reduce.merge.inmem.threshold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mapreduce.reduce.input.buffer.percent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1</a:t>
            </a:r>
          </a:p>
          <a:p>
            <a:r>
              <a:rPr lang="en-US" dirty="0"/>
              <a:t>More generally, Hadoop uses a buffer size of 4 KB by default, which is low, so you </a:t>
            </a:r>
            <a:r>
              <a:rPr lang="en-US" dirty="0" smtClean="0"/>
              <a:t>should increase </a:t>
            </a:r>
            <a:r>
              <a:rPr lang="en-US" dirty="0"/>
              <a:t>this across the cluster (by setting </a:t>
            </a: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io.file.buffer.size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Map-side Tuning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096000" cy="528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Reduce-side Tuning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1229"/>
            <a:ext cx="5943599" cy="299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7" y="3657600"/>
            <a:ext cx="6272827" cy="271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Hadoop </a:t>
            </a:r>
            <a:r>
              <a:rPr lang="en-US" dirty="0" smtClean="0"/>
              <a:t>tries </a:t>
            </a:r>
            <a:r>
              <a:rPr lang="en-US" dirty="0"/>
              <a:t>to detect when a task is running slower </a:t>
            </a:r>
            <a:r>
              <a:rPr lang="en-US" dirty="0" smtClean="0"/>
              <a:t>than expected </a:t>
            </a:r>
            <a:r>
              <a:rPr lang="en-US" dirty="0"/>
              <a:t>and launches another equivalent task as a backup. </a:t>
            </a:r>
            <a:endParaRPr lang="en-US" dirty="0" smtClean="0"/>
          </a:p>
          <a:p>
            <a:r>
              <a:rPr lang="en-US" dirty="0"/>
              <a:t>When a task </a:t>
            </a:r>
            <a:r>
              <a:rPr lang="en-US" dirty="0" smtClean="0"/>
              <a:t>completes successfully</a:t>
            </a:r>
            <a:r>
              <a:rPr lang="en-US" dirty="0"/>
              <a:t>, any duplicate </a:t>
            </a:r>
            <a:r>
              <a:rPr lang="en-US" dirty="0" smtClean="0"/>
              <a:t>tasks </a:t>
            </a:r>
            <a:r>
              <a:rPr lang="en-US" dirty="0"/>
              <a:t>that are running are </a:t>
            </a:r>
            <a:r>
              <a:rPr lang="en-US" dirty="0" smtClean="0"/>
              <a:t>killed</a:t>
            </a:r>
          </a:p>
          <a:p>
            <a:r>
              <a:rPr lang="en-US" dirty="0" smtClean="0"/>
              <a:t>Speculative </a:t>
            </a:r>
            <a:r>
              <a:rPr lang="en-US" dirty="0"/>
              <a:t>execution can reduce overall </a:t>
            </a:r>
            <a:r>
              <a:rPr lang="en-US" dirty="0" smtClean="0"/>
              <a:t>throughput</a:t>
            </a:r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mapreduce.map.speculative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mapreduce.reduce.speculative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Configuration of Hadoop using XML files</a:t>
            </a:r>
          </a:p>
          <a:p>
            <a:r>
              <a:rPr lang="en-US" dirty="0" smtClean="0"/>
              <a:t>Each property has name, value, final, and description</a:t>
            </a:r>
          </a:p>
          <a:p>
            <a:r>
              <a:rPr lang="en-US" dirty="0" smtClean="0"/>
              <a:t>Site-specific </a:t>
            </a:r>
            <a:r>
              <a:rPr lang="en-US" dirty="0" smtClean="0"/>
              <a:t>properties (core-site.xml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Yarn-specific properties (yarn-site.xml)</a:t>
            </a:r>
          </a:p>
          <a:p>
            <a:r>
              <a:rPr lang="en-US" dirty="0" smtClean="0"/>
              <a:t>HDFS-specific properties (hdfs-site.xml)</a:t>
            </a:r>
          </a:p>
          <a:p>
            <a:r>
              <a:rPr lang="en-US" dirty="0" smtClean="0"/>
              <a:t>Map Reduce specific properties (mapred-site.xml)</a:t>
            </a:r>
            <a:endParaRPr lang="en-US" dirty="0" smtClean="0"/>
          </a:p>
          <a:p>
            <a:r>
              <a:rPr lang="en-US" dirty="0" smtClean="0"/>
              <a:t>Latter configuration overrides earlier ones unless the property final flag is true</a:t>
            </a:r>
          </a:p>
          <a:p>
            <a:r>
              <a:rPr lang="en-US" dirty="0" smtClean="0"/>
              <a:t>Configuration files are kept under </a:t>
            </a:r>
            <a:r>
              <a:rPr lang="en-US" b="1" i="1" dirty="0" err="1" smtClean="0"/>
              <a:t>etc</a:t>
            </a:r>
            <a:r>
              <a:rPr lang="en-US" b="1" i="1" dirty="0" smtClean="0"/>
              <a:t>/</a:t>
            </a:r>
            <a:r>
              <a:rPr lang="en-US" b="1" i="1" dirty="0" err="1" smtClean="0"/>
              <a:t>hadoop</a:t>
            </a:r>
            <a:r>
              <a:rPr lang="en-US" dirty="0" smtClean="0"/>
              <a:t> </a:t>
            </a:r>
            <a:r>
              <a:rPr lang="en-US" dirty="0" smtClean="0"/>
              <a:t>directory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Splits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67496"/>
          </a:xfrm>
        </p:spPr>
        <p:txBody>
          <a:bodyPr>
            <a:noAutofit/>
          </a:bodyPr>
          <a:lstStyle/>
          <a:p>
            <a:r>
              <a:rPr lang="en-US" sz="2100" dirty="0" smtClean="0"/>
              <a:t>An </a:t>
            </a:r>
            <a:r>
              <a:rPr lang="en-US" sz="2100" dirty="0"/>
              <a:t>input split is a chunk of the input that is processed by a </a:t>
            </a:r>
            <a:r>
              <a:rPr lang="en-US" sz="2100" dirty="0" smtClean="0"/>
              <a:t>single map</a:t>
            </a:r>
          </a:p>
          <a:p>
            <a:r>
              <a:rPr lang="en-US" sz="2100" dirty="0"/>
              <a:t>Each split is divided into records, and the </a:t>
            </a:r>
            <a:r>
              <a:rPr lang="en-US" sz="2100" dirty="0" smtClean="0"/>
              <a:t>map processes </a:t>
            </a:r>
            <a:r>
              <a:rPr lang="en-US" sz="2100" dirty="0"/>
              <a:t>each record—a key-value pair</a:t>
            </a:r>
            <a:endParaRPr lang="en-US" sz="2100" dirty="0" smtClean="0"/>
          </a:p>
          <a:p>
            <a:r>
              <a:rPr lang="en-US" sz="2100" dirty="0"/>
              <a:t>Splits and records are </a:t>
            </a:r>
            <a:r>
              <a:rPr lang="en-US" sz="2100" dirty="0" smtClean="0"/>
              <a:t>logical</a:t>
            </a:r>
          </a:p>
          <a:p>
            <a:r>
              <a:rPr lang="en-US" sz="2100" dirty="0"/>
              <a:t>Splits honor logical record boundaries</a:t>
            </a:r>
            <a:endParaRPr lang="en-US" sz="2100" dirty="0" smtClean="0"/>
          </a:p>
          <a:p>
            <a:pPr lvl="1"/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mapreduce.input.fileinputformat.split.minsize</a:t>
            </a:r>
            <a:endParaRPr lang="en-US" sz="21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mapreduce.input.fileinputformat.split.maxsize</a:t>
            </a:r>
            <a:r>
              <a:rPr lang="en-US" sz="21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en-US" sz="21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dfs.blocksize</a:t>
            </a:r>
            <a:endParaRPr lang="en-US" sz="21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100" i="1" dirty="0" smtClean="0"/>
              <a:t>Split size = max</a:t>
            </a:r>
            <a:r>
              <a:rPr lang="en-US" sz="2100" dirty="0" smtClean="0"/>
              <a:t>(</a:t>
            </a:r>
            <a:r>
              <a:rPr lang="en-US" sz="2100" dirty="0" err="1" smtClean="0"/>
              <a:t>minSize</a:t>
            </a:r>
            <a:r>
              <a:rPr lang="en-US" sz="2100" dirty="0"/>
              <a:t>, </a:t>
            </a:r>
            <a:r>
              <a:rPr lang="en-US" sz="2100" i="1" dirty="0" smtClean="0"/>
              <a:t>min</a:t>
            </a:r>
            <a:r>
              <a:rPr lang="en-US" sz="2100" dirty="0" smtClean="0"/>
              <a:t>(</a:t>
            </a:r>
            <a:r>
              <a:rPr lang="en-US" sz="2100" dirty="0" err="1" smtClean="0"/>
              <a:t>maxSize</a:t>
            </a:r>
            <a:r>
              <a:rPr lang="en-US" sz="2100" dirty="0"/>
              <a:t>, </a:t>
            </a:r>
            <a:r>
              <a:rPr lang="en-US" sz="2100" dirty="0" err="1"/>
              <a:t>blockSize</a:t>
            </a:r>
            <a:r>
              <a:rPr lang="en-US" sz="2100" dirty="0" smtClean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67696"/>
            <a:ext cx="6244248" cy="117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68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complex problem, use more </a:t>
            </a:r>
            <a:r>
              <a:rPr lang="en-US" dirty="0"/>
              <a:t>MapReduce </a:t>
            </a:r>
            <a:r>
              <a:rPr lang="en-US" dirty="0" smtClean="0"/>
              <a:t>jobs, rather </a:t>
            </a:r>
            <a:r>
              <a:rPr lang="en-US" dirty="0"/>
              <a:t>than having more complex map and reduce functions.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worth considering a higher-level language than </a:t>
            </a:r>
            <a:r>
              <a:rPr lang="en-US" dirty="0" smtClean="0"/>
              <a:t>MapReduce</a:t>
            </a:r>
            <a:r>
              <a:rPr lang="en-US" dirty="0"/>
              <a:t>, such as Pig, Hive, Cascading, Crunch, or Spark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the mean maximum </a:t>
            </a:r>
            <a:r>
              <a:rPr lang="en-US" dirty="0" smtClean="0"/>
              <a:t>temperature </a:t>
            </a:r>
            <a:r>
              <a:rPr lang="en-US" dirty="0"/>
              <a:t>for every </a:t>
            </a:r>
            <a:r>
              <a:rPr lang="en-US" dirty="0" smtClean="0"/>
              <a:t>day of </a:t>
            </a:r>
            <a:r>
              <a:rPr lang="en-US" dirty="0"/>
              <a:t>the year and every weather station. </a:t>
            </a:r>
            <a:endParaRPr lang="en-US" dirty="0" smtClean="0"/>
          </a:p>
          <a:p>
            <a:pPr lvl="1"/>
            <a:r>
              <a:rPr lang="en-US" dirty="0" smtClean="0"/>
              <a:t>Thus for </a:t>
            </a:r>
            <a:r>
              <a:rPr lang="en-US" dirty="0" err="1" smtClean="0"/>
              <a:t>station_ID</a:t>
            </a:r>
            <a:r>
              <a:rPr lang="en-US" dirty="0" smtClean="0"/>
              <a:t>, we need to </a:t>
            </a:r>
            <a:r>
              <a:rPr lang="en-US" dirty="0"/>
              <a:t>calculate </a:t>
            </a:r>
            <a:r>
              <a:rPr lang="en-US" dirty="0" smtClean="0"/>
              <a:t>first the maximum </a:t>
            </a:r>
            <a:r>
              <a:rPr lang="en-US" dirty="0"/>
              <a:t>daily temperatures for this station for January 1, 1901; January 1, 1902</a:t>
            </a:r>
            <a:r>
              <a:rPr lang="en-US" dirty="0" smtClean="0"/>
              <a:t>; and </a:t>
            </a:r>
            <a:r>
              <a:rPr lang="en-US" dirty="0"/>
              <a:t>so on, up to January 1, </a:t>
            </a:r>
            <a:r>
              <a:rPr lang="en-US" dirty="0" smtClean="0"/>
              <a:t>2000 then we calculate their mean.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2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 the maximum daily temperature for every station-date </a:t>
            </a:r>
            <a:r>
              <a:rPr lang="en-US" dirty="0" smtClean="0"/>
              <a:t>pair. (Example: StationID-1 Jan 1901, Max Temp)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</a:t>
            </a:r>
            <a:r>
              <a:rPr lang="en-US" dirty="0"/>
              <a:t>the mean of the maximum daily temperatures for every </a:t>
            </a:r>
            <a:r>
              <a:rPr lang="en-US" dirty="0" smtClean="0"/>
              <a:t>station-day-month key. (Example: StationID-1 </a:t>
            </a:r>
            <a:r>
              <a:rPr lang="en-US" dirty="0"/>
              <a:t>J</a:t>
            </a:r>
            <a:r>
              <a:rPr lang="en-US" dirty="0" smtClean="0"/>
              <a:t>an, Mean of Max Temp across all years)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run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16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Apache </a:t>
            </a:r>
            <a:r>
              <a:rPr lang="en-US" dirty="0" err="1"/>
              <a:t>Oozie</a:t>
            </a:r>
            <a:r>
              <a:rPr lang="en-US" dirty="0"/>
              <a:t> is a system for running workflows of dependent jobs.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composed </a:t>
            </a:r>
            <a:r>
              <a:rPr lang="en-US" dirty="0" smtClean="0"/>
              <a:t>of two </a:t>
            </a:r>
            <a:r>
              <a:rPr lang="en-US" dirty="0"/>
              <a:t>main parts: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workflow engine </a:t>
            </a:r>
            <a:r>
              <a:rPr lang="en-US" dirty="0"/>
              <a:t>that stores and runs workflows composed of </a:t>
            </a:r>
            <a:r>
              <a:rPr lang="en-US" dirty="0" smtClean="0"/>
              <a:t>different types </a:t>
            </a:r>
            <a:r>
              <a:rPr lang="en-US" dirty="0"/>
              <a:t>of Hadoop jobs (MapReduce, Pig, Hive, and so on), and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/>
              <a:t>coordinator engine </a:t>
            </a:r>
            <a:r>
              <a:rPr lang="en-US" dirty="0" smtClean="0"/>
              <a:t>that runs </a:t>
            </a:r>
            <a:r>
              <a:rPr lang="en-US" dirty="0"/>
              <a:t>workflow jobs based on predefined schedules and data availability. </a:t>
            </a:r>
          </a:p>
          <a:p>
            <a:r>
              <a:rPr lang="en-US" dirty="0" err="1" smtClean="0"/>
              <a:t>Oozie</a:t>
            </a:r>
            <a:r>
              <a:rPr lang="en-US" dirty="0" smtClean="0"/>
              <a:t> can </a:t>
            </a:r>
            <a:r>
              <a:rPr lang="en-US" dirty="0"/>
              <a:t>manage the timely execution of thousands of workflows </a:t>
            </a:r>
            <a:r>
              <a:rPr lang="en-US" dirty="0" smtClean="0"/>
              <a:t>in a </a:t>
            </a:r>
            <a:r>
              <a:rPr lang="en-US" dirty="0"/>
              <a:t>Hadoop cluster, each composed of possibly dozens of constituent jobs</a:t>
            </a:r>
            <a:r>
              <a:rPr lang="en-US" dirty="0" smtClean="0"/>
              <a:t>.</a:t>
            </a:r>
          </a:p>
          <a:p>
            <a:r>
              <a:rPr lang="en-US" dirty="0" err="1"/>
              <a:t>Oozie</a:t>
            </a:r>
            <a:r>
              <a:rPr lang="en-US" dirty="0"/>
              <a:t> </a:t>
            </a:r>
            <a:r>
              <a:rPr lang="en-US" dirty="0" smtClean="0"/>
              <a:t>reruns failed </a:t>
            </a:r>
            <a:r>
              <a:rPr lang="en-US" dirty="0"/>
              <a:t>workflows </a:t>
            </a:r>
            <a:r>
              <a:rPr lang="en-US" dirty="0" smtClean="0"/>
              <a:t>and </a:t>
            </a:r>
            <a:r>
              <a:rPr lang="en-US" dirty="0"/>
              <a:t>no time is wasted </a:t>
            </a:r>
            <a:r>
              <a:rPr lang="en-US" dirty="0" smtClean="0"/>
              <a:t>running successful </a:t>
            </a:r>
            <a:r>
              <a:rPr lang="en-US" dirty="0"/>
              <a:t>parts of </a:t>
            </a:r>
            <a:r>
              <a:rPr lang="en-US" dirty="0" smtClean="0"/>
              <a:t>the </a:t>
            </a:r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9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</a:t>
            </a:r>
            <a:r>
              <a:rPr lang="en-US" dirty="0" err="1"/>
              <a:t>Oozie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dirty="0"/>
              <a:t>workflow is a </a:t>
            </a:r>
            <a:r>
              <a:rPr lang="en-US" dirty="0" smtClean="0"/>
              <a:t>directed graph of </a:t>
            </a:r>
            <a:r>
              <a:rPr lang="en-US" i="1" dirty="0"/>
              <a:t>action nodes </a:t>
            </a:r>
            <a:r>
              <a:rPr lang="en-US" dirty="0"/>
              <a:t>and </a:t>
            </a:r>
            <a:r>
              <a:rPr lang="en-US" i="1" dirty="0" smtClean="0"/>
              <a:t>control-flow nodes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An action node perform a </a:t>
            </a:r>
            <a:r>
              <a:rPr lang="en-US" dirty="0"/>
              <a:t>workflow </a:t>
            </a:r>
            <a:r>
              <a:rPr lang="en-US" dirty="0" smtClean="0"/>
              <a:t>task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moving </a:t>
            </a:r>
            <a:r>
              <a:rPr lang="en-US" dirty="0"/>
              <a:t>files in HDFS; </a:t>
            </a:r>
            <a:endParaRPr lang="en-US" dirty="0" smtClean="0"/>
          </a:p>
          <a:p>
            <a:pPr lvl="1"/>
            <a:r>
              <a:rPr lang="en-US" dirty="0" smtClean="0"/>
              <a:t>running a MapReduce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Streaming</a:t>
            </a:r>
            <a:r>
              <a:rPr lang="en-US" dirty="0"/>
              <a:t>, Pig, or Hive job; </a:t>
            </a:r>
            <a:endParaRPr lang="en-US" dirty="0" smtClean="0"/>
          </a:p>
          <a:p>
            <a:pPr lvl="1"/>
            <a:r>
              <a:rPr lang="en-US" dirty="0" smtClean="0"/>
              <a:t>running an arbitrary </a:t>
            </a:r>
            <a:r>
              <a:rPr lang="en-US" dirty="0"/>
              <a:t>shell script or Java program</a:t>
            </a:r>
            <a:r>
              <a:rPr lang="en-US" dirty="0" smtClean="0"/>
              <a:t>.</a:t>
            </a:r>
          </a:p>
          <a:p>
            <a:r>
              <a:rPr lang="en-US" dirty="0"/>
              <a:t>A control-flow node governs the workflow </a:t>
            </a:r>
            <a:r>
              <a:rPr lang="en-US" dirty="0" smtClean="0"/>
              <a:t>execution between </a:t>
            </a:r>
            <a:r>
              <a:rPr lang="en-US" dirty="0"/>
              <a:t>actions by allowing such constructs as conditional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2" descr="https://www.ibm.com/analytics/us/en/technology/hadoop/images/oozie_workflow_image780x2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t="5905" r="13074"/>
          <a:stretch/>
        </p:blipFill>
        <p:spPr bwMode="auto">
          <a:xfrm>
            <a:off x="1828800" y="4548248"/>
            <a:ext cx="6127667" cy="20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107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</a:t>
            </a:r>
            <a:r>
              <a:rPr lang="en-US" dirty="0" err="1" smtClean="0"/>
              <a:t>Oozie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9294" y="1295400"/>
            <a:ext cx="8077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&lt;workflow-app </a:t>
            </a:r>
            <a:r>
              <a:rPr lang="en-US" dirty="0" err="1"/>
              <a:t>xmlns</a:t>
            </a:r>
            <a:r>
              <a:rPr lang="en-US" dirty="0"/>
              <a:t>="uri:oozie:workflow:0.1" name="max-temp-workflow"</a:t>
            </a:r>
            <a:r>
              <a:rPr lang="en-US" b="1" dirty="0"/>
              <a:t>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&lt;</a:t>
            </a:r>
            <a:r>
              <a:rPr lang="en-US" b="1" dirty="0"/>
              <a:t>start </a:t>
            </a:r>
            <a:r>
              <a:rPr lang="en-US" dirty="0"/>
              <a:t>to="max-temp-</a:t>
            </a:r>
            <a:r>
              <a:rPr lang="en-US" dirty="0" err="1"/>
              <a:t>mr</a:t>
            </a:r>
            <a:r>
              <a:rPr lang="en-US" dirty="0"/>
              <a:t>"</a:t>
            </a:r>
            <a:r>
              <a:rPr lang="en-US" b="1" dirty="0"/>
              <a:t>/&gt;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action </a:t>
            </a:r>
            <a:r>
              <a:rPr lang="en-US" dirty="0"/>
              <a:t>name="max-temp-</a:t>
            </a:r>
            <a:r>
              <a:rPr lang="en-US" dirty="0" err="1"/>
              <a:t>mr</a:t>
            </a:r>
            <a:r>
              <a:rPr lang="en-US" dirty="0"/>
              <a:t>"</a:t>
            </a:r>
            <a:r>
              <a:rPr lang="en-US" b="1" dirty="0"/>
              <a:t>&gt;</a:t>
            </a:r>
          </a:p>
          <a:p>
            <a:r>
              <a:rPr lang="en-US" b="1" dirty="0"/>
              <a:t>&lt;map-reduce&gt;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job-tracker&gt;</a:t>
            </a:r>
            <a:r>
              <a:rPr lang="en-US" dirty="0"/>
              <a:t>${</a:t>
            </a:r>
            <a:r>
              <a:rPr lang="en-US" dirty="0" err="1"/>
              <a:t>resourceManager</a:t>
            </a:r>
            <a:r>
              <a:rPr lang="en-US" dirty="0"/>
              <a:t>}</a:t>
            </a:r>
            <a:r>
              <a:rPr lang="en-US" b="1" dirty="0"/>
              <a:t>&lt;/job-tracker&gt;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name-node&gt;</a:t>
            </a:r>
            <a:r>
              <a:rPr lang="en-US" dirty="0"/>
              <a:t>${</a:t>
            </a:r>
            <a:r>
              <a:rPr lang="en-US" dirty="0" err="1"/>
              <a:t>nameNode</a:t>
            </a:r>
            <a:r>
              <a:rPr lang="en-US" dirty="0"/>
              <a:t>}</a:t>
            </a:r>
            <a:r>
              <a:rPr lang="en-US" b="1" dirty="0"/>
              <a:t>&lt;/name-node&gt;</a:t>
            </a:r>
          </a:p>
          <a:p>
            <a:r>
              <a:rPr lang="en-US" b="1" dirty="0" smtClean="0"/>
              <a:t>    &lt;</a:t>
            </a:r>
            <a:r>
              <a:rPr lang="en-US" b="1" dirty="0"/>
              <a:t>prepare&gt;</a:t>
            </a:r>
          </a:p>
          <a:p>
            <a:r>
              <a:rPr lang="en-US" b="1" dirty="0" smtClean="0"/>
              <a:t>           	&lt;</a:t>
            </a:r>
            <a:r>
              <a:rPr lang="en-US" b="1" dirty="0"/>
              <a:t>delete </a:t>
            </a:r>
            <a:r>
              <a:rPr lang="en-US" dirty="0"/>
              <a:t>path="${</a:t>
            </a:r>
            <a:r>
              <a:rPr lang="en-US" dirty="0" err="1"/>
              <a:t>nameNode</a:t>
            </a:r>
            <a:r>
              <a:rPr lang="en-US" dirty="0"/>
              <a:t>}/user/${</a:t>
            </a:r>
            <a:r>
              <a:rPr lang="en-US" dirty="0" err="1"/>
              <a:t>wf:user</a:t>
            </a:r>
            <a:r>
              <a:rPr lang="en-US" dirty="0"/>
              <a:t>()}/output"</a:t>
            </a:r>
            <a:r>
              <a:rPr lang="en-US" b="1" dirty="0"/>
              <a:t>/&gt;</a:t>
            </a:r>
          </a:p>
          <a:p>
            <a:r>
              <a:rPr lang="en-US" b="1" dirty="0" smtClean="0"/>
              <a:t>     &lt;/</a:t>
            </a:r>
            <a:r>
              <a:rPr lang="en-US" b="1" dirty="0"/>
              <a:t>prepare&gt;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configuration&gt;</a:t>
            </a:r>
          </a:p>
          <a:p>
            <a:r>
              <a:rPr lang="en-US" b="1" dirty="0" smtClean="0"/>
              <a:t>     &lt;</a:t>
            </a:r>
            <a:r>
              <a:rPr lang="en-US" b="1" dirty="0"/>
              <a:t>property&gt;</a:t>
            </a:r>
          </a:p>
          <a:p>
            <a:r>
              <a:rPr lang="en-US" b="1" dirty="0" smtClean="0"/>
              <a:t>   	&lt;</a:t>
            </a:r>
            <a:r>
              <a:rPr lang="en-US" b="1" dirty="0"/>
              <a:t>name&gt;</a:t>
            </a:r>
            <a:r>
              <a:rPr lang="en-US" dirty="0" err="1"/>
              <a:t>mapred.mapper.new-api</a:t>
            </a:r>
            <a:r>
              <a:rPr lang="en-US" b="1" dirty="0"/>
              <a:t>&lt;/name&gt;</a:t>
            </a:r>
          </a:p>
          <a:p>
            <a:r>
              <a:rPr lang="en-US" b="1" dirty="0" smtClean="0"/>
              <a:t>	&lt;</a:t>
            </a:r>
            <a:r>
              <a:rPr lang="en-US" b="1" dirty="0"/>
              <a:t>value&gt;</a:t>
            </a:r>
            <a:r>
              <a:rPr lang="en-US" dirty="0"/>
              <a:t>true</a:t>
            </a:r>
            <a:r>
              <a:rPr lang="en-US" b="1" dirty="0"/>
              <a:t>&lt;/value&gt;</a:t>
            </a:r>
          </a:p>
          <a:p>
            <a:r>
              <a:rPr lang="en-US" b="1" dirty="0" smtClean="0"/>
              <a:t>       &lt;/</a:t>
            </a:r>
            <a:r>
              <a:rPr lang="en-US" b="1" dirty="0"/>
              <a:t>property&gt;</a:t>
            </a:r>
          </a:p>
          <a:p>
            <a:r>
              <a:rPr lang="en-US" b="1" dirty="0" smtClean="0"/>
              <a:t>	.</a:t>
            </a:r>
          </a:p>
          <a:p>
            <a:r>
              <a:rPr lang="en-US" b="1" dirty="0" smtClean="0"/>
              <a:t>	.</a:t>
            </a:r>
          </a:p>
          <a:p>
            <a:r>
              <a:rPr lang="en-US" b="1" dirty="0" smtClean="0"/>
              <a:t>	.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62" y="3969624"/>
            <a:ext cx="3290887" cy="2127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9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Packaging and deploying an </a:t>
            </a:r>
            <a:r>
              <a:rPr lang="en-US" dirty="0" err="1"/>
              <a:t>Oozie</a:t>
            </a:r>
            <a:r>
              <a:rPr lang="en-US" dirty="0"/>
              <a:t> workflow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workflow application is made up of the workflow definition plus all the </a:t>
            </a:r>
            <a:r>
              <a:rPr lang="en-US" dirty="0" smtClean="0"/>
              <a:t>associated resources </a:t>
            </a:r>
            <a:r>
              <a:rPr lang="en-US" dirty="0"/>
              <a:t>(such as MapReduce JAR files, Pig scripts, and so on) needed to run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 must </a:t>
            </a:r>
            <a:r>
              <a:rPr lang="en-US" dirty="0"/>
              <a:t>adhere to a simple directory structure, and are deployed to HDFS </a:t>
            </a:r>
            <a:r>
              <a:rPr lang="en-US" dirty="0" smtClean="0"/>
              <a:t>so that </a:t>
            </a:r>
            <a:r>
              <a:rPr lang="en-US" dirty="0"/>
              <a:t>they can be </a:t>
            </a:r>
            <a:r>
              <a:rPr lang="en-US" dirty="0" smtClean="0"/>
              <a:t>accessed </a:t>
            </a:r>
            <a:r>
              <a:rPr lang="en-US" dirty="0"/>
              <a:t>by </a:t>
            </a:r>
            <a:r>
              <a:rPr lang="en-US" dirty="0" err="1"/>
              <a:t>Oozie</a:t>
            </a:r>
            <a:r>
              <a:rPr lang="en-US" dirty="0" smtClean="0"/>
              <a:t>.</a:t>
            </a:r>
          </a:p>
          <a:p>
            <a:r>
              <a:rPr lang="en-US" dirty="0"/>
              <a:t>The workflow definition file </a:t>
            </a:r>
            <a:r>
              <a:rPr lang="en-US" i="1" dirty="0"/>
              <a:t>workflow.xml </a:t>
            </a:r>
            <a:r>
              <a:rPr lang="en-US" dirty="0"/>
              <a:t>must appear in the top level of </a:t>
            </a:r>
            <a:r>
              <a:rPr lang="en-US" dirty="0" smtClean="0"/>
              <a:t>the base directory</a:t>
            </a:r>
          </a:p>
          <a:p>
            <a:r>
              <a:rPr lang="en-US" dirty="0"/>
              <a:t>JAR files containing the application’s MapReduce classes are placed in the </a:t>
            </a:r>
            <a:r>
              <a:rPr lang="en-US" i="1" dirty="0"/>
              <a:t>lib </a:t>
            </a:r>
            <a:r>
              <a:rPr lang="en-US" dirty="0"/>
              <a:t>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6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</a:t>
            </a:r>
            <a:r>
              <a:rPr lang="en-US" dirty="0" err="1"/>
              <a:t>Oozie</a:t>
            </a:r>
            <a:r>
              <a:rPr lang="en-US" dirty="0"/>
              <a:t> workflow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Tell </a:t>
            </a:r>
            <a:r>
              <a:rPr lang="en-US" sz="2400" dirty="0"/>
              <a:t>the </a:t>
            </a:r>
            <a:r>
              <a:rPr lang="en-US" sz="2400" dirty="0" err="1" smtClean="0"/>
              <a:t>oozie</a:t>
            </a:r>
            <a:r>
              <a:rPr lang="en-US" sz="2400" dirty="0"/>
              <a:t> </a:t>
            </a:r>
            <a:r>
              <a:rPr lang="en-US" sz="2400" dirty="0" smtClean="0"/>
              <a:t>command </a:t>
            </a:r>
            <a:r>
              <a:rPr lang="en-US" sz="2400" dirty="0"/>
              <a:t>which </a:t>
            </a:r>
            <a:r>
              <a:rPr lang="en-US" sz="2400" dirty="0" err="1"/>
              <a:t>Oozie</a:t>
            </a:r>
            <a:r>
              <a:rPr lang="en-US" sz="2400" dirty="0"/>
              <a:t> server to use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% </a:t>
            </a:r>
            <a:r>
              <a:rPr lang="en-US" sz="2400" b="1" dirty="0"/>
              <a:t>export </a:t>
            </a:r>
            <a:r>
              <a:rPr lang="en-US" sz="2400" b="1" dirty="0" smtClean="0"/>
              <a:t>OOZIE_URL=</a:t>
            </a:r>
            <a:r>
              <a:rPr lang="en-US" sz="2400" b="1" dirty="0" smtClean="0">
                <a:hlinkClick r:id="rId2"/>
              </a:rPr>
              <a:t>http</a:t>
            </a:r>
            <a:r>
              <a:rPr lang="en-US" sz="2400" b="1" dirty="0">
                <a:hlinkClick r:id="rId2"/>
              </a:rPr>
              <a:t>://</a:t>
            </a:r>
            <a:r>
              <a:rPr lang="en-US" sz="2400" b="1" dirty="0" smtClean="0">
                <a:hlinkClick r:id="rId2"/>
              </a:rPr>
              <a:t>localhost:11000/oozie</a:t>
            </a:r>
            <a:endParaRPr lang="en-US" sz="2400" b="1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run</a:t>
            </a:r>
          </a:p>
          <a:p>
            <a:pPr marL="0" indent="0">
              <a:buNone/>
            </a:pPr>
            <a:r>
              <a:rPr lang="en-US" sz="2400" dirty="0"/>
              <a:t>% </a:t>
            </a:r>
            <a:r>
              <a:rPr lang="en-US" sz="2400" b="1" dirty="0" err="1"/>
              <a:t>oozie</a:t>
            </a:r>
            <a:r>
              <a:rPr lang="en-US" sz="2400" b="1" dirty="0"/>
              <a:t> job -</a:t>
            </a:r>
            <a:r>
              <a:rPr lang="en-US" sz="2400" b="1" dirty="0" err="1"/>
              <a:t>config</a:t>
            </a:r>
            <a:r>
              <a:rPr lang="en-US" sz="2400" b="1" dirty="0"/>
              <a:t> </a:t>
            </a:r>
            <a:r>
              <a:rPr lang="en-US" sz="2400" b="1" dirty="0" smtClean="0"/>
              <a:t>max-temp-</a:t>
            </a:r>
            <a:r>
              <a:rPr lang="en-US" sz="2400" b="1" dirty="0" err="1" smtClean="0"/>
              <a:t>workflow.properties</a:t>
            </a:r>
            <a:r>
              <a:rPr lang="en-US" sz="2400" b="1" dirty="0" smtClean="0"/>
              <a:t> –run</a:t>
            </a:r>
          </a:p>
          <a:p>
            <a:pPr marL="0" indent="0">
              <a:buNone/>
            </a:pPr>
            <a:r>
              <a:rPr lang="en-US" sz="2400" dirty="0"/>
              <a:t>job: 0000001-140911033236814-oozie-oozi-W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To get info</a:t>
            </a:r>
          </a:p>
          <a:p>
            <a:pPr marL="0" indent="0">
              <a:buNone/>
            </a:pPr>
            <a:r>
              <a:rPr lang="en-US" sz="2400" dirty="0"/>
              <a:t>% </a:t>
            </a:r>
            <a:r>
              <a:rPr lang="en-US" sz="2400" b="1" dirty="0" err="1"/>
              <a:t>oozie</a:t>
            </a:r>
            <a:r>
              <a:rPr lang="en-US" sz="2400" b="1" dirty="0"/>
              <a:t> job -info 0000001-140911033236814-oozie-oozi-W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Hadoop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Site-specific </a:t>
            </a:r>
            <a:r>
              <a:rPr lang="en-US" dirty="0" smtClean="0"/>
              <a:t>properties (</a:t>
            </a:r>
            <a:r>
              <a:rPr lang="en-US" dirty="0" smtClean="0"/>
              <a:t>core-default.xml)</a:t>
            </a:r>
          </a:p>
          <a:p>
            <a:r>
              <a:rPr lang="en-US" dirty="0" smtClean="0"/>
              <a:t>Yarn-specific properties (yarn-default.xml)</a:t>
            </a:r>
          </a:p>
          <a:p>
            <a:r>
              <a:rPr lang="en-US" dirty="0" smtClean="0"/>
              <a:t>HDFS-specific properties (hdfs-default.xml)</a:t>
            </a:r>
          </a:p>
          <a:p>
            <a:r>
              <a:rPr lang="en-US" dirty="0" smtClean="0"/>
              <a:t>Map Reduce specific properties (mapred-default.xml)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71600"/>
            <a:ext cx="42481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45794" y="1424668"/>
            <a:ext cx="4286250" cy="4211411"/>
            <a:chOff x="4114800" y="1600200"/>
            <a:chExt cx="4286250" cy="4211411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00475" cy="130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2916011"/>
              <a:ext cx="428625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4724400" y="5639411"/>
            <a:ext cx="4124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Specify the </a:t>
            </a:r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YARN </a:t>
            </a:r>
            <a:r>
              <a:rPr lang="en-US" dirty="0"/>
              <a:t>resource </a:t>
            </a:r>
            <a:r>
              <a:rPr lang="en-US" dirty="0" smtClean="0"/>
              <a:t>manager address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5794" y="5668357"/>
            <a:ext cx="3790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YARN </a:t>
            </a:r>
            <a:r>
              <a:rPr lang="en-US" dirty="0"/>
              <a:t>resource </a:t>
            </a:r>
            <a:r>
              <a:rPr lang="en-US" dirty="0" smtClean="0"/>
              <a:t>manager Are running </a:t>
            </a:r>
            <a:r>
              <a:rPr lang="en-US" dirty="0"/>
              <a:t>on </a:t>
            </a:r>
            <a:r>
              <a:rPr lang="en-US" dirty="0" smtClean="0"/>
              <a:t>localhost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9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Parameters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13372" y="1524001"/>
          <a:ext cx="8449628" cy="491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828">
                  <a:extLst>
                    <a:ext uri="{9D8B030D-6E8A-4147-A177-3AD203B41FA5}">
                      <a16:colId xmlns:a16="http://schemas.microsoft.com/office/drawing/2014/main" val="724529479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1832177091"/>
                    </a:ext>
                  </a:extLst>
                </a:gridCol>
                <a:gridCol w="3839845">
                  <a:extLst>
                    <a:ext uri="{9D8B030D-6E8A-4147-A177-3AD203B41FA5}">
                      <a16:colId xmlns:a16="http://schemas.microsoft.com/office/drawing/2014/main" val="3443278117"/>
                    </a:ext>
                  </a:extLst>
                </a:gridCol>
              </a:tblGrid>
              <a:tr h="3531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Paramter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22583"/>
                  </a:ext>
                </a:extLst>
              </a:tr>
              <a:tr h="82777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dfs.namenode.name.dir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Path on the local </a:t>
                      </a:r>
                      <a:r>
                        <a:rPr lang="en-US" sz="1400" dirty="0" err="1" smtClean="0"/>
                        <a:t>filesystem</a:t>
                      </a:r>
                      <a:r>
                        <a:rPr lang="en-US" sz="1400" dirty="0" smtClean="0"/>
                        <a:t> where the </a:t>
                      </a:r>
                      <a:r>
                        <a:rPr lang="en-US" sz="1400" dirty="0" err="1" smtClean="0"/>
                        <a:t>NameNode</a:t>
                      </a:r>
                      <a:r>
                        <a:rPr lang="en-US" sz="1400" dirty="0" smtClean="0"/>
                        <a:t> stores the namespace and transactions logs persistently.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459491"/>
                  </a:ext>
                </a:extLst>
              </a:tr>
              <a:tr h="57944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dfs.block.size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134217728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HDFS </a:t>
                      </a:r>
                      <a:r>
                        <a:rPr lang="en-US" sz="1400" dirty="0" err="1" smtClean="0"/>
                        <a:t>blocksize</a:t>
                      </a:r>
                      <a:r>
                        <a:rPr lang="en-US" sz="1400" dirty="0" smtClean="0"/>
                        <a:t> of 128MB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72622"/>
                  </a:ext>
                </a:extLst>
              </a:tr>
              <a:tr h="5794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mapreduce.framework.name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yarn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Execution framework set to Hadoop YARN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630906"/>
                  </a:ext>
                </a:extLst>
              </a:tr>
              <a:tr h="500342">
                <a:tc>
                  <a:txBody>
                    <a:bodyPr/>
                    <a:lstStyle/>
                    <a:p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mapreduce.map.resource.memory-mb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memory requested for the all map task containers to the value in MB. Defaults to 1024.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09301"/>
                  </a:ext>
                </a:extLst>
              </a:tr>
              <a:tr h="579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mapreduce.map.resource.vcores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CPU requested for the all map task containers to the value. Defaults to 1.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92556"/>
                  </a:ext>
                </a:extLst>
              </a:tr>
              <a:tr h="706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yarn.app.mapreduce.am.resource.memory-mb</a:t>
                      </a:r>
                      <a:r>
                        <a:rPr lang="en-US" sz="1600" dirty="0" smtClean="0"/>
                        <a:t>	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Sets the memory requested for the application master container to the value in MB.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Defaults to 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555676"/>
                  </a:ext>
                </a:extLst>
              </a:tr>
              <a:tr h="7063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yarn.app.mapreduce.am.resource.vcores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Sets the CPU requested for the application master container to the value. Defaults to 1.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23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2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Job, Task, and Task Attempt 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application_1410450250506_0003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time that the resource manager (not the application) </a:t>
            </a:r>
            <a:r>
              <a:rPr lang="en-US" sz="2000" dirty="0" smtClean="0"/>
              <a:t>started.</a:t>
            </a:r>
          </a:p>
          <a:p>
            <a:pPr marL="0" indent="0">
              <a:buNone/>
            </a:pPr>
            <a:r>
              <a:rPr lang="en-US" sz="2000" dirty="0" smtClean="0"/>
              <a:t>Incrementing counter (1-based)</a:t>
            </a:r>
          </a:p>
          <a:p>
            <a:r>
              <a:rPr lang="en-US" dirty="0" smtClean="0"/>
              <a:t>job_1410450250506_0003</a:t>
            </a:r>
          </a:p>
          <a:p>
            <a:r>
              <a:rPr lang="en-US" dirty="0" smtClean="0"/>
              <a:t>appattempt_1410450250506_0003_000001</a:t>
            </a:r>
          </a:p>
          <a:p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AM container_1410450250506_0003_01_000001</a:t>
            </a:r>
          </a:p>
          <a:p>
            <a:pPr lvl="1"/>
            <a:r>
              <a:rPr lang="en-US" dirty="0" smtClean="0"/>
              <a:t>Others container_1410450250506_0003_01_000002</a:t>
            </a:r>
          </a:p>
          <a:p>
            <a:endParaRPr lang="en-US" dirty="0" smtClean="0"/>
          </a:p>
          <a:p>
            <a:r>
              <a:rPr lang="en-US" dirty="0" smtClean="0"/>
              <a:t>task_1410450250506_0003_m_000003</a:t>
            </a:r>
          </a:p>
          <a:p>
            <a:pPr marL="0" indent="0">
              <a:buNone/>
            </a:pPr>
            <a:r>
              <a:rPr lang="en-US" sz="2000" dirty="0" smtClean="0"/>
              <a:t>The fourth (0-based) map task to run</a:t>
            </a:r>
          </a:p>
          <a:p>
            <a:r>
              <a:rPr lang="en-US" dirty="0" smtClean="0"/>
              <a:t>attempt_1410450250506_0003_m_000003_0</a:t>
            </a:r>
          </a:p>
          <a:p>
            <a:pPr marL="0" indent="0">
              <a:buNone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first </a:t>
            </a:r>
            <a:r>
              <a:rPr lang="en-US" sz="2000" dirty="0" smtClean="0"/>
              <a:t>attempt (0-based)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MapReduce Web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http://</a:t>
            </a:r>
            <a:r>
              <a:rPr lang="en-US" i="1" dirty="0" smtClean="0">
                <a:hlinkClick r:id="rId2"/>
              </a:rPr>
              <a:t>resource-manager-host:8088/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209800"/>
            <a:ext cx="877185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8534400" y="4191000"/>
            <a:ext cx="466052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0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r="4000"/>
          <a:stretch/>
        </p:blipFill>
        <p:spPr bwMode="auto">
          <a:xfrm>
            <a:off x="152400" y="1676400"/>
            <a:ext cx="881149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00200" y="4876800"/>
            <a:ext cx="533400" cy="533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8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33863</TotalTime>
  <Words>2108</Words>
  <Application>Microsoft Office PowerPoint</Application>
  <PresentationFormat>On-screen Show (4:3)</PresentationFormat>
  <Paragraphs>295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Office Theme</vt:lpstr>
      <vt:lpstr>How MapReduce Works</vt:lpstr>
      <vt:lpstr>Overview of Topics</vt:lpstr>
      <vt:lpstr>Hadoop Configuration</vt:lpstr>
      <vt:lpstr>Default Hadoop Configuration</vt:lpstr>
      <vt:lpstr>Configuration Examples</vt:lpstr>
      <vt:lpstr>Configuration Parameters Examples</vt:lpstr>
      <vt:lpstr>Job, Task, and Task Attempt IDs</vt:lpstr>
      <vt:lpstr>The MapReduce Web UI</vt:lpstr>
      <vt:lpstr>MapReduce Job Page</vt:lpstr>
      <vt:lpstr>Map Tasks Page</vt:lpstr>
      <vt:lpstr>How Hadoop runs a MapReduce job</vt:lpstr>
      <vt:lpstr>Step 3: Copy Job Resources</vt:lpstr>
      <vt:lpstr>Uber Task</vt:lpstr>
      <vt:lpstr>Task Assignment</vt:lpstr>
      <vt:lpstr>Memory and CPU requirements for Tasks</vt:lpstr>
      <vt:lpstr>Task Failure</vt:lpstr>
      <vt:lpstr>Hanging Tasks</vt:lpstr>
      <vt:lpstr>Application Master Failure</vt:lpstr>
      <vt:lpstr>Node Manager Failure</vt:lpstr>
      <vt:lpstr>Resource Manager Failure</vt:lpstr>
      <vt:lpstr>Shuffle and Sort</vt:lpstr>
      <vt:lpstr>The Map Side</vt:lpstr>
      <vt:lpstr>The Reduce Side</vt:lpstr>
      <vt:lpstr>Tuning A Job Guidelines</vt:lpstr>
      <vt:lpstr>Configuration Tuning</vt:lpstr>
      <vt:lpstr>Configuration Tuning</vt:lpstr>
      <vt:lpstr>Map-side Tuning Parameters</vt:lpstr>
      <vt:lpstr>Reduce-side Tuning Parameters</vt:lpstr>
      <vt:lpstr>Speculative Execution</vt:lpstr>
      <vt:lpstr>Input Splits</vt:lpstr>
      <vt:lpstr>MapReduce Workflows</vt:lpstr>
      <vt:lpstr>Computation Decomposition</vt:lpstr>
      <vt:lpstr>Apache Oozie</vt:lpstr>
      <vt:lpstr>Apache Oozie</vt:lpstr>
      <vt:lpstr>Simple Oozie Example</vt:lpstr>
      <vt:lpstr>Packaging and deploying an Oozie workflow application</vt:lpstr>
      <vt:lpstr>Running an Oozie workflow job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ElSayed Eissa Abdo Hemayed</cp:lastModifiedBy>
  <cp:revision>364</cp:revision>
  <cp:lastPrinted>2017-10-22T13:00:07Z</cp:lastPrinted>
  <dcterms:created xsi:type="dcterms:W3CDTF">2016-03-29T07:35:54Z</dcterms:created>
  <dcterms:modified xsi:type="dcterms:W3CDTF">2020-10-20T12:07:16Z</dcterms:modified>
</cp:coreProperties>
</file>