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96" r:id="rId4"/>
    <p:sldId id="305" r:id="rId5"/>
    <p:sldId id="306" r:id="rId6"/>
    <p:sldId id="301" r:id="rId7"/>
    <p:sldId id="302" r:id="rId8"/>
    <p:sldId id="303" r:id="rId9"/>
    <p:sldId id="304" r:id="rId10"/>
    <p:sldId id="297" r:id="rId11"/>
    <p:sldId id="298" r:id="rId12"/>
    <p:sldId id="299" r:id="rId13"/>
    <p:sldId id="300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2895" autoAdjust="0"/>
  </p:normalViewPr>
  <p:slideViewPr>
    <p:cSldViewPr>
      <p:cViewPr>
        <p:scale>
          <a:sx n="73" d="100"/>
          <a:sy n="73" d="100"/>
        </p:scale>
        <p:origin x="106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CIE 504: Big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5D4E4E-D7F4-4342-9EAF-DBEC3793E7C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Lect 5: Developing a MapReduce App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5821BEC-D180-4355-9A23-992982F5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2028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CIE 504: Big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0E4BCE7-09DF-42B1-8FB0-2E4C2F9C0986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Lect 5: Developing a MapReduce App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D95B7C-6CF9-43D7-BE59-00ACFCE4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925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CIE 504: Big 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BBF71AE-AD68-4862-8127-C79CECB8A7D1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Lect 5: Developing a MapReduce App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8D95B7C-6CF9-43D7-BE59-00ACFCE4D1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1432" tIns="45716" rIns="91432" bIns="45716">
            <a:normAutofit/>
          </a:bodyPr>
          <a:lstStyle/>
          <a:p>
            <a:pPr defTabSz="966443">
              <a:defRPr/>
            </a:pPr>
            <a:r>
              <a:rPr lang="en-US" dirty="0"/>
              <a:t>The topics covered in this lesson are listed.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 lIns="91432" tIns="45716" rIns="91432" bIns="45716"/>
          <a:lstStyle/>
          <a:p>
            <a:pPr>
              <a:defRPr/>
            </a:pPr>
            <a:r>
              <a:rPr lang="en-US"/>
              <a:t>Lect 5: Developing a MapReduce App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91432" tIns="45716" rIns="91432" bIns="45716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5831696-CC12-432B-A1EE-73D11B901BAE}" type="datetime1">
              <a:rPr lang="en-US" smtClean="0"/>
              <a:t>10/31/2020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CIE 504: Big Data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9975-C252-4F8B-9ECD-F01E6CFEEF83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B2B0-E0F9-4AA1-85EC-8A37CA4A14B4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956-B4F5-4236-9EC3-1BB9E6D4177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5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1F76-C9AC-4257-948D-B5644515581B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FB-2EC1-4F91-A40D-ACB7E3EAFB36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1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0E64-856E-4AB2-91FB-3EF8470170C0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3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F61-0F3E-4CB1-98F5-41CEB579C646}" type="datetime1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6902-9C7A-4C6C-9E24-86F00EAB7B03}" type="datetime1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8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FCD0-6EA5-45E9-BC3C-81F9A3D70D63}" type="datetime1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4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5A3A-B321-4D52-A7C7-68B5121E6790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E1CA-260D-43AB-ABC1-570ECAA167F4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9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D1B0-99A2-4F4D-A8C8-6053129664B2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130425"/>
            <a:ext cx="8610600" cy="1470025"/>
          </a:xfrm>
        </p:spPr>
        <p:txBody>
          <a:bodyPr>
            <a:normAutofit/>
          </a:bodyPr>
          <a:lstStyle/>
          <a:p>
            <a:pPr marL="1204913" indent="-1204913"/>
            <a:r>
              <a:rPr lang="en-US" dirty="0"/>
              <a:t>Hadoop Steaming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Elsayed Hemayed</a:t>
            </a:r>
          </a:p>
        </p:txBody>
      </p:sp>
    </p:spTree>
    <p:extLst>
      <p:ext uri="{BB962C8B-B14F-4D97-AF65-F5344CB8AC3E}">
        <p14:creationId xmlns:p14="http://schemas.microsoft.com/office/powerpoint/2010/main" val="88196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5D64-545E-4267-BE8E-4952E941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Status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F2A78-BD34-4AA0-BD6D-94D3806E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CA414-A062-4FBE-9F69-BA35095C4E41}"/>
              </a:ext>
            </a:extLst>
          </p:cNvPr>
          <p:cNvSpPr txBox="1"/>
          <p:nvPr/>
        </p:nvSpPr>
        <p:spPr>
          <a:xfrm>
            <a:off x="485775" y="1828800"/>
            <a:ext cx="792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3686C8"/>
                </a:solidFill>
                <a:latin typeface="Consolas-Bold"/>
              </a:rPr>
              <a:t># Assume num has number of words processed</a:t>
            </a:r>
          </a:p>
          <a:p>
            <a:pPr algn="l"/>
            <a:r>
              <a:rPr lang="en-US" sz="1800" b="1" i="0" u="none" strike="noStrike" baseline="0" dirty="0">
                <a:solidFill>
                  <a:srgbClr val="3686C8"/>
                </a:solidFill>
                <a:latin typeface="Consolas-Bold"/>
              </a:rPr>
              <a:t>print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("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reporter:status:processed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 {} words"</a:t>
            </a:r>
          </a:p>
          <a:p>
            <a:pPr algn="l"/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.format(num), </a:t>
            </a:r>
            <a:r>
              <a:rPr lang="en-US" sz="1800" b="1" i="0" u="none" strike="noStrike" baseline="0" dirty="0">
                <a:solidFill>
                  <a:srgbClr val="3686C8"/>
                </a:solidFill>
                <a:latin typeface="Consolas-Bold"/>
              </a:rPr>
              <a:t>file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sys.stderr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E54FE-DAC7-492A-8E49-E32F7BD91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97" y="3088388"/>
            <a:ext cx="5750805" cy="25889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40E2B2-0830-43FF-9EAE-9EFDF090B9E4}"/>
              </a:ext>
            </a:extLst>
          </p:cNvPr>
          <p:cNvCxnSpPr>
            <a:cxnSpLocks/>
          </p:cNvCxnSpPr>
          <p:nvPr/>
        </p:nvCxnSpPr>
        <p:spPr>
          <a:xfrm>
            <a:off x="6781800" y="2475131"/>
            <a:ext cx="0" cy="1371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9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86A3-1DBB-48FA-85C2-77F14105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Counters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38EDF-A9AE-4692-B4BC-3042747E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04621-2980-44B6-A552-2E1695B84FB5}"/>
              </a:ext>
            </a:extLst>
          </p:cNvPr>
          <p:cNvSpPr txBox="1"/>
          <p:nvPr/>
        </p:nvSpPr>
        <p:spPr>
          <a:xfrm>
            <a:off x="762000" y="1822101"/>
            <a:ext cx="7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3686C8"/>
                </a:solidFill>
                <a:latin typeface="Consolas-Bold"/>
              </a:rPr>
              <a:t>print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(" 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reporter:counter:Personal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Counters,word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 found,1",</a:t>
            </a:r>
          </a:p>
          <a:p>
            <a:pPr algn="l"/>
            <a:r>
              <a:rPr lang="en-US" sz="1800" b="1" i="0" u="none" strike="noStrike" baseline="0" dirty="0">
                <a:solidFill>
                  <a:srgbClr val="3686C8"/>
                </a:solidFill>
                <a:latin typeface="Consolas-Bold"/>
              </a:rPr>
              <a:t>file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sys.stderr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5BE69-52CF-40DA-83A6-9C8F3DD878F9}"/>
              </a:ext>
            </a:extLst>
          </p:cNvPr>
          <p:cNvSpPr txBox="1"/>
          <p:nvPr/>
        </p:nvSpPr>
        <p:spPr>
          <a:xfrm>
            <a:off x="2667000" y="2590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reporter:counter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:&lt;group&gt;,&lt;counter&gt;,&lt;amount&gt;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18015D-FB4B-4DD1-9757-92D89E33BAD6}"/>
              </a:ext>
            </a:extLst>
          </p:cNvPr>
          <p:cNvCxnSpPr>
            <a:cxnSpLocks/>
          </p:cNvCxnSpPr>
          <p:nvPr/>
        </p:nvCxnSpPr>
        <p:spPr>
          <a:xfrm flipV="1">
            <a:off x="5181600" y="2133600"/>
            <a:ext cx="0" cy="5505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40976B-84F8-4B91-892B-003F7EA676AE}"/>
              </a:ext>
            </a:extLst>
          </p:cNvPr>
          <p:cNvCxnSpPr>
            <a:cxnSpLocks/>
          </p:cNvCxnSpPr>
          <p:nvPr/>
        </p:nvCxnSpPr>
        <p:spPr>
          <a:xfrm flipV="1">
            <a:off x="6477000" y="2133600"/>
            <a:ext cx="0" cy="5505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542F52-3F9D-43FE-A3A0-16A6A60DC55F}"/>
              </a:ext>
            </a:extLst>
          </p:cNvPr>
          <p:cNvCxnSpPr>
            <a:cxnSpLocks/>
          </p:cNvCxnSpPr>
          <p:nvPr/>
        </p:nvCxnSpPr>
        <p:spPr>
          <a:xfrm flipV="1">
            <a:off x="7696200" y="2133600"/>
            <a:ext cx="0" cy="5505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2D8B0B2-9318-493A-A2E5-67B1D236C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13239"/>
            <a:ext cx="7848600" cy="30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9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631B-1EBF-44B1-9791-4FC2E52E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Variables</a:t>
            </a:r>
            <a:br>
              <a:rPr lang="en-US" dirty="0"/>
            </a:br>
            <a:r>
              <a:rPr lang="en-US" dirty="0"/>
              <a:t>(Job / Task config)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2DAA8-FC01-4E1D-B345-6358C4D7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B2FAC-5901-4867-9591-EB15C800E6CA}"/>
              </a:ext>
            </a:extLst>
          </p:cNvPr>
          <p:cNvSpPr txBox="1"/>
          <p:nvPr/>
        </p:nvSpPr>
        <p:spPr>
          <a:xfrm>
            <a:off x="914400" y="2286000"/>
            <a:ext cx="6858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os.environ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["</a:t>
            </a:r>
            <a:r>
              <a:rPr lang="en-US" sz="1800" b="1" i="0" u="none" strike="noStrike" baseline="0" dirty="0" err="1">
                <a:solidFill>
                  <a:srgbClr val="009000"/>
                </a:solidFill>
                <a:latin typeface="Consolas-Bold"/>
              </a:rPr>
              <a:t>mapreduce_map_input_file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"],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os.environ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["</a:t>
            </a:r>
            <a:r>
              <a:rPr lang="en-US" sz="1800" b="1" i="0" u="none" strike="noStrike" baseline="0" dirty="0" err="1">
                <a:solidFill>
                  <a:srgbClr val="009000"/>
                </a:solidFill>
                <a:latin typeface="Consolas-Bold"/>
              </a:rPr>
              <a:t>mapreduce_map_input_start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"],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os.environ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["</a:t>
            </a:r>
            <a:r>
              <a:rPr lang="en-US" sz="1800" b="1" i="0" u="none" strike="noStrike" baseline="0" dirty="0" err="1">
                <a:solidFill>
                  <a:srgbClr val="009000"/>
                </a:solidFill>
                <a:latin typeface="Consolas-Bold"/>
              </a:rPr>
              <a:t>mapreduce_map_input_length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"],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os.environ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["</a:t>
            </a:r>
            <a:r>
              <a:rPr lang="en-US" sz="1800" b="1" i="0" u="none" strike="noStrike" baseline="0" dirty="0" err="1">
                <a:solidFill>
                  <a:srgbClr val="009000"/>
                </a:solidFill>
                <a:latin typeface="Consolas-Bold"/>
              </a:rPr>
              <a:t>mapreduce_task_id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"]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os.environ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["</a:t>
            </a:r>
            <a:r>
              <a:rPr lang="en-US" sz="1800" b="1" i="0" u="none" strike="noStrike" baseline="0" dirty="0" err="1">
                <a:solidFill>
                  <a:srgbClr val="009000"/>
                </a:solidFill>
                <a:latin typeface="Consolas-Bold"/>
              </a:rPr>
              <a:t>mapreduce_task_partition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"]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6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EBEA-1AB2-4081-9329-CFDF53E7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Task Counter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2ACCA-4CBB-475B-ABA4-C3EF2FAE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187D6B-73AA-4C28-8AA7-0114E1DA2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74912"/>
            <a:ext cx="8820428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reporter:counter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:"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os.environ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mapreduce_task_id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+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",word_found,1"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sys.stderr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7B62A-1272-41B5-B685-44915DD8D6E4}"/>
              </a:ext>
            </a:extLst>
          </p:cNvPr>
          <p:cNvSpPr txBox="1"/>
          <p:nvPr/>
        </p:nvSpPr>
        <p:spPr>
          <a:xfrm>
            <a:off x="762000" y="3400697"/>
            <a:ext cx="6553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task_1604145017197_0005_m_000000</a:t>
            </a:r>
          </a:p>
          <a:p>
            <a:r>
              <a:rPr lang="en-US" dirty="0"/>
              <a:t>                </a:t>
            </a:r>
            <a:r>
              <a:rPr lang="en-US" dirty="0" err="1"/>
              <a:t>word_found</a:t>
            </a:r>
            <a:r>
              <a:rPr lang="en-US" dirty="0"/>
              <a:t>=134741</a:t>
            </a:r>
          </a:p>
          <a:p>
            <a:r>
              <a:rPr lang="en-US" dirty="0"/>
              <a:t> task_1604145017197_0005_m_000001</a:t>
            </a:r>
          </a:p>
          <a:p>
            <a:r>
              <a:rPr lang="en-US" dirty="0"/>
              <a:t>                </a:t>
            </a:r>
            <a:r>
              <a:rPr lang="en-US" dirty="0" err="1"/>
              <a:t>word_found</a:t>
            </a:r>
            <a:r>
              <a:rPr lang="en-US" dirty="0"/>
              <a:t>=133396</a:t>
            </a:r>
          </a:p>
        </p:txBody>
      </p:sp>
    </p:spTree>
    <p:extLst>
      <p:ext uri="{BB962C8B-B14F-4D97-AF65-F5344CB8AC3E}">
        <p14:creationId xmlns:p14="http://schemas.microsoft.com/office/powerpoint/2010/main" val="83898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A12558"/>
                </a:solidFill>
                <a:latin typeface="YandexSansText-Medium"/>
              </a:rPr>
              <a:t>How to distribute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YandexSansText-Regular"/>
              </a:rPr>
              <a:t>files and archives to MapReduce workers</a:t>
            </a:r>
          </a:p>
          <a:p>
            <a:pPr algn="l"/>
            <a:r>
              <a:rPr lang="en-US" sz="1800" b="0" i="0" u="none" strike="noStrike" baseline="0" dirty="0">
                <a:solidFill>
                  <a:srgbClr val="A12558"/>
                </a:solidFill>
                <a:latin typeface="YandexSansText-Medium"/>
              </a:rPr>
              <a:t>How to use distributed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YandexSansText-Regular"/>
              </a:rPr>
              <a:t>files and archives in MapReduce applications</a:t>
            </a:r>
            <a:endParaRPr lang="en-US" sz="1800" b="0" i="0" u="none" strike="noStrike" baseline="0" dirty="0">
              <a:solidFill>
                <a:srgbClr val="A12558"/>
              </a:solidFill>
              <a:latin typeface="YandexSansText-Medium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A12558"/>
                </a:solidFill>
                <a:latin typeface="YandexSansText-Medium"/>
              </a:rPr>
              <a:t>Provide environment variables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YandexSansText-Regular"/>
              </a:rPr>
              <a:t>(global configuration) to your streaming scripts</a:t>
            </a:r>
          </a:p>
          <a:p>
            <a:pPr algn="l"/>
            <a:r>
              <a:rPr lang="en-US" sz="1800" b="0" i="0" u="none" strike="noStrike" baseline="0" dirty="0">
                <a:solidFill>
                  <a:srgbClr val="A12558"/>
                </a:solidFill>
                <a:latin typeface="YandexSansText-Medium"/>
              </a:rPr>
              <a:t>Access job configuration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YandexSansText-Regular"/>
              </a:rPr>
              <a:t>options (e.g. map input file)</a:t>
            </a:r>
          </a:p>
          <a:p>
            <a:pPr algn="l"/>
            <a:r>
              <a:rPr lang="en-US" sz="1800" b="0" i="0" u="none" strike="noStrike" baseline="0" dirty="0">
                <a:solidFill>
                  <a:srgbClr val="A12558"/>
                </a:solidFill>
                <a:latin typeface="Consolas" panose="020B0609020204030204" pitchFamily="49" charset="0"/>
              </a:rPr>
              <a:t>R</a:t>
            </a:r>
            <a:r>
              <a:rPr lang="en-US" sz="1800" b="0" i="0" u="none" strike="noStrike" baseline="0" dirty="0">
                <a:solidFill>
                  <a:srgbClr val="A12558"/>
                </a:solidFill>
                <a:latin typeface="YandexSansText-Medium"/>
              </a:rPr>
              <a:t>eport progress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YandexSansText-Regular"/>
              </a:rPr>
              <a:t>back to Hadoop MapReduce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694C35-8684-41FB-BD9B-6EBCD9C4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Streaming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F0E35-1CE6-4F40-A36C-F31C9CC4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0C2A9-6518-4A24-9C84-321188C6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37" y="1905000"/>
            <a:ext cx="783412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4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36BF-5AD1-453B-A658-816BA589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Command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A4267-309E-4158-8490-BA9DB893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AC144-27A7-48B7-AA9A-C141AA369F02}"/>
              </a:ext>
            </a:extLst>
          </p:cNvPr>
          <p:cNvSpPr txBox="1"/>
          <p:nvPr/>
        </p:nvSpPr>
        <p:spPr>
          <a:xfrm>
            <a:off x="457200" y="1512838"/>
            <a:ext cx="81534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9000"/>
                </a:solidFill>
                <a:latin typeface="Consolas" panose="020B0609020204030204" pitchFamily="49" charset="0"/>
              </a:rPr>
              <a:t>HADOOP_STREAMING_JAR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"</a:t>
            </a:r>
            <a:r>
              <a:rPr lang="en-US" sz="1800" b="0" i="0" u="none" strike="noStrike" baseline="0" dirty="0">
                <a:solidFill>
                  <a:srgbClr val="C10000"/>
                </a:solidFill>
                <a:latin typeface="Consolas" panose="020B0609020204030204" pitchFamily="49" charset="0"/>
              </a:rPr>
              <a:t>/path/to/hadoop-streaming.jar</a:t>
            </a:r>
            <a:r>
              <a:rPr lang="en-US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nl-NL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yarn jar </a:t>
            </a:r>
            <a:r>
              <a:rPr lang="nl-NL" sz="1800" b="1" i="0" u="none" strike="noStrike" baseline="0" dirty="0">
                <a:solidFill>
                  <a:srgbClr val="BC49FF"/>
                </a:solidFill>
                <a:latin typeface="Consolas-Bold"/>
              </a:rPr>
              <a:t>$HADOOP_STREAMING_JAR </a:t>
            </a:r>
            <a:r>
              <a:rPr lang="nl-NL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\</a:t>
            </a:r>
          </a:p>
          <a:p>
            <a:pPr algn="l"/>
            <a:r>
              <a:rPr lang="en-US" sz="1800" b="1" i="0" u="none" strike="noStrike" baseline="0" dirty="0">
                <a:solidFill>
                  <a:srgbClr val="BC49FF"/>
                </a:solidFill>
                <a:latin typeface="Consolas-Bold"/>
              </a:rPr>
              <a:t>-files 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mapper.py, reducer.sh </a:t>
            </a:r>
            <a:r>
              <a:rPr lang="en-US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\</a:t>
            </a:r>
          </a:p>
          <a:p>
            <a:pPr algn="l"/>
            <a:r>
              <a:rPr lang="en-US" sz="1800" b="1" i="0" u="none" strike="noStrike" baseline="0" dirty="0">
                <a:solidFill>
                  <a:srgbClr val="BC49FF"/>
                </a:solidFill>
                <a:latin typeface="Consolas-Bold"/>
              </a:rPr>
              <a:t>-mapper </a:t>
            </a:r>
            <a:r>
              <a:rPr lang="en-US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'</a:t>
            </a:r>
            <a:r>
              <a:rPr lang="en-US" sz="1800" b="0" i="0" u="none" strike="noStrike" baseline="0" dirty="0">
                <a:solidFill>
                  <a:srgbClr val="C10000"/>
                </a:solidFill>
                <a:latin typeface="Consolas" panose="020B0609020204030204" pitchFamily="49" charset="0"/>
              </a:rPr>
              <a:t>python mapper.py</a:t>
            </a:r>
            <a:r>
              <a:rPr lang="en-US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' \</a:t>
            </a:r>
          </a:p>
          <a:p>
            <a:pPr algn="l"/>
            <a:r>
              <a:rPr lang="en-US" sz="1800" b="1" i="0" u="none" strike="noStrike" baseline="0" dirty="0">
                <a:solidFill>
                  <a:srgbClr val="BC49FF"/>
                </a:solidFill>
                <a:latin typeface="Consolas-Bold"/>
              </a:rPr>
              <a:t>-reducer </a:t>
            </a:r>
            <a:r>
              <a:rPr lang="en-US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'</a:t>
            </a:r>
            <a:r>
              <a:rPr lang="en-US" sz="1800" b="0" i="0" u="none" strike="noStrike" baseline="0" dirty="0">
                <a:solidFill>
                  <a:srgbClr val="C10000"/>
                </a:solidFill>
                <a:latin typeface="Consolas" panose="020B0609020204030204" pitchFamily="49" charset="0"/>
              </a:rPr>
              <a:t>./reducer.sh</a:t>
            </a:r>
            <a:r>
              <a:rPr lang="en-US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' \</a:t>
            </a:r>
          </a:p>
          <a:p>
            <a:pPr algn="l"/>
            <a:r>
              <a:rPr lang="en-US" sz="1800" b="1" i="0" u="none" strike="noStrike" baseline="0" dirty="0">
                <a:solidFill>
                  <a:srgbClr val="BC49FF"/>
                </a:solidFill>
                <a:latin typeface="Consolas-Bold"/>
              </a:rPr>
              <a:t>-</a:t>
            </a:r>
            <a:r>
              <a:rPr lang="en-US" sz="1800" b="1" i="0" u="none" strike="noStrike" baseline="0" dirty="0" err="1">
                <a:solidFill>
                  <a:srgbClr val="BC49FF"/>
                </a:solidFill>
                <a:latin typeface="Consolas-Bold"/>
              </a:rPr>
              <a:t>numReduceTasks</a:t>
            </a:r>
            <a:r>
              <a:rPr lang="en-US" sz="1800" b="1" i="0" u="none" strike="noStrike" baseline="0" dirty="0">
                <a:solidFill>
                  <a:srgbClr val="BC49FF"/>
                </a:solidFill>
                <a:latin typeface="Consolas-Bold"/>
              </a:rPr>
              <a:t> </a:t>
            </a:r>
            <a:r>
              <a:rPr lang="en-US" sz="1800" b="0" i="0" u="none" strike="noStrike" baseline="0" dirty="0">
                <a:solidFill>
                  <a:srgbClr val="C10000"/>
                </a:solidFill>
                <a:latin typeface="Consolas" panose="020B0609020204030204" pitchFamily="49" charset="0"/>
              </a:rPr>
              <a:t>1 </a:t>
            </a:r>
            <a:r>
              <a:rPr lang="en-US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\</a:t>
            </a:r>
          </a:p>
          <a:p>
            <a:pPr algn="l"/>
            <a:r>
              <a:rPr lang="fr-FR" sz="1800" b="1" i="0" u="none" strike="noStrike" baseline="0" dirty="0">
                <a:solidFill>
                  <a:srgbClr val="BC49FF"/>
                </a:solidFill>
                <a:latin typeface="Consolas-Bold"/>
              </a:rPr>
              <a:t>-input </a:t>
            </a:r>
            <a:r>
              <a:rPr lang="fr-FR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/data/wiki/</a:t>
            </a:r>
            <a:r>
              <a:rPr lang="fr-FR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en_articles</a:t>
            </a:r>
            <a:r>
              <a:rPr lang="fr-FR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 </a:t>
            </a:r>
            <a:r>
              <a:rPr lang="fr-FR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\</a:t>
            </a:r>
          </a:p>
          <a:p>
            <a:pPr algn="l"/>
            <a:r>
              <a:rPr lang="en-US" sz="1800" b="1" i="0" u="none" strike="noStrike" baseline="0" dirty="0">
                <a:solidFill>
                  <a:srgbClr val="BC49FF"/>
                </a:solidFill>
                <a:latin typeface="Consolas-Bold"/>
              </a:rPr>
              <a:t>-output 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wc_mr_with_reducer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4F0BD-36CD-4935-BBE5-3F4F4EB5AFC5}"/>
              </a:ext>
            </a:extLst>
          </p:cNvPr>
          <p:cNvSpPr txBox="1"/>
          <p:nvPr/>
        </p:nvSpPr>
        <p:spPr>
          <a:xfrm>
            <a:off x="457200" y="4052500"/>
            <a:ext cx="6858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The general command line syntax is</a:t>
            </a:r>
          </a:p>
          <a:p>
            <a:pPr algn="l"/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bin/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hadoop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 command [</a:t>
            </a:r>
            <a:r>
              <a:rPr lang="en-US" sz="1800" b="1" i="0" u="none" strike="noStrike" baseline="0" dirty="0" err="1">
                <a:solidFill>
                  <a:srgbClr val="C10000"/>
                </a:solidFill>
                <a:latin typeface="Consolas-Bold"/>
              </a:rPr>
              <a:t>genericOptions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] [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commandOptions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-conf &lt;configuration file&gt;</a:t>
            </a:r>
          </a:p>
          <a:p>
            <a:pPr algn="l"/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-D &lt;property=value&gt;</a:t>
            </a:r>
          </a:p>
          <a:p>
            <a:pPr algn="l"/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-fs &lt;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local|namenode:port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-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jt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 &lt;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local|resourcemanager:port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b="1" i="0" u="none" strike="noStrike" baseline="0" dirty="0">
                <a:solidFill>
                  <a:srgbClr val="C10000"/>
                </a:solidFill>
                <a:latin typeface="Consolas-Bold"/>
              </a:rPr>
              <a:t>-files &lt;comma separated list of files&gt;</a:t>
            </a:r>
          </a:p>
          <a:p>
            <a:pPr algn="l"/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-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libjars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 &lt;comma separated list of jars&gt;</a:t>
            </a:r>
          </a:p>
          <a:p>
            <a:pPr algn="l"/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-archives &lt;comma separated list of archives&gt;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7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367CC4-7455-4634-9150-E932A054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5B3AD-6F42-4480-A72D-E927BEE40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-D </a:t>
            </a:r>
            <a:r>
              <a:rPr lang="en-US" dirty="0" err="1"/>
              <a:t>stream.map.output.field.separator</a:t>
            </a:r>
            <a:r>
              <a:rPr lang="en-US" dirty="0"/>
              <a:t>=. </a:t>
            </a:r>
          </a:p>
          <a:p>
            <a:pPr marL="0" indent="0">
              <a:buNone/>
            </a:pPr>
            <a:r>
              <a:rPr lang="en-US" dirty="0"/>
              <a:t>-D </a:t>
            </a:r>
            <a:r>
              <a:rPr lang="en-US" dirty="0" err="1"/>
              <a:t>stream.num.map.output.key.fields</a:t>
            </a:r>
            <a:r>
              <a:rPr lang="en-US" dirty="0"/>
              <a:t>=4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 prefix up to the fourth "." in a line will be the key and the rest of the line (excluding the fourth ".") will be the value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810C4A-150E-4412-9D73-9C9D7344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0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17EA-C316-475A-BCF7-5DDC2ED2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Extra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AEBD9-5C14-4577-89F4-1AE504B0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5257E-029D-4D96-B118-5CED84174702}"/>
              </a:ext>
            </a:extLst>
          </p:cNvPr>
          <p:cNvSpPr txBox="1"/>
          <p:nvPr/>
        </p:nvSpPr>
        <p:spPr>
          <a:xfrm>
            <a:off x="470262" y="1752600"/>
            <a:ext cx="7835537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nl-NL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yarn jar </a:t>
            </a:r>
            <a:r>
              <a:rPr lang="nl-NL" sz="1800" b="1" i="0" u="none" strike="noStrike" baseline="0" dirty="0">
                <a:solidFill>
                  <a:srgbClr val="BC49FF"/>
                </a:solidFill>
                <a:latin typeface="Consolas-Bold"/>
              </a:rPr>
              <a:t>$HADOOP_STREAMING_JAR </a:t>
            </a:r>
            <a:r>
              <a:rPr lang="nl-NL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\</a:t>
            </a:r>
          </a:p>
          <a:p>
            <a:pPr algn="l"/>
            <a:r>
              <a:rPr lang="en-US" sz="1800" b="1" i="0" u="none" strike="noStrike" baseline="0" dirty="0">
                <a:solidFill>
                  <a:srgbClr val="BC49FF"/>
                </a:solidFill>
                <a:latin typeface="Consolas-Bold"/>
              </a:rPr>
              <a:t>-files 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mapper.py,reducer.py,vocabulary.txt </a:t>
            </a:r>
            <a:r>
              <a:rPr lang="en-US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\</a:t>
            </a:r>
          </a:p>
          <a:p>
            <a:pPr algn="l"/>
            <a:r>
              <a:rPr lang="en-US" sz="1800" b="1" i="0" u="none" strike="noStrike" baseline="0" dirty="0">
                <a:solidFill>
                  <a:srgbClr val="BC49FF"/>
                </a:solidFill>
                <a:latin typeface="Consolas-Bold"/>
              </a:rPr>
              <a:t>-mapper </a:t>
            </a:r>
            <a:r>
              <a:rPr lang="en-US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'</a:t>
            </a:r>
            <a:r>
              <a:rPr lang="en-US" sz="1800" b="0" i="0" u="none" strike="noStrike" baseline="0" dirty="0">
                <a:solidFill>
                  <a:srgbClr val="C10000"/>
                </a:solidFill>
                <a:latin typeface="Consolas" panose="020B0609020204030204" pitchFamily="49" charset="0"/>
              </a:rPr>
              <a:t>python mapper.py</a:t>
            </a:r>
            <a:r>
              <a:rPr lang="en-US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' \</a:t>
            </a:r>
          </a:p>
          <a:p>
            <a:pPr algn="l"/>
            <a:r>
              <a:rPr lang="en-US" sz="1800" b="1" i="0" u="none" strike="noStrike" baseline="0" dirty="0">
                <a:solidFill>
                  <a:srgbClr val="BC49FF"/>
                </a:solidFill>
                <a:latin typeface="Consolas-Bold"/>
              </a:rPr>
              <a:t>-reducer </a:t>
            </a:r>
            <a:r>
              <a:rPr lang="en-US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'</a:t>
            </a:r>
            <a:r>
              <a:rPr lang="en-US" sz="1800" b="0" i="0" u="none" strike="noStrike" baseline="0" dirty="0">
                <a:solidFill>
                  <a:srgbClr val="C10000"/>
                </a:solidFill>
                <a:latin typeface="Consolas" panose="020B0609020204030204" pitchFamily="49" charset="0"/>
              </a:rPr>
              <a:t>python reducer.py</a:t>
            </a:r>
            <a:r>
              <a:rPr lang="en-US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' \</a:t>
            </a:r>
          </a:p>
          <a:p>
            <a:pPr algn="l"/>
            <a:r>
              <a:rPr lang="fr-FR" sz="1800" b="1" i="0" u="none" strike="noStrike" baseline="0" dirty="0">
                <a:solidFill>
                  <a:srgbClr val="BC49FF"/>
                </a:solidFill>
                <a:latin typeface="Consolas-Bold"/>
              </a:rPr>
              <a:t>-input </a:t>
            </a:r>
            <a:r>
              <a:rPr lang="fr-FR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/data/wiki/</a:t>
            </a:r>
            <a:r>
              <a:rPr lang="fr-FR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en_articles</a:t>
            </a:r>
            <a:r>
              <a:rPr lang="fr-FR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 </a:t>
            </a:r>
            <a:r>
              <a:rPr lang="fr-FR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\</a:t>
            </a:r>
          </a:p>
          <a:p>
            <a:pPr algn="l"/>
            <a:r>
              <a:rPr lang="en-US" sz="1800" b="1" i="0" u="none" strike="noStrike" baseline="0" dirty="0">
                <a:solidFill>
                  <a:srgbClr val="BC49FF"/>
                </a:solidFill>
                <a:latin typeface="Consolas-Bold"/>
              </a:rPr>
              <a:t>-output 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word_count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D2721-7201-4720-B092-0B51D34E49C7}"/>
              </a:ext>
            </a:extLst>
          </p:cNvPr>
          <p:cNvSpPr txBox="1"/>
          <p:nvPr/>
        </p:nvSpPr>
        <p:spPr>
          <a:xfrm>
            <a:off x="457200" y="4236582"/>
            <a:ext cx="78486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C10000"/>
                </a:solidFill>
                <a:latin typeface="Consolas-Bold"/>
              </a:rPr>
              <a:t>def </a:t>
            </a:r>
            <a:r>
              <a:rPr lang="en-US" sz="1800" b="1" i="0" u="none" strike="noStrike" baseline="0" dirty="0" err="1">
                <a:solidFill>
                  <a:srgbClr val="3686C8"/>
                </a:solidFill>
                <a:latin typeface="Consolas-Bold"/>
              </a:rPr>
              <a:t>read_vocabulary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file_path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sz="1800" b="1" i="0" u="none" strike="noStrike" baseline="0" dirty="0">
                <a:solidFill>
                  <a:srgbClr val="C10000"/>
                </a:solidFill>
                <a:latin typeface="Consolas-Bold"/>
              </a:rPr>
              <a:t>return </a:t>
            </a:r>
            <a:r>
              <a:rPr lang="en-US" sz="1800" b="1" i="0" u="none" strike="noStrike" baseline="0" dirty="0">
                <a:solidFill>
                  <a:srgbClr val="3686C8"/>
                </a:solidFill>
                <a:latin typeface="Consolas-Bold"/>
              </a:rPr>
              <a:t>set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word.strip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() </a:t>
            </a:r>
            <a:r>
              <a:rPr lang="en-US" sz="1800" b="1" i="0" u="none" strike="noStrike" baseline="0" dirty="0">
                <a:solidFill>
                  <a:srgbClr val="C10000"/>
                </a:solidFill>
                <a:latin typeface="Consolas-Bold"/>
              </a:rPr>
              <a:t>for 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word </a:t>
            </a:r>
            <a:r>
              <a:rPr lang="en-US" sz="1800" b="1" i="0" u="none" strike="noStrike" baseline="0" dirty="0">
                <a:solidFill>
                  <a:srgbClr val="C10000"/>
                </a:solidFill>
                <a:latin typeface="Consolas-Bold"/>
              </a:rPr>
              <a:t>in </a:t>
            </a:r>
            <a:r>
              <a:rPr lang="en-US" sz="1800" b="1" i="0" u="none" strike="noStrike" baseline="0" dirty="0">
                <a:solidFill>
                  <a:srgbClr val="3686C8"/>
                </a:solidFill>
                <a:latin typeface="Consolas-Bold"/>
              </a:rPr>
              <a:t>open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file_path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vocabulary = 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read_vocabulary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("</a:t>
            </a:r>
            <a:r>
              <a:rPr lang="en-US" sz="1800" b="1" i="0" u="none" strike="noStrike" baseline="0" dirty="0">
                <a:solidFill>
                  <a:srgbClr val="009000"/>
                </a:solidFill>
                <a:latin typeface="Consolas-Bold"/>
              </a:rPr>
              <a:t>vocabulary.txt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")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FDEBB-9FDF-4224-ADB1-2D764DC2DCEF}"/>
              </a:ext>
            </a:extLst>
          </p:cNvPr>
          <p:cNvSpPr txBox="1"/>
          <p:nvPr/>
        </p:nvSpPr>
        <p:spPr>
          <a:xfrm>
            <a:off x="381000" y="38418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505050"/>
                </a:solidFill>
                <a:latin typeface="YandexSansText-Regular"/>
              </a:rPr>
              <a:t>Mapper (Python): mapper.py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1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928ED6-BE73-408E-A1F6-B726BAE2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76600-43AD-45E9-AC81-8ABB5966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EB99F1-3AB2-4D5F-A63C-5B4579EC3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00200"/>
            <a:ext cx="666062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3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F042-5B2C-4C57-87F9-0CD216CE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Archives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CF8ADE-DB1B-47BD-83F1-CEB61CA7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B3836-5ED0-4648-87DD-0FD9067F3A38}"/>
              </a:ext>
            </a:extLst>
          </p:cNvPr>
          <p:cNvSpPr txBox="1"/>
          <p:nvPr/>
        </p:nvSpPr>
        <p:spPr>
          <a:xfrm>
            <a:off x="1143000" y="2971800"/>
            <a:ext cx="73152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nl-NL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yarn jar </a:t>
            </a:r>
            <a:r>
              <a:rPr lang="nl-NL" sz="1800" b="1" i="0" u="none" strike="noStrike" baseline="0" dirty="0">
                <a:solidFill>
                  <a:srgbClr val="BC49FF"/>
                </a:solidFill>
                <a:latin typeface="Consolas-Bold"/>
              </a:rPr>
              <a:t>$HADOOP_STREAMING_JAR </a:t>
            </a:r>
            <a:r>
              <a:rPr lang="nl-NL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\</a:t>
            </a:r>
          </a:p>
          <a:p>
            <a:pPr algn="l"/>
            <a:r>
              <a:rPr lang="en-US" sz="1800" b="1" i="0" u="none" strike="noStrike" baseline="0" dirty="0">
                <a:solidFill>
                  <a:srgbClr val="BC49FF"/>
                </a:solidFill>
                <a:latin typeface="Consolas-Bold"/>
              </a:rPr>
              <a:t>-files 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mapper.py,reducer.py,vocabulary.txt </a:t>
            </a:r>
            <a:r>
              <a:rPr lang="en-US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\</a:t>
            </a:r>
          </a:p>
          <a:p>
            <a:pPr algn="l"/>
            <a:r>
              <a:rPr lang="en-US" sz="1800" b="1" i="0" u="none" strike="noStrike" baseline="0" dirty="0">
                <a:solidFill>
                  <a:srgbClr val="BC49FF"/>
                </a:solidFill>
                <a:latin typeface="Consolas-Bold"/>
              </a:rPr>
              <a:t>-archives 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names.tar </a:t>
            </a:r>
            <a:r>
              <a:rPr lang="en-US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\</a:t>
            </a:r>
          </a:p>
          <a:p>
            <a:pPr algn="l"/>
            <a:r>
              <a:rPr lang="en-US" sz="1800" b="1" i="0" u="none" strike="noStrike" baseline="0" dirty="0">
                <a:solidFill>
                  <a:srgbClr val="BC49FF"/>
                </a:solidFill>
                <a:latin typeface="Consolas-Bold"/>
              </a:rPr>
              <a:t>-mapper </a:t>
            </a:r>
            <a:r>
              <a:rPr lang="en-US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'</a:t>
            </a:r>
            <a:r>
              <a:rPr lang="en-US" sz="1800" b="0" i="0" u="none" strike="noStrike" baseline="0" dirty="0">
                <a:solidFill>
                  <a:srgbClr val="C10000"/>
                </a:solidFill>
                <a:latin typeface="Consolas" panose="020B0609020204030204" pitchFamily="49" charset="0"/>
              </a:rPr>
              <a:t>python mapper.py</a:t>
            </a:r>
            <a:r>
              <a:rPr lang="en-US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' \</a:t>
            </a:r>
          </a:p>
          <a:p>
            <a:pPr algn="l"/>
            <a:r>
              <a:rPr lang="en-US" sz="1800" b="1" i="0" u="none" strike="noStrike" baseline="0" dirty="0">
                <a:solidFill>
                  <a:srgbClr val="BC49FF"/>
                </a:solidFill>
                <a:latin typeface="Consolas-Bold"/>
              </a:rPr>
              <a:t>-reducer </a:t>
            </a:r>
            <a:r>
              <a:rPr lang="en-US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'</a:t>
            </a:r>
            <a:r>
              <a:rPr lang="en-US" sz="1800" b="0" i="0" u="none" strike="noStrike" baseline="0" dirty="0">
                <a:solidFill>
                  <a:srgbClr val="C10000"/>
                </a:solidFill>
                <a:latin typeface="Consolas" panose="020B0609020204030204" pitchFamily="49" charset="0"/>
              </a:rPr>
              <a:t>python reducer.py</a:t>
            </a:r>
            <a:r>
              <a:rPr lang="en-US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' \</a:t>
            </a:r>
          </a:p>
          <a:p>
            <a:pPr algn="l"/>
            <a:r>
              <a:rPr lang="fr-FR" sz="1800" b="1" i="0" u="none" strike="noStrike" baseline="0" dirty="0">
                <a:solidFill>
                  <a:srgbClr val="BC49FF"/>
                </a:solidFill>
                <a:latin typeface="Consolas-Bold"/>
              </a:rPr>
              <a:t>-input </a:t>
            </a:r>
            <a:r>
              <a:rPr lang="fr-FR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/data/wiki/</a:t>
            </a:r>
            <a:r>
              <a:rPr lang="fr-FR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en_articles</a:t>
            </a:r>
            <a:r>
              <a:rPr lang="fr-FR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 </a:t>
            </a:r>
            <a:r>
              <a:rPr lang="fr-FR" sz="1800" b="0" i="0" u="none" strike="noStrike" baseline="0" dirty="0">
                <a:solidFill>
                  <a:srgbClr val="FFCD00"/>
                </a:solidFill>
                <a:latin typeface="Consolas" panose="020B0609020204030204" pitchFamily="49" charset="0"/>
              </a:rPr>
              <a:t>\</a:t>
            </a:r>
          </a:p>
          <a:p>
            <a:pPr algn="l"/>
            <a:r>
              <a:rPr lang="en-US" sz="1800" b="1" i="0" u="none" strike="noStrike" baseline="0" dirty="0">
                <a:solidFill>
                  <a:srgbClr val="BC49FF"/>
                </a:solidFill>
                <a:latin typeface="Consolas-Bold"/>
              </a:rPr>
              <a:t>-output 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word_count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BC4FB-4E25-4E57-B682-0C0E8DCA1686}"/>
              </a:ext>
            </a:extLst>
          </p:cNvPr>
          <p:cNvSpPr txBox="1"/>
          <p:nvPr/>
        </p:nvSpPr>
        <p:spPr>
          <a:xfrm>
            <a:off x="1295400" y="1847213"/>
            <a:ext cx="6553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$ tar -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cf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 names.tar male.txt female.txt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C52697-4E5A-4F99-8060-4C2AFDC68015}"/>
              </a:ext>
            </a:extLst>
          </p:cNvPr>
          <p:cNvCxnSpPr>
            <a:cxnSpLocks/>
          </p:cNvCxnSpPr>
          <p:nvPr/>
        </p:nvCxnSpPr>
        <p:spPr>
          <a:xfrm>
            <a:off x="3048000" y="2133600"/>
            <a:ext cx="0" cy="1371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77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2A0D-B797-4118-8E1A-8D5D855D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shared archives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7E0AC-EA8C-4EDF-84B2-3BD7C3C3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C22B4-7E5B-4206-9660-CF5C54E8F02F}"/>
              </a:ext>
            </a:extLst>
          </p:cNvPr>
          <p:cNvSpPr txBox="1"/>
          <p:nvPr/>
        </p:nvSpPr>
        <p:spPr>
          <a:xfrm>
            <a:off x="762000" y="2138516"/>
            <a:ext cx="7848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C10000"/>
                </a:solidFill>
                <a:latin typeface="Consolas-Bold"/>
              </a:rPr>
              <a:t>def </a:t>
            </a:r>
            <a:r>
              <a:rPr lang="en-US" sz="1800" b="1" i="0" u="none" strike="noStrike" baseline="0" dirty="0" err="1">
                <a:solidFill>
                  <a:srgbClr val="3686C8"/>
                </a:solidFill>
                <a:latin typeface="Consolas-Bold"/>
              </a:rPr>
              <a:t>read_vocabulary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file_path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sz="1800" b="1" i="0" u="none" strike="noStrike" baseline="0" dirty="0">
                <a:solidFill>
                  <a:srgbClr val="C10000"/>
                </a:solidFill>
                <a:latin typeface="Consolas-Bold"/>
              </a:rPr>
              <a:t>	return </a:t>
            </a:r>
            <a:r>
              <a:rPr lang="en-US" sz="1800" b="1" i="0" u="none" strike="noStrike" baseline="0" dirty="0">
                <a:solidFill>
                  <a:srgbClr val="3686C8"/>
                </a:solidFill>
                <a:latin typeface="Consolas-Bold"/>
              </a:rPr>
              <a:t>set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word.strip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() </a:t>
            </a:r>
            <a:r>
              <a:rPr lang="en-US" sz="1800" b="1" i="0" u="none" strike="noStrike" baseline="0" dirty="0">
                <a:solidFill>
                  <a:srgbClr val="C10000"/>
                </a:solidFill>
                <a:latin typeface="Consolas-Bold"/>
              </a:rPr>
              <a:t>for 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word </a:t>
            </a:r>
            <a:r>
              <a:rPr lang="en-US" sz="1800" b="1" i="0" u="none" strike="noStrike" baseline="0" dirty="0">
                <a:solidFill>
                  <a:srgbClr val="C10000"/>
                </a:solidFill>
                <a:latin typeface="Consolas-Bold"/>
              </a:rPr>
              <a:t>in </a:t>
            </a:r>
            <a:r>
              <a:rPr lang="en-US" sz="1800" b="1" i="0" u="none" strike="noStrike" baseline="0" dirty="0">
                <a:solidFill>
                  <a:srgbClr val="3686C8"/>
                </a:solidFill>
                <a:latin typeface="Consolas-Bold"/>
              </a:rPr>
              <a:t>open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file_path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endParaRPr lang="en-US" dirty="0">
              <a:solidFill>
                <a:srgbClr val="505050"/>
              </a:solidFill>
              <a:latin typeface="Consolas" panose="020B0609020204030204" pitchFamily="49" charset="0"/>
            </a:endParaRPr>
          </a:p>
          <a:p>
            <a:pPr algn="l"/>
            <a:endParaRPr lang="en-US" sz="1800" b="0" i="0" u="none" strike="noStrike" baseline="0" dirty="0">
              <a:solidFill>
                <a:srgbClr val="50505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male_names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read_vocabulary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("</a:t>
            </a:r>
            <a:r>
              <a:rPr lang="en-US" sz="1800" b="1" i="0" u="none" strike="noStrike" baseline="0" dirty="0">
                <a:solidFill>
                  <a:srgbClr val="009000"/>
                </a:solidFill>
                <a:latin typeface="Consolas-Bold"/>
              </a:rPr>
              <a:t>names.tar/male.txt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")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female_names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 = </a:t>
            </a:r>
            <a:r>
              <a:rPr lang="en-US" sz="1800" b="0" i="0" u="none" strike="noStrike" baseline="0" dirty="0" err="1">
                <a:solidFill>
                  <a:srgbClr val="505050"/>
                </a:solidFill>
                <a:latin typeface="Consolas" panose="020B0609020204030204" pitchFamily="49" charset="0"/>
              </a:rPr>
              <a:t>read_vocabulary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("</a:t>
            </a:r>
            <a:r>
              <a:rPr lang="en-US" sz="1800" b="1" i="0" u="none" strike="noStrike" baseline="0" dirty="0">
                <a:solidFill>
                  <a:srgbClr val="009000"/>
                </a:solidFill>
                <a:latin typeface="Consolas-Bold"/>
              </a:rPr>
              <a:t>names.tar/female.txt</a:t>
            </a:r>
            <a:r>
              <a:rPr lang="en-US" sz="1800" b="0" i="0" u="none" strike="noStrike" baseline="0" dirty="0">
                <a:solidFill>
                  <a:srgbClr val="505050"/>
                </a:solidFill>
                <a:latin typeface="Consolas" panose="020B0609020204030204" pitchFamily="49" charset="0"/>
              </a:rPr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6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34044</TotalTime>
  <Words>746</Words>
  <Application>Microsoft Office PowerPoint</Application>
  <PresentationFormat>On-screen Show (4:3)</PresentationFormat>
  <Paragraphs>102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Consolas-Bold</vt:lpstr>
      <vt:lpstr>JetBrains Mono</vt:lpstr>
      <vt:lpstr>Verdana</vt:lpstr>
      <vt:lpstr>YandexSansText-Medium</vt:lpstr>
      <vt:lpstr>YandexSansText-Regular</vt:lpstr>
      <vt:lpstr>Office Theme</vt:lpstr>
      <vt:lpstr>Hadoop Steaming</vt:lpstr>
      <vt:lpstr>Overview of Topics</vt:lpstr>
      <vt:lpstr>Hadoop Streaming </vt:lpstr>
      <vt:lpstr>Streaming Command</vt:lpstr>
      <vt:lpstr>Configuration Example</vt:lpstr>
      <vt:lpstr>Passing Extra Files</vt:lpstr>
      <vt:lpstr>MapReduce Overview</vt:lpstr>
      <vt:lpstr>Share Archives</vt:lpstr>
      <vt:lpstr>Use the shared archives</vt:lpstr>
      <vt:lpstr>Informed Status</vt:lpstr>
      <vt:lpstr>Personal Counters</vt:lpstr>
      <vt:lpstr>Environment Variables (Job / Task config)</vt:lpstr>
      <vt:lpstr>Per Task Counter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CMP</dc:creator>
  <cp:lastModifiedBy>Elsayed Hemayed</cp:lastModifiedBy>
  <cp:revision>383</cp:revision>
  <cp:lastPrinted>2017-10-22T13:00:07Z</cp:lastPrinted>
  <dcterms:created xsi:type="dcterms:W3CDTF">2016-03-29T07:35:54Z</dcterms:created>
  <dcterms:modified xsi:type="dcterms:W3CDTF">2020-10-31T14:40:29Z</dcterms:modified>
</cp:coreProperties>
</file>