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9"/>
  </p:notesMasterIdLst>
  <p:handoutMasterIdLst>
    <p:handoutMasterId r:id="rId100"/>
  </p:handoutMasterIdLst>
  <p:sldIdLst>
    <p:sldId id="256" r:id="rId2"/>
    <p:sldId id="431" r:id="rId3"/>
    <p:sldId id="380" r:id="rId4"/>
    <p:sldId id="379" r:id="rId5"/>
    <p:sldId id="390" r:id="rId6"/>
    <p:sldId id="391" r:id="rId7"/>
    <p:sldId id="333" r:id="rId8"/>
    <p:sldId id="381" r:id="rId9"/>
    <p:sldId id="382" r:id="rId10"/>
    <p:sldId id="383" r:id="rId11"/>
    <p:sldId id="384" r:id="rId12"/>
    <p:sldId id="385" r:id="rId13"/>
    <p:sldId id="387" r:id="rId14"/>
    <p:sldId id="386" r:id="rId15"/>
    <p:sldId id="388" r:id="rId16"/>
    <p:sldId id="389" r:id="rId17"/>
    <p:sldId id="336" r:id="rId18"/>
    <p:sldId id="337" r:id="rId19"/>
    <p:sldId id="276" r:id="rId20"/>
    <p:sldId id="362" r:id="rId21"/>
    <p:sldId id="421" r:id="rId22"/>
    <p:sldId id="424" r:id="rId23"/>
    <p:sldId id="425" r:id="rId24"/>
    <p:sldId id="426" r:id="rId25"/>
    <p:sldId id="427" r:id="rId26"/>
    <p:sldId id="428" r:id="rId27"/>
    <p:sldId id="363" r:id="rId28"/>
    <p:sldId id="304" r:id="rId29"/>
    <p:sldId id="298" r:id="rId30"/>
    <p:sldId id="420" r:id="rId31"/>
    <p:sldId id="440" r:id="rId32"/>
    <p:sldId id="442" r:id="rId33"/>
    <p:sldId id="430" r:id="rId34"/>
    <p:sldId id="393" r:id="rId35"/>
    <p:sldId id="278" r:id="rId36"/>
    <p:sldId id="394" r:id="rId37"/>
    <p:sldId id="396" r:id="rId38"/>
    <p:sldId id="309" r:id="rId39"/>
    <p:sldId id="397" r:id="rId40"/>
    <p:sldId id="399" r:id="rId41"/>
    <p:sldId id="400" r:id="rId42"/>
    <p:sldId id="402" r:id="rId43"/>
    <p:sldId id="403" r:id="rId44"/>
    <p:sldId id="291" r:id="rId45"/>
    <p:sldId id="297" r:id="rId46"/>
    <p:sldId id="422" r:id="rId47"/>
    <p:sldId id="406" r:id="rId48"/>
    <p:sldId id="407" r:id="rId49"/>
    <p:sldId id="408" r:id="rId50"/>
    <p:sldId id="409" r:id="rId51"/>
    <p:sldId id="413" r:id="rId52"/>
    <p:sldId id="355" r:id="rId53"/>
    <p:sldId id="356" r:id="rId54"/>
    <p:sldId id="369" r:id="rId55"/>
    <p:sldId id="292" r:id="rId56"/>
    <p:sldId id="293" r:id="rId57"/>
    <p:sldId id="295" r:id="rId58"/>
    <p:sldId id="414" r:id="rId59"/>
    <p:sldId id="415" r:id="rId60"/>
    <p:sldId id="416" r:id="rId61"/>
    <p:sldId id="417" r:id="rId62"/>
    <p:sldId id="418" r:id="rId63"/>
    <p:sldId id="357" r:id="rId64"/>
    <p:sldId id="419" r:id="rId65"/>
    <p:sldId id="281" r:id="rId66"/>
    <p:sldId id="429" r:id="rId67"/>
    <p:sldId id="282" r:id="rId68"/>
    <p:sldId id="434" r:id="rId69"/>
    <p:sldId id="435" r:id="rId70"/>
    <p:sldId id="436" r:id="rId71"/>
    <p:sldId id="437" r:id="rId72"/>
    <p:sldId id="438" r:id="rId73"/>
    <p:sldId id="439" r:id="rId74"/>
    <p:sldId id="443" r:id="rId75"/>
    <p:sldId id="432" r:id="rId76"/>
    <p:sldId id="433" r:id="rId77"/>
    <p:sldId id="366" r:id="rId78"/>
    <p:sldId id="367" r:id="rId79"/>
    <p:sldId id="368" r:id="rId80"/>
    <p:sldId id="371" r:id="rId81"/>
    <p:sldId id="372" r:id="rId82"/>
    <p:sldId id="373" r:id="rId83"/>
    <p:sldId id="374" r:id="rId84"/>
    <p:sldId id="375" r:id="rId85"/>
    <p:sldId id="376" r:id="rId86"/>
    <p:sldId id="377" r:id="rId87"/>
    <p:sldId id="378" r:id="rId88"/>
    <p:sldId id="345" r:id="rId89"/>
    <p:sldId id="346" r:id="rId90"/>
    <p:sldId id="347" r:id="rId91"/>
    <p:sldId id="348" r:id="rId92"/>
    <p:sldId id="349" r:id="rId93"/>
    <p:sldId id="350" r:id="rId94"/>
    <p:sldId id="351" r:id="rId95"/>
    <p:sldId id="352" r:id="rId96"/>
    <p:sldId id="423" r:id="rId97"/>
    <p:sldId id="332" r:id="rId9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82375" autoAdjust="0"/>
  </p:normalViewPr>
  <p:slideViewPr>
    <p:cSldViewPr>
      <p:cViewPr>
        <p:scale>
          <a:sx n="53" d="100"/>
          <a:sy n="53" d="100"/>
        </p:scale>
        <p:origin x="1640"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55D4E4E-D7F4-4342-9EAF-DBEC3793E7CE}" type="datetimeFigureOut">
              <a:rPr lang="en-US" smtClean="0"/>
              <a:t>11/5/2020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9: Hadoop Echo System - Spark</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5821BEC-D180-4355-9A23-992982F518C6}" type="slidenum">
              <a:rPr lang="en-US" smtClean="0"/>
              <a:t>‹#›</a:t>
            </a:fld>
            <a:endParaRPr lang="en-US"/>
          </a:p>
        </p:txBody>
      </p:sp>
    </p:spTree>
    <p:extLst>
      <p:ext uri="{BB962C8B-B14F-4D97-AF65-F5344CB8AC3E}">
        <p14:creationId xmlns:p14="http://schemas.microsoft.com/office/powerpoint/2010/main" val="368582028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0E4BCE7-09DF-42B1-8FB0-2E4C2F9C0986}" type="datetimeFigureOut">
              <a:rPr lang="en-US" smtClean="0"/>
              <a:t>11/5/2020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9: Hadoop Echo System - Spark</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CIE 504: Big Data</a:t>
            </a:r>
          </a:p>
        </p:txBody>
      </p:sp>
      <p:sp>
        <p:nvSpPr>
          <p:cNvPr id="5" name="Date Placeholder 4"/>
          <p:cNvSpPr>
            <a:spLocks noGrp="1"/>
          </p:cNvSpPr>
          <p:nvPr>
            <p:ph type="dt" idx="11"/>
          </p:nvPr>
        </p:nvSpPr>
        <p:spPr/>
        <p:txBody>
          <a:bodyPr/>
          <a:lstStyle/>
          <a:p>
            <a:fld id="{7BBF71AE-AD68-4862-8127-C79CECB8A7D1}" type="datetime1">
              <a:rPr lang="en-US" smtClean="0"/>
              <a:t>11/5/2020</a:t>
            </a:fld>
            <a:endParaRPr lang="en-US"/>
          </a:p>
        </p:txBody>
      </p:sp>
      <p:sp>
        <p:nvSpPr>
          <p:cNvPr id="6" name="Footer Placeholder 5"/>
          <p:cNvSpPr>
            <a:spLocks noGrp="1"/>
          </p:cNvSpPr>
          <p:nvPr>
            <p:ph type="ftr" sz="quarter" idx="12"/>
          </p:nvPr>
        </p:nvSpPr>
        <p:spPr/>
        <p:txBody>
          <a:bodyPr/>
          <a:lstStyle/>
          <a:p>
            <a:r>
              <a:rPr lang="nl-NL"/>
              <a:t>Lect 9: Hadoop Echo System - Spark</a:t>
            </a:r>
            <a:endParaRPr lang="en-US"/>
          </a:p>
        </p:txBody>
      </p:sp>
      <p:sp>
        <p:nvSpPr>
          <p:cNvPr id="7" name="Slide Number Placeholder 6"/>
          <p:cNvSpPr>
            <a:spLocks noGrp="1"/>
          </p:cNvSpPr>
          <p:nvPr>
            <p:ph type="sldNum" sz="quarter" idx="13"/>
          </p:nvPr>
        </p:nvSpPr>
        <p:spPr/>
        <p:txBody>
          <a:bodyPr/>
          <a:lstStyle/>
          <a:p>
            <a:fld id="{08D95B7C-6CF9-43D7-BE59-00ACFCE4D165}" type="slidenum">
              <a:rPr lang="en-US" smtClean="0"/>
              <a:t>1</a:t>
            </a:fld>
            <a:endParaRPr lang="en-US"/>
          </a:p>
        </p:txBody>
      </p:sp>
    </p:spTree>
    <p:extLst>
      <p:ext uri="{BB962C8B-B14F-4D97-AF65-F5344CB8AC3E}">
        <p14:creationId xmlns:p14="http://schemas.microsoft.com/office/powerpoint/2010/main" val="3402767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53" name="Shape 3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15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baseline="0" dirty="0">
                <a:solidFill>
                  <a:srgbClr val="000000"/>
                </a:solidFill>
                <a:latin typeface="Arial"/>
                <a:ea typeface="Arial"/>
                <a:cs typeface="Arial"/>
                <a:sym typeface="Arial"/>
              </a:rPr>
              <a:t>We avoid materializing data on HDFS after each iteration</a:t>
            </a:r>
            <a:endParaRPr dirty="0"/>
          </a:p>
        </p:txBody>
      </p:sp>
      <p:sp>
        <p:nvSpPr>
          <p:cNvPr id="353" name="Shape 3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81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703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a:t>Put</a:t>
            </a:r>
            <a:r>
              <a:rPr lang="en-US" baseline="0" dirty="0"/>
              <a:t> high-level distributed collection stuff here?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19</a:t>
            </a:fld>
            <a:endParaRPr lang="en-US"/>
          </a:p>
        </p:txBody>
      </p:sp>
    </p:spTree>
    <p:extLst>
      <p:ext uri="{BB962C8B-B14F-4D97-AF65-F5344CB8AC3E}">
        <p14:creationId xmlns:p14="http://schemas.microsoft.com/office/powerpoint/2010/main" val="579117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91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257300" y="720725"/>
            <a:ext cx="4800600" cy="3600450"/>
          </a:xfrm>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a:ea typeface="ＭＳ Ｐゴシック" charset="-128"/>
                <a:cs typeface="ＭＳ Ｐゴシック" charset="-128"/>
              </a:rPr>
              <a:t>NOT a modified version</a:t>
            </a:r>
            <a:r>
              <a:rPr lang="en-US" baseline="0" dirty="0">
                <a:ea typeface="ＭＳ Ｐゴシック" charset="-128"/>
                <a:cs typeface="ＭＳ Ｐゴシック" charset="-128"/>
              </a:rPr>
              <a:t> </a:t>
            </a:r>
            <a:r>
              <a:rPr lang="en-US" dirty="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28</a:t>
            </a:fld>
            <a:endParaRPr lang="en-US"/>
          </a:p>
        </p:txBody>
      </p:sp>
    </p:spTree>
    <p:extLst>
      <p:ext uri="{BB962C8B-B14F-4D97-AF65-F5344CB8AC3E}">
        <p14:creationId xmlns:p14="http://schemas.microsoft.com/office/powerpoint/2010/main" val="2537265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53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4181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419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Uses a directed acyclic graph of RDDs </a:t>
            </a:r>
            <a:r>
              <a:rPr lang="en-US" dirty="0">
                <a:sym typeface="Wingdings" panose="05000000000000000000" pitchFamily="2" charset="2"/>
              </a:rPr>
              <a:t> create a schedule of spark tasks ..with the help of cluster manager assigns those tasks to worker nodes</a:t>
            </a: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0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435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a:t>Mention assembly JAR in Maven </a:t>
            </a:r>
            <a:r>
              <a:rPr lang="en-US" dirty="0" err="1"/>
              <a:t>etc</a:t>
            </a:r>
            <a:endParaRPr lang="en-US" dirty="0"/>
          </a:p>
          <a:p>
            <a:r>
              <a:rPr lang="en-US" dirty="0"/>
              <a:t>Use the shell with your own JAR`</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38</a:t>
            </a:fld>
            <a:endParaRPr lang="en-US"/>
          </a:p>
        </p:txBody>
      </p:sp>
    </p:spTree>
    <p:extLst>
      <p:ext uri="{BB962C8B-B14F-4D97-AF65-F5344CB8AC3E}">
        <p14:creationId xmlns:p14="http://schemas.microsoft.com/office/powerpoint/2010/main" val="2248310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217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500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618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sz="1100" b="0" i="0" u="none" strike="noStrike" cap="none" baseline="0" dirty="0">
              <a:solidFill>
                <a:srgbClr val="000000"/>
              </a:solidFill>
              <a:latin typeface="Arial"/>
              <a:cs typeface="Arial"/>
              <a:sym typeface="Arial"/>
            </a:endParaRPr>
          </a:p>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059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baseline="0" dirty="0" err="1">
                <a:solidFill>
                  <a:srgbClr val="000000"/>
                </a:solidFill>
                <a:latin typeface="Arial"/>
                <a:cs typeface="Arial"/>
                <a:sym typeface="Arial"/>
              </a:rPr>
              <a:t>mydata</a:t>
            </a:r>
            <a:r>
              <a:rPr lang="en-US" sz="1100" b="0" i="0" u="none" strike="noStrike" cap="none" baseline="0" dirty="0">
                <a:solidFill>
                  <a:srgbClr val="000000"/>
                </a:solidFill>
                <a:latin typeface="Arial"/>
                <a:cs typeface="Arial"/>
                <a:sym typeface="Arial"/>
              </a:rPr>
              <a:t> is a RDD…     </a:t>
            </a:r>
            <a:r>
              <a:rPr lang="en-US" sz="1100" b="0" i="0" u="none" strike="noStrike" cap="none" baseline="0" dirty="0" err="1">
                <a:solidFill>
                  <a:srgbClr val="000000"/>
                </a:solidFill>
                <a:latin typeface="Arial"/>
                <a:cs typeface="Arial"/>
                <a:sym typeface="Arial"/>
              </a:rPr>
              <a:t>sc</a:t>
            </a:r>
            <a:r>
              <a:rPr lang="en-US" sz="1100" b="0" i="0" u="none" strike="noStrike" cap="none" baseline="0" dirty="0">
                <a:solidFill>
                  <a:srgbClr val="000000"/>
                </a:solidFill>
                <a:latin typeface="Arial"/>
                <a:cs typeface="Arial"/>
                <a:sym typeface="Arial"/>
              </a:rPr>
              <a:t>– the context..  Count is an action…</a:t>
            </a:r>
          </a:p>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8191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475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50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555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Talk about lineage here</a:t>
            </a: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14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2550180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819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a:t>All lazy</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55</a:t>
            </a:fld>
            <a:endParaRPr lang="en-US"/>
          </a:p>
        </p:txBody>
      </p:sp>
    </p:spTree>
    <p:extLst>
      <p:ext uri="{BB962C8B-B14F-4D97-AF65-F5344CB8AC3E}">
        <p14:creationId xmlns:p14="http://schemas.microsoft.com/office/powerpoint/2010/main" val="1202851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a:t>Launch</a:t>
            </a:r>
            <a:r>
              <a:rPr lang="en-US" baseline="0" dirty="0"/>
              <a:t> computations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56</a:t>
            </a:fld>
            <a:endParaRPr lang="en-US"/>
          </a:p>
        </p:txBody>
      </p:sp>
    </p:spTree>
    <p:extLst>
      <p:ext uri="{BB962C8B-B14F-4D97-AF65-F5344CB8AC3E}">
        <p14:creationId xmlns:p14="http://schemas.microsoft.com/office/powerpoint/2010/main" val="939221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219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526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234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696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3219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27" name="Shape 2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035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pPr defTabSz="483306" eaLnBrk="0" fontAlgn="base" hangingPunct="0">
              <a:spcBef>
                <a:spcPct val="30000"/>
              </a:spcBef>
              <a:spcAft>
                <a:spcPct val="0"/>
              </a:spcAft>
              <a:defRPr/>
            </a:pPr>
            <a:r>
              <a:rPr lang="en-US" dirty="0"/>
              <a:t>Key idea: add</a:t>
            </a:r>
            <a:r>
              <a:rPr lang="en-US" baseline="0" dirty="0"/>
              <a:t> “variables” to the “functions” in functional programming</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65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Spark is not, despite the hype, a replacement for Hadoop. Nor </a:t>
            </a:r>
            <a:r>
              <a:rPr lang="en-US" dirty="0" err="1"/>
              <a:t>mapreduce</a:t>
            </a:r>
            <a:r>
              <a:rPr lang="en-US" dirty="0"/>
              <a:t> is dead. Spark can run on top of Hadoop, benefiting from yarn….. And underlying storage HDFS…    spark can also run completely separately from Hadoop, integrating with alternative cluster managers like </a:t>
            </a:r>
            <a:r>
              <a:rPr lang="en-US" dirty="0" err="1"/>
              <a:t>mesos</a:t>
            </a:r>
            <a:r>
              <a:rPr lang="en-US" dirty="0"/>
              <a:t>, and alternative storage platforms such as </a:t>
            </a:r>
            <a:r>
              <a:rPr lang="en-US" dirty="0" err="1"/>
              <a:t>cassandra</a:t>
            </a:r>
            <a:endParaRPr dirty="0"/>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4483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Show </a:t>
            </a:r>
            <a:r>
              <a:rPr lang="en-US" dirty="0" err="1"/>
              <a:t>recomputing</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67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51" name="Shape 1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8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51" name="Shape 1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16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3" name="Shape 3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2366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3" name="Shape 3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94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baseline="0" dirty="0">
                <a:solidFill>
                  <a:srgbClr val="000000"/>
                </a:solidFill>
                <a:latin typeface="Arial"/>
                <a:ea typeface="Arial"/>
                <a:cs typeface="Arial"/>
                <a:sym typeface="Arial"/>
              </a:rPr>
              <a:t>We avoid materializing data on HDFS after each iteration</a:t>
            </a:r>
            <a:endParaRPr dirty="0"/>
          </a:p>
        </p:txBody>
      </p:sp>
      <p:sp>
        <p:nvSpPr>
          <p:cNvPr id="353" name="Shape 3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84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1C9975-C252-4F8B-9ECD-F01E6CFEEF83}" type="datetime1">
              <a:rPr lang="en-US" smtClean="0"/>
              <a:t>11/5/2020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6B2B0-E0F9-4AA1-85EC-8A37CA4A14B4}" type="datetime1">
              <a:rPr lang="en-US" smtClean="0"/>
              <a:t>11/5/2020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5E956-B4F5-4236-9EC3-1BB9E6D41770}" type="datetime1">
              <a:rPr lang="en-US" smtClean="0"/>
              <a:t>11/5/2020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4581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3E1F76-C9AC-4257-948D-B5644515581B}" type="datetime1">
              <a:rPr lang="en-US" smtClean="0"/>
              <a:t>11/5/2020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056FB-2EC1-4F91-A40D-ACB7E3EAFB36}" type="datetime1">
              <a:rPr lang="en-US" smtClean="0"/>
              <a:t>11/5/2020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AB0E64-856E-4AB2-91FB-3EF8470170C0}" type="datetime1">
              <a:rPr lang="en-US" smtClean="0"/>
              <a:t>11/5/2020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E5DF61-0F3E-4CB1-98F5-41CEB579C646}" type="datetime1">
              <a:rPr lang="en-US" smtClean="0"/>
              <a:t>11/5/2020</a:t>
            </a:fld>
            <a:endParaRPr lang="en-US"/>
          </a:p>
        </p:txBody>
      </p:sp>
      <p:sp>
        <p:nvSpPr>
          <p:cNvPr id="8" name="Footer Placeholder 7"/>
          <p:cNvSpPr>
            <a:spLocks noGrp="1"/>
          </p:cNvSpPr>
          <p:nvPr>
            <p:ph type="ftr" sz="quarter" idx="11"/>
          </p:nvPr>
        </p:nvSpPr>
        <p:spPr/>
        <p:txBody>
          <a:bodyPr/>
          <a:lstStyle/>
          <a:p>
            <a:r>
              <a:rPr lang="en-US"/>
              <a:t>Text Analytics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76902-9C7A-4C6C-9E24-86F00EAB7B03}" type="datetime1">
              <a:rPr lang="en-US" smtClean="0"/>
              <a:t>11/5/2020</a:t>
            </a:fld>
            <a:endParaRPr lang="en-US"/>
          </a:p>
        </p:txBody>
      </p:sp>
      <p:sp>
        <p:nvSpPr>
          <p:cNvPr id="4" name="Footer Placeholder 3"/>
          <p:cNvSpPr>
            <a:spLocks noGrp="1"/>
          </p:cNvSpPr>
          <p:nvPr>
            <p:ph type="ftr" sz="quarter" idx="11"/>
          </p:nvPr>
        </p:nvSpPr>
        <p:spPr/>
        <p:txBody>
          <a:bodyPr/>
          <a:lstStyle/>
          <a:p>
            <a:r>
              <a:rPr lang="en-US"/>
              <a:t>Text Analytics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8FCD0-6EA5-45E9-BC3C-81F9A3D70D63}" type="datetime1">
              <a:rPr lang="en-US" smtClean="0"/>
              <a:t>11/5/2020</a:t>
            </a:fld>
            <a:endParaRPr lang="en-US"/>
          </a:p>
        </p:txBody>
      </p:sp>
      <p:sp>
        <p:nvSpPr>
          <p:cNvPr id="3" name="Footer Placeholder 2"/>
          <p:cNvSpPr>
            <a:spLocks noGrp="1"/>
          </p:cNvSpPr>
          <p:nvPr>
            <p:ph type="ftr" sz="quarter" idx="11"/>
          </p:nvPr>
        </p:nvSpPr>
        <p:spPr/>
        <p:txBody>
          <a:bodyPr/>
          <a:lstStyle/>
          <a:p>
            <a:r>
              <a:rPr lang="en-US"/>
              <a:t>Text Analytics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45A3A-B321-4D52-A7C7-68B5121E6790}" type="datetime1">
              <a:rPr lang="en-US" smtClean="0"/>
              <a:t>11/5/2020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FE1CA-260D-43AB-ABC1-570ECAA167F4}" type="datetime1">
              <a:rPr lang="en-US" smtClean="0"/>
              <a:t>11/5/2020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7D1B0-99A2-4F4D-A8C8-6053129664B2}" type="datetime1">
              <a:rPr lang="en-US" smtClean="0"/>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Text Analytics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5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github.com/abbas-taher/pagerank-example-spark2.0-deep-dive/blob/master/README.md" TargetMode="External"/><Relationship Id="rId2" Type="http://schemas.openxmlformats.org/officeDocument/2006/relationships/hyperlink" Target="https://github.com/apache/spark/blob/master/examples/src/main/python/pagerank.py"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Elsayed Hemayed</a:t>
            </a:r>
          </a:p>
        </p:txBody>
      </p:sp>
      <p:sp>
        <p:nvSpPr>
          <p:cNvPr id="5" name="TextBox 4"/>
          <p:cNvSpPr txBox="1"/>
          <p:nvPr/>
        </p:nvSpPr>
        <p:spPr>
          <a:xfrm>
            <a:off x="76200" y="5943600"/>
            <a:ext cx="8915400" cy="738664"/>
          </a:xfrm>
          <a:prstGeom prst="rect">
            <a:avLst/>
          </a:prstGeom>
          <a:noFill/>
        </p:spPr>
        <p:txBody>
          <a:bodyPr wrap="square" rtlCol="0">
            <a:spAutoFit/>
          </a:bodyPr>
          <a:lstStyle/>
          <a:p>
            <a:r>
              <a:rPr lang="en-US" sz="1400" dirty="0"/>
              <a:t>Some of the slides are from Parallel Programming With Spark by </a:t>
            </a:r>
            <a:r>
              <a:rPr lang="en-US" sz="1400" dirty="0" err="1"/>
              <a:t>Matei</a:t>
            </a:r>
            <a:r>
              <a:rPr lang="en-US" sz="1400" dirty="0"/>
              <a:t> </a:t>
            </a:r>
            <a:r>
              <a:rPr lang="en-US" sz="1400" dirty="0" err="1"/>
              <a:t>Zaharia</a:t>
            </a:r>
            <a:r>
              <a:rPr lang="en-US" sz="1400" dirty="0"/>
              <a:t>, UC Berkeley</a:t>
            </a:r>
          </a:p>
          <a:p>
            <a:r>
              <a:rPr lang="en-US" sz="1400" dirty="0"/>
              <a:t>SWE 622 by David A. Wheeler, George Mason University</a:t>
            </a:r>
          </a:p>
          <a:p>
            <a:r>
              <a:rPr lang="en-US" sz="1400" dirty="0"/>
              <a:t>CS5412 by Kishore </a:t>
            </a:r>
            <a:r>
              <a:rPr lang="en-US" sz="1400" dirty="0" err="1"/>
              <a:t>Pusukuri</a:t>
            </a:r>
            <a:r>
              <a:rPr lang="en-US" sz="1400" dirty="0"/>
              <a:t>, Cornell</a:t>
            </a:r>
          </a:p>
        </p:txBody>
      </p:sp>
      <p:pic>
        <p:nvPicPr>
          <p:cNvPr id="1026" name="Picture 2" descr="Image result for apache spark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1674" t="27277" r="21654" b="27839"/>
          <a:stretch/>
        </p:blipFill>
        <p:spPr bwMode="auto">
          <a:xfrm>
            <a:off x="3352800" y="2057400"/>
            <a:ext cx="2438400" cy="128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03075" y="1057342"/>
            <a:ext cx="8090100" cy="51750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Apache Hadoop: No Unified Vision</a:t>
            </a:r>
            <a:endParaRPr dirty="0">
              <a:solidFill>
                <a:srgbClr val="C00000"/>
              </a:solidFill>
              <a:ea typeface="Arial"/>
              <a:cs typeface="Arial"/>
              <a:sym typeface="Arial"/>
            </a:endParaRPr>
          </a:p>
        </p:txBody>
      </p:sp>
      <p:sp>
        <p:nvSpPr>
          <p:cNvPr id="155" name="Shape 155"/>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10</a:t>
            </a:fld>
            <a:endParaRPr/>
          </a:p>
        </p:txBody>
      </p:sp>
      <p:pic>
        <p:nvPicPr>
          <p:cNvPr id="3" name="Picture 2">
            <a:extLst>
              <a:ext uri="{FF2B5EF4-FFF2-40B4-BE49-F238E27FC236}">
                <a16:creationId xmlns:a16="http://schemas.microsoft.com/office/drawing/2014/main" id="{7BA3BFB7-E61A-43B3-944B-69293E4E2C1D}"/>
              </a:ext>
            </a:extLst>
          </p:cNvPr>
          <p:cNvPicPr>
            <a:picLocks noChangeAspect="1"/>
          </p:cNvPicPr>
          <p:nvPr/>
        </p:nvPicPr>
        <p:blipFill>
          <a:blip r:embed="rId3"/>
          <a:stretch>
            <a:fillRect/>
          </a:stretch>
        </p:blipFill>
        <p:spPr>
          <a:xfrm>
            <a:off x="742532" y="1796292"/>
            <a:ext cx="6893406" cy="2608830"/>
          </a:xfrm>
          <a:prstGeom prst="rect">
            <a:avLst/>
          </a:prstGeom>
        </p:spPr>
      </p:pic>
      <p:sp>
        <p:nvSpPr>
          <p:cNvPr id="26" name="Shape 64">
            <a:extLst>
              <a:ext uri="{FF2B5EF4-FFF2-40B4-BE49-F238E27FC236}">
                <a16:creationId xmlns:a16="http://schemas.microsoft.com/office/drawing/2014/main" id="{6C365260-C1F4-4DB9-90B6-7EC7123AFE0F}"/>
              </a:ext>
            </a:extLst>
          </p:cNvPr>
          <p:cNvSpPr txBox="1"/>
          <p:nvPr/>
        </p:nvSpPr>
        <p:spPr>
          <a:xfrm>
            <a:off x="742533" y="4331971"/>
            <a:ext cx="3943522" cy="1070129"/>
          </a:xfrm>
          <a:prstGeom prst="rect">
            <a:avLst/>
          </a:prstGeom>
          <a:noFill/>
          <a:ln>
            <a:noFill/>
          </a:ln>
        </p:spPr>
        <p:txBody>
          <a:bodyPr spcFirstLastPara="1" wrap="square" lIns="91425" tIns="91425" rIns="91425" bIns="91425" anchor="t" anchorCtr="0">
            <a:noAutofit/>
          </a:bodyPr>
          <a:lstStyle/>
          <a:p>
            <a:pPr marL="342892" indent="-342892">
              <a:buFont typeface="Arial" panose="020B0604020202020204" pitchFamily="34" charset="0"/>
              <a:buChar char="•"/>
            </a:pPr>
            <a:r>
              <a:rPr lang="en-US" sz="2200" dirty="0"/>
              <a:t>Sparse Modules</a:t>
            </a:r>
          </a:p>
          <a:p>
            <a:pPr marL="342892" indent="-342892">
              <a:buFont typeface="Arial" panose="020B0604020202020204" pitchFamily="34" charset="0"/>
              <a:buChar char="•"/>
            </a:pPr>
            <a:r>
              <a:rPr lang="en-US" sz="2200" dirty="0"/>
              <a:t>Diversity of APIs</a:t>
            </a:r>
          </a:p>
          <a:p>
            <a:pPr marL="342892" indent="-342892">
              <a:buFont typeface="Arial" panose="020B0604020202020204" pitchFamily="34" charset="0"/>
              <a:buChar char="•"/>
            </a:pPr>
            <a:r>
              <a:rPr lang="en-US" sz="2200" dirty="0"/>
              <a:t>Higher Operational Costs</a:t>
            </a:r>
          </a:p>
          <a:p>
            <a:pPr>
              <a:spcBef>
                <a:spcPts val="400"/>
              </a:spcBef>
              <a:spcAft>
                <a:spcPts val="400"/>
              </a:spcAft>
              <a:buSzPts val="2400"/>
            </a:pPr>
            <a:endParaRPr lang="en-US" sz="2000" dirty="0"/>
          </a:p>
          <a:p>
            <a:pPr>
              <a:spcBef>
                <a:spcPts val="400"/>
              </a:spcBef>
              <a:spcAft>
                <a:spcPts val="400"/>
              </a:spcAft>
              <a:buSzPts val="2400"/>
            </a:pPr>
            <a:endParaRPr lang="en-US" sz="2000" dirty="0"/>
          </a:p>
        </p:txBody>
      </p:sp>
      <p:sp>
        <p:nvSpPr>
          <p:cNvPr id="27" name="Line 2">
            <a:extLst>
              <a:ext uri="{FF2B5EF4-FFF2-40B4-BE49-F238E27FC236}">
                <a16:creationId xmlns:a16="http://schemas.microsoft.com/office/drawing/2014/main" id="{6003FA1E-FA87-460B-9390-175B601F7E57}"/>
              </a:ext>
            </a:extLst>
          </p:cNvPr>
          <p:cNvSpPr/>
          <p:nvPr/>
        </p:nvSpPr>
        <p:spPr>
          <a:xfrm>
            <a:off x="445763" y="1574843"/>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62105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77847" y="665674"/>
            <a:ext cx="8090100" cy="510326"/>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Spark Ecosystem: A Unified Pipeline</a:t>
            </a:r>
            <a:endParaRPr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11</a:t>
            </a:fld>
            <a:endParaRPr/>
          </a:p>
        </p:txBody>
      </p:sp>
      <p:pic>
        <p:nvPicPr>
          <p:cNvPr id="358" name="Shape 358"/>
          <p:cNvPicPr preferRelativeResize="0"/>
          <p:nvPr/>
        </p:nvPicPr>
        <p:blipFill>
          <a:blip r:embed="rId3">
            <a:alphaModFix/>
          </a:blip>
          <a:stretch>
            <a:fillRect/>
          </a:stretch>
        </p:blipFill>
        <p:spPr>
          <a:xfrm>
            <a:off x="1348317" y="2228850"/>
            <a:ext cx="6043613" cy="2400300"/>
          </a:xfrm>
          <a:prstGeom prst="rect">
            <a:avLst/>
          </a:prstGeom>
          <a:noFill/>
          <a:ln>
            <a:noFill/>
          </a:ln>
        </p:spPr>
      </p:pic>
      <p:sp>
        <p:nvSpPr>
          <p:cNvPr id="6" name="Line 2">
            <a:extLst>
              <a:ext uri="{FF2B5EF4-FFF2-40B4-BE49-F238E27FC236}">
                <a16:creationId xmlns:a16="http://schemas.microsoft.com/office/drawing/2014/main" id="{B6A8EDB6-2F92-44E9-B6ED-EE8381D1F7B9}"/>
              </a:ext>
            </a:extLst>
          </p:cNvPr>
          <p:cNvSpPr/>
          <p:nvPr/>
        </p:nvSpPr>
        <p:spPr>
          <a:xfrm>
            <a:off x="445763" y="1574843"/>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71119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03075" y="1073360"/>
            <a:ext cx="8090100" cy="501483"/>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Spark vs MapReduce: Data Flow</a:t>
            </a:r>
            <a:endParaRPr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12</a:t>
            </a:fld>
            <a:endParaRPr/>
          </a:p>
        </p:txBody>
      </p:sp>
      <p:sp>
        <p:nvSpPr>
          <p:cNvPr id="6" name="Line 2">
            <a:extLst>
              <a:ext uri="{FF2B5EF4-FFF2-40B4-BE49-F238E27FC236}">
                <a16:creationId xmlns:a16="http://schemas.microsoft.com/office/drawing/2014/main" id="{734BFFD4-092D-4B93-9715-6F5FCA87F4EE}"/>
              </a:ext>
            </a:extLst>
          </p:cNvPr>
          <p:cNvSpPr/>
          <p:nvPr/>
        </p:nvSpPr>
        <p:spPr>
          <a:xfrm>
            <a:off x="445763" y="1574843"/>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3" name="Picture 2">
            <a:extLst>
              <a:ext uri="{FF2B5EF4-FFF2-40B4-BE49-F238E27FC236}">
                <a16:creationId xmlns:a16="http://schemas.microsoft.com/office/drawing/2014/main" id="{9DC95E6C-CD09-44F3-8AEF-8AF019CC9AC7}"/>
              </a:ext>
            </a:extLst>
          </p:cNvPr>
          <p:cNvPicPr>
            <a:picLocks noChangeAspect="1"/>
          </p:cNvPicPr>
          <p:nvPr/>
        </p:nvPicPr>
        <p:blipFill>
          <a:blip r:embed="rId3"/>
          <a:stretch>
            <a:fillRect/>
          </a:stretch>
        </p:blipFill>
        <p:spPr>
          <a:xfrm>
            <a:off x="1091229" y="1881803"/>
            <a:ext cx="1589980" cy="1630852"/>
          </a:xfrm>
          <a:prstGeom prst="rect">
            <a:avLst/>
          </a:prstGeom>
        </p:spPr>
      </p:pic>
      <p:pic>
        <p:nvPicPr>
          <p:cNvPr id="4" name="Picture 3">
            <a:extLst>
              <a:ext uri="{FF2B5EF4-FFF2-40B4-BE49-F238E27FC236}">
                <a16:creationId xmlns:a16="http://schemas.microsoft.com/office/drawing/2014/main" id="{2488E212-985E-44F7-B056-E0605C2B01B1}"/>
              </a:ext>
            </a:extLst>
          </p:cNvPr>
          <p:cNvPicPr>
            <a:picLocks noChangeAspect="1"/>
          </p:cNvPicPr>
          <p:nvPr/>
        </p:nvPicPr>
        <p:blipFill>
          <a:blip r:embed="rId4"/>
          <a:stretch>
            <a:fillRect/>
          </a:stretch>
        </p:blipFill>
        <p:spPr>
          <a:xfrm>
            <a:off x="3448254" y="1881802"/>
            <a:ext cx="1523710" cy="1547196"/>
          </a:xfrm>
          <a:prstGeom prst="rect">
            <a:avLst/>
          </a:prstGeom>
        </p:spPr>
      </p:pic>
      <p:pic>
        <p:nvPicPr>
          <p:cNvPr id="5" name="Picture 4">
            <a:extLst>
              <a:ext uri="{FF2B5EF4-FFF2-40B4-BE49-F238E27FC236}">
                <a16:creationId xmlns:a16="http://schemas.microsoft.com/office/drawing/2014/main" id="{AF9139A8-ABE6-4235-A0C8-878D89B68E0E}"/>
              </a:ext>
            </a:extLst>
          </p:cNvPr>
          <p:cNvPicPr>
            <a:picLocks noChangeAspect="1"/>
          </p:cNvPicPr>
          <p:nvPr/>
        </p:nvPicPr>
        <p:blipFill>
          <a:blip r:embed="rId5"/>
          <a:stretch>
            <a:fillRect/>
          </a:stretch>
        </p:blipFill>
        <p:spPr>
          <a:xfrm>
            <a:off x="5823779" y="1881803"/>
            <a:ext cx="1367435" cy="1477372"/>
          </a:xfrm>
          <a:prstGeom prst="rect">
            <a:avLst/>
          </a:prstGeom>
        </p:spPr>
      </p:pic>
      <p:pic>
        <p:nvPicPr>
          <p:cNvPr id="7" name="Picture 6">
            <a:extLst>
              <a:ext uri="{FF2B5EF4-FFF2-40B4-BE49-F238E27FC236}">
                <a16:creationId xmlns:a16="http://schemas.microsoft.com/office/drawing/2014/main" id="{5CC51A6D-8E62-4341-A0F3-2AF914503B64}"/>
              </a:ext>
            </a:extLst>
          </p:cNvPr>
          <p:cNvPicPr>
            <a:picLocks noChangeAspect="1"/>
          </p:cNvPicPr>
          <p:nvPr/>
        </p:nvPicPr>
        <p:blipFill>
          <a:blip r:embed="rId6"/>
          <a:stretch>
            <a:fillRect/>
          </a:stretch>
        </p:blipFill>
        <p:spPr>
          <a:xfrm>
            <a:off x="2845332" y="3863217"/>
            <a:ext cx="3453337" cy="1680017"/>
          </a:xfrm>
          <a:prstGeom prst="rect">
            <a:avLst/>
          </a:prstGeom>
        </p:spPr>
      </p:pic>
      <p:sp>
        <p:nvSpPr>
          <p:cNvPr id="2" name="TextBox 1">
            <a:extLst>
              <a:ext uri="{FF2B5EF4-FFF2-40B4-BE49-F238E27FC236}">
                <a16:creationId xmlns:a16="http://schemas.microsoft.com/office/drawing/2014/main" id="{DE2EA601-3F53-48CD-BD00-F6B0881F00E7}"/>
              </a:ext>
            </a:extLst>
          </p:cNvPr>
          <p:cNvSpPr txBox="1"/>
          <p:nvPr/>
        </p:nvSpPr>
        <p:spPr>
          <a:xfrm>
            <a:off x="914400" y="5915928"/>
            <a:ext cx="2890920" cy="369332"/>
          </a:xfrm>
          <a:prstGeom prst="rect">
            <a:avLst/>
          </a:prstGeom>
          <a:noFill/>
        </p:spPr>
        <p:txBody>
          <a:bodyPr wrap="none" rtlCol="0">
            <a:spAutoFit/>
          </a:bodyPr>
          <a:lstStyle/>
          <a:p>
            <a:r>
              <a:rPr lang="en-US" dirty="0"/>
              <a:t>ETL: Extract, Transform, Load</a:t>
            </a:r>
          </a:p>
        </p:txBody>
      </p:sp>
    </p:spTree>
    <p:extLst>
      <p:ext uri="{BB962C8B-B14F-4D97-AF65-F5344CB8AC3E}">
        <p14:creationId xmlns:p14="http://schemas.microsoft.com/office/powerpoint/2010/main" val="25360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45763" y="1089207"/>
            <a:ext cx="8090100" cy="477511"/>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sz="3000" dirty="0">
                <a:ea typeface="Arial"/>
                <a:cs typeface="Arial"/>
                <a:sym typeface="Arial"/>
              </a:rPr>
              <a:t>Spark: High Performance &amp; Simple Data Flow</a:t>
            </a:r>
            <a:endParaRPr lang="en-US" sz="3000" dirty="0">
              <a:solidFill>
                <a:srgbClr val="C00000"/>
              </a:solidFill>
              <a:ea typeface="Arial"/>
              <a:cs typeface="Arial"/>
              <a:sym typeface="Arial"/>
            </a:endParaRPr>
          </a:p>
        </p:txBody>
      </p:sp>
      <p:sp>
        <p:nvSpPr>
          <p:cNvPr id="357" name="Shape 35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13</a:t>
            </a:fld>
            <a:endParaRPr/>
          </a:p>
        </p:txBody>
      </p:sp>
      <p:pic>
        <p:nvPicPr>
          <p:cNvPr id="10" name="Picture 9">
            <a:extLst>
              <a:ext uri="{FF2B5EF4-FFF2-40B4-BE49-F238E27FC236}">
                <a16:creationId xmlns:a16="http://schemas.microsoft.com/office/drawing/2014/main" id="{DAA74ABB-E767-41CE-ACFA-76862789E636}"/>
              </a:ext>
            </a:extLst>
          </p:cNvPr>
          <p:cNvPicPr>
            <a:picLocks noChangeAspect="1"/>
          </p:cNvPicPr>
          <p:nvPr/>
        </p:nvPicPr>
        <p:blipFill>
          <a:blip r:embed="rId3"/>
          <a:stretch>
            <a:fillRect/>
          </a:stretch>
        </p:blipFill>
        <p:spPr>
          <a:xfrm>
            <a:off x="2007976" y="1929723"/>
            <a:ext cx="4819545" cy="3369334"/>
          </a:xfrm>
          <a:prstGeom prst="rect">
            <a:avLst/>
          </a:prstGeom>
        </p:spPr>
      </p:pic>
      <p:sp>
        <p:nvSpPr>
          <p:cNvPr id="11" name="Line 2">
            <a:extLst>
              <a:ext uri="{FF2B5EF4-FFF2-40B4-BE49-F238E27FC236}">
                <a16:creationId xmlns:a16="http://schemas.microsoft.com/office/drawing/2014/main" id="{8488D0E3-1711-4A60-8F4E-F04470308DD5}"/>
              </a:ext>
            </a:extLst>
          </p:cNvPr>
          <p:cNvSpPr/>
          <p:nvPr/>
        </p:nvSpPr>
        <p:spPr>
          <a:xfrm>
            <a:off x="445763" y="1574843"/>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406869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52619" y="1060760"/>
            <a:ext cx="8090100" cy="477511"/>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Data Access Rates</a:t>
            </a:r>
            <a:endParaRPr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14</a:t>
            </a:fld>
            <a:endParaRPr/>
          </a:p>
        </p:txBody>
      </p:sp>
      <p:pic>
        <p:nvPicPr>
          <p:cNvPr id="3" name="Picture 2">
            <a:extLst>
              <a:ext uri="{FF2B5EF4-FFF2-40B4-BE49-F238E27FC236}">
                <a16:creationId xmlns:a16="http://schemas.microsoft.com/office/drawing/2014/main" id="{8D0FFFE9-8261-4B80-89C8-CFA193D58310}"/>
              </a:ext>
            </a:extLst>
          </p:cNvPr>
          <p:cNvPicPr>
            <a:picLocks noChangeAspect="1"/>
          </p:cNvPicPr>
          <p:nvPr/>
        </p:nvPicPr>
        <p:blipFill>
          <a:blip r:embed="rId3"/>
          <a:stretch>
            <a:fillRect/>
          </a:stretch>
        </p:blipFill>
        <p:spPr>
          <a:xfrm>
            <a:off x="526952" y="2563440"/>
            <a:ext cx="2424154" cy="2880325"/>
          </a:xfrm>
          <a:prstGeom prst="rect">
            <a:avLst/>
          </a:prstGeom>
        </p:spPr>
      </p:pic>
      <p:pic>
        <p:nvPicPr>
          <p:cNvPr id="7" name="Picture 6">
            <a:extLst>
              <a:ext uri="{FF2B5EF4-FFF2-40B4-BE49-F238E27FC236}">
                <a16:creationId xmlns:a16="http://schemas.microsoft.com/office/drawing/2014/main" id="{F9C485DA-4F5E-49A7-885D-1D5DA10C803D}"/>
              </a:ext>
            </a:extLst>
          </p:cNvPr>
          <p:cNvPicPr>
            <a:picLocks noChangeAspect="1"/>
          </p:cNvPicPr>
          <p:nvPr/>
        </p:nvPicPr>
        <p:blipFill>
          <a:blip r:embed="rId4"/>
          <a:stretch>
            <a:fillRect/>
          </a:stretch>
        </p:blipFill>
        <p:spPr>
          <a:xfrm>
            <a:off x="2951106" y="1850172"/>
            <a:ext cx="4761892" cy="1207030"/>
          </a:xfrm>
          <a:prstGeom prst="rect">
            <a:avLst/>
          </a:prstGeom>
        </p:spPr>
      </p:pic>
      <p:sp>
        <p:nvSpPr>
          <p:cNvPr id="8" name="Shape 64">
            <a:extLst>
              <a:ext uri="{FF2B5EF4-FFF2-40B4-BE49-F238E27FC236}">
                <a16:creationId xmlns:a16="http://schemas.microsoft.com/office/drawing/2014/main" id="{889700EA-BCEC-48F2-9FD6-BFD1A8968F6A}"/>
              </a:ext>
            </a:extLst>
          </p:cNvPr>
          <p:cNvSpPr txBox="1"/>
          <p:nvPr/>
        </p:nvSpPr>
        <p:spPr>
          <a:xfrm>
            <a:off x="3193125" y="3266353"/>
            <a:ext cx="5665226" cy="2314770"/>
          </a:xfrm>
          <a:prstGeom prst="rect">
            <a:avLst/>
          </a:prstGeom>
          <a:noFill/>
          <a:ln>
            <a:noFill/>
          </a:ln>
        </p:spPr>
        <p:txBody>
          <a:bodyPr spcFirstLastPara="1" wrap="square" lIns="91425" tIns="91425" rIns="91425" bIns="91425" anchor="t" anchorCtr="0">
            <a:noAutofit/>
          </a:bodyPr>
          <a:lstStyle/>
          <a:p>
            <a:pPr marL="342892" indent="-342892">
              <a:buFont typeface="Arial" panose="020B0604020202020204" pitchFamily="34" charset="0"/>
              <a:buChar char="•"/>
            </a:pPr>
            <a:r>
              <a:rPr lang="en-US" sz="2000" dirty="0"/>
              <a:t>Within a node: </a:t>
            </a:r>
          </a:p>
          <a:p>
            <a:pPr marL="800080" lvl="1" indent="-342892">
              <a:buSzPct val="70000"/>
              <a:buFont typeface="Wingdings" panose="05000000000000000000" pitchFamily="2" charset="2"/>
              <a:buChar char="Ø"/>
            </a:pPr>
            <a:r>
              <a:rPr lang="en-US" sz="1700" dirty="0"/>
              <a:t>CPU to Memory: 10 GB/sec</a:t>
            </a:r>
          </a:p>
          <a:p>
            <a:pPr marL="800080" lvl="1" indent="-342892">
              <a:buSzPct val="70000"/>
              <a:buFont typeface="Wingdings" panose="05000000000000000000" pitchFamily="2" charset="2"/>
              <a:buChar char="Ø"/>
            </a:pPr>
            <a:r>
              <a:rPr lang="en-US" sz="1700" dirty="0"/>
              <a:t>CPU to </a:t>
            </a:r>
            <a:r>
              <a:rPr lang="en-US" sz="1700" dirty="0" err="1"/>
              <a:t>HardDisk</a:t>
            </a:r>
            <a:r>
              <a:rPr lang="en-US" sz="1700" dirty="0"/>
              <a:t>: 0.1 GB/sec</a:t>
            </a:r>
          </a:p>
          <a:p>
            <a:pPr marL="800080" lvl="1" indent="-342892">
              <a:buSzPct val="70000"/>
              <a:buFont typeface="Wingdings" panose="05000000000000000000" pitchFamily="2" charset="2"/>
              <a:buChar char="Ø"/>
            </a:pPr>
            <a:r>
              <a:rPr lang="en-US" sz="1700" dirty="0"/>
              <a:t>CPU to SSD: 0.6 GB/sec</a:t>
            </a:r>
          </a:p>
          <a:p>
            <a:pPr marL="342892" indent="-342892">
              <a:buFont typeface="Arial" panose="020B0604020202020204" pitchFamily="34" charset="0"/>
              <a:buChar char="•"/>
            </a:pPr>
            <a:r>
              <a:rPr lang="en-US" sz="2000" dirty="0"/>
              <a:t>Nodes between networks: </a:t>
            </a:r>
            <a:r>
              <a:rPr lang="en-US" sz="1600" dirty="0"/>
              <a:t>0.125 GB/sec to 1 GB/sec</a:t>
            </a:r>
          </a:p>
          <a:p>
            <a:pPr marL="342892" indent="-342892">
              <a:buFont typeface="Arial" panose="020B0604020202020204" pitchFamily="34" charset="0"/>
              <a:buChar char="•"/>
            </a:pPr>
            <a:r>
              <a:rPr lang="en-US" sz="2000" dirty="0"/>
              <a:t>Nodes in the same rack: </a:t>
            </a:r>
            <a:r>
              <a:rPr lang="en-US" sz="1600" dirty="0"/>
              <a:t>0.125 GB/sec to 1 GB/sec</a:t>
            </a:r>
          </a:p>
          <a:p>
            <a:pPr marL="342892" indent="-342892">
              <a:buFont typeface="Arial" panose="020B0604020202020204" pitchFamily="34" charset="0"/>
              <a:buChar char="•"/>
            </a:pPr>
            <a:r>
              <a:rPr lang="en-US" sz="2000" dirty="0"/>
              <a:t>Nodes between racks: </a:t>
            </a:r>
            <a:r>
              <a:rPr lang="en-US" sz="1600" dirty="0"/>
              <a:t>0.1 GB/sec</a:t>
            </a:r>
          </a:p>
          <a:p>
            <a:pPr>
              <a:spcBef>
                <a:spcPts val="400"/>
              </a:spcBef>
              <a:spcAft>
                <a:spcPts val="400"/>
              </a:spcAft>
              <a:buSzPts val="2400"/>
            </a:pPr>
            <a:endParaRPr lang="en-US" sz="2000" dirty="0"/>
          </a:p>
          <a:p>
            <a:pPr>
              <a:spcBef>
                <a:spcPts val="400"/>
              </a:spcBef>
              <a:spcAft>
                <a:spcPts val="400"/>
              </a:spcAft>
              <a:buSzPts val="2400"/>
            </a:pPr>
            <a:endParaRPr lang="en-US" sz="2000" dirty="0"/>
          </a:p>
        </p:txBody>
      </p:sp>
      <p:sp>
        <p:nvSpPr>
          <p:cNvPr id="9" name="Line 2">
            <a:extLst>
              <a:ext uri="{FF2B5EF4-FFF2-40B4-BE49-F238E27FC236}">
                <a16:creationId xmlns:a16="http://schemas.microsoft.com/office/drawing/2014/main" id="{8C2D7D62-C559-44CF-8429-7D9FEF84A5A2}"/>
              </a:ext>
            </a:extLst>
          </p:cNvPr>
          <p:cNvSpPr/>
          <p:nvPr/>
        </p:nvSpPr>
        <p:spPr>
          <a:xfrm>
            <a:off x="445763" y="1574843"/>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38071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45763" y="1089207"/>
            <a:ext cx="8090100" cy="477511"/>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sz="3600" dirty="0">
                <a:ea typeface="Arial"/>
                <a:cs typeface="Arial"/>
                <a:sym typeface="Arial"/>
              </a:rPr>
              <a:t>Performance: Spark vs MapReduce</a:t>
            </a:r>
            <a:endParaRPr lang="en-US" sz="3600" dirty="0">
              <a:solidFill>
                <a:srgbClr val="C00000"/>
              </a:solidFill>
              <a:ea typeface="Arial"/>
              <a:cs typeface="Arial"/>
              <a:sym typeface="Arial"/>
            </a:endParaRPr>
          </a:p>
        </p:txBody>
      </p:sp>
      <p:sp>
        <p:nvSpPr>
          <p:cNvPr id="357" name="Shape 35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15</a:t>
            </a:fld>
            <a:endParaRPr/>
          </a:p>
        </p:txBody>
      </p:sp>
      <p:sp>
        <p:nvSpPr>
          <p:cNvPr id="11" name="Line 2">
            <a:extLst>
              <a:ext uri="{FF2B5EF4-FFF2-40B4-BE49-F238E27FC236}">
                <a16:creationId xmlns:a16="http://schemas.microsoft.com/office/drawing/2014/main" id="{8488D0E3-1711-4A60-8F4E-F04470308DD5}"/>
              </a:ext>
            </a:extLst>
          </p:cNvPr>
          <p:cNvSpPr/>
          <p:nvPr/>
        </p:nvSpPr>
        <p:spPr>
          <a:xfrm>
            <a:off x="445763" y="1574843"/>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64">
            <a:extLst>
              <a:ext uri="{FF2B5EF4-FFF2-40B4-BE49-F238E27FC236}">
                <a16:creationId xmlns:a16="http://schemas.microsoft.com/office/drawing/2014/main" id="{297638E0-E0B3-4ADD-8BE5-0A5D31CABD07}"/>
              </a:ext>
            </a:extLst>
          </p:cNvPr>
          <p:cNvSpPr txBox="1"/>
          <p:nvPr/>
        </p:nvSpPr>
        <p:spPr>
          <a:xfrm>
            <a:off x="426602" y="1651172"/>
            <a:ext cx="7701399" cy="3966526"/>
          </a:xfrm>
          <a:prstGeom prst="rect">
            <a:avLst/>
          </a:prstGeom>
          <a:noFill/>
          <a:ln>
            <a:noFill/>
          </a:ln>
        </p:spPr>
        <p:txBody>
          <a:bodyPr spcFirstLastPara="1" wrap="square" lIns="91425" tIns="91425" rIns="91425" bIns="91425" anchor="t" anchorCtr="0">
            <a:noAutofit/>
          </a:bodyPr>
          <a:lstStyle/>
          <a:p>
            <a:pPr marL="342892" indent="-342892">
              <a:spcBef>
                <a:spcPts val="200"/>
              </a:spcBef>
              <a:spcAft>
                <a:spcPts val="200"/>
              </a:spcAft>
              <a:buFont typeface="Arial" panose="020B0604020202020204" pitchFamily="34" charset="0"/>
              <a:buChar char="•"/>
            </a:pPr>
            <a:r>
              <a:rPr lang="en-US" sz="2400" dirty="0"/>
              <a:t>Iterative algorithms</a:t>
            </a:r>
          </a:p>
          <a:p>
            <a:pPr marL="800080" lvl="1" indent="-342892">
              <a:spcBef>
                <a:spcPts val="200"/>
              </a:spcBef>
              <a:spcAft>
                <a:spcPts val="200"/>
              </a:spcAft>
              <a:buSzPct val="60000"/>
              <a:buFont typeface="Wingdings" panose="05000000000000000000" pitchFamily="2" charset="2"/>
              <a:buChar char="Ø"/>
            </a:pPr>
            <a:r>
              <a:rPr lang="en-US" sz="2100" dirty="0"/>
              <a:t>Spark is faster </a:t>
            </a:r>
            <a:r>
              <a:rPr lang="en-US" sz="2100" dirty="0">
                <a:sym typeface="Wingdings" panose="05000000000000000000" pitchFamily="2" charset="2"/>
              </a:rPr>
              <a:t></a:t>
            </a:r>
            <a:r>
              <a:rPr lang="en-US" sz="2100" dirty="0"/>
              <a:t> a simplified data flow</a:t>
            </a:r>
          </a:p>
          <a:p>
            <a:pPr marL="800080" lvl="1" indent="-342892">
              <a:spcBef>
                <a:spcPts val="200"/>
              </a:spcBef>
              <a:spcAft>
                <a:spcPts val="200"/>
              </a:spcAft>
              <a:buSzPct val="60000"/>
              <a:buFont typeface="Wingdings" panose="05000000000000000000" pitchFamily="2" charset="2"/>
              <a:buChar char="Ø"/>
            </a:pPr>
            <a:r>
              <a:rPr lang="en-US" sz="2100" dirty="0"/>
              <a:t>Avoids materializing data on HDFS after each iteration</a:t>
            </a:r>
          </a:p>
          <a:p>
            <a:pPr marL="342892" indent="-342892">
              <a:spcBef>
                <a:spcPts val="200"/>
              </a:spcBef>
              <a:spcAft>
                <a:spcPts val="200"/>
              </a:spcAft>
              <a:buFont typeface="Arial" panose="020B0604020202020204" pitchFamily="34" charset="0"/>
              <a:buChar char="•"/>
            </a:pPr>
            <a:r>
              <a:rPr lang="en-US" sz="2400" dirty="0"/>
              <a:t>Example: k-means algorithm, 1 iteration</a:t>
            </a:r>
          </a:p>
          <a:p>
            <a:pPr marL="800080" lvl="1" indent="-342892">
              <a:spcBef>
                <a:spcPts val="200"/>
              </a:spcBef>
              <a:spcAft>
                <a:spcPts val="200"/>
              </a:spcAft>
              <a:buSzPct val="60000"/>
              <a:buFont typeface="Wingdings" panose="05000000000000000000" pitchFamily="2" charset="2"/>
              <a:buChar char="Ø"/>
            </a:pPr>
            <a:r>
              <a:rPr lang="en-US" sz="2100" dirty="0"/>
              <a:t>HDFS Read</a:t>
            </a:r>
          </a:p>
          <a:p>
            <a:pPr marL="800080" lvl="1" indent="-342892">
              <a:spcBef>
                <a:spcPts val="200"/>
              </a:spcBef>
              <a:spcAft>
                <a:spcPts val="200"/>
              </a:spcAft>
              <a:buSzPct val="60000"/>
              <a:buFont typeface="Wingdings" panose="05000000000000000000" pitchFamily="2" charset="2"/>
              <a:buChar char="Ø"/>
            </a:pPr>
            <a:r>
              <a:rPr lang="en-US" sz="2100" dirty="0"/>
              <a:t>Map(Assign sample to closest centroid)</a:t>
            </a:r>
          </a:p>
          <a:p>
            <a:pPr marL="800080" lvl="1" indent="-342892">
              <a:spcBef>
                <a:spcPts val="200"/>
              </a:spcBef>
              <a:spcAft>
                <a:spcPts val="200"/>
              </a:spcAft>
              <a:buSzPct val="60000"/>
              <a:buFont typeface="Wingdings" panose="05000000000000000000" pitchFamily="2" charset="2"/>
              <a:buChar char="Ø"/>
            </a:pPr>
            <a:r>
              <a:rPr lang="en-US" sz="2100" dirty="0" err="1"/>
              <a:t>GroupBy</a:t>
            </a:r>
            <a:r>
              <a:rPr lang="en-US" sz="2100" dirty="0"/>
              <a:t>(</a:t>
            </a:r>
            <a:r>
              <a:rPr lang="en-US" sz="2100" dirty="0" err="1"/>
              <a:t>Centroid_ID</a:t>
            </a:r>
            <a:r>
              <a:rPr lang="en-US" sz="2100" dirty="0"/>
              <a:t>)</a:t>
            </a:r>
          </a:p>
          <a:p>
            <a:pPr marL="800080" lvl="1" indent="-342892">
              <a:spcBef>
                <a:spcPts val="200"/>
              </a:spcBef>
              <a:spcAft>
                <a:spcPts val="200"/>
              </a:spcAft>
              <a:buSzPct val="60000"/>
              <a:buFont typeface="Wingdings" panose="05000000000000000000" pitchFamily="2" charset="2"/>
              <a:buChar char="Ø"/>
            </a:pPr>
            <a:r>
              <a:rPr lang="en-US" sz="2100" dirty="0"/>
              <a:t>NETWORK Shuffle</a:t>
            </a:r>
          </a:p>
          <a:p>
            <a:pPr marL="800080" lvl="1" indent="-342892">
              <a:spcBef>
                <a:spcPts val="200"/>
              </a:spcBef>
              <a:spcAft>
                <a:spcPts val="200"/>
              </a:spcAft>
              <a:buSzPct val="60000"/>
              <a:buFont typeface="Wingdings" panose="05000000000000000000" pitchFamily="2" charset="2"/>
              <a:buChar char="Ø"/>
            </a:pPr>
            <a:r>
              <a:rPr lang="en-US" sz="2100" dirty="0"/>
              <a:t>Reduce(Compute new centroids)</a:t>
            </a:r>
          </a:p>
          <a:p>
            <a:pPr marL="800080" lvl="1" indent="-342892">
              <a:spcBef>
                <a:spcPts val="200"/>
              </a:spcBef>
              <a:spcAft>
                <a:spcPts val="200"/>
              </a:spcAft>
              <a:buSzPct val="60000"/>
              <a:buFont typeface="Wingdings" panose="05000000000000000000" pitchFamily="2" charset="2"/>
              <a:buChar char="Ø"/>
            </a:pPr>
            <a:r>
              <a:rPr lang="en-US" sz="2100" dirty="0"/>
              <a:t>HDFS Write</a:t>
            </a:r>
          </a:p>
          <a:p>
            <a:pPr>
              <a:spcBef>
                <a:spcPts val="400"/>
              </a:spcBef>
              <a:spcAft>
                <a:spcPts val="400"/>
              </a:spcAft>
              <a:buSzPts val="2400"/>
            </a:pPr>
            <a:endParaRPr lang="en-US" sz="2000" dirty="0"/>
          </a:p>
        </p:txBody>
      </p:sp>
    </p:spTree>
    <p:extLst>
      <p:ext uri="{BB962C8B-B14F-4D97-AF65-F5344CB8AC3E}">
        <p14:creationId xmlns:p14="http://schemas.microsoft.com/office/powerpoint/2010/main" val="174513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524724" y="1115514"/>
            <a:ext cx="8090100" cy="576948"/>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sz="3600" dirty="0">
                <a:ea typeface="Arial"/>
                <a:cs typeface="Arial"/>
                <a:sym typeface="Arial"/>
              </a:rPr>
              <a:t>Performance: Spark vs MapReduce</a:t>
            </a:r>
            <a:endParaRPr sz="3600" dirty="0">
              <a:solidFill>
                <a:srgbClr val="C00000"/>
              </a:solidFill>
              <a:ea typeface="Arial"/>
              <a:cs typeface="Arial"/>
              <a:sym typeface="Arial"/>
            </a:endParaRPr>
          </a:p>
        </p:txBody>
      </p:sp>
      <p:sp>
        <p:nvSpPr>
          <p:cNvPr id="239" name="Shape 239"/>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16</a:t>
            </a:fld>
            <a:endParaRPr/>
          </a:p>
        </p:txBody>
      </p:sp>
      <p:pic>
        <p:nvPicPr>
          <p:cNvPr id="240" name="Shape 240"/>
          <p:cNvPicPr preferRelativeResize="0"/>
          <p:nvPr/>
        </p:nvPicPr>
        <p:blipFill>
          <a:blip r:embed="rId3">
            <a:alphaModFix/>
          </a:blip>
          <a:stretch>
            <a:fillRect/>
          </a:stretch>
        </p:blipFill>
        <p:spPr>
          <a:xfrm>
            <a:off x="1312781" y="2071989"/>
            <a:ext cx="5722299" cy="3250858"/>
          </a:xfrm>
          <a:prstGeom prst="rect">
            <a:avLst/>
          </a:prstGeom>
          <a:noFill/>
          <a:ln>
            <a:noFill/>
          </a:ln>
        </p:spPr>
      </p:pic>
      <p:sp>
        <p:nvSpPr>
          <p:cNvPr id="6" name="Line 2">
            <a:extLst>
              <a:ext uri="{FF2B5EF4-FFF2-40B4-BE49-F238E27FC236}">
                <a16:creationId xmlns:a16="http://schemas.microsoft.com/office/drawing/2014/main" id="{64DFCC10-1A53-47ED-8E65-718F08BC7BE2}"/>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326827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Working Set Idea</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a:t>Peter Denning, “The Working Set Model for Program Behavior”, Communications of the ACM, May 1968.</a:t>
            </a:r>
          </a:p>
          <a:p>
            <a:pPr lvl="1"/>
            <a:r>
              <a:rPr lang="en-US" dirty="0"/>
              <a:t>http://dl.acm.org/citation.cfm?id=363141</a:t>
            </a:r>
          </a:p>
          <a:p>
            <a:r>
              <a:rPr lang="en-US" dirty="0"/>
              <a:t>Idea: conventional programs on one machine generally exhibit a high degree of locality, </a:t>
            </a:r>
            <a:r>
              <a:rPr lang="en-US" u="sng" dirty="0"/>
              <a:t>returning to the same data over and over again</a:t>
            </a:r>
            <a:r>
              <a:rPr lang="en-US" dirty="0"/>
              <a:t>.</a:t>
            </a:r>
          </a:p>
          <a:p>
            <a:r>
              <a:rPr lang="en-US" dirty="0"/>
              <a:t>The entire operating system, virtual memory system, compiler, and micro architecture are designed around this assumption!</a:t>
            </a:r>
          </a:p>
          <a:p>
            <a:r>
              <a:rPr lang="en-US" dirty="0"/>
              <a:t>Exploiting this observation makes programs run 100X faster than simply using plain old main memory in the obvious way.</a:t>
            </a:r>
          </a:p>
          <a:p>
            <a:endParaRPr lang="en-US" dirty="0"/>
          </a:p>
          <a:p>
            <a:r>
              <a:rPr lang="en-US" dirty="0"/>
              <a:t>(But in Map-Reduce, access to all data is equally slow.)</a:t>
            </a:r>
          </a:p>
        </p:txBody>
      </p:sp>
    </p:spTree>
    <p:extLst>
      <p:ext uri="{BB962C8B-B14F-4D97-AF65-F5344CB8AC3E}">
        <p14:creationId xmlns:p14="http://schemas.microsoft.com/office/powerpoint/2010/main" val="27140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Working Set Idea in Spark</a:t>
            </a:r>
          </a:p>
        </p:txBody>
      </p:sp>
      <p:sp>
        <p:nvSpPr>
          <p:cNvPr id="3" name="Content Placeholder 2"/>
          <p:cNvSpPr>
            <a:spLocks noGrp="1"/>
          </p:cNvSpPr>
          <p:nvPr>
            <p:ph idx="1"/>
          </p:nvPr>
        </p:nvSpPr>
        <p:spPr/>
        <p:txBody>
          <a:bodyPr>
            <a:normAutofit fontScale="77500" lnSpcReduction="20000"/>
          </a:bodyPr>
          <a:lstStyle/>
          <a:p>
            <a:r>
              <a:rPr lang="en-US" dirty="0"/>
              <a:t>The user should identify which datasets they want to access.</a:t>
            </a:r>
          </a:p>
          <a:p>
            <a:r>
              <a:rPr lang="en-US" dirty="0"/>
              <a:t>Load those datasets into memory, and </a:t>
            </a:r>
            <a:r>
              <a:rPr lang="en-US" u="sng" dirty="0"/>
              <a:t>use them multiple times</a:t>
            </a:r>
            <a:r>
              <a:rPr lang="en-US" dirty="0"/>
              <a:t>.</a:t>
            </a:r>
          </a:p>
          <a:p>
            <a:r>
              <a:rPr lang="en-US" u="sng" dirty="0"/>
              <a:t>Keep newly created data in memory </a:t>
            </a:r>
            <a:r>
              <a:rPr lang="en-US" dirty="0"/>
              <a:t>until explicitly told to store it.</a:t>
            </a:r>
          </a:p>
          <a:p>
            <a:r>
              <a:rPr lang="en-US" dirty="0"/>
              <a:t>Master-Worker architecture:  Master (driver) contains the main algorithmic logic, and the workers simply </a:t>
            </a:r>
            <a:r>
              <a:rPr lang="en-US" u="sng" dirty="0"/>
              <a:t>keep data in memory</a:t>
            </a:r>
            <a:r>
              <a:rPr lang="en-US" dirty="0"/>
              <a:t> and apply functions to the distributed data.</a:t>
            </a:r>
          </a:p>
          <a:p>
            <a:r>
              <a:rPr lang="en-US" dirty="0"/>
              <a:t>The master knows where data is located, so it can exploit locality.</a:t>
            </a:r>
          </a:p>
          <a:p>
            <a:r>
              <a:rPr lang="en-US" dirty="0"/>
              <a:t>The driver is written in a functional programming language (Scala).</a:t>
            </a:r>
          </a:p>
        </p:txBody>
      </p:sp>
    </p:spTree>
    <p:extLst>
      <p:ext uri="{BB962C8B-B14F-4D97-AF65-F5344CB8AC3E}">
        <p14:creationId xmlns:p14="http://schemas.microsoft.com/office/powerpoint/2010/main" val="131280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 y="1409700"/>
            <a:ext cx="8354733" cy="4602162"/>
          </a:xfrm>
        </p:spPr>
        <p:txBody>
          <a:bodyPr>
            <a:normAutofit fontScale="92500" lnSpcReduction="10000"/>
          </a:bodyPr>
          <a:lstStyle/>
          <a:p>
            <a:r>
              <a:rPr lang="en-US" dirty="0"/>
              <a:t>Fast, expressive cluster computing system compatible with Apache Hadoop</a:t>
            </a:r>
          </a:p>
          <a:p>
            <a:pPr lvl="1"/>
            <a:r>
              <a:rPr lang="en-US" dirty="0"/>
              <a:t>Works with any Hadoop-supported storage system (HDFS, Amazon S3, Avro, …)</a:t>
            </a:r>
          </a:p>
          <a:p>
            <a:r>
              <a:rPr lang="en-US" dirty="0"/>
              <a:t>Improves </a:t>
            </a:r>
            <a:r>
              <a:rPr lang="en-US" b="1" dirty="0"/>
              <a:t>efficiency</a:t>
            </a:r>
            <a:r>
              <a:rPr lang="en-US" dirty="0"/>
              <a:t> through:</a:t>
            </a:r>
          </a:p>
          <a:p>
            <a:pPr lvl="1"/>
            <a:r>
              <a:rPr lang="en-US" dirty="0"/>
              <a:t>In-memory computing primitives</a:t>
            </a:r>
          </a:p>
          <a:p>
            <a:pPr lvl="1"/>
            <a:r>
              <a:rPr lang="en-US" dirty="0"/>
              <a:t>General computation graphs</a:t>
            </a:r>
          </a:p>
          <a:p>
            <a:r>
              <a:rPr lang="en-US" dirty="0"/>
              <a:t>Improves </a:t>
            </a:r>
            <a:r>
              <a:rPr lang="en-US" b="1" dirty="0"/>
              <a:t>usability</a:t>
            </a:r>
            <a:r>
              <a:rPr lang="en-US" dirty="0"/>
              <a:t> through:</a:t>
            </a:r>
          </a:p>
          <a:p>
            <a:pPr lvl="1"/>
            <a:r>
              <a:rPr lang="en-US" dirty="0"/>
              <a:t>Rich APIs in Java, </a:t>
            </a:r>
            <a:r>
              <a:rPr lang="en-US" dirty="0" err="1"/>
              <a:t>Scala</a:t>
            </a:r>
            <a:r>
              <a:rPr lang="en-US" dirty="0"/>
              <a:t>, Python</a:t>
            </a:r>
          </a:p>
          <a:p>
            <a:pPr lvl="1"/>
            <a:r>
              <a:rPr lang="en-US" dirty="0"/>
              <a:t>Interactive shell</a:t>
            </a:r>
          </a:p>
        </p:txBody>
      </p:sp>
      <p:grpSp>
        <p:nvGrpSpPr>
          <p:cNvPr id="7" name="Group 6"/>
          <p:cNvGrpSpPr/>
          <p:nvPr/>
        </p:nvGrpSpPr>
        <p:grpSpPr>
          <a:xfrm>
            <a:off x="5334000" y="3274859"/>
            <a:ext cx="2819505" cy="400110"/>
            <a:chOff x="6345652" y="4340090"/>
            <a:chExt cx="2819505" cy="400110"/>
          </a:xfrm>
        </p:grpSpPr>
        <p:cxnSp>
          <p:nvCxnSpPr>
            <p:cNvPr id="5" name="Straight Arrow Connector 4"/>
            <p:cNvCxnSpPr/>
            <p:nvPr/>
          </p:nvCxnSpPr>
          <p:spPr>
            <a:xfrm>
              <a:off x="6345652" y="4568690"/>
              <a:ext cx="613791" cy="0"/>
            </a:xfrm>
            <a:prstGeom prst="straightConnector1">
              <a:avLst/>
            </a:prstGeom>
            <a:ln w="76200" cmpd="sng">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010400" y="4340090"/>
              <a:ext cx="2154757" cy="400110"/>
            </a:xfrm>
            <a:prstGeom prst="rect">
              <a:avLst/>
            </a:prstGeom>
            <a:noFill/>
          </p:spPr>
          <p:txBody>
            <a:bodyPr wrap="none" rtlCol="0">
              <a:spAutoFit/>
            </a:bodyPr>
            <a:lstStyle/>
            <a:p>
              <a:r>
                <a:rPr lang="en-US" sz="2000" dirty="0">
                  <a:solidFill>
                    <a:schemeClr val="accent2"/>
                  </a:solidFill>
                  <a:latin typeface="Arial"/>
                  <a:cs typeface="Arial"/>
                </a:rPr>
                <a:t>Up to 100× faster</a:t>
              </a:r>
            </a:p>
          </p:txBody>
        </p:sp>
      </p:grpSp>
      <p:grpSp>
        <p:nvGrpSpPr>
          <p:cNvPr id="8" name="Group 7"/>
          <p:cNvGrpSpPr/>
          <p:nvPr/>
        </p:nvGrpSpPr>
        <p:grpSpPr>
          <a:xfrm>
            <a:off x="5311074" y="4639635"/>
            <a:ext cx="3373287" cy="400110"/>
            <a:chOff x="6374505" y="4405983"/>
            <a:chExt cx="3373287" cy="400110"/>
          </a:xfrm>
        </p:grpSpPr>
        <p:cxnSp>
          <p:nvCxnSpPr>
            <p:cNvPr id="9" name="Straight Arrow Connector 8"/>
            <p:cNvCxnSpPr/>
            <p:nvPr/>
          </p:nvCxnSpPr>
          <p:spPr>
            <a:xfrm flipV="1">
              <a:off x="6374505" y="4648200"/>
              <a:ext cx="613791" cy="0"/>
            </a:xfrm>
            <a:prstGeom prst="straightConnector1">
              <a:avLst/>
            </a:prstGeom>
            <a:ln w="76200" cmpd="sng">
              <a:solidFill>
                <a:srgbClr val="333399"/>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051220" y="4405983"/>
              <a:ext cx="2696572" cy="400110"/>
            </a:xfrm>
            <a:prstGeom prst="rect">
              <a:avLst/>
            </a:prstGeom>
            <a:noFill/>
          </p:spPr>
          <p:txBody>
            <a:bodyPr wrap="none" rtlCol="0">
              <a:spAutoFit/>
            </a:bodyPr>
            <a:lstStyle/>
            <a:p>
              <a:r>
                <a:rPr lang="en-US" sz="2000" dirty="0">
                  <a:solidFill>
                    <a:schemeClr val="accent2"/>
                  </a:solidFill>
                  <a:latin typeface="Arial"/>
                  <a:cs typeface="Arial"/>
                </a:rPr>
                <a:t>Often 2-10× less code</a:t>
              </a:r>
            </a:p>
          </p:txBody>
        </p:sp>
      </p:grpSp>
      <p:sp>
        <p:nvSpPr>
          <p:cNvPr id="4" name="Title 3"/>
          <p:cNvSpPr>
            <a:spLocks noGrp="1"/>
          </p:cNvSpPr>
          <p:nvPr>
            <p:ph type="title"/>
          </p:nvPr>
        </p:nvSpPr>
        <p:spPr/>
        <p:txBody>
          <a:bodyPr/>
          <a:lstStyle/>
          <a:p>
            <a:r>
              <a:rPr lang="en-US" dirty="0"/>
              <a:t>What is Spark?</a:t>
            </a:r>
          </a:p>
        </p:txBody>
      </p:sp>
    </p:spTree>
    <p:extLst>
      <p:ext uri="{BB962C8B-B14F-4D97-AF65-F5344CB8AC3E}">
        <p14:creationId xmlns:p14="http://schemas.microsoft.com/office/powerpoint/2010/main" val="28140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C62A-9D04-4B92-B106-4B4797F787E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F60D3FB-83E6-41B7-8808-039A1EF0D710}"/>
              </a:ext>
            </a:extLst>
          </p:cNvPr>
          <p:cNvSpPr>
            <a:spLocks noGrp="1"/>
          </p:cNvSpPr>
          <p:nvPr>
            <p:ph idx="1"/>
          </p:nvPr>
        </p:nvSpPr>
        <p:spPr>
          <a:xfrm>
            <a:off x="457200" y="1417638"/>
            <a:ext cx="8229600" cy="4708525"/>
          </a:xfrm>
        </p:spPr>
        <p:txBody>
          <a:bodyPr>
            <a:normAutofit fontScale="70000" lnSpcReduction="20000"/>
          </a:bodyPr>
          <a:lstStyle/>
          <a:p>
            <a:r>
              <a:rPr lang="en-US" dirty="0"/>
              <a:t>What is Spark?</a:t>
            </a:r>
          </a:p>
          <a:p>
            <a:pPr lvl="1"/>
            <a:r>
              <a:rPr lang="en-US" dirty="0"/>
              <a:t>History and Background</a:t>
            </a:r>
          </a:p>
          <a:p>
            <a:pPr lvl="1"/>
            <a:r>
              <a:rPr lang="en-US" dirty="0"/>
              <a:t>Spark Vs Hadoop</a:t>
            </a:r>
          </a:p>
          <a:p>
            <a:pPr lvl="1"/>
            <a:r>
              <a:rPr lang="en-US" dirty="0">
                <a:sym typeface="Arial"/>
              </a:rPr>
              <a:t>Anatomy of a Spark Application</a:t>
            </a:r>
          </a:p>
          <a:p>
            <a:r>
              <a:rPr lang="en-US" dirty="0">
                <a:sym typeface="Arial"/>
              </a:rPr>
              <a:t>Spark Programming</a:t>
            </a:r>
          </a:p>
          <a:p>
            <a:pPr lvl="1"/>
            <a:r>
              <a:rPr lang="en-US" dirty="0">
                <a:sym typeface="Arial"/>
              </a:rPr>
              <a:t>How to start?</a:t>
            </a:r>
          </a:p>
          <a:p>
            <a:pPr lvl="1"/>
            <a:r>
              <a:rPr lang="en-US" dirty="0">
                <a:sym typeface="Arial"/>
              </a:rPr>
              <a:t>Spark Context</a:t>
            </a:r>
          </a:p>
          <a:p>
            <a:pPr lvl="1"/>
            <a:r>
              <a:rPr lang="en-US" dirty="0">
                <a:sym typeface="Arial"/>
              </a:rPr>
              <a:t>Resilient Distributed Datasets (RDDs)</a:t>
            </a:r>
          </a:p>
          <a:p>
            <a:pPr lvl="1"/>
            <a:r>
              <a:rPr lang="en-US" dirty="0">
                <a:sym typeface="Arial"/>
              </a:rPr>
              <a:t>Transformations and Actions</a:t>
            </a:r>
          </a:p>
          <a:p>
            <a:pPr lvl="1"/>
            <a:r>
              <a:rPr lang="en-US" dirty="0">
                <a:sym typeface="Arial"/>
              </a:rPr>
              <a:t>Broadcasting and Accumulator</a:t>
            </a:r>
          </a:p>
          <a:p>
            <a:r>
              <a:rPr lang="en-US" dirty="0">
                <a:sym typeface="Arial"/>
              </a:rPr>
              <a:t>Sample Programs</a:t>
            </a:r>
          </a:p>
          <a:p>
            <a:pPr lvl="1"/>
            <a:r>
              <a:rPr lang="en-US" dirty="0">
                <a:sym typeface="Arial"/>
              </a:rPr>
              <a:t>Word Count</a:t>
            </a:r>
          </a:p>
          <a:p>
            <a:pPr lvl="1"/>
            <a:r>
              <a:rPr lang="en-US" dirty="0">
                <a:sym typeface="Arial"/>
              </a:rPr>
              <a:t>Max Temperature</a:t>
            </a:r>
          </a:p>
          <a:p>
            <a:pPr lvl="1"/>
            <a:r>
              <a:rPr lang="en-US" dirty="0">
                <a:sym typeface="Arial"/>
              </a:rPr>
              <a:t>PageRank</a:t>
            </a:r>
          </a:p>
          <a:p>
            <a:pPr lvl="1"/>
            <a:endParaRPr lang="en-US" dirty="0">
              <a:sym typeface="Arial"/>
            </a:endParaRPr>
          </a:p>
          <a:p>
            <a:pPr lvl="1"/>
            <a:endParaRPr lang="en-US" dirty="0"/>
          </a:p>
        </p:txBody>
      </p:sp>
      <p:sp>
        <p:nvSpPr>
          <p:cNvPr id="4" name="Slide Number Placeholder 3">
            <a:extLst>
              <a:ext uri="{FF2B5EF4-FFF2-40B4-BE49-F238E27FC236}">
                <a16:creationId xmlns:a16="http://schemas.microsoft.com/office/drawing/2014/main" id="{939002D0-1985-43E2-91CB-391336913593}"/>
              </a:ext>
            </a:extLst>
          </p:cNvPr>
          <p:cNvSpPr>
            <a:spLocks noGrp="1"/>
          </p:cNvSpPr>
          <p:nvPr>
            <p:ph type="sldNum" sz="quarter" idx="12"/>
          </p:nvPr>
        </p:nvSpPr>
        <p:spPr/>
        <p:txBody>
          <a:bodyPr/>
          <a:lstStyle/>
          <a:p>
            <a:fld id="{71BD4A25-22B2-48E3-9FC3-0D375F0F72AF}" type="slidenum">
              <a:rPr lang="en-US" smtClean="0"/>
              <a:pPr/>
              <a:t>2</a:t>
            </a:fld>
            <a:endParaRPr lang="en-US"/>
          </a:p>
        </p:txBody>
      </p:sp>
    </p:spTree>
    <p:extLst>
      <p:ext uri="{BB962C8B-B14F-4D97-AF65-F5344CB8AC3E}">
        <p14:creationId xmlns:p14="http://schemas.microsoft.com/office/powerpoint/2010/main" val="199007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Spark on YARN</a:t>
            </a:r>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477000" cy="5224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45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99636" y="1085531"/>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Anatomy of a Spark Application</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21</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2" name="Picture 1">
            <a:extLst>
              <a:ext uri="{FF2B5EF4-FFF2-40B4-BE49-F238E27FC236}">
                <a16:creationId xmlns:a16="http://schemas.microsoft.com/office/drawing/2014/main" id="{F6C8A737-2558-4FE9-8458-216FAFC19E8B}"/>
              </a:ext>
            </a:extLst>
          </p:cNvPr>
          <p:cNvPicPr>
            <a:picLocks noChangeAspect="1"/>
          </p:cNvPicPr>
          <p:nvPr/>
        </p:nvPicPr>
        <p:blipFill>
          <a:blip r:embed="rId3"/>
          <a:stretch>
            <a:fillRect/>
          </a:stretch>
        </p:blipFill>
        <p:spPr>
          <a:xfrm>
            <a:off x="938840" y="1951225"/>
            <a:ext cx="5880415" cy="3563672"/>
          </a:xfrm>
          <a:prstGeom prst="rect">
            <a:avLst/>
          </a:prstGeom>
        </p:spPr>
      </p:pic>
      <p:sp>
        <p:nvSpPr>
          <p:cNvPr id="3" name="TextBox 2">
            <a:extLst>
              <a:ext uri="{FF2B5EF4-FFF2-40B4-BE49-F238E27FC236}">
                <a16:creationId xmlns:a16="http://schemas.microsoft.com/office/drawing/2014/main" id="{23BE50F8-2D46-45FC-82AD-003C29B7AB66}"/>
              </a:ext>
            </a:extLst>
          </p:cNvPr>
          <p:cNvSpPr txBox="1"/>
          <p:nvPr/>
        </p:nvSpPr>
        <p:spPr>
          <a:xfrm>
            <a:off x="6887537" y="3121224"/>
            <a:ext cx="1802199" cy="553998"/>
          </a:xfrm>
          <a:prstGeom prst="rect">
            <a:avLst/>
          </a:prstGeom>
          <a:noFill/>
        </p:spPr>
        <p:txBody>
          <a:bodyPr wrap="square" rtlCol="0">
            <a:spAutoFit/>
          </a:bodyPr>
          <a:lstStyle/>
          <a:p>
            <a:r>
              <a:rPr lang="en-US" sz="1400" dirty="0">
                <a:solidFill>
                  <a:srgbClr val="FF0000"/>
                </a:solidFill>
              </a:rPr>
              <a:t>Cluster Manager </a:t>
            </a:r>
            <a:r>
              <a:rPr lang="en-US" sz="1600" dirty="0"/>
              <a:t>(YARN/Mesos)</a:t>
            </a:r>
          </a:p>
        </p:txBody>
      </p:sp>
    </p:spTree>
    <p:extLst>
      <p:ext uri="{BB962C8B-B14F-4D97-AF65-F5344CB8AC3E}">
        <p14:creationId xmlns:p14="http://schemas.microsoft.com/office/powerpoint/2010/main" val="285820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C2BB2D-5468-421D-AC48-69D709849873}"/>
              </a:ext>
            </a:extLst>
          </p:cNvPr>
          <p:cNvSpPr>
            <a:spLocks noGrp="1"/>
          </p:cNvSpPr>
          <p:nvPr>
            <p:ph type="sldNum" sz="quarter" idx="12"/>
          </p:nvPr>
        </p:nvSpPr>
        <p:spPr/>
        <p:txBody>
          <a:bodyPr/>
          <a:lstStyle/>
          <a:p>
            <a:fld id="{71BD4A25-22B2-48E3-9FC3-0D375F0F72AF}" type="slidenum">
              <a:rPr lang="en-US" smtClean="0"/>
              <a:t>22</a:t>
            </a:fld>
            <a:endParaRPr lang="en-US"/>
          </a:p>
        </p:txBody>
      </p:sp>
      <p:pic>
        <p:nvPicPr>
          <p:cNvPr id="9" name="Picture 8">
            <a:extLst>
              <a:ext uri="{FF2B5EF4-FFF2-40B4-BE49-F238E27FC236}">
                <a16:creationId xmlns:a16="http://schemas.microsoft.com/office/drawing/2014/main" id="{AFA5BA8D-AE1E-4052-8516-F731027D7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2875"/>
            <a:ext cx="7772400" cy="6572250"/>
          </a:xfrm>
          <a:prstGeom prst="rect">
            <a:avLst/>
          </a:prstGeom>
        </p:spPr>
      </p:pic>
    </p:spTree>
    <p:extLst>
      <p:ext uri="{BB962C8B-B14F-4D97-AF65-F5344CB8AC3E}">
        <p14:creationId xmlns:p14="http://schemas.microsoft.com/office/powerpoint/2010/main" val="100261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4651A2-8D78-47B6-82A6-E81FB84C821F}"/>
              </a:ext>
            </a:extLst>
          </p:cNvPr>
          <p:cNvSpPr>
            <a:spLocks noGrp="1"/>
          </p:cNvSpPr>
          <p:nvPr>
            <p:ph type="title"/>
          </p:nvPr>
        </p:nvSpPr>
        <p:spPr/>
        <p:txBody>
          <a:bodyPr/>
          <a:lstStyle/>
          <a:p>
            <a:r>
              <a:rPr lang="en-US" dirty="0"/>
              <a:t>Driver</a:t>
            </a:r>
          </a:p>
        </p:txBody>
      </p:sp>
      <p:sp>
        <p:nvSpPr>
          <p:cNvPr id="5" name="Content Placeholder 4">
            <a:extLst>
              <a:ext uri="{FF2B5EF4-FFF2-40B4-BE49-F238E27FC236}">
                <a16:creationId xmlns:a16="http://schemas.microsoft.com/office/drawing/2014/main" id="{DE13355B-1785-4250-8D31-2CC8475A1D21}"/>
              </a:ext>
            </a:extLst>
          </p:cNvPr>
          <p:cNvSpPr>
            <a:spLocks noGrp="1"/>
          </p:cNvSpPr>
          <p:nvPr>
            <p:ph idx="1"/>
          </p:nvPr>
        </p:nvSpPr>
        <p:spPr/>
        <p:txBody>
          <a:bodyPr>
            <a:normAutofit fontScale="70000" lnSpcReduction="20000"/>
          </a:bodyPr>
          <a:lstStyle/>
          <a:p>
            <a:r>
              <a:rPr lang="en-US" dirty="0"/>
              <a:t>Responsible for executing the Spark application and returning the status/results to the user.</a:t>
            </a:r>
          </a:p>
          <a:p>
            <a:endParaRPr lang="en-US" dirty="0"/>
          </a:p>
          <a:p>
            <a:r>
              <a:rPr lang="en-US" dirty="0"/>
              <a:t>They are responsible for the translation of user code into actual Spark jobs executed on the cluster.</a:t>
            </a:r>
          </a:p>
          <a:p>
            <a:endParaRPr lang="en-US" dirty="0"/>
          </a:p>
          <a:p>
            <a:r>
              <a:rPr lang="en-US" dirty="0"/>
              <a:t>Responsible for converting a user application to smaller execution units called tasks </a:t>
            </a:r>
          </a:p>
          <a:p>
            <a:r>
              <a:rPr lang="en-US" dirty="0"/>
              <a:t>Schedules them to run with a cluster manager on executors. </a:t>
            </a:r>
          </a:p>
          <a:p>
            <a:endParaRPr lang="en-US" dirty="0"/>
          </a:p>
          <a:p>
            <a:r>
              <a:rPr lang="en-US" dirty="0"/>
              <a:t>Optimizes logical DAG transformations and, if possible, combines them in stages and determines the best location for execution of this DAG;</a:t>
            </a:r>
          </a:p>
          <a:p>
            <a:pPr marL="0" indent="0">
              <a:buNone/>
            </a:pPr>
            <a:endParaRPr lang="en-US" dirty="0"/>
          </a:p>
        </p:txBody>
      </p:sp>
      <p:sp>
        <p:nvSpPr>
          <p:cNvPr id="3" name="Slide Number Placeholder 2">
            <a:extLst>
              <a:ext uri="{FF2B5EF4-FFF2-40B4-BE49-F238E27FC236}">
                <a16:creationId xmlns:a16="http://schemas.microsoft.com/office/drawing/2014/main" id="{70654DC4-1509-485F-B7E0-413306B69A88}"/>
              </a:ext>
            </a:extLst>
          </p:cNvPr>
          <p:cNvSpPr>
            <a:spLocks noGrp="1"/>
          </p:cNvSpPr>
          <p:nvPr>
            <p:ph type="sldNum" sz="quarter" idx="12"/>
          </p:nvPr>
        </p:nvSpPr>
        <p:spPr/>
        <p:txBody>
          <a:bodyPr/>
          <a:lstStyle/>
          <a:p>
            <a:fld id="{71BD4A25-22B2-48E3-9FC3-0D375F0F72AF}" type="slidenum">
              <a:rPr lang="en-US" smtClean="0"/>
              <a:t>23</a:t>
            </a:fld>
            <a:endParaRPr lang="en-US"/>
          </a:p>
        </p:txBody>
      </p:sp>
    </p:spTree>
    <p:extLst>
      <p:ext uri="{BB962C8B-B14F-4D97-AF65-F5344CB8AC3E}">
        <p14:creationId xmlns:p14="http://schemas.microsoft.com/office/powerpoint/2010/main" val="393188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10D0-D3E7-471F-B2F5-F0E823786EE1}"/>
              </a:ext>
            </a:extLst>
          </p:cNvPr>
          <p:cNvSpPr>
            <a:spLocks noGrp="1"/>
          </p:cNvSpPr>
          <p:nvPr>
            <p:ph type="title"/>
          </p:nvPr>
        </p:nvSpPr>
        <p:spPr/>
        <p:txBody>
          <a:bodyPr/>
          <a:lstStyle/>
          <a:p>
            <a:r>
              <a:rPr lang="en-US" dirty="0"/>
              <a:t>Driver – cont.</a:t>
            </a:r>
          </a:p>
        </p:txBody>
      </p:sp>
      <p:sp>
        <p:nvSpPr>
          <p:cNvPr id="3" name="Content Placeholder 2">
            <a:extLst>
              <a:ext uri="{FF2B5EF4-FFF2-40B4-BE49-F238E27FC236}">
                <a16:creationId xmlns:a16="http://schemas.microsoft.com/office/drawing/2014/main" id="{490301F9-DBC1-4460-85DD-577AA47AD9C8}"/>
              </a:ext>
            </a:extLst>
          </p:cNvPr>
          <p:cNvSpPr>
            <a:spLocks noGrp="1"/>
          </p:cNvSpPr>
          <p:nvPr>
            <p:ph idx="1"/>
          </p:nvPr>
        </p:nvSpPr>
        <p:spPr/>
        <p:txBody>
          <a:bodyPr>
            <a:normAutofit lnSpcReduction="10000"/>
          </a:bodyPr>
          <a:lstStyle/>
          <a:p>
            <a:r>
              <a:rPr lang="en-US" dirty="0"/>
              <a:t>Spark Driver contains various components – </a:t>
            </a:r>
            <a:r>
              <a:rPr lang="en-US" dirty="0" err="1"/>
              <a:t>DAGScheduler</a:t>
            </a:r>
            <a:r>
              <a:rPr lang="en-US" dirty="0"/>
              <a:t>, </a:t>
            </a:r>
            <a:r>
              <a:rPr lang="en-US" dirty="0" err="1"/>
              <a:t>TaskScheduler</a:t>
            </a:r>
            <a:r>
              <a:rPr lang="en-US" dirty="0"/>
              <a:t>, </a:t>
            </a:r>
            <a:r>
              <a:rPr lang="en-US" dirty="0" err="1"/>
              <a:t>BackendScheduler</a:t>
            </a:r>
            <a:r>
              <a:rPr lang="en-US" dirty="0"/>
              <a:t> and </a:t>
            </a:r>
            <a:r>
              <a:rPr lang="en-US" dirty="0" err="1"/>
              <a:t>BlockManager</a:t>
            </a:r>
            <a:r>
              <a:rPr lang="en-US" dirty="0"/>
              <a:t>. </a:t>
            </a:r>
          </a:p>
          <a:p>
            <a:endParaRPr lang="en-US" dirty="0"/>
          </a:p>
          <a:p>
            <a:r>
              <a:rPr lang="en-US" dirty="0"/>
              <a:t>Stores metadata about all Resilient Distributed Databases and their partitions;</a:t>
            </a:r>
          </a:p>
          <a:p>
            <a:endParaRPr lang="en-US" dirty="0"/>
          </a:p>
          <a:p>
            <a:r>
              <a:rPr lang="en-US" dirty="0"/>
              <a:t>Creates Spark </a:t>
            </a:r>
            <a:r>
              <a:rPr lang="en-US" dirty="0" err="1"/>
              <a:t>WebUI</a:t>
            </a:r>
            <a:r>
              <a:rPr lang="en-US" dirty="0"/>
              <a:t> with detailed information about the application;</a:t>
            </a:r>
          </a:p>
        </p:txBody>
      </p:sp>
      <p:sp>
        <p:nvSpPr>
          <p:cNvPr id="4" name="Slide Number Placeholder 3">
            <a:extLst>
              <a:ext uri="{FF2B5EF4-FFF2-40B4-BE49-F238E27FC236}">
                <a16:creationId xmlns:a16="http://schemas.microsoft.com/office/drawing/2014/main" id="{05160176-722F-46DE-916A-FA604F07DDB2}"/>
              </a:ext>
            </a:extLst>
          </p:cNvPr>
          <p:cNvSpPr>
            <a:spLocks noGrp="1"/>
          </p:cNvSpPr>
          <p:nvPr>
            <p:ph type="sldNum" sz="quarter" idx="12"/>
          </p:nvPr>
        </p:nvSpPr>
        <p:spPr/>
        <p:txBody>
          <a:bodyPr/>
          <a:lstStyle/>
          <a:p>
            <a:fld id="{71BD4A25-22B2-48E3-9FC3-0D375F0F72AF}" type="slidenum">
              <a:rPr lang="en-US" smtClean="0"/>
              <a:t>24</a:t>
            </a:fld>
            <a:endParaRPr lang="en-US"/>
          </a:p>
        </p:txBody>
      </p:sp>
    </p:spTree>
    <p:extLst>
      <p:ext uri="{BB962C8B-B14F-4D97-AF65-F5344CB8AC3E}">
        <p14:creationId xmlns:p14="http://schemas.microsoft.com/office/powerpoint/2010/main" val="2320340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4FFE-BDF4-462A-8EA9-B6CE01D09C7C}"/>
              </a:ext>
            </a:extLst>
          </p:cNvPr>
          <p:cNvSpPr>
            <a:spLocks noGrp="1"/>
          </p:cNvSpPr>
          <p:nvPr>
            <p:ph type="title"/>
          </p:nvPr>
        </p:nvSpPr>
        <p:spPr/>
        <p:txBody>
          <a:bodyPr/>
          <a:lstStyle/>
          <a:p>
            <a:r>
              <a:rPr lang="en-US" dirty="0"/>
              <a:t>Spark Context</a:t>
            </a:r>
          </a:p>
        </p:txBody>
      </p:sp>
      <p:sp>
        <p:nvSpPr>
          <p:cNvPr id="3" name="Content Placeholder 2">
            <a:extLst>
              <a:ext uri="{FF2B5EF4-FFF2-40B4-BE49-F238E27FC236}">
                <a16:creationId xmlns:a16="http://schemas.microsoft.com/office/drawing/2014/main" id="{06F1CF08-2629-4F41-9D94-0ED404A082ED}"/>
              </a:ext>
            </a:extLst>
          </p:cNvPr>
          <p:cNvSpPr>
            <a:spLocks noGrp="1"/>
          </p:cNvSpPr>
          <p:nvPr>
            <p:ph idx="1"/>
          </p:nvPr>
        </p:nvSpPr>
        <p:spPr/>
        <p:txBody>
          <a:bodyPr>
            <a:normAutofit fontScale="70000" lnSpcReduction="20000"/>
          </a:bodyPr>
          <a:lstStyle/>
          <a:p>
            <a:r>
              <a:rPr lang="en-US" dirty="0"/>
              <a:t>The main entry point into Spark functionality. </a:t>
            </a:r>
          </a:p>
          <a:p>
            <a:r>
              <a:rPr lang="en-US" dirty="0"/>
              <a:t>Allows Spark Driver to access the cluster through its Cluster Resource Manager</a:t>
            </a:r>
          </a:p>
          <a:p>
            <a:r>
              <a:rPr lang="en-US" dirty="0"/>
              <a:t>It can be used to create RDDs, accumulators and broadcast variables on the cluster. </a:t>
            </a:r>
          </a:p>
          <a:p>
            <a:r>
              <a:rPr lang="en-US" dirty="0"/>
              <a:t>Tracks executors in real-time by sending regular heartbeat messages.</a:t>
            </a:r>
          </a:p>
          <a:p>
            <a:endParaRPr lang="en-US" dirty="0"/>
          </a:p>
          <a:p>
            <a:r>
              <a:rPr lang="en-US" dirty="0"/>
              <a:t>Spark Context is created by Spark Driver for each Spark application when it is first submitted by the user. </a:t>
            </a:r>
          </a:p>
          <a:p>
            <a:r>
              <a:rPr lang="en-US" dirty="0"/>
              <a:t>It exists throughout the lifetime of the Spark application and stops working after the Spark application is finished. </a:t>
            </a:r>
          </a:p>
          <a:p>
            <a:r>
              <a:rPr lang="en-US" dirty="0"/>
              <a:t>For each JVM only one Spark Context can be active. You must stop() Spark Context before creating a new one.</a:t>
            </a:r>
          </a:p>
        </p:txBody>
      </p:sp>
      <p:sp>
        <p:nvSpPr>
          <p:cNvPr id="4" name="Slide Number Placeholder 3">
            <a:extLst>
              <a:ext uri="{FF2B5EF4-FFF2-40B4-BE49-F238E27FC236}">
                <a16:creationId xmlns:a16="http://schemas.microsoft.com/office/drawing/2014/main" id="{DAFC7722-670E-43CE-AFEC-66E26790EE7A}"/>
              </a:ext>
            </a:extLst>
          </p:cNvPr>
          <p:cNvSpPr>
            <a:spLocks noGrp="1"/>
          </p:cNvSpPr>
          <p:nvPr>
            <p:ph type="sldNum" sz="quarter" idx="12"/>
          </p:nvPr>
        </p:nvSpPr>
        <p:spPr/>
        <p:txBody>
          <a:bodyPr/>
          <a:lstStyle/>
          <a:p>
            <a:fld id="{71BD4A25-22B2-48E3-9FC3-0D375F0F72AF}" type="slidenum">
              <a:rPr lang="en-US" smtClean="0"/>
              <a:t>25</a:t>
            </a:fld>
            <a:endParaRPr lang="en-US"/>
          </a:p>
        </p:txBody>
      </p:sp>
    </p:spTree>
    <p:extLst>
      <p:ext uri="{BB962C8B-B14F-4D97-AF65-F5344CB8AC3E}">
        <p14:creationId xmlns:p14="http://schemas.microsoft.com/office/powerpoint/2010/main" val="1218404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5CB7-9EEA-49ED-A0F6-088454436184}"/>
              </a:ext>
            </a:extLst>
          </p:cNvPr>
          <p:cNvSpPr>
            <a:spLocks noGrp="1"/>
          </p:cNvSpPr>
          <p:nvPr>
            <p:ph type="title"/>
          </p:nvPr>
        </p:nvSpPr>
        <p:spPr/>
        <p:txBody>
          <a:bodyPr/>
          <a:lstStyle/>
          <a:p>
            <a:r>
              <a:rPr lang="en-US" dirty="0"/>
              <a:t>Executors</a:t>
            </a:r>
          </a:p>
        </p:txBody>
      </p:sp>
      <p:sp>
        <p:nvSpPr>
          <p:cNvPr id="3" name="Content Placeholder 2">
            <a:extLst>
              <a:ext uri="{FF2B5EF4-FFF2-40B4-BE49-F238E27FC236}">
                <a16:creationId xmlns:a16="http://schemas.microsoft.com/office/drawing/2014/main" id="{0E75625C-1508-48E1-AB12-7ED4B8FFA54D}"/>
              </a:ext>
            </a:extLst>
          </p:cNvPr>
          <p:cNvSpPr>
            <a:spLocks noGrp="1"/>
          </p:cNvSpPr>
          <p:nvPr>
            <p:ph idx="1"/>
          </p:nvPr>
        </p:nvSpPr>
        <p:spPr/>
        <p:txBody>
          <a:bodyPr>
            <a:normAutofit fontScale="85000" lnSpcReduction="20000"/>
          </a:bodyPr>
          <a:lstStyle/>
          <a:p>
            <a:r>
              <a:rPr lang="en-US" dirty="0"/>
              <a:t>The processes at the worker's nodes, whose job is to complete the assigned tasks. </a:t>
            </a:r>
          </a:p>
          <a:p>
            <a:r>
              <a:rPr lang="en-US" dirty="0"/>
              <a:t>These tasks are executed on the worker nodes and then return the result to the Spark Driver.</a:t>
            </a:r>
          </a:p>
          <a:p>
            <a:r>
              <a:rPr lang="en-US" dirty="0"/>
              <a:t>Executors are started once at the beginning of Spark Application and then work during all life of the application, But also can be dynamically allocated.</a:t>
            </a:r>
          </a:p>
          <a:p>
            <a:r>
              <a:rPr lang="en-US" dirty="0"/>
              <a:t>stores data in a cache in a JVM heap or on disk</a:t>
            </a:r>
          </a:p>
          <a:p>
            <a:r>
              <a:rPr lang="en-US" dirty="0"/>
              <a:t>reads data from external sources</a:t>
            </a:r>
          </a:p>
          <a:p>
            <a:r>
              <a:rPr lang="en-US" dirty="0"/>
              <a:t>writes data to external sources</a:t>
            </a:r>
          </a:p>
          <a:p>
            <a:r>
              <a:rPr lang="en-US" dirty="0"/>
              <a:t>performs all data processing</a:t>
            </a:r>
          </a:p>
        </p:txBody>
      </p:sp>
      <p:sp>
        <p:nvSpPr>
          <p:cNvPr id="4" name="Slide Number Placeholder 3">
            <a:extLst>
              <a:ext uri="{FF2B5EF4-FFF2-40B4-BE49-F238E27FC236}">
                <a16:creationId xmlns:a16="http://schemas.microsoft.com/office/drawing/2014/main" id="{F9E90874-9C2B-44DB-A1E5-0019CF6054BE}"/>
              </a:ext>
            </a:extLst>
          </p:cNvPr>
          <p:cNvSpPr>
            <a:spLocks noGrp="1"/>
          </p:cNvSpPr>
          <p:nvPr>
            <p:ph type="sldNum" sz="quarter" idx="12"/>
          </p:nvPr>
        </p:nvSpPr>
        <p:spPr/>
        <p:txBody>
          <a:bodyPr/>
          <a:lstStyle/>
          <a:p>
            <a:fld id="{71BD4A25-22B2-48E3-9FC3-0D375F0F72AF}" type="slidenum">
              <a:rPr lang="en-US" smtClean="0"/>
              <a:t>26</a:t>
            </a:fld>
            <a:endParaRPr lang="en-US"/>
          </a:p>
        </p:txBody>
      </p:sp>
    </p:spTree>
    <p:extLst>
      <p:ext uri="{BB962C8B-B14F-4D97-AF65-F5344CB8AC3E}">
        <p14:creationId xmlns:p14="http://schemas.microsoft.com/office/powerpoint/2010/main" val="2802703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792162"/>
          </a:xfrm>
        </p:spPr>
        <p:txBody>
          <a:bodyPr/>
          <a:lstStyle/>
          <a:p>
            <a:r>
              <a:rPr lang="en-US" dirty="0"/>
              <a:t>How Spark runs a job</a:t>
            </a:r>
          </a:p>
        </p:txBody>
      </p:sp>
      <p:sp>
        <p:nvSpPr>
          <p:cNvPr id="5" name="Slide Number Placeholder 4"/>
          <p:cNvSpPr>
            <a:spLocks noGrp="1"/>
          </p:cNvSpPr>
          <p:nvPr>
            <p:ph type="sldNum" sz="quarter" idx="12"/>
          </p:nvPr>
        </p:nvSpPr>
        <p:spPr/>
        <p:txBody>
          <a:bodyPr/>
          <a:lstStyle/>
          <a:p>
            <a:fld id="{71BD4A25-22B2-48E3-9FC3-0D375F0F72AF}" type="slidenum">
              <a:rPr lang="en-US" smtClean="0"/>
              <a:t>27</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219200"/>
            <a:ext cx="469831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1858025"/>
            <a:ext cx="2819400" cy="499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857500" y="990600"/>
            <a:ext cx="4572000" cy="1754326"/>
          </a:xfrm>
          <a:prstGeom prst="rect">
            <a:avLst/>
          </a:prstGeom>
        </p:spPr>
        <p:txBody>
          <a:bodyPr>
            <a:spAutoFit/>
          </a:bodyPr>
          <a:lstStyle/>
          <a:p>
            <a:r>
              <a:rPr lang="en-US" b="1" u="sng" dirty="0"/>
              <a:t>calculating a histogram of word counts</a:t>
            </a:r>
          </a:p>
          <a:p>
            <a:r>
              <a:rPr lang="en-US" b="1" dirty="0" err="1"/>
              <a:t>val</a:t>
            </a:r>
            <a:r>
              <a:rPr lang="en-US" b="1" dirty="0"/>
              <a:t> </a:t>
            </a:r>
            <a:r>
              <a:rPr lang="en-US" dirty="0" err="1"/>
              <a:t>hist</a:t>
            </a:r>
            <a:r>
              <a:rPr lang="en-US" b="1" dirty="0"/>
              <a:t>: Map</a:t>
            </a:r>
            <a:r>
              <a:rPr lang="en-US" dirty="0"/>
              <a:t>[</a:t>
            </a:r>
            <a:r>
              <a:rPr lang="en-US" b="1" dirty="0" err="1"/>
              <a:t>Int</a:t>
            </a:r>
            <a:r>
              <a:rPr lang="en-US" dirty="0"/>
              <a:t>, </a:t>
            </a:r>
            <a:r>
              <a:rPr lang="en-US" b="1" dirty="0"/>
              <a:t>Long</a:t>
            </a:r>
            <a:r>
              <a:rPr lang="en-US" dirty="0"/>
              <a:t>] </a:t>
            </a:r>
            <a:r>
              <a:rPr lang="en-US" b="1" dirty="0"/>
              <a:t>= </a:t>
            </a:r>
            <a:r>
              <a:rPr lang="en-US" dirty="0" err="1"/>
              <a:t>sc.textFile</a:t>
            </a:r>
            <a:r>
              <a:rPr lang="en-US" dirty="0"/>
              <a:t>(</a:t>
            </a:r>
            <a:r>
              <a:rPr lang="en-US" dirty="0" err="1"/>
              <a:t>inputPath</a:t>
            </a:r>
            <a:r>
              <a:rPr lang="en-US" dirty="0"/>
              <a:t>)</a:t>
            </a:r>
          </a:p>
          <a:p>
            <a:r>
              <a:rPr lang="en-US" dirty="0"/>
              <a:t>     .map(word </a:t>
            </a:r>
            <a:r>
              <a:rPr lang="en-US" b="1" dirty="0"/>
              <a:t>=&gt; </a:t>
            </a:r>
            <a:r>
              <a:rPr lang="en-US" dirty="0"/>
              <a:t>(</a:t>
            </a:r>
            <a:r>
              <a:rPr lang="en-US" dirty="0" err="1"/>
              <a:t>word.toLowerCase</a:t>
            </a:r>
            <a:r>
              <a:rPr lang="en-US" dirty="0"/>
              <a:t>(), 1))</a:t>
            </a:r>
          </a:p>
          <a:p>
            <a:r>
              <a:rPr lang="en-US" dirty="0"/>
              <a:t>     .</a:t>
            </a:r>
            <a:r>
              <a:rPr lang="en-US" dirty="0" err="1"/>
              <a:t>reduceByKey</a:t>
            </a:r>
            <a:r>
              <a:rPr lang="en-US" dirty="0"/>
              <a:t>((a, b) </a:t>
            </a:r>
            <a:r>
              <a:rPr lang="en-US" b="1" dirty="0"/>
              <a:t>=&gt; </a:t>
            </a:r>
            <a:r>
              <a:rPr lang="en-US" dirty="0"/>
              <a:t>a + b)</a:t>
            </a:r>
          </a:p>
          <a:p>
            <a:r>
              <a:rPr lang="en-US" dirty="0"/>
              <a:t>     .map(</a:t>
            </a:r>
            <a:r>
              <a:rPr lang="en-US" b="1" dirty="0"/>
              <a:t>_</a:t>
            </a:r>
            <a:r>
              <a:rPr lang="en-US" dirty="0"/>
              <a:t>.swap)</a:t>
            </a:r>
          </a:p>
          <a:p>
            <a:r>
              <a:rPr lang="en-US" dirty="0"/>
              <a:t>     .</a:t>
            </a:r>
            <a:r>
              <a:rPr lang="en-US" dirty="0" err="1"/>
              <a:t>countByKey</a:t>
            </a:r>
            <a:r>
              <a:rPr lang="en-US" dirty="0"/>
              <a:t>()</a:t>
            </a:r>
          </a:p>
        </p:txBody>
      </p:sp>
    </p:spTree>
    <p:extLst>
      <p:ext uri="{BB962C8B-B14F-4D97-AF65-F5344CB8AC3E}">
        <p14:creationId xmlns:p14="http://schemas.microsoft.com/office/powerpoint/2010/main" val="2511152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ounded Rectangle 170"/>
          <p:cNvSpPr/>
          <p:nvPr/>
        </p:nvSpPr>
        <p:spPr>
          <a:xfrm>
            <a:off x="4343400" y="1219200"/>
            <a:ext cx="4114800" cy="3782446"/>
          </a:xfrm>
          <a:prstGeom prst="roundRect">
            <a:avLst>
              <a:gd name="adj" fmla="val 11363"/>
            </a:avLst>
          </a:prstGeom>
          <a:noFill/>
          <a:ln w="25400" cap="flat" cmpd="sng" algn="ctr">
            <a:solidFill>
              <a:sysClr val="windowText" lastClr="000000">
                <a:lumMod val="50000"/>
                <a:lumOff val="50000"/>
              </a:sysClr>
            </a:solidFill>
            <a:prstDash val="dash"/>
          </a:ln>
          <a:effectLst/>
        </p:spPr>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172" name="Rounded Rectangle 171"/>
          <p:cNvSpPr/>
          <p:nvPr/>
        </p:nvSpPr>
        <p:spPr>
          <a:xfrm>
            <a:off x="4463236" y="1360683"/>
            <a:ext cx="1330397" cy="1321207"/>
          </a:xfrm>
          <a:prstGeom prst="roundRect">
            <a:avLst/>
          </a:prstGeom>
          <a:noFill/>
          <a:ln w="25400" cap="flat" cmpd="sng" algn="ctr">
            <a:solidFill>
              <a:sysClr val="windowText" lastClr="000000">
                <a:lumMod val="50000"/>
                <a:lumOff val="50000"/>
              </a:sysClr>
            </a:solidFill>
            <a:prstDash val="dash"/>
          </a:ln>
          <a:effectLst/>
        </p:spPr>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173" name="Rounded Rectangle 172"/>
          <p:cNvSpPr/>
          <p:nvPr/>
        </p:nvSpPr>
        <p:spPr>
          <a:xfrm>
            <a:off x="4463236" y="2852747"/>
            <a:ext cx="2837903" cy="2006285"/>
          </a:xfrm>
          <a:prstGeom prst="roundRect">
            <a:avLst/>
          </a:prstGeom>
          <a:noFill/>
          <a:ln w="25400" cap="flat" cmpd="sng" algn="ctr">
            <a:solidFill>
              <a:sysClr val="windowText" lastClr="000000">
                <a:lumMod val="50000"/>
                <a:lumOff val="50000"/>
              </a:sysClr>
            </a:solidFill>
            <a:prstDash val="dash"/>
          </a:ln>
          <a:effectLst/>
        </p:spPr>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180" name="Rounded Rectangle 179"/>
          <p:cNvSpPr/>
          <p:nvPr/>
        </p:nvSpPr>
        <p:spPr>
          <a:xfrm>
            <a:off x="6619049" y="3063266"/>
            <a:ext cx="430535" cy="1462546"/>
          </a:xfrm>
          <a:prstGeom prst="roundRect">
            <a:avLst/>
          </a:prstGeom>
          <a:ln/>
        </p:spPr>
        <p:style>
          <a:lnRef idx="2">
            <a:schemeClr val="accent6"/>
          </a:lnRef>
          <a:fillRef idx="1">
            <a:schemeClr val="lt1"/>
          </a:fillRef>
          <a:effectRef idx="0">
            <a:schemeClr val="accent6"/>
          </a:effectRef>
          <a:fontRef idx="minor">
            <a:schemeClr val="dk1"/>
          </a:fontRef>
        </p:style>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181" name="Rounded Rectangle 180"/>
          <p:cNvSpPr/>
          <p:nvPr/>
        </p:nvSpPr>
        <p:spPr>
          <a:xfrm>
            <a:off x="6687161" y="3147802"/>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82" name="Rounded Rectangle 181"/>
          <p:cNvSpPr/>
          <p:nvPr/>
        </p:nvSpPr>
        <p:spPr>
          <a:xfrm>
            <a:off x="6687161" y="3495617"/>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83" name="Rounded Rectangle 182"/>
          <p:cNvSpPr/>
          <p:nvPr/>
        </p:nvSpPr>
        <p:spPr>
          <a:xfrm>
            <a:off x="6687161" y="3832846"/>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84" name="Rounded Rectangle 183"/>
          <p:cNvSpPr/>
          <p:nvPr/>
        </p:nvSpPr>
        <p:spPr>
          <a:xfrm>
            <a:off x="6687161" y="4180661"/>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85" name="Rounded Rectangle 184"/>
          <p:cNvSpPr/>
          <p:nvPr/>
        </p:nvSpPr>
        <p:spPr>
          <a:xfrm>
            <a:off x="5231422" y="1462217"/>
            <a:ext cx="430535" cy="1100035"/>
          </a:xfrm>
          <a:prstGeom prst="roundRect">
            <a:avLst/>
          </a:prstGeom>
          <a:ln/>
        </p:spPr>
        <p:style>
          <a:lnRef idx="2">
            <a:schemeClr val="accent6"/>
          </a:lnRef>
          <a:fillRef idx="1">
            <a:schemeClr val="lt1"/>
          </a:fillRef>
          <a:effectRef idx="0">
            <a:schemeClr val="accent6"/>
          </a:effectRef>
          <a:fontRef idx="minor">
            <a:schemeClr val="dk1"/>
          </a:fontRef>
        </p:style>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186" name="Rounded Rectangle 185"/>
          <p:cNvSpPr/>
          <p:nvPr/>
        </p:nvSpPr>
        <p:spPr>
          <a:xfrm>
            <a:off x="5299534" y="1539610"/>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87" name="Rounded Rectangle 186"/>
          <p:cNvSpPr/>
          <p:nvPr/>
        </p:nvSpPr>
        <p:spPr>
          <a:xfrm>
            <a:off x="5299534" y="1887426"/>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88" name="Rounded Rectangle 187"/>
          <p:cNvSpPr/>
          <p:nvPr/>
        </p:nvSpPr>
        <p:spPr>
          <a:xfrm>
            <a:off x="5299534" y="2218111"/>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89" name="Rounded Rectangle 188"/>
          <p:cNvSpPr/>
          <p:nvPr/>
        </p:nvSpPr>
        <p:spPr>
          <a:xfrm>
            <a:off x="6619049" y="1468038"/>
            <a:ext cx="430535" cy="1100035"/>
          </a:xfrm>
          <a:prstGeom prst="roundRect">
            <a:avLst/>
          </a:prstGeom>
          <a:ln/>
        </p:spPr>
        <p:style>
          <a:lnRef idx="2">
            <a:schemeClr val="accent6"/>
          </a:lnRef>
          <a:fillRef idx="1">
            <a:schemeClr val="lt1"/>
          </a:fillRef>
          <a:effectRef idx="0">
            <a:schemeClr val="accent6"/>
          </a:effectRef>
          <a:fontRef idx="minor">
            <a:schemeClr val="dk1"/>
          </a:fontRef>
        </p:style>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190" name="Rounded Rectangle 189"/>
          <p:cNvSpPr/>
          <p:nvPr/>
        </p:nvSpPr>
        <p:spPr>
          <a:xfrm>
            <a:off x="6687161" y="1545431"/>
            <a:ext cx="295992" cy="253292"/>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91" name="Rounded Rectangle 190"/>
          <p:cNvSpPr/>
          <p:nvPr/>
        </p:nvSpPr>
        <p:spPr>
          <a:xfrm>
            <a:off x="6687161" y="1893247"/>
            <a:ext cx="295992" cy="253292"/>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92" name="Rounded Rectangle 191"/>
          <p:cNvSpPr/>
          <p:nvPr/>
        </p:nvSpPr>
        <p:spPr>
          <a:xfrm>
            <a:off x="6687161" y="2223932"/>
            <a:ext cx="295992" cy="253292"/>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93" name="Rounded Rectangle 192"/>
          <p:cNvSpPr/>
          <p:nvPr/>
        </p:nvSpPr>
        <p:spPr>
          <a:xfrm>
            <a:off x="7905782" y="2373228"/>
            <a:ext cx="430535" cy="1100035"/>
          </a:xfrm>
          <a:prstGeom prst="roundRect">
            <a:avLst/>
          </a:prstGeom>
          <a:ln/>
        </p:spPr>
        <p:style>
          <a:lnRef idx="2">
            <a:schemeClr val="accent6"/>
          </a:lnRef>
          <a:fillRef idx="1">
            <a:schemeClr val="lt1"/>
          </a:fillRef>
          <a:effectRef idx="0">
            <a:schemeClr val="accent6"/>
          </a:effectRef>
          <a:fontRef idx="minor">
            <a:schemeClr val="dk1"/>
          </a:fontRef>
        </p:style>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194" name="Rounded Rectangle 193"/>
          <p:cNvSpPr/>
          <p:nvPr/>
        </p:nvSpPr>
        <p:spPr>
          <a:xfrm>
            <a:off x="7973895" y="2450623"/>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95" name="Rounded Rectangle 194"/>
          <p:cNvSpPr/>
          <p:nvPr/>
        </p:nvSpPr>
        <p:spPr>
          <a:xfrm>
            <a:off x="7973895" y="2798438"/>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96" name="Rounded Rectangle 195"/>
          <p:cNvSpPr/>
          <p:nvPr/>
        </p:nvSpPr>
        <p:spPr>
          <a:xfrm>
            <a:off x="7973895" y="3129122"/>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cxnSp>
        <p:nvCxnSpPr>
          <p:cNvPr id="197" name="Straight Arrow Connector 196"/>
          <p:cNvCxnSpPr>
            <a:stCxn id="190" idx="3"/>
            <a:endCxn id="194" idx="1"/>
          </p:cNvCxnSpPr>
          <p:nvPr/>
        </p:nvCxnSpPr>
        <p:spPr>
          <a:xfrm>
            <a:off x="6983153" y="1672078"/>
            <a:ext cx="990741" cy="905191"/>
          </a:xfrm>
          <a:prstGeom prst="straightConnector1">
            <a:avLst/>
          </a:prstGeom>
          <a:noFill/>
          <a:ln w="25400" cap="flat" cmpd="sng" algn="ctr">
            <a:solidFill>
              <a:srgbClr val="000000"/>
            </a:solidFill>
            <a:prstDash val="solid"/>
            <a:round/>
            <a:headEnd type="none"/>
            <a:tailEnd type="triangle" w="lg" len="lg"/>
          </a:ln>
          <a:effectLst/>
        </p:spPr>
      </p:cxnSp>
      <p:cxnSp>
        <p:nvCxnSpPr>
          <p:cNvPr id="198" name="Straight Arrow Connector 197"/>
          <p:cNvCxnSpPr>
            <a:stCxn id="191" idx="3"/>
            <a:endCxn id="195" idx="1"/>
          </p:cNvCxnSpPr>
          <p:nvPr/>
        </p:nvCxnSpPr>
        <p:spPr>
          <a:xfrm>
            <a:off x="6983153" y="2019893"/>
            <a:ext cx="990741" cy="905191"/>
          </a:xfrm>
          <a:prstGeom prst="straightConnector1">
            <a:avLst/>
          </a:prstGeom>
          <a:noFill/>
          <a:ln w="25400" cap="flat" cmpd="sng" algn="ctr">
            <a:solidFill>
              <a:srgbClr val="000000"/>
            </a:solidFill>
            <a:prstDash val="solid"/>
            <a:round/>
            <a:headEnd type="none"/>
            <a:tailEnd type="triangle" w="lg" len="lg"/>
          </a:ln>
          <a:effectLst/>
        </p:spPr>
      </p:cxnSp>
      <p:cxnSp>
        <p:nvCxnSpPr>
          <p:cNvPr id="199" name="Straight Arrow Connector 198"/>
          <p:cNvCxnSpPr>
            <a:stCxn id="192" idx="3"/>
            <a:endCxn id="196" idx="1"/>
          </p:cNvCxnSpPr>
          <p:nvPr/>
        </p:nvCxnSpPr>
        <p:spPr>
          <a:xfrm>
            <a:off x="6983153" y="2350578"/>
            <a:ext cx="990741" cy="905191"/>
          </a:xfrm>
          <a:prstGeom prst="straightConnector1">
            <a:avLst/>
          </a:prstGeom>
          <a:noFill/>
          <a:ln w="25400" cap="flat" cmpd="sng" algn="ctr">
            <a:solidFill>
              <a:srgbClr val="000000"/>
            </a:solidFill>
            <a:prstDash val="solid"/>
            <a:round/>
            <a:headEnd type="none"/>
            <a:tailEnd type="triangle" w="lg" len="lg"/>
          </a:ln>
          <a:effectLst/>
        </p:spPr>
      </p:cxnSp>
      <p:cxnSp>
        <p:nvCxnSpPr>
          <p:cNvPr id="200" name="Straight Arrow Connector 199"/>
          <p:cNvCxnSpPr>
            <a:stCxn id="187" idx="3"/>
            <a:endCxn id="191" idx="1"/>
          </p:cNvCxnSpPr>
          <p:nvPr/>
        </p:nvCxnSpPr>
        <p:spPr>
          <a:xfrm>
            <a:off x="5595526" y="2014073"/>
            <a:ext cx="1091634" cy="5821"/>
          </a:xfrm>
          <a:prstGeom prst="straightConnector1">
            <a:avLst/>
          </a:prstGeom>
          <a:noFill/>
          <a:ln w="25400" cap="flat" cmpd="sng" algn="ctr">
            <a:solidFill>
              <a:srgbClr val="000000"/>
            </a:solidFill>
            <a:prstDash val="solid"/>
            <a:round/>
            <a:headEnd type="none"/>
            <a:tailEnd type="triangle" w="lg" len="lg"/>
          </a:ln>
          <a:effectLst/>
        </p:spPr>
      </p:cxnSp>
      <p:cxnSp>
        <p:nvCxnSpPr>
          <p:cNvPr id="201" name="Straight Arrow Connector 200"/>
          <p:cNvCxnSpPr>
            <a:stCxn id="186" idx="3"/>
            <a:endCxn id="190" idx="1"/>
          </p:cNvCxnSpPr>
          <p:nvPr/>
        </p:nvCxnSpPr>
        <p:spPr>
          <a:xfrm>
            <a:off x="5595526" y="1666257"/>
            <a:ext cx="1091634" cy="5821"/>
          </a:xfrm>
          <a:prstGeom prst="straightConnector1">
            <a:avLst/>
          </a:prstGeom>
          <a:noFill/>
          <a:ln w="25400" cap="flat" cmpd="sng" algn="ctr">
            <a:solidFill>
              <a:srgbClr val="000000"/>
            </a:solidFill>
            <a:prstDash val="solid"/>
            <a:round/>
            <a:headEnd type="none"/>
            <a:tailEnd type="triangle" w="lg" len="lg"/>
          </a:ln>
          <a:effectLst/>
        </p:spPr>
      </p:cxnSp>
      <p:cxnSp>
        <p:nvCxnSpPr>
          <p:cNvPr id="203" name="Straight Arrow Connector 202"/>
          <p:cNvCxnSpPr>
            <a:stCxn id="181" idx="3"/>
            <a:endCxn id="194" idx="1"/>
          </p:cNvCxnSpPr>
          <p:nvPr/>
        </p:nvCxnSpPr>
        <p:spPr>
          <a:xfrm flipV="1">
            <a:off x="6983153" y="2577268"/>
            <a:ext cx="990742" cy="697179"/>
          </a:xfrm>
          <a:prstGeom prst="straightConnector1">
            <a:avLst/>
          </a:prstGeom>
          <a:noFill/>
          <a:ln w="25400" cap="flat" cmpd="sng" algn="ctr">
            <a:solidFill>
              <a:srgbClr val="000000"/>
            </a:solidFill>
            <a:prstDash val="solid"/>
            <a:round/>
            <a:headEnd type="none"/>
            <a:tailEnd type="triangle" w="lg" len="lg"/>
          </a:ln>
          <a:effectLst/>
        </p:spPr>
      </p:cxnSp>
      <p:cxnSp>
        <p:nvCxnSpPr>
          <p:cNvPr id="204" name="Straight Arrow Connector 203"/>
          <p:cNvCxnSpPr>
            <a:stCxn id="188" idx="3"/>
            <a:endCxn id="192" idx="1"/>
          </p:cNvCxnSpPr>
          <p:nvPr/>
        </p:nvCxnSpPr>
        <p:spPr>
          <a:xfrm>
            <a:off x="5595526" y="2344757"/>
            <a:ext cx="1091634" cy="5821"/>
          </a:xfrm>
          <a:prstGeom prst="straightConnector1">
            <a:avLst/>
          </a:prstGeom>
          <a:noFill/>
          <a:ln w="25400" cap="flat" cmpd="sng" algn="ctr">
            <a:solidFill>
              <a:srgbClr val="000000"/>
            </a:solidFill>
            <a:prstDash val="solid"/>
            <a:round/>
            <a:headEnd type="none"/>
            <a:tailEnd type="triangle" w="lg" len="lg"/>
          </a:ln>
          <a:effectLst/>
        </p:spPr>
      </p:cxnSp>
      <p:cxnSp>
        <p:nvCxnSpPr>
          <p:cNvPr id="205" name="Straight Arrow Connector 204"/>
          <p:cNvCxnSpPr>
            <a:stCxn id="183" idx="3"/>
            <a:endCxn id="194" idx="1"/>
          </p:cNvCxnSpPr>
          <p:nvPr/>
        </p:nvCxnSpPr>
        <p:spPr>
          <a:xfrm flipV="1">
            <a:off x="6983153" y="2577269"/>
            <a:ext cx="990742" cy="1382223"/>
          </a:xfrm>
          <a:prstGeom prst="straightConnector1">
            <a:avLst/>
          </a:prstGeom>
          <a:noFill/>
          <a:ln w="25400" cap="flat" cmpd="sng" algn="ctr">
            <a:solidFill>
              <a:srgbClr val="000000"/>
            </a:solidFill>
            <a:prstDash val="solid"/>
            <a:round/>
            <a:headEnd type="none"/>
            <a:tailEnd type="triangle" w="lg" len="lg"/>
          </a:ln>
          <a:effectLst/>
        </p:spPr>
      </p:cxnSp>
      <p:cxnSp>
        <p:nvCxnSpPr>
          <p:cNvPr id="209" name="Straight Arrow Connector 208"/>
          <p:cNvCxnSpPr>
            <a:stCxn id="181" idx="3"/>
            <a:endCxn id="195" idx="1"/>
          </p:cNvCxnSpPr>
          <p:nvPr/>
        </p:nvCxnSpPr>
        <p:spPr>
          <a:xfrm flipV="1">
            <a:off x="6983153" y="2925084"/>
            <a:ext cx="990742" cy="349364"/>
          </a:xfrm>
          <a:prstGeom prst="straightConnector1">
            <a:avLst/>
          </a:prstGeom>
          <a:noFill/>
          <a:ln w="25400" cap="flat" cmpd="sng" algn="ctr">
            <a:solidFill>
              <a:srgbClr val="000000"/>
            </a:solidFill>
            <a:prstDash val="solid"/>
            <a:round/>
            <a:headEnd type="none"/>
            <a:tailEnd type="triangle" w="lg" len="lg"/>
          </a:ln>
          <a:effectLst/>
        </p:spPr>
      </p:cxnSp>
      <p:cxnSp>
        <p:nvCxnSpPr>
          <p:cNvPr id="210" name="Straight Arrow Connector 209"/>
          <p:cNvCxnSpPr>
            <a:stCxn id="182" idx="3"/>
            <a:endCxn id="195" idx="1"/>
          </p:cNvCxnSpPr>
          <p:nvPr/>
        </p:nvCxnSpPr>
        <p:spPr>
          <a:xfrm flipV="1">
            <a:off x="6983153" y="2925084"/>
            <a:ext cx="990742" cy="697179"/>
          </a:xfrm>
          <a:prstGeom prst="straightConnector1">
            <a:avLst/>
          </a:prstGeom>
          <a:noFill/>
          <a:ln w="25400" cap="flat" cmpd="sng" algn="ctr">
            <a:solidFill>
              <a:srgbClr val="000000"/>
            </a:solidFill>
            <a:prstDash val="solid"/>
            <a:round/>
            <a:headEnd type="none"/>
            <a:tailEnd type="triangle" w="lg" len="lg"/>
          </a:ln>
          <a:effectLst/>
        </p:spPr>
      </p:cxnSp>
      <p:cxnSp>
        <p:nvCxnSpPr>
          <p:cNvPr id="211" name="Straight Arrow Connector 210"/>
          <p:cNvCxnSpPr>
            <a:stCxn id="183" idx="3"/>
            <a:endCxn id="195" idx="1"/>
          </p:cNvCxnSpPr>
          <p:nvPr/>
        </p:nvCxnSpPr>
        <p:spPr>
          <a:xfrm flipV="1">
            <a:off x="6983153" y="2925083"/>
            <a:ext cx="990742" cy="1034408"/>
          </a:xfrm>
          <a:prstGeom prst="straightConnector1">
            <a:avLst/>
          </a:prstGeom>
          <a:noFill/>
          <a:ln w="25400" cap="flat" cmpd="sng" algn="ctr">
            <a:solidFill>
              <a:srgbClr val="000000"/>
            </a:solidFill>
            <a:prstDash val="solid"/>
            <a:round/>
            <a:headEnd type="none"/>
            <a:tailEnd type="triangle" w="lg" len="lg"/>
          </a:ln>
          <a:effectLst/>
        </p:spPr>
      </p:cxnSp>
      <p:cxnSp>
        <p:nvCxnSpPr>
          <p:cNvPr id="212" name="Straight Arrow Connector 211"/>
          <p:cNvCxnSpPr>
            <a:stCxn id="184" idx="3"/>
            <a:endCxn id="195" idx="1"/>
          </p:cNvCxnSpPr>
          <p:nvPr/>
        </p:nvCxnSpPr>
        <p:spPr>
          <a:xfrm flipV="1">
            <a:off x="6983153" y="2925084"/>
            <a:ext cx="990742" cy="1382223"/>
          </a:xfrm>
          <a:prstGeom prst="straightConnector1">
            <a:avLst/>
          </a:prstGeom>
          <a:noFill/>
          <a:ln w="25400" cap="flat" cmpd="sng" algn="ctr">
            <a:solidFill>
              <a:srgbClr val="000000"/>
            </a:solidFill>
            <a:prstDash val="solid"/>
            <a:round/>
            <a:headEnd type="none"/>
            <a:tailEnd type="triangle" w="lg" len="lg"/>
          </a:ln>
          <a:effectLst/>
        </p:spPr>
      </p:cxnSp>
      <p:cxnSp>
        <p:nvCxnSpPr>
          <p:cNvPr id="213" name="Straight Arrow Connector 212"/>
          <p:cNvCxnSpPr>
            <a:stCxn id="182" idx="3"/>
            <a:endCxn id="194" idx="1"/>
          </p:cNvCxnSpPr>
          <p:nvPr/>
        </p:nvCxnSpPr>
        <p:spPr>
          <a:xfrm flipV="1">
            <a:off x="6983153" y="2577269"/>
            <a:ext cx="990742" cy="1044995"/>
          </a:xfrm>
          <a:prstGeom prst="straightConnector1">
            <a:avLst/>
          </a:prstGeom>
          <a:noFill/>
          <a:ln w="25400" cap="flat" cmpd="sng" algn="ctr">
            <a:solidFill>
              <a:srgbClr val="000000"/>
            </a:solidFill>
            <a:prstDash val="solid"/>
            <a:round/>
            <a:headEnd type="none"/>
            <a:tailEnd type="triangle" w="lg" len="lg"/>
          </a:ln>
          <a:effectLst/>
        </p:spPr>
      </p:cxnSp>
      <p:cxnSp>
        <p:nvCxnSpPr>
          <p:cNvPr id="214" name="Straight Arrow Connector 213"/>
          <p:cNvCxnSpPr>
            <a:stCxn id="187" idx="3"/>
            <a:endCxn id="192" idx="1"/>
          </p:cNvCxnSpPr>
          <p:nvPr/>
        </p:nvCxnSpPr>
        <p:spPr>
          <a:xfrm>
            <a:off x="5595526" y="2014073"/>
            <a:ext cx="1091634" cy="336506"/>
          </a:xfrm>
          <a:prstGeom prst="straightConnector1">
            <a:avLst/>
          </a:prstGeom>
          <a:noFill/>
          <a:ln w="25400" cap="flat" cmpd="sng" algn="ctr">
            <a:solidFill>
              <a:srgbClr val="000000"/>
            </a:solidFill>
            <a:prstDash val="solid"/>
            <a:round/>
            <a:headEnd type="none"/>
            <a:tailEnd type="triangle" w="lg" len="lg"/>
          </a:ln>
          <a:effectLst/>
        </p:spPr>
      </p:cxnSp>
      <p:cxnSp>
        <p:nvCxnSpPr>
          <p:cNvPr id="215" name="Straight Arrow Connector 214"/>
          <p:cNvCxnSpPr>
            <a:stCxn id="187" idx="3"/>
            <a:endCxn id="190" idx="1"/>
          </p:cNvCxnSpPr>
          <p:nvPr/>
        </p:nvCxnSpPr>
        <p:spPr>
          <a:xfrm flipV="1">
            <a:off x="5595526" y="1672078"/>
            <a:ext cx="1091634" cy="341995"/>
          </a:xfrm>
          <a:prstGeom prst="straightConnector1">
            <a:avLst/>
          </a:prstGeom>
          <a:noFill/>
          <a:ln w="25400" cap="flat" cmpd="sng" algn="ctr">
            <a:solidFill>
              <a:srgbClr val="000000"/>
            </a:solidFill>
            <a:prstDash val="solid"/>
            <a:round/>
            <a:headEnd type="none"/>
            <a:tailEnd type="triangle" w="lg" len="lg"/>
          </a:ln>
          <a:effectLst/>
        </p:spPr>
      </p:cxnSp>
      <p:cxnSp>
        <p:nvCxnSpPr>
          <p:cNvPr id="216" name="Straight Arrow Connector 215"/>
          <p:cNvCxnSpPr>
            <a:stCxn id="188" idx="3"/>
            <a:endCxn id="191" idx="1"/>
          </p:cNvCxnSpPr>
          <p:nvPr/>
        </p:nvCxnSpPr>
        <p:spPr>
          <a:xfrm flipV="1">
            <a:off x="5595526" y="2019894"/>
            <a:ext cx="1091634" cy="324863"/>
          </a:xfrm>
          <a:prstGeom prst="straightConnector1">
            <a:avLst/>
          </a:prstGeom>
          <a:noFill/>
          <a:ln w="25400" cap="flat" cmpd="sng" algn="ctr">
            <a:solidFill>
              <a:srgbClr val="000000"/>
            </a:solidFill>
            <a:prstDash val="solid"/>
            <a:round/>
            <a:headEnd type="none"/>
            <a:tailEnd type="triangle" w="lg" len="lg"/>
          </a:ln>
          <a:effectLst/>
        </p:spPr>
      </p:cxnSp>
      <p:cxnSp>
        <p:nvCxnSpPr>
          <p:cNvPr id="217" name="Straight Arrow Connector 216"/>
          <p:cNvCxnSpPr>
            <a:stCxn id="186" idx="3"/>
            <a:endCxn id="192" idx="1"/>
          </p:cNvCxnSpPr>
          <p:nvPr/>
        </p:nvCxnSpPr>
        <p:spPr>
          <a:xfrm>
            <a:off x="5595526" y="1666256"/>
            <a:ext cx="1091634" cy="684322"/>
          </a:xfrm>
          <a:prstGeom prst="straightConnector1">
            <a:avLst/>
          </a:prstGeom>
          <a:noFill/>
          <a:ln w="25400" cap="flat" cmpd="sng" algn="ctr">
            <a:solidFill>
              <a:srgbClr val="000000"/>
            </a:solidFill>
            <a:prstDash val="solid"/>
            <a:round/>
            <a:headEnd type="none"/>
            <a:tailEnd type="triangle" w="lg" len="lg"/>
          </a:ln>
          <a:effectLst/>
        </p:spPr>
      </p:cxnSp>
      <p:cxnSp>
        <p:nvCxnSpPr>
          <p:cNvPr id="218" name="Straight Arrow Connector 217"/>
          <p:cNvCxnSpPr>
            <a:stCxn id="184" idx="3"/>
            <a:endCxn id="194" idx="1"/>
          </p:cNvCxnSpPr>
          <p:nvPr/>
        </p:nvCxnSpPr>
        <p:spPr>
          <a:xfrm flipV="1">
            <a:off x="6983153" y="2577268"/>
            <a:ext cx="990742" cy="1730039"/>
          </a:xfrm>
          <a:prstGeom prst="straightConnector1">
            <a:avLst/>
          </a:prstGeom>
          <a:noFill/>
          <a:ln w="25400" cap="flat" cmpd="sng" algn="ctr">
            <a:solidFill>
              <a:srgbClr val="000000"/>
            </a:solidFill>
            <a:prstDash val="solid"/>
            <a:round/>
            <a:headEnd type="none"/>
            <a:tailEnd type="triangle" w="lg" len="lg"/>
          </a:ln>
          <a:effectLst/>
        </p:spPr>
      </p:cxnSp>
      <p:cxnSp>
        <p:nvCxnSpPr>
          <p:cNvPr id="219" name="Straight Arrow Connector 218"/>
          <p:cNvCxnSpPr>
            <a:stCxn id="181" idx="3"/>
            <a:endCxn id="196" idx="1"/>
          </p:cNvCxnSpPr>
          <p:nvPr/>
        </p:nvCxnSpPr>
        <p:spPr>
          <a:xfrm flipV="1">
            <a:off x="6983153" y="3255768"/>
            <a:ext cx="990742" cy="18680"/>
          </a:xfrm>
          <a:prstGeom prst="straightConnector1">
            <a:avLst/>
          </a:prstGeom>
          <a:noFill/>
          <a:ln w="25400" cap="flat" cmpd="sng" algn="ctr">
            <a:solidFill>
              <a:srgbClr val="000000"/>
            </a:solidFill>
            <a:prstDash val="solid"/>
            <a:round/>
            <a:headEnd type="none"/>
            <a:tailEnd type="triangle" w="lg" len="lg"/>
          </a:ln>
          <a:effectLst/>
        </p:spPr>
      </p:cxnSp>
      <p:cxnSp>
        <p:nvCxnSpPr>
          <p:cNvPr id="220" name="Straight Arrow Connector 219"/>
          <p:cNvCxnSpPr>
            <a:stCxn id="182" idx="3"/>
            <a:endCxn id="196" idx="1"/>
          </p:cNvCxnSpPr>
          <p:nvPr/>
        </p:nvCxnSpPr>
        <p:spPr>
          <a:xfrm flipV="1">
            <a:off x="6983153" y="3255768"/>
            <a:ext cx="990742" cy="366495"/>
          </a:xfrm>
          <a:prstGeom prst="straightConnector1">
            <a:avLst/>
          </a:prstGeom>
          <a:noFill/>
          <a:ln w="25400" cap="flat" cmpd="sng" algn="ctr">
            <a:solidFill>
              <a:srgbClr val="000000"/>
            </a:solidFill>
            <a:prstDash val="solid"/>
            <a:round/>
            <a:headEnd type="none"/>
            <a:tailEnd type="triangle" w="lg" len="lg"/>
          </a:ln>
          <a:effectLst/>
        </p:spPr>
      </p:cxnSp>
      <p:cxnSp>
        <p:nvCxnSpPr>
          <p:cNvPr id="221" name="Straight Arrow Connector 220"/>
          <p:cNvCxnSpPr>
            <a:stCxn id="183" idx="3"/>
            <a:endCxn id="196" idx="1"/>
          </p:cNvCxnSpPr>
          <p:nvPr/>
        </p:nvCxnSpPr>
        <p:spPr>
          <a:xfrm flipV="1">
            <a:off x="6983153" y="3255767"/>
            <a:ext cx="990742" cy="703724"/>
          </a:xfrm>
          <a:prstGeom prst="straightConnector1">
            <a:avLst/>
          </a:prstGeom>
          <a:noFill/>
          <a:ln w="25400" cap="flat" cmpd="sng" algn="ctr">
            <a:solidFill>
              <a:srgbClr val="000000"/>
            </a:solidFill>
            <a:prstDash val="solid"/>
            <a:round/>
            <a:headEnd type="none"/>
            <a:tailEnd type="triangle" w="lg" len="lg"/>
          </a:ln>
          <a:effectLst/>
        </p:spPr>
      </p:cxnSp>
      <p:cxnSp>
        <p:nvCxnSpPr>
          <p:cNvPr id="222" name="Straight Arrow Connector 221"/>
          <p:cNvCxnSpPr>
            <a:stCxn id="184" idx="3"/>
            <a:endCxn id="196" idx="1"/>
          </p:cNvCxnSpPr>
          <p:nvPr/>
        </p:nvCxnSpPr>
        <p:spPr>
          <a:xfrm flipV="1">
            <a:off x="6983153" y="3255768"/>
            <a:ext cx="990742" cy="1051540"/>
          </a:xfrm>
          <a:prstGeom prst="straightConnector1">
            <a:avLst/>
          </a:prstGeom>
          <a:noFill/>
          <a:ln w="25400" cap="flat" cmpd="sng" algn="ctr">
            <a:solidFill>
              <a:srgbClr val="000000"/>
            </a:solidFill>
            <a:prstDash val="solid"/>
            <a:round/>
            <a:headEnd type="none"/>
            <a:tailEnd type="triangle" w="lg" len="lg"/>
          </a:ln>
          <a:effectLst/>
        </p:spPr>
      </p:cxnSp>
      <p:sp>
        <p:nvSpPr>
          <p:cNvPr id="223" name="TextBox 222"/>
          <p:cNvSpPr txBox="1"/>
          <p:nvPr/>
        </p:nvSpPr>
        <p:spPr>
          <a:xfrm>
            <a:off x="7408773" y="3827522"/>
            <a:ext cx="502056" cy="338552"/>
          </a:xfrm>
          <a:prstGeom prst="rect">
            <a:avLst/>
          </a:prstGeom>
          <a:noFill/>
        </p:spPr>
        <p:txBody>
          <a:bodyPr wrap="none" lIns="91438" tIns="45719" rIns="91438" bIns="45719" rtlCol="0">
            <a:spAutoFit/>
          </a:bodyPr>
          <a:lstStyle/>
          <a:p>
            <a:pPr defTabSz="914380">
              <a:defRPr/>
            </a:pPr>
            <a:r>
              <a:rPr lang="en-US" sz="1600" kern="0" dirty="0">
                <a:solidFill>
                  <a:sysClr val="windowText" lastClr="000000"/>
                </a:solidFill>
                <a:latin typeface="Arial"/>
                <a:cs typeface="Arial"/>
              </a:rPr>
              <a:t>join</a:t>
            </a:r>
          </a:p>
        </p:txBody>
      </p:sp>
      <p:sp>
        <p:nvSpPr>
          <p:cNvPr id="224" name="TextBox 223"/>
          <p:cNvSpPr txBox="1"/>
          <p:nvPr/>
        </p:nvSpPr>
        <p:spPr>
          <a:xfrm>
            <a:off x="6126461" y="4421150"/>
            <a:ext cx="572589" cy="338552"/>
          </a:xfrm>
          <a:prstGeom prst="rect">
            <a:avLst/>
          </a:prstGeom>
          <a:noFill/>
        </p:spPr>
        <p:txBody>
          <a:bodyPr wrap="none" lIns="91438" tIns="45719" rIns="91438" bIns="45719" rtlCol="0">
            <a:spAutoFit/>
          </a:bodyPr>
          <a:lstStyle/>
          <a:p>
            <a:pPr defTabSz="914380">
              <a:defRPr/>
            </a:pPr>
            <a:r>
              <a:rPr lang="en-US" sz="1600" kern="0" dirty="0">
                <a:solidFill>
                  <a:sysClr val="windowText" lastClr="000000"/>
                </a:solidFill>
                <a:latin typeface="Arial"/>
                <a:cs typeface="Arial"/>
              </a:rPr>
              <a:t>filter</a:t>
            </a:r>
          </a:p>
        </p:txBody>
      </p:sp>
      <p:sp>
        <p:nvSpPr>
          <p:cNvPr id="225" name="TextBox 224"/>
          <p:cNvSpPr txBox="1"/>
          <p:nvPr/>
        </p:nvSpPr>
        <p:spPr>
          <a:xfrm>
            <a:off x="5809106" y="2358411"/>
            <a:ext cx="947691" cy="338552"/>
          </a:xfrm>
          <a:prstGeom prst="rect">
            <a:avLst/>
          </a:prstGeom>
          <a:noFill/>
        </p:spPr>
        <p:txBody>
          <a:bodyPr wrap="none" lIns="91438" tIns="45719" rIns="91438" bIns="45719" rtlCol="0">
            <a:spAutoFit/>
          </a:bodyPr>
          <a:lstStyle/>
          <a:p>
            <a:pPr defTabSz="914380">
              <a:defRPr/>
            </a:pPr>
            <a:r>
              <a:rPr lang="en-US" sz="1600" kern="0" dirty="0" err="1">
                <a:solidFill>
                  <a:sysClr val="windowText" lastClr="000000"/>
                </a:solidFill>
                <a:latin typeface="Arial"/>
                <a:cs typeface="Arial"/>
              </a:rPr>
              <a:t>groupBy</a:t>
            </a:r>
            <a:endParaRPr lang="en-US" sz="1600" kern="0" dirty="0">
              <a:solidFill>
                <a:sysClr val="windowText" lastClr="000000"/>
              </a:solidFill>
              <a:latin typeface="Arial"/>
              <a:cs typeface="Arial"/>
            </a:endParaRPr>
          </a:p>
        </p:txBody>
      </p:sp>
      <p:cxnSp>
        <p:nvCxnSpPr>
          <p:cNvPr id="226" name="Straight Arrow Connector 225"/>
          <p:cNvCxnSpPr>
            <a:stCxn id="188" idx="3"/>
            <a:endCxn id="190" idx="1"/>
          </p:cNvCxnSpPr>
          <p:nvPr/>
        </p:nvCxnSpPr>
        <p:spPr>
          <a:xfrm flipV="1">
            <a:off x="5595526" y="1672078"/>
            <a:ext cx="1091634" cy="672680"/>
          </a:xfrm>
          <a:prstGeom prst="straightConnector1">
            <a:avLst/>
          </a:prstGeom>
          <a:noFill/>
          <a:ln w="25400" cap="flat" cmpd="sng" algn="ctr">
            <a:solidFill>
              <a:srgbClr val="000000"/>
            </a:solidFill>
            <a:prstDash val="solid"/>
            <a:round/>
            <a:headEnd type="none"/>
            <a:tailEnd type="triangle" w="lg" len="lg"/>
          </a:ln>
          <a:effectLst/>
        </p:spPr>
      </p:cxnSp>
      <p:cxnSp>
        <p:nvCxnSpPr>
          <p:cNvPr id="227" name="Straight Arrow Connector 226"/>
          <p:cNvCxnSpPr>
            <a:stCxn id="186" idx="3"/>
            <a:endCxn id="191" idx="1"/>
          </p:cNvCxnSpPr>
          <p:nvPr/>
        </p:nvCxnSpPr>
        <p:spPr>
          <a:xfrm>
            <a:off x="5595526" y="1666257"/>
            <a:ext cx="1091634" cy="353637"/>
          </a:xfrm>
          <a:prstGeom prst="straightConnector1">
            <a:avLst/>
          </a:prstGeom>
          <a:noFill/>
          <a:ln w="25400" cap="flat" cmpd="sng" algn="ctr">
            <a:solidFill>
              <a:srgbClr val="000000"/>
            </a:solidFill>
            <a:prstDash val="solid"/>
            <a:round/>
            <a:headEnd type="none"/>
            <a:tailEnd type="triangle" w="lg" len="lg"/>
          </a:ln>
          <a:effectLst/>
        </p:spPr>
      </p:cxnSp>
      <p:sp>
        <p:nvSpPr>
          <p:cNvPr id="234" name="TextBox 233"/>
          <p:cNvSpPr txBox="1"/>
          <p:nvPr/>
        </p:nvSpPr>
        <p:spPr>
          <a:xfrm>
            <a:off x="7650010" y="4501124"/>
            <a:ext cx="891587" cy="338552"/>
          </a:xfrm>
          <a:prstGeom prst="rect">
            <a:avLst/>
          </a:prstGeom>
          <a:noFill/>
        </p:spPr>
        <p:txBody>
          <a:bodyPr wrap="none" lIns="91438" tIns="45719" rIns="91438" bIns="45719" rtlCol="0">
            <a:spAutoFit/>
          </a:bodyPr>
          <a:lstStyle/>
          <a:p>
            <a:pPr defTabSz="914380">
              <a:defRPr/>
            </a:pPr>
            <a:r>
              <a:rPr lang="en-US" sz="1600" kern="0" dirty="0">
                <a:solidFill>
                  <a:sysClr val="windowText" lastClr="000000">
                    <a:lumMod val="50000"/>
                    <a:lumOff val="50000"/>
                  </a:sysClr>
                </a:solidFill>
                <a:latin typeface="Arial"/>
                <a:cs typeface="Arial"/>
              </a:rPr>
              <a:t>Stage 3</a:t>
            </a:r>
          </a:p>
        </p:txBody>
      </p:sp>
      <p:sp>
        <p:nvSpPr>
          <p:cNvPr id="235" name="TextBox 234"/>
          <p:cNvSpPr txBox="1"/>
          <p:nvPr/>
        </p:nvSpPr>
        <p:spPr>
          <a:xfrm>
            <a:off x="4419644" y="2291418"/>
            <a:ext cx="891587" cy="338552"/>
          </a:xfrm>
          <a:prstGeom prst="rect">
            <a:avLst/>
          </a:prstGeom>
          <a:noFill/>
        </p:spPr>
        <p:txBody>
          <a:bodyPr wrap="none" lIns="91438" tIns="45719" rIns="91438" bIns="45719" rtlCol="0">
            <a:spAutoFit/>
          </a:bodyPr>
          <a:lstStyle/>
          <a:p>
            <a:pPr algn="ctr" defTabSz="914380">
              <a:defRPr/>
            </a:pPr>
            <a:r>
              <a:rPr lang="en-US" sz="1600" kern="0" dirty="0">
                <a:solidFill>
                  <a:sysClr val="windowText" lastClr="000000">
                    <a:lumMod val="50000"/>
                    <a:lumOff val="50000"/>
                  </a:sysClr>
                </a:solidFill>
                <a:latin typeface="Arial"/>
                <a:cs typeface="Arial"/>
              </a:rPr>
              <a:t>Stage 1</a:t>
            </a:r>
          </a:p>
        </p:txBody>
      </p:sp>
      <p:sp>
        <p:nvSpPr>
          <p:cNvPr id="236" name="TextBox 235"/>
          <p:cNvSpPr txBox="1"/>
          <p:nvPr/>
        </p:nvSpPr>
        <p:spPr>
          <a:xfrm>
            <a:off x="4548540" y="4474357"/>
            <a:ext cx="891587" cy="338552"/>
          </a:xfrm>
          <a:prstGeom prst="rect">
            <a:avLst/>
          </a:prstGeom>
          <a:noFill/>
        </p:spPr>
        <p:txBody>
          <a:bodyPr wrap="none" lIns="91438" tIns="45719" rIns="91438" bIns="45719" rtlCol="0">
            <a:spAutoFit/>
          </a:bodyPr>
          <a:lstStyle/>
          <a:p>
            <a:pPr defTabSz="914380">
              <a:defRPr/>
            </a:pPr>
            <a:r>
              <a:rPr lang="en-US" sz="1600" kern="0" dirty="0">
                <a:solidFill>
                  <a:sysClr val="windowText" lastClr="000000">
                    <a:lumMod val="50000"/>
                    <a:lumOff val="50000"/>
                  </a:sysClr>
                </a:solidFill>
                <a:latin typeface="Arial"/>
                <a:cs typeface="Arial"/>
              </a:rPr>
              <a:t>Stage 2</a:t>
            </a:r>
          </a:p>
        </p:txBody>
      </p:sp>
      <p:sp>
        <p:nvSpPr>
          <p:cNvPr id="237" name="TextBox 236"/>
          <p:cNvSpPr txBox="1"/>
          <p:nvPr/>
        </p:nvSpPr>
        <p:spPr>
          <a:xfrm>
            <a:off x="4939055" y="1352092"/>
            <a:ext cx="378626" cy="338552"/>
          </a:xfrm>
          <a:prstGeom prst="rect">
            <a:avLst/>
          </a:prstGeom>
          <a:noFill/>
        </p:spPr>
        <p:txBody>
          <a:bodyPr wrap="none" lIns="91438" tIns="45719" rIns="91438" bIns="45719" rtlCol="0">
            <a:spAutoFit/>
          </a:bodyPr>
          <a:lstStyle/>
          <a:p>
            <a:pPr defTabSz="914380">
              <a:defRPr/>
            </a:pPr>
            <a:r>
              <a:rPr lang="en-US" sz="1600" kern="0" dirty="0">
                <a:solidFill>
                  <a:schemeClr val="accent2"/>
                </a:solidFill>
                <a:latin typeface="Arial"/>
                <a:cs typeface="Arial"/>
              </a:rPr>
              <a:t>A:</a:t>
            </a:r>
          </a:p>
        </p:txBody>
      </p:sp>
      <p:sp>
        <p:nvSpPr>
          <p:cNvPr id="238" name="TextBox 237"/>
          <p:cNvSpPr txBox="1"/>
          <p:nvPr/>
        </p:nvSpPr>
        <p:spPr>
          <a:xfrm>
            <a:off x="6309149" y="1303089"/>
            <a:ext cx="378626" cy="338552"/>
          </a:xfrm>
          <a:prstGeom prst="rect">
            <a:avLst/>
          </a:prstGeom>
          <a:noFill/>
        </p:spPr>
        <p:txBody>
          <a:bodyPr wrap="none" lIns="91438" tIns="45719" rIns="91438" bIns="45719" rtlCol="0">
            <a:spAutoFit/>
          </a:bodyPr>
          <a:lstStyle/>
          <a:p>
            <a:pPr defTabSz="914380">
              <a:defRPr/>
            </a:pPr>
            <a:r>
              <a:rPr lang="en-US" sz="1600" kern="0" dirty="0">
                <a:solidFill>
                  <a:schemeClr val="accent2"/>
                </a:solidFill>
                <a:latin typeface="Arial"/>
                <a:cs typeface="Arial"/>
              </a:rPr>
              <a:t>B:</a:t>
            </a:r>
          </a:p>
        </p:txBody>
      </p:sp>
      <p:sp>
        <p:nvSpPr>
          <p:cNvPr id="239" name="TextBox 238"/>
          <p:cNvSpPr txBox="1"/>
          <p:nvPr/>
        </p:nvSpPr>
        <p:spPr>
          <a:xfrm>
            <a:off x="4476154" y="2881015"/>
            <a:ext cx="389846" cy="338552"/>
          </a:xfrm>
          <a:prstGeom prst="rect">
            <a:avLst/>
          </a:prstGeom>
          <a:noFill/>
        </p:spPr>
        <p:txBody>
          <a:bodyPr wrap="none" lIns="91438" tIns="45719" rIns="91438" bIns="45719" rtlCol="0">
            <a:spAutoFit/>
          </a:bodyPr>
          <a:lstStyle/>
          <a:p>
            <a:pPr defTabSz="914380">
              <a:defRPr/>
            </a:pPr>
            <a:r>
              <a:rPr lang="en-US" sz="1600" kern="0" dirty="0">
                <a:solidFill>
                  <a:schemeClr val="accent2"/>
                </a:solidFill>
                <a:latin typeface="Arial"/>
                <a:cs typeface="Arial"/>
              </a:rPr>
              <a:t>C:</a:t>
            </a:r>
          </a:p>
        </p:txBody>
      </p:sp>
      <p:sp>
        <p:nvSpPr>
          <p:cNvPr id="240" name="TextBox 239"/>
          <p:cNvSpPr txBox="1"/>
          <p:nvPr/>
        </p:nvSpPr>
        <p:spPr>
          <a:xfrm>
            <a:off x="5284656" y="2881015"/>
            <a:ext cx="389846" cy="338552"/>
          </a:xfrm>
          <a:prstGeom prst="rect">
            <a:avLst/>
          </a:prstGeom>
          <a:noFill/>
        </p:spPr>
        <p:txBody>
          <a:bodyPr wrap="none" lIns="91438" tIns="45719" rIns="91438" bIns="45719" rtlCol="0">
            <a:spAutoFit/>
          </a:bodyPr>
          <a:lstStyle/>
          <a:p>
            <a:pPr algn="r" defTabSz="914380">
              <a:defRPr/>
            </a:pPr>
            <a:r>
              <a:rPr lang="en-US" sz="1600" kern="0" dirty="0">
                <a:solidFill>
                  <a:schemeClr val="accent2"/>
                </a:solidFill>
                <a:latin typeface="Arial"/>
                <a:cs typeface="Arial"/>
              </a:rPr>
              <a:t>D:</a:t>
            </a:r>
          </a:p>
        </p:txBody>
      </p:sp>
      <p:sp>
        <p:nvSpPr>
          <p:cNvPr id="242" name="TextBox 241"/>
          <p:cNvSpPr txBox="1"/>
          <p:nvPr/>
        </p:nvSpPr>
        <p:spPr>
          <a:xfrm>
            <a:off x="6331514" y="2872479"/>
            <a:ext cx="378626" cy="338552"/>
          </a:xfrm>
          <a:prstGeom prst="rect">
            <a:avLst/>
          </a:prstGeom>
          <a:noFill/>
        </p:spPr>
        <p:txBody>
          <a:bodyPr wrap="none" lIns="91438" tIns="45719" rIns="91438" bIns="45719" rtlCol="0">
            <a:spAutoFit/>
          </a:bodyPr>
          <a:lstStyle/>
          <a:p>
            <a:pPr defTabSz="914380">
              <a:defRPr/>
            </a:pPr>
            <a:r>
              <a:rPr lang="en-US" sz="1600" kern="0" dirty="0">
                <a:solidFill>
                  <a:schemeClr val="accent2"/>
                </a:solidFill>
                <a:latin typeface="Arial"/>
                <a:cs typeface="Arial"/>
              </a:rPr>
              <a:t>E:</a:t>
            </a:r>
          </a:p>
        </p:txBody>
      </p:sp>
      <p:sp>
        <p:nvSpPr>
          <p:cNvPr id="243" name="TextBox 242"/>
          <p:cNvSpPr txBox="1"/>
          <p:nvPr/>
        </p:nvSpPr>
        <p:spPr>
          <a:xfrm>
            <a:off x="7658979" y="2028511"/>
            <a:ext cx="367404" cy="338552"/>
          </a:xfrm>
          <a:prstGeom prst="rect">
            <a:avLst/>
          </a:prstGeom>
          <a:noFill/>
        </p:spPr>
        <p:txBody>
          <a:bodyPr wrap="none" lIns="91438" tIns="45719" rIns="91438" bIns="45719" rtlCol="0">
            <a:spAutoFit/>
          </a:bodyPr>
          <a:lstStyle/>
          <a:p>
            <a:pPr defTabSz="914380">
              <a:defRPr/>
            </a:pPr>
            <a:r>
              <a:rPr lang="en-US" sz="1600" kern="0" dirty="0">
                <a:solidFill>
                  <a:srgbClr val="333399"/>
                </a:solidFill>
                <a:latin typeface="Arial"/>
                <a:cs typeface="Arial"/>
              </a:rPr>
              <a:t>F:</a:t>
            </a:r>
          </a:p>
        </p:txBody>
      </p:sp>
      <p:sp>
        <p:nvSpPr>
          <p:cNvPr id="78" name="Rounded Rectangle 77"/>
          <p:cNvSpPr/>
          <p:nvPr/>
        </p:nvSpPr>
        <p:spPr>
          <a:xfrm>
            <a:off x="6449711" y="5419768"/>
            <a:ext cx="298898" cy="257421"/>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79" name="TextBox 78"/>
          <p:cNvSpPr txBox="1"/>
          <p:nvPr/>
        </p:nvSpPr>
        <p:spPr>
          <a:xfrm>
            <a:off x="6746493" y="5351457"/>
            <a:ext cx="1810107" cy="338552"/>
          </a:xfrm>
          <a:prstGeom prst="rect">
            <a:avLst/>
          </a:prstGeom>
          <a:noFill/>
        </p:spPr>
        <p:txBody>
          <a:bodyPr wrap="none" lIns="91438" tIns="45719" rIns="91438" bIns="45719" rtlCol="0">
            <a:spAutoFit/>
          </a:bodyPr>
          <a:lstStyle/>
          <a:p>
            <a:pPr defTabSz="914380">
              <a:defRPr/>
            </a:pPr>
            <a:r>
              <a:rPr lang="en-US" sz="1600" kern="0" dirty="0">
                <a:solidFill>
                  <a:sysClr val="windowText" lastClr="000000"/>
                </a:solidFill>
                <a:latin typeface="Arial"/>
                <a:cs typeface="Arial"/>
              </a:rPr>
              <a:t>= cached partition</a:t>
            </a:r>
          </a:p>
        </p:txBody>
      </p:sp>
      <p:grpSp>
        <p:nvGrpSpPr>
          <p:cNvPr id="4" name="Group 3"/>
          <p:cNvGrpSpPr/>
          <p:nvPr/>
        </p:nvGrpSpPr>
        <p:grpSpPr>
          <a:xfrm>
            <a:off x="5150446" y="5268610"/>
            <a:ext cx="342613" cy="598790"/>
            <a:chOff x="4181818" y="5635708"/>
            <a:chExt cx="571867" cy="777635"/>
          </a:xfrm>
        </p:grpSpPr>
        <p:sp>
          <p:nvSpPr>
            <p:cNvPr id="81" name="Rounded Rectangle 80"/>
            <p:cNvSpPr/>
            <p:nvPr/>
          </p:nvSpPr>
          <p:spPr>
            <a:xfrm>
              <a:off x="4181818" y="5635708"/>
              <a:ext cx="571867" cy="77763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914380">
                <a:defRPr/>
              </a:pPr>
              <a:endParaRPr lang="en-US" sz="1600" kern="0" dirty="0">
                <a:solidFill>
                  <a:sysClr val="windowText" lastClr="000000"/>
                </a:solidFill>
                <a:latin typeface="Arial"/>
                <a:cs typeface="Arial"/>
              </a:endParaRPr>
            </a:p>
          </p:txBody>
        </p:sp>
        <p:sp>
          <p:nvSpPr>
            <p:cNvPr id="82" name="Rounded Rectangle 81"/>
            <p:cNvSpPr/>
            <p:nvPr/>
          </p:nvSpPr>
          <p:spPr>
            <a:xfrm>
              <a:off x="4272291" y="5713996"/>
              <a:ext cx="393158" cy="2562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defTabSz="914380">
                <a:defRPr/>
              </a:pPr>
              <a:endParaRPr lang="en-US" sz="1600" kern="0" dirty="0">
                <a:solidFill>
                  <a:sysClr val="window" lastClr="FFFFFF"/>
                </a:solidFill>
                <a:latin typeface="Arial"/>
                <a:cs typeface="Arial"/>
              </a:endParaRPr>
            </a:p>
          </p:txBody>
        </p:sp>
        <p:sp>
          <p:nvSpPr>
            <p:cNvPr id="83" name="Rounded Rectangle 82"/>
            <p:cNvSpPr/>
            <p:nvPr/>
          </p:nvSpPr>
          <p:spPr>
            <a:xfrm>
              <a:off x="4272291" y="6065833"/>
              <a:ext cx="393158" cy="2562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defTabSz="914380">
                <a:defRPr/>
              </a:pPr>
              <a:endParaRPr lang="en-US" sz="1600" kern="0" dirty="0">
                <a:solidFill>
                  <a:sysClr val="window" lastClr="FFFFFF"/>
                </a:solidFill>
                <a:latin typeface="Arial"/>
                <a:cs typeface="Arial"/>
              </a:endParaRPr>
            </a:p>
          </p:txBody>
        </p:sp>
      </p:grpSp>
      <p:sp>
        <p:nvSpPr>
          <p:cNvPr id="85" name="TextBox 84"/>
          <p:cNvSpPr txBox="1"/>
          <p:nvPr/>
        </p:nvSpPr>
        <p:spPr>
          <a:xfrm>
            <a:off x="5503949" y="5351457"/>
            <a:ext cx="805025" cy="338552"/>
          </a:xfrm>
          <a:prstGeom prst="rect">
            <a:avLst/>
          </a:prstGeom>
          <a:noFill/>
        </p:spPr>
        <p:txBody>
          <a:bodyPr wrap="none" lIns="91438" tIns="45719" rIns="91438" bIns="45719" rtlCol="0">
            <a:spAutoFit/>
          </a:bodyPr>
          <a:lstStyle/>
          <a:p>
            <a:pPr defTabSz="914380">
              <a:defRPr/>
            </a:pPr>
            <a:r>
              <a:rPr lang="en-US" sz="1600" kern="0" dirty="0">
                <a:solidFill>
                  <a:sysClr val="windowText" lastClr="000000"/>
                </a:solidFill>
                <a:latin typeface="Arial"/>
                <a:cs typeface="Arial"/>
              </a:rPr>
              <a:t>= RDD</a:t>
            </a:r>
          </a:p>
        </p:txBody>
      </p:sp>
      <p:sp>
        <p:nvSpPr>
          <p:cNvPr id="88" name="Rounded Rectangle 87"/>
          <p:cNvSpPr/>
          <p:nvPr/>
        </p:nvSpPr>
        <p:spPr>
          <a:xfrm>
            <a:off x="5685031" y="3063266"/>
            <a:ext cx="430535" cy="1462546"/>
          </a:xfrm>
          <a:prstGeom prst="roundRect">
            <a:avLst/>
          </a:prstGeom>
          <a:ln/>
        </p:spPr>
        <p:style>
          <a:lnRef idx="2">
            <a:schemeClr val="accent6"/>
          </a:lnRef>
          <a:fillRef idx="1">
            <a:schemeClr val="lt1"/>
          </a:fillRef>
          <a:effectRef idx="0">
            <a:schemeClr val="accent6"/>
          </a:effectRef>
          <a:fontRef idx="minor">
            <a:schemeClr val="dk1"/>
          </a:fontRef>
        </p:style>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89" name="Rounded Rectangle 88"/>
          <p:cNvSpPr/>
          <p:nvPr/>
        </p:nvSpPr>
        <p:spPr>
          <a:xfrm>
            <a:off x="5753143" y="3147802"/>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90" name="Rounded Rectangle 89"/>
          <p:cNvSpPr/>
          <p:nvPr/>
        </p:nvSpPr>
        <p:spPr>
          <a:xfrm>
            <a:off x="5753143" y="3495617"/>
            <a:ext cx="295992" cy="253292"/>
          </a:xfrm>
          <a:prstGeom prst="roundRect">
            <a:avLst/>
          </a:prstGeom>
          <a:ln/>
          <a:effectLst/>
        </p:spPr>
        <p:style>
          <a:lnRef idx="1">
            <a:schemeClr val="dk1"/>
          </a:lnRef>
          <a:fillRef idx="3">
            <a:schemeClr val="dk1"/>
          </a:fillRef>
          <a:effectRef idx="2">
            <a:schemeClr val="dk1"/>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91" name="Rounded Rectangle 90"/>
          <p:cNvSpPr/>
          <p:nvPr/>
        </p:nvSpPr>
        <p:spPr>
          <a:xfrm>
            <a:off x="5753143" y="3832846"/>
            <a:ext cx="295992" cy="25329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92" name="Rounded Rectangle 91"/>
          <p:cNvSpPr/>
          <p:nvPr/>
        </p:nvSpPr>
        <p:spPr>
          <a:xfrm>
            <a:off x="5753143" y="4180661"/>
            <a:ext cx="295992" cy="253292"/>
          </a:xfrm>
          <a:prstGeom prst="roundRect">
            <a:avLst/>
          </a:prstGeom>
          <a:ln/>
          <a:effectLst/>
        </p:spPr>
        <p:style>
          <a:lnRef idx="1">
            <a:schemeClr val="dk1"/>
          </a:lnRef>
          <a:fillRef idx="3">
            <a:schemeClr val="dk1"/>
          </a:fillRef>
          <a:effectRef idx="2">
            <a:schemeClr val="dk1"/>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cxnSp>
        <p:nvCxnSpPr>
          <p:cNvPr id="202" name="Straight Arrow Connector 201"/>
          <p:cNvCxnSpPr>
            <a:stCxn id="90" idx="3"/>
            <a:endCxn id="182" idx="1"/>
          </p:cNvCxnSpPr>
          <p:nvPr/>
        </p:nvCxnSpPr>
        <p:spPr>
          <a:xfrm>
            <a:off x="6049136" y="3622263"/>
            <a:ext cx="638025" cy="0"/>
          </a:xfrm>
          <a:prstGeom prst="straightConnector1">
            <a:avLst/>
          </a:prstGeom>
          <a:noFill/>
          <a:ln w="25400" cap="flat" cmpd="sng" algn="ctr">
            <a:solidFill>
              <a:srgbClr val="000000"/>
            </a:solidFill>
            <a:prstDash val="solid"/>
            <a:round/>
            <a:headEnd type="none"/>
            <a:tailEnd type="triangle" w="lg" len="lg"/>
          </a:ln>
          <a:effectLst/>
        </p:spPr>
      </p:cxnSp>
      <p:cxnSp>
        <p:nvCxnSpPr>
          <p:cNvPr id="206" name="Straight Arrow Connector 205"/>
          <p:cNvCxnSpPr>
            <a:stCxn id="89" idx="3"/>
            <a:endCxn id="181" idx="1"/>
          </p:cNvCxnSpPr>
          <p:nvPr/>
        </p:nvCxnSpPr>
        <p:spPr>
          <a:xfrm>
            <a:off x="6049136" y="3274447"/>
            <a:ext cx="638025" cy="0"/>
          </a:xfrm>
          <a:prstGeom prst="straightConnector1">
            <a:avLst/>
          </a:prstGeom>
          <a:noFill/>
          <a:ln w="25400" cap="flat" cmpd="sng" algn="ctr">
            <a:solidFill>
              <a:srgbClr val="000000"/>
            </a:solidFill>
            <a:prstDash val="solid"/>
            <a:round/>
            <a:headEnd type="none"/>
            <a:tailEnd type="triangle" w="lg" len="lg"/>
          </a:ln>
          <a:effectLst/>
        </p:spPr>
      </p:cxnSp>
      <p:cxnSp>
        <p:nvCxnSpPr>
          <p:cNvPr id="207" name="Straight Arrow Connector 206"/>
          <p:cNvCxnSpPr>
            <a:stCxn id="91" idx="3"/>
            <a:endCxn id="183" idx="1"/>
          </p:cNvCxnSpPr>
          <p:nvPr/>
        </p:nvCxnSpPr>
        <p:spPr>
          <a:xfrm>
            <a:off x="6049136" y="3959491"/>
            <a:ext cx="638025" cy="0"/>
          </a:xfrm>
          <a:prstGeom prst="straightConnector1">
            <a:avLst/>
          </a:prstGeom>
          <a:noFill/>
          <a:ln w="25400" cap="flat" cmpd="sng" algn="ctr">
            <a:solidFill>
              <a:srgbClr val="000000"/>
            </a:solidFill>
            <a:prstDash val="solid"/>
            <a:round/>
            <a:headEnd type="none"/>
            <a:tailEnd type="triangle" w="lg" len="lg"/>
          </a:ln>
          <a:effectLst/>
        </p:spPr>
      </p:cxnSp>
      <p:cxnSp>
        <p:nvCxnSpPr>
          <p:cNvPr id="208" name="Straight Arrow Connector 207"/>
          <p:cNvCxnSpPr>
            <a:stCxn id="92" idx="3"/>
            <a:endCxn id="184" idx="1"/>
          </p:cNvCxnSpPr>
          <p:nvPr/>
        </p:nvCxnSpPr>
        <p:spPr>
          <a:xfrm>
            <a:off x="6049136" y="4307307"/>
            <a:ext cx="638025" cy="0"/>
          </a:xfrm>
          <a:prstGeom prst="straightConnector1">
            <a:avLst/>
          </a:prstGeom>
          <a:noFill/>
          <a:ln w="25400" cap="flat" cmpd="sng" algn="ctr">
            <a:solidFill>
              <a:srgbClr val="000000"/>
            </a:solidFill>
            <a:prstDash val="solid"/>
            <a:round/>
            <a:headEnd type="none"/>
            <a:tailEnd type="triangle" w="lg" len="lg"/>
          </a:ln>
          <a:effectLst/>
        </p:spPr>
      </p:cxnSp>
      <p:sp>
        <p:nvSpPr>
          <p:cNvPr id="97" name="Rounded Rectangle 96"/>
          <p:cNvSpPr/>
          <p:nvPr/>
        </p:nvSpPr>
        <p:spPr>
          <a:xfrm>
            <a:off x="4764451" y="3063266"/>
            <a:ext cx="430535" cy="1462546"/>
          </a:xfrm>
          <a:prstGeom prst="roundRect">
            <a:avLst/>
          </a:prstGeom>
          <a:ln/>
        </p:spPr>
        <p:style>
          <a:lnRef idx="2">
            <a:schemeClr val="accent6"/>
          </a:lnRef>
          <a:fillRef idx="1">
            <a:schemeClr val="lt1"/>
          </a:fillRef>
          <a:effectRef idx="0">
            <a:schemeClr val="accent6"/>
          </a:effectRef>
          <a:fontRef idx="minor">
            <a:schemeClr val="dk1"/>
          </a:fontRef>
        </p:style>
        <p:txBody>
          <a:bodyPr lIns="91438" tIns="45719" rIns="91438" bIns="45719" rtlCol="0" anchor="ctr"/>
          <a:lstStyle/>
          <a:p>
            <a:pPr algn="ctr" defTabSz="914380">
              <a:defRPr/>
            </a:pPr>
            <a:endParaRPr lang="en-US" sz="1600" kern="0" dirty="0">
              <a:solidFill>
                <a:sysClr val="windowText" lastClr="000000"/>
              </a:solidFill>
              <a:latin typeface="Arial"/>
              <a:cs typeface="Arial"/>
            </a:endParaRPr>
          </a:p>
        </p:txBody>
      </p:sp>
      <p:sp>
        <p:nvSpPr>
          <p:cNvPr id="98" name="Rounded Rectangle 97"/>
          <p:cNvSpPr/>
          <p:nvPr/>
        </p:nvSpPr>
        <p:spPr>
          <a:xfrm>
            <a:off x="4832564" y="3147802"/>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99" name="Rounded Rectangle 98"/>
          <p:cNvSpPr/>
          <p:nvPr/>
        </p:nvSpPr>
        <p:spPr>
          <a:xfrm>
            <a:off x="4832564" y="3495617"/>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00" name="Rounded Rectangle 99"/>
          <p:cNvSpPr/>
          <p:nvPr/>
        </p:nvSpPr>
        <p:spPr>
          <a:xfrm>
            <a:off x="4832564" y="3832846"/>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sp>
        <p:nvSpPr>
          <p:cNvPr id="101" name="Rounded Rectangle 100"/>
          <p:cNvSpPr/>
          <p:nvPr/>
        </p:nvSpPr>
        <p:spPr>
          <a:xfrm>
            <a:off x="4832564" y="4180661"/>
            <a:ext cx="295992" cy="253292"/>
          </a:xfrm>
          <a:prstGeom prst="roundRect">
            <a:avLst/>
          </a:prstGeom>
          <a:ln/>
        </p:spPr>
        <p:style>
          <a:lnRef idx="1">
            <a:schemeClr val="accent2"/>
          </a:lnRef>
          <a:fillRef idx="3">
            <a:schemeClr val="accent2"/>
          </a:fillRef>
          <a:effectRef idx="2">
            <a:schemeClr val="accent2"/>
          </a:effectRef>
          <a:fontRef idx="minor">
            <a:schemeClr val="lt1"/>
          </a:fontRef>
        </p:style>
        <p:txBody>
          <a:bodyPr lIns="91438" tIns="45719" rIns="91438" bIns="45719" rtlCol="0" anchor="ctr"/>
          <a:lstStyle/>
          <a:p>
            <a:pPr algn="ctr" defTabSz="914380">
              <a:defRPr/>
            </a:pPr>
            <a:endParaRPr lang="en-US" sz="1600" kern="0" dirty="0">
              <a:solidFill>
                <a:sysClr val="window" lastClr="FFFFFF"/>
              </a:solidFill>
              <a:latin typeface="Arial"/>
              <a:cs typeface="Arial"/>
            </a:endParaRPr>
          </a:p>
        </p:txBody>
      </p:sp>
      <p:cxnSp>
        <p:nvCxnSpPr>
          <p:cNvPr id="102" name="Straight Arrow Connector 101"/>
          <p:cNvCxnSpPr>
            <a:stCxn id="99" idx="3"/>
            <a:endCxn id="90" idx="1"/>
          </p:cNvCxnSpPr>
          <p:nvPr/>
        </p:nvCxnSpPr>
        <p:spPr>
          <a:xfrm>
            <a:off x="5128555" y="3622263"/>
            <a:ext cx="624588" cy="0"/>
          </a:xfrm>
          <a:prstGeom prst="straightConnector1">
            <a:avLst/>
          </a:prstGeom>
          <a:noFill/>
          <a:ln w="25400" cap="flat" cmpd="sng" algn="ctr">
            <a:solidFill>
              <a:srgbClr val="000000"/>
            </a:solidFill>
            <a:prstDash val="solid"/>
            <a:round/>
            <a:headEnd type="none"/>
            <a:tailEnd type="triangle" w="lg" len="lg"/>
          </a:ln>
          <a:effectLst/>
        </p:spPr>
      </p:cxnSp>
      <p:cxnSp>
        <p:nvCxnSpPr>
          <p:cNvPr id="103" name="Straight Arrow Connector 102"/>
          <p:cNvCxnSpPr>
            <a:stCxn id="98" idx="3"/>
            <a:endCxn id="89" idx="1"/>
          </p:cNvCxnSpPr>
          <p:nvPr/>
        </p:nvCxnSpPr>
        <p:spPr>
          <a:xfrm>
            <a:off x="5128555" y="3274447"/>
            <a:ext cx="624588" cy="0"/>
          </a:xfrm>
          <a:prstGeom prst="straightConnector1">
            <a:avLst/>
          </a:prstGeom>
          <a:noFill/>
          <a:ln w="25400" cap="flat" cmpd="sng" algn="ctr">
            <a:solidFill>
              <a:srgbClr val="000000"/>
            </a:solidFill>
            <a:prstDash val="solid"/>
            <a:round/>
            <a:headEnd type="none"/>
            <a:tailEnd type="triangle" w="lg" len="lg"/>
          </a:ln>
          <a:effectLst/>
        </p:spPr>
      </p:cxnSp>
      <p:cxnSp>
        <p:nvCxnSpPr>
          <p:cNvPr id="104" name="Straight Arrow Connector 103"/>
          <p:cNvCxnSpPr>
            <a:stCxn id="100" idx="3"/>
            <a:endCxn id="91" idx="1"/>
          </p:cNvCxnSpPr>
          <p:nvPr/>
        </p:nvCxnSpPr>
        <p:spPr>
          <a:xfrm>
            <a:off x="5128555" y="3959491"/>
            <a:ext cx="624588" cy="0"/>
          </a:xfrm>
          <a:prstGeom prst="straightConnector1">
            <a:avLst/>
          </a:prstGeom>
          <a:noFill/>
          <a:ln w="25400" cap="flat" cmpd="sng" algn="ctr">
            <a:solidFill>
              <a:srgbClr val="000000"/>
            </a:solidFill>
            <a:prstDash val="solid"/>
            <a:round/>
            <a:headEnd type="none"/>
            <a:tailEnd type="triangle" w="lg" len="lg"/>
          </a:ln>
          <a:effectLst/>
        </p:spPr>
      </p:cxnSp>
      <p:cxnSp>
        <p:nvCxnSpPr>
          <p:cNvPr id="105" name="Straight Arrow Connector 104"/>
          <p:cNvCxnSpPr>
            <a:stCxn id="101" idx="3"/>
            <a:endCxn id="92" idx="1"/>
          </p:cNvCxnSpPr>
          <p:nvPr/>
        </p:nvCxnSpPr>
        <p:spPr>
          <a:xfrm>
            <a:off x="5128555" y="4307307"/>
            <a:ext cx="624588" cy="0"/>
          </a:xfrm>
          <a:prstGeom prst="straightConnector1">
            <a:avLst/>
          </a:prstGeom>
          <a:noFill/>
          <a:ln w="25400" cap="flat" cmpd="sng" algn="ctr">
            <a:solidFill>
              <a:srgbClr val="000000"/>
            </a:solidFill>
            <a:prstDash val="solid"/>
            <a:round/>
            <a:headEnd type="none"/>
            <a:tailEnd type="triangle" w="lg" len="lg"/>
          </a:ln>
          <a:effectLst/>
        </p:spPr>
      </p:cxnSp>
      <p:sp>
        <p:nvSpPr>
          <p:cNvPr id="110" name="TextBox 109"/>
          <p:cNvSpPr txBox="1"/>
          <p:nvPr/>
        </p:nvSpPr>
        <p:spPr>
          <a:xfrm>
            <a:off x="5229878" y="4418192"/>
            <a:ext cx="583810" cy="338552"/>
          </a:xfrm>
          <a:prstGeom prst="rect">
            <a:avLst/>
          </a:prstGeom>
          <a:noFill/>
        </p:spPr>
        <p:txBody>
          <a:bodyPr wrap="none" lIns="91438" tIns="45719" rIns="91438" bIns="45719" rtlCol="0">
            <a:spAutoFit/>
          </a:bodyPr>
          <a:lstStyle/>
          <a:p>
            <a:pPr defTabSz="914380">
              <a:defRPr/>
            </a:pPr>
            <a:r>
              <a:rPr lang="en-US" sz="1600" kern="0" dirty="0">
                <a:solidFill>
                  <a:sysClr val="windowText" lastClr="000000"/>
                </a:solidFill>
                <a:latin typeface="Arial"/>
                <a:cs typeface="Arial"/>
              </a:rPr>
              <a:t>map</a:t>
            </a:r>
          </a:p>
        </p:txBody>
      </p:sp>
      <p:sp>
        <p:nvSpPr>
          <p:cNvPr id="6" name="Title 5"/>
          <p:cNvSpPr>
            <a:spLocks noGrp="1"/>
          </p:cNvSpPr>
          <p:nvPr>
            <p:ph type="title"/>
          </p:nvPr>
        </p:nvSpPr>
        <p:spPr/>
        <p:txBody>
          <a:bodyPr/>
          <a:lstStyle/>
          <a:p>
            <a:r>
              <a:rPr lang="en-US" dirty="0"/>
              <a:t>Task Scheduler</a:t>
            </a:r>
          </a:p>
        </p:txBody>
      </p:sp>
      <p:sp>
        <p:nvSpPr>
          <p:cNvPr id="8" name="Content Placeholder 7"/>
          <p:cNvSpPr>
            <a:spLocks noGrp="1"/>
          </p:cNvSpPr>
          <p:nvPr>
            <p:ph idx="1"/>
          </p:nvPr>
        </p:nvSpPr>
        <p:spPr>
          <a:xfrm>
            <a:off x="352425" y="1276350"/>
            <a:ext cx="3790950" cy="4845050"/>
          </a:xfrm>
        </p:spPr>
        <p:txBody>
          <a:bodyPr>
            <a:normAutofit lnSpcReduction="10000"/>
          </a:bodyPr>
          <a:lstStyle/>
          <a:p>
            <a:r>
              <a:rPr lang="en-US" dirty="0"/>
              <a:t>Supports general task graphs</a:t>
            </a:r>
          </a:p>
          <a:p>
            <a:r>
              <a:rPr lang="en-US" dirty="0"/>
              <a:t>Pipelines functions where possible</a:t>
            </a:r>
          </a:p>
          <a:p>
            <a:r>
              <a:rPr lang="en-US" dirty="0"/>
              <a:t>Cache-aware data reuse &amp; locality</a:t>
            </a:r>
          </a:p>
          <a:p>
            <a:r>
              <a:rPr lang="en-US" dirty="0"/>
              <a:t>Partitioning-aware to avoid shuffles, (no shuffle inside the stage)</a:t>
            </a:r>
          </a:p>
          <a:p>
            <a:endParaRPr lang="en-US" dirty="0"/>
          </a:p>
        </p:txBody>
      </p:sp>
    </p:spTree>
    <p:extLst>
      <p:ext uri="{BB962C8B-B14F-4D97-AF65-F5344CB8AC3E}">
        <p14:creationId xmlns:p14="http://schemas.microsoft.com/office/powerpoint/2010/main" val="181743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Controlling the Level of Parallelism</a:t>
            </a:r>
          </a:p>
        </p:txBody>
      </p:sp>
      <p:sp>
        <p:nvSpPr>
          <p:cNvPr id="5" name="Content Placeholder 4"/>
          <p:cNvSpPr>
            <a:spLocks noGrp="1"/>
          </p:cNvSpPr>
          <p:nvPr>
            <p:ph idx="1"/>
          </p:nvPr>
        </p:nvSpPr>
        <p:spPr/>
        <p:txBody>
          <a:bodyPr/>
          <a:lstStyle/>
          <a:p>
            <a:r>
              <a:rPr lang="en-US" dirty="0"/>
              <a:t>All the pair RDD operations take an optional second parameter for number of tasks</a:t>
            </a:r>
          </a:p>
          <a:p>
            <a:pPr marL="587593" lvl="1" indent="0">
              <a:buNone/>
            </a:pPr>
            <a:r>
              <a:rPr lang="en-US" sz="1700" dirty="0" err="1">
                <a:solidFill>
                  <a:prstClr val="black"/>
                </a:solidFill>
                <a:latin typeface="Consolas"/>
                <a:cs typeface="Consolas"/>
              </a:rPr>
              <a:t>words.</a:t>
            </a:r>
            <a:r>
              <a:rPr lang="en-US" sz="1700" dirty="0" err="1">
                <a:solidFill>
                  <a:srgbClr val="3366FF"/>
                </a:solidFill>
                <a:latin typeface="Consolas"/>
                <a:cs typeface="Consolas"/>
              </a:rPr>
              <a:t>reduceByKey</a:t>
            </a:r>
            <a:r>
              <a:rPr lang="en-US" sz="1700" dirty="0">
                <a:solidFill>
                  <a:prstClr val="black"/>
                </a:solidFill>
                <a:latin typeface="Consolas"/>
                <a:cs typeface="Consolas"/>
              </a:rPr>
              <a:t>(</a:t>
            </a:r>
            <a:r>
              <a:rPr lang="en-US" sz="1700" dirty="0">
                <a:solidFill>
                  <a:srgbClr val="FF0080"/>
                </a:solidFill>
                <a:latin typeface="Consolas"/>
                <a:cs typeface="Consolas"/>
              </a:rPr>
              <a:t>lambda x, y: x + y</a:t>
            </a:r>
            <a:r>
              <a:rPr lang="en-US" sz="1700" dirty="0">
                <a:latin typeface="Consolas"/>
                <a:cs typeface="Consolas"/>
              </a:rPr>
              <a:t>, 5</a:t>
            </a:r>
            <a:r>
              <a:rPr lang="en-US" sz="1700" dirty="0">
                <a:solidFill>
                  <a:prstClr val="black"/>
                </a:solidFill>
                <a:latin typeface="Consolas"/>
                <a:cs typeface="Consolas"/>
              </a:rPr>
              <a:t>)</a:t>
            </a:r>
            <a:endParaRPr lang="en-US" sz="1700" dirty="0">
              <a:solidFill>
                <a:srgbClr val="008040"/>
              </a:solidFill>
              <a:latin typeface="Consolas"/>
              <a:cs typeface="Consolas"/>
            </a:endParaRPr>
          </a:p>
          <a:p>
            <a:pPr marL="587593" lvl="1" indent="0">
              <a:buNone/>
            </a:pPr>
            <a:r>
              <a:rPr lang="en-US" sz="1700" dirty="0" err="1">
                <a:solidFill>
                  <a:prstClr val="black"/>
                </a:solidFill>
                <a:latin typeface="Consolas"/>
                <a:cs typeface="Consolas"/>
              </a:rPr>
              <a:t>words.</a:t>
            </a:r>
            <a:r>
              <a:rPr lang="en-US" sz="1700" dirty="0" err="1">
                <a:solidFill>
                  <a:srgbClr val="3366FF"/>
                </a:solidFill>
                <a:latin typeface="Consolas"/>
                <a:cs typeface="Consolas"/>
              </a:rPr>
              <a:t>groupByKey</a:t>
            </a:r>
            <a:r>
              <a:rPr lang="en-US" sz="1700" dirty="0">
                <a:solidFill>
                  <a:prstClr val="black"/>
                </a:solidFill>
                <a:latin typeface="Consolas"/>
                <a:cs typeface="Consolas"/>
              </a:rPr>
              <a:t>(5)</a:t>
            </a:r>
            <a:endParaRPr lang="en-US" sz="1700" dirty="0">
              <a:solidFill>
                <a:srgbClr val="008040"/>
              </a:solidFill>
              <a:latin typeface="Consolas"/>
              <a:cs typeface="Consolas"/>
            </a:endParaRPr>
          </a:p>
          <a:p>
            <a:pPr marL="587593" lvl="1" indent="0">
              <a:buNone/>
            </a:pPr>
            <a:r>
              <a:rPr lang="en-US" sz="1700" dirty="0" err="1">
                <a:solidFill>
                  <a:prstClr val="black"/>
                </a:solidFill>
                <a:latin typeface="Consolas"/>
                <a:cs typeface="Consolas"/>
              </a:rPr>
              <a:t>visits.</a:t>
            </a:r>
            <a:r>
              <a:rPr lang="en-US" sz="1700" dirty="0" err="1">
                <a:solidFill>
                  <a:srgbClr val="3366FF"/>
                </a:solidFill>
                <a:latin typeface="Consolas"/>
                <a:cs typeface="Consolas"/>
              </a:rPr>
              <a:t>join</a:t>
            </a:r>
            <a:r>
              <a:rPr lang="en-US" sz="1700" dirty="0">
                <a:solidFill>
                  <a:prstClr val="black"/>
                </a:solidFill>
                <a:latin typeface="Consolas"/>
                <a:cs typeface="Consolas"/>
              </a:rPr>
              <a:t>(</a:t>
            </a:r>
            <a:r>
              <a:rPr lang="en-US" sz="1700" dirty="0" err="1">
                <a:solidFill>
                  <a:prstClr val="black"/>
                </a:solidFill>
                <a:latin typeface="Consolas"/>
                <a:cs typeface="Consolas"/>
              </a:rPr>
              <a:t>pageViews</a:t>
            </a:r>
            <a:r>
              <a:rPr lang="en-US" sz="1700" dirty="0">
                <a:solidFill>
                  <a:prstClr val="black"/>
                </a:solidFill>
                <a:latin typeface="Consolas"/>
                <a:cs typeface="Consolas"/>
              </a:rPr>
              <a:t>, 5)</a:t>
            </a:r>
          </a:p>
          <a:p>
            <a:pPr marL="587593" lvl="1" indent="0">
              <a:buNone/>
            </a:pPr>
            <a:endParaRPr lang="en-US" sz="1700" dirty="0">
              <a:solidFill>
                <a:prstClr val="black"/>
              </a:solidFill>
              <a:latin typeface="Consolas"/>
              <a:cs typeface="Consolas"/>
            </a:endParaRPr>
          </a:p>
          <a:p>
            <a:pPr marL="530443"/>
            <a:r>
              <a:rPr lang="en-US" sz="2100" dirty="0">
                <a:solidFill>
                  <a:prstClr val="black"/>
                </a:solidFill>
                <a:latin typeface="Consolas"/>
                <a:cs typeface="Consolas"/>
              </a:rPr>
              <a:t>Number of partitions determines number of tasks</a:t>
            </a:r>
          </a:p>
          <a:p>
            <a:pPr marL="530443"/>
            <a:r>
              <a:rPr lang="en-US" sz="2100" dirty="0">
                <a:solidFill>
                  <a:prstClr val="black"/>
                </a:solidFill>
                <a:latin typeface="Consolas"/>
              </a:rPr>
              <a:t>Every RDD comes with a defined number of partitions. </a:t>
            </a:r>
          </a:p>
          <a:p>
            <a:pPr marL="930493" lvl="1"/>
            <a:r>
              <a:rPr lang="en-US" sz="1700" dirty="0">
                <a:solidFill>
                  <a:prstClr val="black"/>
                </a:solidFill>
                <a:latin typeface="Consolas"/>
              </a:rPr>
              <a:t>For example, a file from HDFS will have number of splits as number of partitions.</a:t>
            </a:r>
          </a:p>
          <a:p>
            <a:pPr marL="133350" indent="0">
              <a:buNone/>
            </a:pPr>
            <a:endParaRPr lang="en-US" dirty="0"/>
          </a:p>
        </p:txBody>
      </p:sp>
    </p:spTree>
    <p:extLst>
      <p:ext uri="{BB962C8B-B14F-4D97-AF65-F5344CB8AC3E}">
        <p14:creationId xmlns:p14="http://schemas.microsoft.com/office/powerpoint/2010/main" val="284929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45763" y="1100472"/>
            <a:ext cx="8090100" cy="596646"/>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History of Hadoop and Spark</a:t>
            </a:r>
            <a:endParaRPr dirty="0">
              <a:solidFill>
                <a:srgbClr val="C00000"/>
              </a:solidFill>
              <a:ea typeface="Arial"/>
              <a:cs typeface="Arial"/>
              <a:sym typeface="Arial"/>
            </a:endParaRPr>
          </a:p>
        </p:txBody>
      </p:sp>
      <p:sp>
        <p:nvSpPr>
          <p:cNvPr id="115" name="Shape 115"/>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3</a:t>
            </a:fld>
            <a:endParaRPr/>
          </a:p>
        </p:txBody>
      </p:sp>
      <p:sp>
        <p:nvSpPr>
          <p:cNvPr id="46" name="Line 2">
            <a:extLst>
              <a:ext uri="{FF2B5EF4-FFF2-40B4-BE49-F238E27FC236}">
                <a16:creationId xmlns:a16="http://schemas.microsoft.com/office/drawing/2014/main" id="{B21B9ACE-3206-4D32-A621-EB1C055E02B2}"/>
              </a:ext>
            </a:extLst>
          </p:cNvPr>
          <p:cNvSpPr/>
          <p:nvPr/>
        </p:nvSpPr>
        <p:spPr>
          <a:xfrm>
            <a:off x="450031" y="1697118"/>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11" name="Picture 10">
            <a:extLst>
              <a:ext uri="{FF2B5EF4-FFF2-40B4-BE49-F238E27FC236}">
                <a16:creationId xmlns:a16="http://schemas.microsoft.com/office/drawing/2014/main" id="{9F522C6E-10CD-4E51-AC5F-BEFF5FC644F3}"/>
              </a:ext>
            </a:extLst>
          </p:cNvPr>
          <p:cNvPicPr>
            <a:picLocks noChangeAspect="1"/>
          </p:cNvPicPr>
          <p:nvPr/>
        </p:nvPicPr>
        <p:blipFill>
          <a:blip r:embed="rId3"/>
          <a:stretch>
            <a:fillRect/>
          </a:stretch>
        </p:blipFill>
        <p:spPr>
          <a:xfrm>
            <a:off x="1014991" y="2179230"/>
            <a:ext cx="7114019" cy="2871924"/>
          </a:xfrm>
          <a:prstGeom prst="rect">
            <a:avLst/>
          </a:prstGeom>
        </p:spPr>
      </p:pic>
    </p:spTree>
    <p:extLst>
      <p:ext uri="{BB962C8B-B14F-4D97-AF65-F5344CB8AC3E}">
        <p14:creationId xmlns:p14="http://schemas.microsoft.com/office/powerpoint/2010/main" val="3137616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43419" y="1101835"/>
            <a:ext cx="8090100" cy="598527"/>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Lifetime of a Job in Spark</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30</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3" name="Picture 2">
            <a:extLst>
              <a:ext uri="{FF2B5EF4-FFF2-40B4-BE49-F238E27FC236}">
                <a16:creationId xmlns:a16="http://schemas.microsoft.com/office/drawing/2014/main" id="{9E410CD0-9FA6-4585-A31D-12362D525721}"/>
              </a:ext>
            </a:extLst>
          </p:cNvPr>
          <p:cNvPicPr>
            <a:picLocks noChangeAspect="1"/>
          </p:cNvPicPr>
          <p:nvPr/>
        </p:nvPicPr>
        <p:blipFill>
          <a:blip r:embed="rId3"/>
          <a:stretch>
            <a:fillRect/>
          </a:stretch>
        </p:blipFill>
        <p:spPr>
          <a:xfrm>
            <a:off x="1091016" y="1954262"/>
            <a:ext cx="7036984" cy="3593403"/>
          </a:xfrm>
          <a:prstGeom prst="rect">
            <a:avLst/>
          </a:prstGeom>
        </p:spPr>
      </p:pic>
    </p:spTree>
    <p:extLst>
      <p:ext uri="{BB962C8B-B14F-4D97-AF65-F5344CB8AC3E}">
        <p14:creationId xmlns:p14="http://schemas.microsoft.com/office/powerpoint/2010/main" val="3845847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5D7174-D12D-40D6-845D-AE02DFC28BEE}"/>
              </a:ext>
            </a:extLst>
          </p:cNvPr>
          <p:cNvSpPr>
            <a:spLocks noGrp="1"/>
          </p:cNvSpPr>
          <p:nvPr>
            <p:ph type="title"/>
          </p:nvPr>
        </p:nvSpPr>
        <p:spPr/>
        <p:txBody>
          <a:bodyPr/>
          <a:lstStyle/>
          <a:p>
            <a:r>
              <a:rPr lang="en-US" dirty="0"/>
              <a:t>Job Execution</a:t>
            </a:r>
          </a:p>
        </p:txBody>
      </p:sp>
      <p:sp>
        <p:nvSpPr>
          <p:cNvPr id="3" name="Content Placeholder 2">
            <a:extLst>
              <a:ext uri="{FF2B5EF4-FFF2-40B4-BE49-F238E27FC236}">
                <a16:creationId xmlns:a16="http://schemas.microsoft.com/office/drawing/2014/main" id="{6D11E9D7-42DD-446A-8B18-42AEB3AF03F9}"/>
              </a:ext>
            </a:extLst>
          </p:cNvPr>
          <p:cNvSpPr>
            <a:spLocks noGrp="1"/>
          </p:cNvSpPr>
          <p:nvPr>
            <p:ph idx="1"/>
          </p:nvPr>
        </p:nvSpPr>
        <p:spPr/>
        <p:txBody>
          <a:bodyPr>
            <a:normAutofit fontScale="92500"/>
          </a:bodyPr>
          <a:lstStyle/>
          <a:p>
            <a:r>
              <a:rPr lang="en-US" dirty="0"/>
              <a:t>Execution goes as follows:</a:t>
            </a:r>
          </a:p>
          <a:p>
            <a:pPr marL="0" indent="0">
              <a:buNone/>
            </a:pPr>
            <a:r>
              <a:rPr lang="en-US" dirty="0"/>
              <a:t>	Action </a:t>
            </a:r>
            <a:r>
              <a:rPr lang="en-US" dirty="0">
                <a:sym typeface="Wingdings" panose="05000000000000000000" pitchFamily="2" charset="2"/>
              </a:rPr>
              <a:t></a:t>
            </a:r>
            <a:r>
              <a:rPr lang="en-US" dirty="0"/>
              <a:t> Job </a:t>
            </a:r>
            <a:r>
              <a:rPr lang="en-US" dirty="0">
                <a:sym typeface="Wingdings" panose="05000000000000000000" pitchFamily="2" charset="2"/>
              </a:rPr>
              <a:t></a:t>
            </a:r>
            <a:r>
              <a:rPr lang="en-US" dirty="0"/>
              <a:t> Job Stages </a:t>
            </a:r>
            <a:r>
              <a:rPr lang="en-US" dirty="0">
                <a:sym typeface="Wingdings" panose="05000000000000000000" pitchFamily="2" charset="2"/>
              </a:rPr>
              <a:t></a:t>
            </a:r>
            <a:r>
              <a:rPr lang="en-US" dirty="0"/>
              <a:t> Tasks</a:t>
            </a:r>
          </a:p>
          <a:p>
            <a:pPr marL="0" indent="0">
              <a:buNone/>
            </a:pPr>
            <a:endParaRPr lang="en-US" dirty="0"/>
          </a:p>
          <a:p>
            <a:r>
              <a:rPr lang="en-US" dirty="0"/>
              <a:t>Task is a unit of work to be done</a:t>
            </a:r>
          </a:p>
          <a:p>
            <a:r>
              <a:rPr lang="en-US" dirty="0"/>
              <a:t>Tasks are created by a job scheduler for every job stage</a:t>
            </a:r>
          </a:p>
          <a:p>
            <a:r>
              <a:rPr lang="en-US" dirty="0"/>
              <a:t>Job is spawned in response to a Spark action</a:t>
            </a:r>
          </a:p>
          <a:p>
            <a:r>
              <a:rPr lang="en-US" dirty="0"/>
              <a:t>Job is divided in smaller sets of tasks called stages</a:t>
            </a:r>
          </a:p>
        </p:txBody>
      </p:sp>
      <p:sp>
        <p:nvSpPr>
          <p:cNvPr id="4" name="Slide Number Placeholder 3">
            <a:extLst>
              <a:ext uri="{FF2B5EF4-FFF2-40B4-BE49-F238E27FC236}">
                <a16:creationId xmlns:a16="http://schemas.microsoft.com/office/drawing/2014/main" id="{A48DB271-D6BC-49B1-AC36-31683C2461D8}"/>
              </a:ext>
            </a:extLst>
          </p:cNvPr>
          <p:cNvSpPr>
            <a:spLocks noGrp="1"/>
          </p:cNvSpPr>
          <p:nvPr>
            <p:ph type="sldNum" sz="quarter" idx="12"/>
          </p:nvPr>
        </p:nvSpPr>
        <p:spPr/>
        <p:txBody>
          <a:bodyPr/>
          <a:lstStyle/>
          <a:p>
            <a:fld id="{71BD4A25-22B2-48E3-9FC3-0D375F0F72AF}" type="slidenum">
              <a:rPr lang="en-US" smtClean="0"/>
              <a:pPr/>
              <a:t>31</a:t>
            </a:fld>
            <a:endParaRPr lang="en-US"/>
          </a:p>
        </p:txBody>
      </p:sp>
    </p:spTree>
    <p:extLst>
      <p:ext uri="{BB962C8B-B14F-4D97-AF65-F5344CB8AC3E}">
        <p14:creationId xmlns:p14="http://schemas.microsoft.com/office/powerpoint/2010/main" val="1615215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A4AD2-4931-4881-9D25-177F604F95CA}"/>
              </a:ext>
            </a:extLst>
          </p:cNvPr>
          <p:cNvSpPr>
            <a:spLocks noGrp="1"/>
          </p:cNvSpPr>
          <p:nvPr>
            <p:ph type="sldNum" sz="quarter" idx="12"/>
          </p:nvPr>
        </p:nvSpPr>
        <p:spPr/>
        <p:txBody>
          <a:bodyPr/>
          <a:lstStyle/>
          <a:p>
            <a:fld id="{71BD4A25-22B2-48E3-9FC3-0D375F0F72AF}" type="slidenum">
              <a:rPr lang="en-US" smtClean="0"/>
              <a:t>32</a:t>
            </a:fld>
            <a:endParaRPr lang="en-US"/>
          </a:p>
        </p:txBody>
      </p:sp>
      <p:pic>
        <p:nvPicPr>
          <p:cNvPr id="10" name="Picture 9">
            <a:extLst>
              <a:ext uri="{FF2B5EF4-FFF2-40B4-BE49-F238E27FC236}">
                <a16:creationId xmlns:a16="http://schemas.microsoft.com/office/drawing/2014/main" id="{21C77277-8EB9-4C2C-9570-69ECE0182FCC}"/>
              </a:ext>
            </a:extLst>
          </p:cNvPr>
          <p:cNvPicPr>
            <a:picLocks noChangeAspect="1"/>
          </p:cNvPicPr>
          <p:nvPr/>
        </p:nvPicPr>
        <p:blipFill>
          <a:blip r:embed="rId2"/>
          <a:stretch>
            <a:fillRect/>
          </a:stretch>
        </p:blipFill>
        <p:spPr>
          <a:xfrm>
            <a:off x="262974" y="996538"/>
            <a:ext cx="8415805" cy="994273"/>
          </a:xfrm>
          <a:prstGeom prst="rect">
            <a:avLst/>
          </a:prstGeom>
        </p:spPr>
      </p:pic>
      <p:pic>
        <p:nvPicPr>
          <p:cNvPr id="12" name="Picture 11">
            <a:extLst>
              <a:ext uri="{FF2B5EF4-FFF2-40B4-BE49-F238E27FC236}">
                <a16:creationId xmlns:a16="http://schemas.microsoft.com/office/drawing/2014/main" id="{1EF585A6-0A12-4097-8138-C8585FE3211E}"/>
              </a:ext>
            </a:extLst>
          </p:cNvPr>
          <p:cNvPicPr>
            <a:picLocks noChangeAspect="1"/>
          </p:cNvPicPr>
          <p:nvPr/>
        </p:nvPicPr>
        <p:blipFill>
          <a:blip r:embed="rId3"/>
          <a:stretch>
            <a:fillRect/>
          </a:stretch>
        </p:blipFill>
        <p:spPr>
          <a:xfrm>
            <a:off x="418629" y="2579206"/>
            <a:ext cx="8268171" cy="994273"/>
          </a:xfrm>
          <a:prstGeom prst="rect">
            <a:avLst/>
          </a:prstGeom>
        </p:spPr>
      </p:pic>
      <p:pic>
        <p:nvPicPr>
          <p:cNvPr id="14" name="Picture 13">
            <a:extLst>
              <a:ext uri="{FF2B5EF4-FFF2-40B4-BE49-F238E27FC236}">
                <a16:creationId xmlns:a16="http://schemas.microsoft.com/office/drawing/2014/main" id="{48A25893-13B8-421B-B72C-A4930F7812EC}"/>
              </a:ext>
            </a:extLst>
          </p:cNvPr>
          <p:cNvPicPr>
            <a:picLocks noChangeAspect="1"/>
          </p:cNvPicPr>
          <p:nvPr/>
        </p:nvPicPr>
        <p:blipFill>
          <a:blip r:embed="rId4"/>
          <a:stretch>
            <a:fillRect/>
          </a:stretch>
        </p:blipFill>
        <p:spPr>
          <a:xfrm>
            <a:off x="442692" y="4114800"/>
            <a:ext cx="8091708" cy="2293780"/>
          </a:xfrm>
          <a:prstGeom prst="rect">
            <a:avLst/>
          </a:prstGeom>
        </p:spPr>
      </p:pic>
      <p:sp>
        <p:nvSpPr>
          <p:cNvPr id="16" name="TextBox 15">
            <a:extLst>
              <a:ext uri="{FF2B5EF4-FFF2-40B4-BE49-F238E27FC236}">
                <a16:creationId xmlns:a16="http://schemas.microsoft.com/office/drawing/2014/main" id="{3280436D-0291-4419-A8FF-D974017BDDF4}"/>
              </a:ext>
            </a:extLst>
          </p:cNvPr>
          <p:cNvSpPr txBox="1"/>
          <p:nvPr/>
        </p:nvSpPr>
        <p:spPr>
          <a:xfrm>
            <a:off x="2286000" y="613752"/>
            <a:ext cx="4572000" cy="369332"/>
          </a:xfrm>
          <a:prstGeom prst="rect">
            <a:avLst/>
          </a:prstGeom>
          <a:noFill/>
        </p:spPr>
        <p:txBody>
          <a:bodyPr wrap="square">
            <a:spAutoFit/>
          </a:bodyPr>
          <a:lstStyle/>
          <a:p>
            <a:pPr algn="ctr"/>
            <a:r>
              <a:rPr lang="en-US" dirty="0"/>
              <a:t>Invoking an action spawns the Job</a:t>
            </a:r>
          </a:p>
        </p:txBody>
      </p:sp>
      <p:sp>
        <p:nvSpPr>
          <p:cNvPr id="18" name="TextBox 17">
            <a:extLst>
              <a:ext uri="{FF2B5EF4-FFF2-40B4-BE49-F238E27FC236}">
                <a16:creationId xmlns:a16="http://schemas.microsoft.com/office/drawing/2014/main" id="{D685496C-71FF-4CA6-A74B-2777A7914F8D}"/>
              </a:ext>
            </a:extLst>
          </p:cNvPr>
          <p:cNvSpPr txBox="1"/>
          <p:nvPr/>
        </p:nvSpPr>
        <p:spPr>
          <a:xfrm>
            <a:off x="1752600" y="2209800"/>
            <a:ext cx="5638800" cy="369332"/>
          </a:xfrm>
          <a:prstGeom prst="rect">
            <a:avLst/>
          </a:prstGeom>
          <a:noFill/>
        </p:spPr>
        <p:txBody>
          <a:bodyPr wrap="square">
            <a:spAutoFit/>
          </a:bodyPr>
          <a:lstStyle/>
          <a:p>
            <a:r>
              <a:rPr lang="en-US" dirty="0"/>
              <a:t>that gets divided into the stages by the job scheduler</a:t>
            </a:r>
          </a:p>
        </p:txBody>
      </p:sp>
      <p:sp>
        <p:nvSpPr>
          <p:cNvPr id="20" name="TextBox 19">
            <a:extLst>
              <a:ext uri="{FF2B5EF4-FFF2-40B4-BE49-F238E27FC236}">
                <a16:creationId xmlns:a16="http://schemas.microsoft.com/office/drawing/2014/main" id="{9366969A-B606-44FF-BCDD-D49853A4C254}"/>
              </a:ext>
            </a:extLst>
          </p:cNvPr>
          <p:cNvSpPr txBox="1"/>
          <p:nvPr/>
        </p:nvSpPr>
        <p:spPr>
          <a:xfrm>
            <a:off x="1676400" y="3745394"/>
            <a:ext cx="5715000" cy="369332"/>
          </a:xfrm>
          <a:prstGeom prst="rect">
            <a:avLst/>
          </a:prstGeom>
          <a:noFill/>
        </p:spPr>
        <p:txBody>
          <a:bodyPr wrap="square">
            <a:spAutoFit/>
          </a:bodyPr>
          <a:lstStyle/>
          <a:p>
            <a:pPr algn="ctr"/>
            <a:r>
              <a:rPr lang="en-US" dirty="0"/>
              <a:t>and tasks are created for every job stage</a:t>
            </a:r>
          </a:p>
        </p:txBody>
      </p:sp>
    </p:spTree>
    <p:extLst>
      <p:ext uri="{BB962C8B-B14F-4D97-AF65-F5344CB8AC3E}">
        <p14:creationId xmlns:p14="http://schemas.microsoft.com/office/powerpoint/2010/main" val="401149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61FC79-1352-4B7F-BA55-819A1831C7EE}"/>
              </a:ext>
            </a:extLst>
          </p:cNvPr>
          <p:cNvSpPr>
            <a:spLocks noGrp="1"/>
          </p:cNvSpPr>
          <p:nvPr>
            <p:ph type="title"/>
          </p:nvPr>
        </p:nvSpPr>
        <p:spPr/>
        <p:txBody>
          <a:bodyPr/>
          <a:lstStyle/>
          <a:p>
            <a:r>
              <a:rPr lang="en-US" dirty="0"/>
              <a:t>Spark Programming</a:t>
            </a:r>
          </a:p>
        </p:txBody>
      </p:sp>
      <p:sp>
        <p:nvSpPr>
          <p:cNvPr id="6" name="Text Placeholder 5">
            <a:extLst>
              <a:ext uri="{FF2B5EF4-FFF2-40B4-BE49-F238E27FC236}">
                <a16:creationId xmlns:a16="http://schemas.microsoft.com/office/drawing/2014/main" id="{952131CB-AE23-4463-8E81-1E3D32C3D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69D2B7-E472-49E7-949E-FD16D585D3EC}"/>
              </a:ext>
            </a:extLst>
          </p:cNvPr>
          <p:cNvSpPr>
            <a:spLocks noGrp="1"/>
          </p:cNvSpPr>
          <p:nvPr>
            <p:ph type="sldNum" sz="quarter" idx="12"/>
          </p:nvPr>
        </p:nvSpPr>
        <p:spPr/>
        <p:txBody>
          <a:bodyPr/>
          <a:lstStyle/>
          <a:p>
            <a:fld id="{71BD4A25-22B2-48E3-9FC3-0D375F0F72AF}" type="slidenum">
              <a:rPr lang="en-US" smtClean="0"/>
              <a:t>33</a:t>
            </a:fld>
            <a:endParaRPr lang="en-US"/>
          </a:p>
        </p:txBody>
      </p:sp>
    </p:spTree>
    <p:extLst>
      <p:ext uri="{BB962C8B-B14F-4D97-AF65-F5344CB8AC3E}">
        <p14:creationId xmlns:p14="http://schemas.microsoft.com/office/powerpoint/2010/main" val="3553148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Spark Programming</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34</a:t>
            </a:fld>
            <a:endParaRPr/>
          </a:p>
        </p:txBody>
      </p:sp>
      <p:sp>
        <p:nvSpPr>
          <p:cNvPr id="208" name="Shape 208"/>
          <p:cNvSpPr txBox="1">
            <a:spLocks noGrp="1"/>
          </p:cNvSpPr>
          <p:nvPr>
            <p:ph type="body" idx="1"/>
          </p:nvPr>
        </p:nvSpPr>
        <p:spPr>
          <a:xfrm>
            <a:off x="562150" y="1902511"/>
            <a:ext cx="4831260" cy="2343399"/>
          </a:xfrm>
          <a:prstGeom prst="rect">
            <a:avLst/>
          </a:prstGeom>
          <a:noFill/>
          <a:ln>
            <a:noFill/>
          </a:ln>
        </p:spPr>
        <p:txBody>
          <a:bodyPr spcFirstLastPara="1" vert="horz" wrap="square" lIns="34275" tIns="34275" rIns="34275" bIns="34275" rtlCol="0" anchor="t" anchorCtr="0">
            <a:noAutofit/>
          </a:bodyPr>
          <a:lstStyle/>
          <a:p>
            <a:pPr>
              <a:lnSpc>
                <a:spcPct val="115000"/>
              </a:lnSpc>
              <a:spcBef>
                <a:spcPts val="1050"/>
              </a:spcBef>
            </a:pPr>
            <a:r>
              <a:rPr lang="en-US" sz="2400" dirty="0">
                <a:ea typeface="Arial"/>
                <a:cs typeface="Arial"/>
                <a:sym typeface="Arial"/>
              </a:rPr>
              <a:t>How to start?</a:t>
            </a:r>
          </a:p>
          <a:p>
            <a:pPr>
              <a:lnSpc>
                <a:spcPct val="115000"/>
              </a:lnSpc>
              <a:spcBef>
                <a:spcPts val="1050"/>
              </a:spcBef>
            </a:pPr>
            <a:r>
              <a:rPr lang="en-US" sz="2400" dirty="0">
                <a:ea typeface="Arial"/>
                <a:cs typeface="Arial"/>
                <a:sym typeface="Arial"/>
              </a:rPr>
              <a:t>Spark Context</a:t>
            </a:r>
          </a:p>
          <a:p>
            <a:pPr>
              <a:lnSpc>
                <a:spcPct val="115000"/>
              </a:lnSpc>
              <a:spcBef>
                <a:spcPts val="1050"/>
              </a:spcBef>
            </a:pPr>
            <a:r>
              <a:rPr lang="en-US" sz="2400" dirty="0">
                <a:ea typeface="Arial"/>
                <a:cs typeface="Arial"/>
                <a:sym typeface="Arial"/>
              </a:rPr>
              <a:t>Resilient Distributed Datasets (RDDs)</a:t>
            </a:r>
          </a:p>
          <a:p>
            <a:pPr>
              <a:lnSpc>
                <a:spcPct val="115000"/>
              </a:lnSpc>
              <a:spcBef>
                <a:spcPts val="1050"/>
              </a:spcBef>
            </a:pPr>
            <a:r>
              <a:rPr lang="en-US" sz="2400" dirty="0">
                <a:ea typeface="Arial"/>
                <a:cs typeface="Arial"/>
                <a:sym typeface="Arial"/>
              </a:rPr>
              <a:t>Transformations</a:t>
            </a:r>
          </a:p>
          <a:p>
            <a:pPr>
              <a:lnSpc>
                <a:spcPct val="115000"/>
              </a:lnSpc>
              <a:spcBef>
                <a:spcPts val="1050"/>
              </a:spcBef>
            </a:pPr>
            <a:r>
              <a:rPr lang="en-US" sz="2400" dirty="0">
                <a:ea typeface="Arial"/>
                <a:cs typeface="Arial"/>
                <a:sym typeface="Arial"/>
              </a:rPr>
              <a:t>Actions</a:t>
            </a:r>
            <a:endParaRPr sz="24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2413170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start?</a:t>
            </a:r>
          </a:p>
        </p:txBody>
      </p:sp>
      <p:sp>
        <p:nvSpPr>
          <p:cNvPr id="3" name="Content Placeholder 2"/>
          <p:cNvSpPr>
            <a:spLocks noGrp="1"/>
          </p:cNvSpPr>
          <p:nvPr>
            <p:ph idx="1"/>
          </p:nvPr>
        </p:nvSpPr>
        <p:spPr/>
        <p:txBody>
          <a:bodyPr>
            <a:normAutofit fontScale="55000" lnSpcReduction="20000"/>
          </a:bodyPr>
          <a:lstStyle/>
          <a:p>
            <a:r>
              <a:rPr lang="en-US" dirty="0"/>
              <a:t>APIs in Java, </a:t>
            </a:r>
            <a:r>
              <a:rPr lang="en-US" dirty="0" err="1"/>
              <a:t>Scala</a:t>
            </a:r>
            <a:r>
              <a:rPr lang="en-US" dirty="0"/>
              <a:t> and Python</a:t>
            </a:r>
          </a:p>
          <a:p>
            <a:r>
              <a:rPr lang="en-US" dirty="0"/>
              <a:t>Interactive shells in Scala and Python</a:t>
            </a:r>
          </a:p>
          <a:p>
            <a:endParaRPr lang="en-US" dirty="0"/>
          </a:p>
          <a:p>
            <a:pPr marL="0" indent="0">
              <a:buNone/>
            </a:pPr>
            <a:r>
              <a:rPr lang="en-US" b="1" u="sng" dirty="0"/>
              <a:t>Start Scala Shell</a:t>
            </a:r>
          </a:p>
          <a:p>
            <a:pPr marL="0" indent="0">
              <a:buNone/>
            </a:pPr>
            <a:r>
              <a:rPr lang="en-US" dirty="0"/>
              <a:t>% spark-shell</a:t>
            </a:r>
          </a:p>
          <a:p>
            <a:pPr marL="0" indent="0">
              <a:buNone/>
            </a:pPr>
            <a:endParaRPr lang="en-US" dirty="0"/>
          </a:p>
          <a:p>
            <a:pPr marL="0" indent="0">
              <a:buNone/>
            </a:pPr>
            <a:r>
              <a:rPr lang="en-US" b="1" u="sng" dirty="0"/>
              <a:t>Start Python shell</a:t>
            </a:r>
          </a:p>
          <a:p>
            <a:pPr marL="0" indent="0">
              <a:buNone/>
            </a:pPr>
            <a:r>
              <a:rPr lang="en-US" dirty="0"/>
              <a:t>% </a:t>
            </a:r>
            <a:r>
              <a:rPr lang="en-US" dirty="0" err="1"/>
              <a:t>pyspark</a:t>
            </a:r>
            <a:endParaRPr lang="en-US" dirty="0"/>
          </a:p>
          <a:p>
            <a:pPr marL="0" indent="0">
              <a:buNone/>
            </a:pPr>
            <a:endParaRPr lang="en-US" dirty="0"/>
          </a:p>
          <a:p>
            <a:pPr marL="0" indent="0">
              <a:buNone/>
            </a:pPr>
            <a:r>
              <a:rPr lang="en-US" b="1" u="sng" dirty="0"/>
              <a:t>Run python script</a:t>
            </a:r>
            <a:endParaRPr lang="en-US" dirty="0"/>
          </a:p>
          <a:p>
            <a:pPr marL="0" indent="0">
              <a:buNone/>
            </a:pPr>
            <a:r>
              <a:rPr lang="en-US" dirty="0"/>
              <a:t>% spark-submit wordcount.py  </a:t>
            </a:r>
            <a:r>
              <a:rPr lang="en-US" i="1" dirty="0"/>
              <a:t>[--master yarn]</a:t>
            </a:r>
          </a:p>
          <a:p>
            <a:pPr marL="0" indent="0">
              <a:buNone/>
            </a:pPr>
            <a:endParaRPr lang="en-US" dirty="0"/>
          </a:p>
          <a:p>
            <a:pPr marL="0" indent="0">
              <a:buNone/>
            </a:pPr>
            <a:r>
              <a:rPr lang="en-US" sz="3300" b="1" u="sng" dirty="0"/>
              <a:t>Run </a:t>
            </a:r>
            <a:r>
              <a:rPr lang="en-US" sz="3300" b="1" u="sng" dirty="0" err="1"/>
              <a:t>PySpark</a:t>
            </a:r>
            <a:r>
              <a:rPr lang="en-US" sz="3300" b="1" u="sng" dirty="0"/>
              <a:t> in </a:t>
            </a:r>
            <a:r>
              <a:rPr lang="en-US" sz="3300" b="1" u="sng" dirty="0" err="1"/>
              <a:t>Jupyter</a:t>
            </a:r>
            <a:r>
              <a:rPr lang="en-US" sz="3300" b="1" u="sng" dirty="0"/>
              <a:t> </a:t>
            </a:r>
          </a:p>
          <a:p>
            <a:pPr marL="0" indent="0">
              <a:buNone/>
            </a:pPr>
            <a:r>
              <a:rPr lang="en-US" dirty="0"/>
              <a:t>import </a:t>
            </a:r>
            <a:r>
              <a:rPr lang="en-US" dirty="0" err="1"/>
              <a:t>findspark</a:t>
            </a:r>
            <a:endParaRPr lang="en-US" dirty="0"/>
          </a:p>
          <a:p>
            <a:pPr marL="0" indent="0">
              <a:buNone/>
            </a:pPr>
            <a:r>
              <a:rPr lang="en-US" dirty="0" err="1"/>
              <a:t>findspark.init</a:t>
            </a:r>
            <a:r>
              <a:rPr lang="en-US" dirty="0"/>
              <a:t>()</a:t>
            </a:r>
          </a:p>
          <a:p>
            <a:pPr marL="0" indent="0">
              <a:buNone/>
            </a:pPr>
            <a:endParaRPr lang="en-US" dirty="0"/>
          </a:p>
        </p:txBody>
      </p:sp>
    </p:spTree>
    <p:extLst>
      <p:ext uri="{BB962C8B-B14F-4D97-AF65-F5344CB8AC3E}">
        <p14:creationId xmlns:p14="http://schemas.microsoft.com/office/powerpoint/2010/main" val="786136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Spark Context (1)</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36</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9" name="Shape 208">
            <a:extLst>
              <a:ext uri="{FF2B5EF4-FFF2-40B4-BE49-F238E27FC236}">
                <a16:creationId xmlns:a16="http://schemas.microsoft.com/office/drawing/2014/main" id="{EE501535-1757-42B9-8D24-0D96B7E2E9ED}"/>
              </a:ext>
            </a:extLst>
          </p:cNvPr>
          <p:cNvSpPr txBox="1">
            <a:spLocks/>
          </p:cNvSpPr>
          <p:nvPr/>
        </p:nvSpPr>
        <p:spPr>
          <a:xfrm>
            <a:off x="524724" y="1829000"/>
            <a:ext cx="7741452" cy="1213828"/>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300"/>
              </a:spcBef>
              <a:spcAft>
                <a:spcPts val="300"/>
              </a:spcAft>
            </a:pPr>
            <a:r>
              <a:rPr lang="en-US" sz="2300" dirty="0">
                <a:ea typeface="Arial"/>
                <a:cs typeface="Arial"/>
              </a:rPr>
              <a:t>Every Spark application requires a spark context: the main entry point to the Spark API</a:t>
            </a:r>
          </a:p>
          <a:p>
            <a:pPr>
              <a:lnSpc>
                <a:spcPct val="100000"/>
              </a:lnSpc>
              <a:spcBef>
                <a:spcPts val="300"/>
              </a:spcBef>
              <a:spcAft>
                <a:spcPts val="300"/>
              </a:spcAft>
            </a:pPr>
            <a:r>
              <a:rPr lang="en-US" sz="2300" dirty="0"/>
              <a:t>Spark Shell provides a preconfigured Spark Context called “</a:t>
            </a:r>
            <a:r>
              <a:rPr lang="en-US" sz="2300" dirty="0" err="1"/>
              <a:t>sc</a:t>
            </a:r>
            <a:r>
              <a:rPr lang="en-US" sz="2300" dirty="0"/>
              <a:t>”</a:t>
            </a:r>
            <a:endParaRPr lang="en-US" sz="2300" dirty="0">
              <a:ea typeface="Arial"/>
              <a:cs typeface="Arial"/>
            </a:endParaRPr>
          </a:p>
        </p:txBody>
      </p:sp>
      <p:pic>
        <p:nvPicPr>
          <p:cNvPr id="7" name="Picture 6">
            <a:extLst>
              <a:ext uri="{FF2B5EF4-FFF2-40B4-BE49-F238E27FC236}">
                <a16:creationId xmlns:a16="http://schemas.microsoft.com/office/drawing/2014/main" id="{532963F3-52C7-4371-B13F-7C4252E04E74}"/>
              </a:ext>
            </a:extLst>
          </p:cNvPr>
          <p:cNvPicPr>
            <a:picLocks noChangeAspect="1"/>
          </p:cNvPicPr>
          <p:nvPr/>
        </p:nvPicPr>
        <p:blipFill>
          <a:blip r:embed="rId3"/>
          <a:stretch>
            <a:fillRect/>
          </a:stretch>
        </p:blipFill>
        <p:spPr>
          <a:xfrm>
            <a:off x="1672714" y="3270132"/>
            <a:ext cx="5798573" cy="2503061"/>
          </a:xfrm>
          <a:prstGeom prst="rect">
            <a:avLst/>
          </a:prstGeom>
        </p:spPr>
      </p:pic>
    </p:spTree>
    <p:extLst>
      <p:ext uri="{BB962C8B-B14F-4D97-AF65-F5344CB8AC3E}">
        <p14:creationId xmlns:p14="http://schemas.microsoft.com/office/powerpoint/2010/main" val="72946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Spark Context (2)</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37</a:t>
            </a:fld>
            <a:endParaRPr/>
          </a:p>
        </p:txBody>
      </p:sp>
      <p:sp>
        <p:nvSpPr>
          <p:cNvPr id="208" name="Shape 208"/>
          <p:cNvSpPr txBox="1">
            <a:spLocks noGrp="1"/>
          </p:cNvSpPr>
          <p:nvPr>
            <p:ph type="body" idx="1"/>
          </p:nvPr>
        </p:nvSpPr>
        <p:spPr>
          <a:xfrm>
            <a:off x="524724" y="1764831"/>
            <a:ext cx="7741452" cy="797234"/>
          </a:xfrm>
          <a:prstGeom prst="rect">
            <a:avLst/>
          </a:prstGeom>
          <a:noFill/>
          <a:ln>
            <a:noFill/>
          </a:ln>
        </p:spPr>
        <p:txBody>
          <a:bodyPr spcFirstLastPara="1" vert="horz" wrap="square" lIns="34275" tIns="34275" rIns="34275" bIns="34275" rtlCol="0" anchor="t" anchorCtr="0">
            <a:noAutofit/>
          </a:bodyPr>
          <a:lstStyle/>
          <a:p>
            <a:pPr>
              <a:spcBef>
                <a:spcPts val="300"/>
              </a:spcBef>
              <a:spcAft>
                <a:spcPts val="300"/>
              </a:spcAft>
            </a:pPr>
            <a:r>
              <a:rPr lang="en-US" dirty="0">
                <a:ea typeface="Arial"/>
                <a:cs typeface="Arial"/>
                <a:sym typeface="Arial"/>
              </a:rPr>
              <a:t>Spark context works as a client and represents connection to a Spark cluster</a:t>
            </a:r>
            <a:endParaRPr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2" name="Picture 1">
            <a:extLst>
              <a:ext uri="{FF2B5EF4-FFF2-40B4-BE49-F238E27FC236}">
                <a16:creationId xmlns:a16="http://schemas.microsoft.com/office/drawing/2014/main" id="{317291CB-C203-438B-9B35-3A74BE47288C}"/>
              </a:ext>
            </a:extLst>
          </p:cNvPr>
          <p:cNvPicPr>
            <a:picLocks noChangeAspect="1"/>
          </p:cNvPicPr>
          <p:nvPr/>
        </p:nvPicPr>
        <p:blipFill>
          <a:blip r:embed="rId3"/>
          <a:stretch>
            <a:fillRect/>
          </a:stretch>
        </p:blipFill>
        <p:spPr>
          <a:xfrm>
            <a:off x="1529832" y="3050471"/>
            <a:ext cx="5731236" cy="2893129"/>
          </a:xfrm>
          <a:prstGeom prst="rect">
            <a:avLst/>
          </a:prstGeom>
        </p:spPr>
      </p:pic>
    </p:spTree>
    <p:extLst>
      <p:ext uri="{BB962C8B-B14F-4D97-AF65-F5344CB8AC3E}">
        <p14:creationId xmlns:p14="http://schemas.microsoft.com/office/powerpoint/2010/main" val="508335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1133475" y="3162300"/>
            <a:ext cx="7696200" cy="147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0"/>
              </a:spcBef>
              <a:buNone/>
            </a:pPr>
            <a:r>
              <a:rPr lang="en-US" sz="1600" b="1" dirty="0">
                <a:latin typeface="Consolas"/>
                <a:cs typeface="Consolas"/>
              </a:rPr>
              <a:t>import</a:t>
            </a:r>
            <a:r>
              <a:rPr lang="en-US" sz="1600" dirty="0">
                <a:latin typeface="Consolas"/>
                <a:cs typeface="Consolas"/>
              </a:rPr>
              <a:t> </a:t>
            </a:r>
            <a:r>
              <a:rPr lang="en-US" sz="1600" dirty="0" err="1">
                <a:latin typeface="Consolas"/>
                <a:cs typeface="Consolas"/>
              </a:rPr>
              <a:t>spark.api.java.JavaSparkContext</a:t>
            </a:r>
            <a:r>
              <a:rPr lang="en-US" sz="1600" dirty="0">
                <a:latin typeface="Consolas"/>
                <a:cs typeface="Consolas"/>
              </a:rPr>
              <a:t>;</a:t>
            </a:r>
          </a:p>
          <a:p>
            <a:pPr marL="0" indent="0">
              <a:spcBef>
                <a:spcPts val="0"/>
              </a:spcBef>
              <a:buNone/>
            </a:pPr>
            <a:endParaRPr lang="en-US" sz="1600" b="1" dirty="0">
              <a:latin typeface="Consolas"/>
              <a:cs typeface="Consolas"/>
            </a:endParaRPr>
          </a:p>
          <a:p>
            <a:pPr marL="0" indent="0">
              <a:spcBef>
                <a:spcPts val="0"/>
              </a:spcBef>
              <a:buNone/>
            </a:pPr>
            <a:r>
              <a:rPr lang="en-US" sz="1600" dirty="0" err="1">
                <a:latin typeface="Consolas"/>
                <a:cs typeface="Consolas"/>
              </a:rPr>
              <a:t>JavaSparkContext</a:t>
            </a:r>
            <a:r>
              <a:rPr lang="en-US" sz="1600" dirty="0">
                <a:latin typeface="Consolas"/>
                <a:cs typeface="Consolas"/>
              </a:rPr>
              <a:t> </a:t>
            </a:r>
            <a:r>
              <a:rPr lang="en-US" sz="1600" dirty="0" err="1">
                <a:latin typeface="Consolas"/>
                <a:cs typeface="Consolas"/>
              </a:rPr>
              <a:t>sc</a:t>
            </a:r>
            <a:r>
              <a:rPr lang="en-US" sz="1600" dirty="0">
                <a:latin typeface="Consolas"/>
                <a:cs typeface="Consolas"/>
              </a:rPr>
              <a:t> = </a:t>
            </a:r>
            <a:r>
              <a:rPr lang="en-US" sz="1600" b="1" dirty="0">
                <a:latin typeface="Consolas"/>
                <a:cs typeface="Consolas"/>
              </a:rPr>
              <a:t>new</a:t>
            </a:r>
            <a:r>
              <a:rPr lang="en-US" sz="1600" dirty="0">
                <a:latin typeface="Consolas"/>
                <a:cs typeface="Consolas"/>
              </a:rPr>
              <a:t> </a:t>
            </a:r>
            <a:r>
              <a:rPr lang="en-US" sz="1600" dirty="0" err="1">
                <a:latin typeface="Consolas"/>
                <a:cs typeface="Consolas"/>
              </a:rPr>
              <a:t>JavaSparkContext</a:t>
            </a:r>
            <a:r>
              <a:rPr lang="en-US" sz="1600" dirty="0">
                <a:latin typeface="Consolas"/>
                <a:cs typeface="Consolas"/>
              </a:rPr>
              <a:t>(</a:t>
            </a:r>
          </a:p>
          <a:p>
            <a:pPr marL="0" indent="0">
              <a:spcBef>
                <a:spcPts val="0"/>
              </a:spcBef>
              <a:buNone/>
            </a:pPr>
            <a:r>
              <a:rPr lang="en-US" sz="1600" dirty="0">
                <a:solidFill>
                  <a:srgbClr val="000090"/>
                </a:solidFill>
                <a:latin typeface="Consolas"/>
                <a:cs typeface="Consolas"/>
              </a:rPr>
              <a:t>    “</a:t>
            </a:r>
            <a:r>
              <a:rPr lang="en-US" sz="1600" dirty="0" err="1">
                <a:solidFill>
                  <a:srgbClr val="000090"/>
                </a:solidFill>
                <a:latin typeface="Consolas"/>
                <a:cs typeface="Consolas"/>
              </a:rPr>
              <a:t>masterUrl</a:t>
            </a:r>
            <a:r>
              <a:rPr lang="en-US" sz="1600" dirty="0">
                <a:solidFill>
                  <a:srgbClr val="000090"/>
                </a:solidFill>
                <a:latin typeface="Consolas"/>
                <a:cs typeface="Consolas"/>
              </a:rPr>
              <a:t>”</a:t>
            </a:r>
            <a:r>
              <a:rPr lang="en-US" sz="1600" dirty="0">
                <a:latin typeface="Consolas"/>
                <a:cs typeface="Consolas"/>
              </a:rPr>
              <a:t>, </a:t>
            </a:r>
            <a:r>
              <a:rPr lang="en-US" sz="1600" dirty="0">
                <a:solidFill>
                  <a:srgbClr val="000090"/>
                </a:solidFill>
                <a:latin typeface="Consolas"/>
                <a:cs typeface="Consolas"/>
              </a:rPr>
              <a:t>“name”</a:t>
            </a:r>
            <a:r>
              <a:rPr lang="en-US" sz="1600" dirty="0">
                <a:latin typeface="Consolas"/>
                <a:cs typeface="Consolas"/>
              </a:rPr>
              <a:t>,</a:t>
            </a:r>
            <a:r>
              <a:rPr lang="en-US" sz="1600" dirty="0">
                <a:solidFill>
                  <a:srgbClr val="000090"/>
                </a:solidFill>
                <a:latin typeface="Consolas"/>
                <a:cs typeface="Consolas"/>
              </a:rPr>
              <a:t> “</a:t>
            </a:r>
            <a:r>
              <a:rPr lang="en-US" sz="1600" dirty="0" err="1">
                <a:solidFill>
                  <a:srgbClr val="000090"/>
                </a:solidFill>
                <a:latin typeface="Consolas"/>
                <a:cs typeface="Consolas"/>
              </a:rPr>
              <a:t>sparkHome</a:t>
            </a:r>
            <a:r>
              <a:rPr lang="en-US" sz="1600" dirty="0">
                <a:solidFill>
                  <a:srgbClr val="000090"/>
                </a:solidFill>
                <a:latin typeface="Consolas"/>
                <a:cs typeface="Consolas"/>
              </a:rPr>
              <a:t>”</a:t>
            </a:r>
            <a:r>
              <a:rPr lang="en-US" sz="1600" dirty="0">
                <a:solidFill>
                  <a:srgbClr val="000000"/>
                </a:solidFill>
                <a:latin typeface="Consolas"/>
                <a:cs typeface="Consolas"/>
              </a:rPr>
              <a:t>, new String[] {</a:t>
            </a:r>
            <a:r>
              <a:rPr lang="en-US" sz="1600" dirty="0">
                <a:solidFill>
                  <a:srgbClr val="000090"/>
                </a:solidFill>
                <a:latin typeface="Consolas"/>
                <a:cs typeface="Consolas"/>
              </a:rPr>
              <a:t>“</a:t>
            </a:r>
            <a:r>
              <a:rPr lang="en-US" sz="1600" dirty="0" err="1">
                <a:solidFill>
                  <a:srgbClr val="000090"/>
                </a:solidFill>
                <a:latin typeface="Consolas"/>
                <a:cs typeface="Consolas"/>
              </a:rPr>
              <a:t>app.jar</a:t>
            </a:r>
            <a:r>
              <a:rPr lang="en-US" sz="1600" dirty="0">
                <a:solidFill>
                  <a:srgbClr val="000090"/>
                </a:solidFill>
                <a:latin typeface="Consolas"/>
                <a:cs typeface="Consolas"/>
              </a:rPr>
              <a:t>”</a:t>
            </a:r>
            <a:r>
              <a:rPr lang="en-US" sz="1600" dirty="0">
                <a:solidFill>
                  <a:schemeClr val="tx1"/>
                </a:solidFill>
                <a:latin typeface="Consolas"/>
                <a:cs typeface="Consolas"/>
              </a:rPr>
              <a:t>}</a:t>
            </a:r>
            <a:r>
              <a:rPr lang="en-US" sz="1600" dirty="0">
                <a:solidFill>
                  <a:srgbClr val="000000"/>
                </a:solidFill>
                <a:latin typeface="Consolas"/>
                <a:cs typeface="Consolas"/>
              </a:rPr>
              <a:t>)</a:t>
            </a:r>
            <a:r>
              <a:rPr lang="en-US" sz="1600" dirty="0">
                <a:latin typeface="Consolas"/>
                <a:cs typeface="Consolas"/>
              </a:rPr>
              <a:t>);</a:t>
            </a:r>
          </a:p>
          <a:p>
            <a:pPr marL="0" indent="0">
              <a:spcBef>
                <a:spcPts val="0"/>
              </a:spcBef>
              <a:buNone/>
            </a:pPr>
            <a:endParaRPr lang="en-US" sz="1600" dirty="0">
              <a:latin typeface="Consolas"/>
              <a:cs typeface="Consolas"/>
            </a:endParaRPr>
          </a:p>
        </p:txBody>
      </p:sp>
      <p:sp>
        <p:nvSpPr>
          <p:cNvPr id="3" name="Content Placeholder 2"/>
          <p:cNvSpPr>
            <a:spLocks noGrp="1"/>
          </p:cNvSpPr>
          <p:nvPr>
            <p:ph idx="1"/>
          </p:nvPr>
        </p:nvSpPr>
        <p:spPr>
          <a:xfrm>
            <a:off x="714437" y="1493838"/>
            <a:ext cx="8277163" cy="1477962"/>
          </a:xfrm>
        </p:spPr>
        <p:txBody>
          <a:bodyPr/>
          <a:lstStyle/>
          <a:p>
            <a:pPr marL="0" indent="0">
              <a:spcBef>
                <a:spcPts val="0"/>
              </a:spcBef>
              <a:buNone/>
            </a:pPr>
            <a:r>
              <a:rPr lang="en-US" sz="1600" b="1" dirty="0">
                <a:latin typeface="Consolas"/>
                <a:cs typeface="Consolas"/>
              </a:rPr>
              <a:t>import</a:t>
            </a:r>
            <a:r>
              <a:rPr lang="en-US" sz="1600" dirty="0">
                <a:latin typeface="Consolas"/>
                <a:cs typeface="Consolas"/>
              </a:rPr>
              <a:t> </a:t>
            </a:r>
            <a:r>
              <a:rPr lang="en-US" sz="1600" dirty="0" err="1">
                <a:latin typeface="Consolas"/>
                <a:cs typeface="Consolas"/>
              </a:rPr>
              <a:t>spark.SparkContext</a:t>
            </a:r>
            <a:endParaRPr lang="en-US" sz="1600" dirty="0">
              <a:latin typeface="Consolas"/>
              <a:cs typeface="Consolas"/>
            </a:endParaRPr>
          </a:p>
          <a:p>
            <a:pPr marL="0" indent="0">
              <a:spcBef>
                <a:spcPts val="0"/>
              </a:spcBef>
              <a:buNone/>
            </a:pPr>
            <a:r>
              <a:rPr lang="en-US" sz="1600" b="1" dirty="0">
                <a:latin typeface="Consolas"/>
                <a:cs typeface="Consolas"/>
              </a:rPr>
              <a:t>import</a:t>
            </a:r>
            <a:r>
              <a:rPr lang="en-US" sz="1600" dirty="0">
                <a:latin typeface="Consolas"/>
                <a:cs typeface="Consolas"/>
              </a:rPr>
              <a:t> </a:t>
            </a:r>
            <a:r>
              <a:rPr lang="en-US" sz="1600" dirty="0" err="1">
                <a:latin typeface="Consolas"/>
                <a:cs typeface="Consolas"/>
              </a:rPr>
              <a:t>spark.SparkContext</a:t>
            </a:r>
            <a:r>
              <a:rPr lang="en-US" sz="1600" dirty="0">
                <a:latin typeface="Consolas"/>
                <a:cs typeface="Consolas"/>
              </a:rPr>
              <a:t>._</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val</a:t>
            </a:r>
            <a:r>
              <a:rPr lang="en-US" sz="1600" dirty="0">
                <a:latin typeface="Consolas"/>
                <a:cs typeface="Consolas"/>
              </a:rPr>
              <a:t> </a:t>
            </a:r>
            <a:r>
              <a:rPr lang="en-US" sz="1600" dirty="0" err="1">
                <a:latin typeface="Consolas"/>
                <a:cs typeface="Consolas"/>
              </a:rPr>
              <a:t>sc</a:t>
            </a:r>
            <a:r>
              <a:rPr lang="en-US" sz="1600" dirty="0">
                <a:latin typeface="Consolas"/>
                <a:cs typeface="Consolas"/>
              </a:rPr>
              <a:t> = </a:t>
            </a:r>
            <a:r>
              <a:rPr lang="en-US" sz="1600" b="1" dirty="0">
                <a:latin typeface="Consolas"/>
                <a:cs typeface="Consolas"/>
              </a:rPr>
              <a:t>new</a:t>
            </a:r>
            <a:r>
              <a:rPr lang="en-US" sz="1600" dirty="0">
                <a:latin typeface="Consolas"/>
                <a:cs typeface="Consolas"/>
              </a:rPr>
              <a:t> </a:t>
            </a:r>
            <a:r>
              <a:rPr lang="en-US" sz="1600" dirty="0" err="1">
                <a:latin typeface="Consolas"/>
                <a:cs typeface="Consolas"/>
              </a:rPr>
              <a:t>SparkContext</a:t>
            </a:r>
            <a:r>
              <a:rPr lang="en-US" sz="1600" dirty="0">
                <a:latin typeface="Consolas"/>
                <a:cs typeface="Consolas"/>
              </a:rPr>
              <a:t>(</a:t>
            </a:r>
            <a:r>
              <a:rPr lang="en-US" sz="1600" dirty="0">
                <a:solidFill>
                  <a:srgbClr val="000090"/>
                </a:solidFill>
                <a:latin typeface="Consolas"/>
                <a:cs typeface="Consolas"/>
              </a:rPr>
              <a:t>“</a:t>
            </a:r>
            <a:r>
              <a:rPr lang="en-US" sz="1600" dirty="0" err="1">
                <a:solidFill>
                  <a:srgbClr val="000090"/>
                </a:solidFill>
                <a:latin typeface="Consolas"/>
                <a:cs typeface="Consolas"/>
              </a:rPr>
              <a:t>masterUrl</a:t>
            </a:r>
            <a:r>
              <a:rPr lang="en-US" sz="1600" dirty="0">
                <a:solidFill>
                  <a:srgbClr val="000090"/>
                </a:solidFill>
                <a:latin typeface="Consolas"/>
                <a:cs typeface="Consolas"/>
              </a:rPr>
              <a:t>”</a:t>
            </a:r>
            <a:r>
              <a:rPr lang="en-US" sz="1600" dirty="0">
                <a:latin typeface="Consolas"/>
                <a:cs typeface="Consolas"/>
              </a:rPr>
              <a:t>,</a:t>
            </a:r>
            <a:r>
              <a:rPr lang="en-US" sz="1600" dirty="0">
                <a:solidFill>
                  <a:srgbClr val="000090"/>
                </a:solidFill>
                <a:latin typeface="Consolas"/>
                <a:cs typeface="Consolas"/>
              </a:rPr>
              <a:t>“name”</a:t>
            </a:r>
            <a:r>
              <a:rPr lang="en-US" sz="1600" dirty="0">
                <a:latin typeface="Consolas"/>
                <a:cs typeface="Consolas"/>
              </a:rPr>
              <a:t>,</a:t>
            </a:r>
            <a:r>
              <a:rPr lang="en-US" sz="1600" dirty="0">
                <a:solidFill>
                  <a:srgbClr val="000090"/>
                </a:solidFill>
                <a:latin typeface="Consolas"/>
                <a:cs typeface="Consolas"/>
              </a:rPr>
              <a:t>“</a:t>
            </a:r>
            <a:r>
              <a:rPr lang="en-US" sz="1600" dirty="0" err="1">
                <a:solidFill>
                  <a:srgbClr val="000090"/>
                </a:solidFill>
                <a:latin typeface="Consolas"/>
                <a:cs typeface="Consolas"/>
              </a:rPr>
              <a:t>sparkHome</a:t>
            </a:r>
            <a:r>
              <a:rPr lang="en-US" sz="1600" dirty="0">
                <a:solidFill>
                  <a:srgbClr val="000090"/>
                </a:solidFill>
                <a:latin typeface="Consolas"/>
                <a:cs typeface="Consolas"/>
              </a:rPr>
              <a:t>”</a:t>
            </a:r>
            <a:r>
              <a:rPr lang="en-US" sz="1600" dirty="0">
                <a:solidFill>
                  <a:srgbClr val="000000"/>
                </a:solidFill>
                <a:latin typeface="Consolas"/>
                <a:cs typeface="Consolas"/>
              </a:rPr>
              <a:t>,</a:t>
            </a:r>
            <a:r>
              <a:rPr lang="en-US" sz="1600" dirty="0" err="1">
                <a:solidFill>
                  <a:srgbClr val="000000"/>
                </a:solidFill>
                <a:latin typeface="Consolas"/>
                <a:cs typeface="Consolas"/>
              </a:rPr>
              <a:t>Seq</a:t>
            </a:r>
            <a:r>
              <a:rPr lang="en-US" sz="1600" dirty="0">
                <a:solidFill>
                  <a:srgbClr val="000000"/>
                </a:solidFill>
                <a:latin typeface="Consolas"/>
                <a:cs typeface="Consolas"/>
              </a:rPr>
              <a:t>(</a:t>
            </a:r>
            <a:r>
              <a:rPr lang="en-US" sz="1600" dirty="0">
                <a:solidFill>
                  <a:srgbClr val="000090"/>
                </a:solidFill>
                <a:latin typeface="Consolas"/>
                <a:cs typeface="Consolas"/>
              </a:rPr>
              <a:t>“app.jar”</a:t>
            </a:r>
            <a:r>
              <a:rPr lang="en-US" sz="1600" dirty="0">
                <a:solidFill>
                  <a:srgbClr val="000000"/>
                </a:solidFill>
                <a:latin typeface="Consolas"/>
                <a:cs typeface="Consolas"/>
              </a:rPr>
              <a:t>)</a:t>
            </a:r>
            <a:r>
              <a:rPr lang="en-US" sz="1600" dirty="0">
                <a:latin typeface="Consolas"/>
                <a:cs typeface="Consolas"/>
              </a:rPr>
              <a:t>)</a:t>
            </a:r>
          </a:p>
          <a:p>
            <a:pPr marL="0" indent="0">
              <a:spcBef>
                <a:spcPts val="0"/>
              </a:spcBef>
              <a:buNone/>
            </a:pPr>
            <a:endParaRPr lang="en-US" sz="1600" dirty="0">
              <a:latin typeface="Consolas"/>
              <a:cs typeface="Consolas"/>
            </a:endParaRPr>
          </a:p>
        </p:txBody>
      </p:sp>
      <p:sp>
        <p:nvSpPr>
          <p:cNvPr id="4" name="Rectangular Callout 3"/>
          <p:cNvSpPr/>
          <p:nvPr/>
        </p:nvSpPr>
        <p:spPr>
          <a:xfrm>
            <a:off x="2961499" y="3009900"/>
            <a:ext cx="1813588" cy="766192"/>
          </a:xfrm>
          <a:prstGeom prst="wedgeRectCallout">
            <a:avLst>
              <a:gd name="adj1" fmla="val 28562"/>
              <a:gd name="adj2" fmla="val -90761"/>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45719" rIns="0" bIns="45719" rtlCol="0" anchor="ctr"/>
          <a:lstStyle/>
          <a:p>
            <a:pPr algn="ctr"/>
            <a:r>
              <a:rPr lang="en-US" sz="1700" dirty="0"/>
              <a:t>Cluster URL, or local / local[N]</a:t>
            </a:r>
          </a:p>
        </p:txBody>
      </p:sp>
      <p:sp>
        <p:nvSpPr>
          <p:cNvPr id="6" name="Rectangular Callout 5"/>
          <p:cNvSpPr/>
          <p:nvPr/>
        </p:nvSpPr>
        <p:spPr>
          <a:xfrm>
            <a:off x="4898540" y="3009900"/>
            <a:ext cx="762372" cy="766192"/>
          </a:xfrm>
          <a:prstGeom prst="wedgeRectCallout">
            <a:avLst>
              <a:gd name="adj1" fmla="val -9207"/>
              <a:gd name="adj2" fmla="val -88413"/>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45719" rIns="0" bIns="45719" rtlCol="0" anchor="ctr"/>
          <a:lstStyle/>
          <a:p>
            <a:pPr algn="ctr"/>
            <a:r>
              <a:rPr lang="en-US" sz="1700" dirty="0"/>
              <a:t>App name</a:t>
            </a:r>
          </a:p>
        </p:txBody>
      </p:sp>
      <p:sp>
        <p:nvSpPr>
          <p:cNvPr id="7" name="Rectangular Callout 6"/>
          <p:cNvSpPr/>
          <p:nvPr/>
        </p:nvSpPr>
        <p:spPr>
          <a:xfrm>
            <a:off x="5766370" y="3009900"/>
            <a:ext cx="1517193" cy="766192"/>
          </a:xfrm>
          <a:prstGeom prst="wedgeRectCallout">
            <a:avLst>
              <a:gd name="adj1" fmla="val -25426"/>
              <a:gd name="adj2" fmla="val -88555"/>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700" dirty="0"/>
              <a:t>Spark install path on cluster</a:t>
            </a:r>
          </a:p>
        </p:txBody>
      </p:sp>
      <p:sp>
        <p:nvSpPr>
          <p:cNvPr id="8" name="Rectangular Callout 7"/>
          <p:cNvSpPr/>
          <p:nvPr/>
        </p:nvSpPr>
        <p:spPr>
          <a:xfrm>
            <a:off x="7386886" y="3009900"/>
            <a:ext cx="1703965" cy="766192"/>
          </a:xfrm>
          <a:prstGeom prst="wedgeRectCallout">
            <a:avLst>
              <a:gd name="adj1" fmla="val -31673"/>
              <a:gd name="adj2" fmla="val -88555"/>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700" dirty="0"/>
              <a:t>List of JARs with app code (to ship)</a:t>
            </a:r>
          </a:p>
        </p:txBody>
      </p:sp>
      <p:sp>
        <p:nvSpPr>
          <p:cNvPr id="10" name="Title 9"/>
          <p:cNvSpPr>
            <a:spLocks noGrp="1"/>
          </p:cNvSpPr>
          <p:nvPr>
            <p:ph type="title"/>
          </p:nvPr>
        </p:nvSpPr>
        <p:spPr/>
        <p:txBody>
          <a:bodyPr/>
          <a:lstStyle/>
          <a:p>
            <a:r>
              <a:rPr lang="en-US" dirty="0"/>
              <a:t>Create a </a:t>
            </a:r>
            <a:r>
              <a:rPr lang="en-US" dirty="0" err="1"/>
              <a:t>SparkContext</a:t>
            </a:r>
            <a:endParaRPr lang="en-US" dirty="0"/>
          </a:p>
        </p:txBody>
      </p:sp>
      <p:sp>
        <p:nvSpPr>
          <p:cNvPr id="11" name="TextBox 10"/>
          <p:cNvSpPr txBox="1"/>
          <p:nvPr/>
        </p:nvSpPr>
        <p:spPr>
          <a:xfrm rot="16200000">
            <a:off x="149860" y="1876498"/>
            <a:ext cx="702603" cy="392722"/>
          </a:xfrm>
          <a:prstGeom prst="rect">
            <a:avLst/>
          </a:prstGeom>
          <a:noFill/>
        </p:spPr>
        <p:txBody>
          <a:bodyPr wrap="none" lIns="38405" tIns="19202" rIns="38405" bIns="19202" rtlCol="0">
            <a:spAutoFit/>
          </a:bodyPr>
          <a:lstStyle/>
          <a:p>
            <a:r>
              <a:rPr lang="en-US" sz="2300" b="1" dirty="0" err="1">
                <a:solidFill>
                  <a:schemeClr val="accent2">
                    <a:lumMod val="60000"/>
                    <a:lumOff val="40000"/>
                  </a:schemeClr>
                </a:solidFill>
              </a:rPr>
              <a:t>Scala</a:t>
            </a:r>
            <a:endParaRPr lang="en-US" sz="2300" b="1" dirty="0">
              <a:solidFill>
                <a:schemeClr val="accent2">
                  <a:lumMod val="60000"/>
                  <a:lumOff val="40000"/>
                </a:schemeClr>
              </a:solidFill>
            </a:endParaRPr>
          </a:p>
        </p:txBody>
      </p:sp>
      <p:sp>
        <p:nvSpPr>
          <p:cNvPr id="13" name="TextBox 12"/>
          <p:cNvSpPr txBox="1"/>
          <p:nvPr/>
        </p:nvSpPr>
        <p:spPr>
          <a:xfrm rot="16200000">
            <a:off x="142938" y="3575540"/>
            <a:ext cx="1143000" cy="392722"/>
          </a:xfrm>
          <a:prstGeom prst="rect">
            <a:avLst/>
          </a:prstGeom>
          <a:noFill/>
        </p:spPr>
        <p:txBody>
          <a:bodyPr wrap="square" lIns="38405" tIns="19202" rIns="38405" bIns="19202" rtlCol="0">
            <a:spAutoFit/>
          </a:bodyPr>
          <a:lstStyle/>
          <a:p>
            <a:pPr algn="ctr"/>
            <a:r>
              <a:rPr lang="en-US" sz="2300" b="1" dirty="0">
                <a:solidFill>
                  <a:schemeClr val="accent2">
                    <a:lumMod val="60000"/>
                    <a:lumOff val="40000"/>
                  </a:schemeClr>
                </a:solidFill>
              </a:rPr>
              <a:t>Java</a:t>
            </a:r>
          </a:p>
        </p:txBody>
      </p:sp>
      <p:sp>
        <p:nvSpPr>
          <p:cNvPr id="14" name="Content Placeholder 2"/>
          <p:cNvSpPr txBox="1">
            <a:spLocks/>
          </p:cNvSpPr>
          <p:nvPr/>
        </p:nvSpPr>
        <p:spPr bwMode="auto">
          <a:xfrm>
            <a:off x="1133475" y="4724400"/>
            <a:ext cx="7696200" cy="147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0"/>
              </a:spcBef>
              <a:buNone/>
            </a:pPr>
            <a:r>
              <a:rPr lang="en-US" sz="1600" b="1" dirty="0">
                <a:latin typeface="Consolas"/>
                <a:cs typeface="Consolas"/>
              </a:rPr>
              <a:t>from </a:t>
            </a:r>
            <a:r>
              <a:rPr lang="en-US" sz="1600" dirty="0" err="1">
                <a:latin typeface="Consolas"/>
                <a:cs typeface="Consolas"/>
              </a:rPr>
              <a:t>pyspark</a:t>
            </a:r>
            <a:r>
              <a:rPr lang="en-US" sz="1600" b="1" dirty="0">
                <a:latin typeface="Consolas"/>
                <a:cs typeface="Consolas"/>
              </a:rPr>
              <a:t> import </a:t>
            </a:r>
            <a:r>
              <a:rPr lang="en-US" sz="1600" dirty="0" err="1">
                <a:latin typeface="Consolas"/>
                <a:cs typeface="Consolas"/>
              </a:rPr>
              <a:t>SparkContext</a:t>
            </a:r>
            <a:endParaRPr lang="en-US" sz="1600" dirty="0">
              <a:latin typeface="Consolas"/>
              <a:cs typeface="Consolas"/>
            </a:endParaRPr>
          </a:p>
          <a:p>
            <a:pPr marL="0" indent="0">
              <a:spcBef>
                <a:spcPts val="0"/>
              </a:spcBef>
              <a:buNone/>
            </a:pPr>
            <a:endParaRPr lang="en-US" sz="1600" b="1" dirty="0">
              <a:latin typeface="Consolas"/>
              <a:cs typeface="Consolas"/>
            </a:endParaRPr>
          </a:p>
          <a:p>
            <a:pPr marL="0" indent="0">
              <a:spcBef>
                <a:spcPts val="0"/>
              </a:spcBef>
              <a:buNone/>
            </a:pPr>
            <a:r>
              <a:rPr lang="en-US" sz="1600" dirty="0" err="1">
                <a:latin typeface="Consolas"/>
                <a:cs typeface="Consolas"/>
              </a:rPr>
              <a:t>sc</a:t>
            </a:r>
            <a:r>
              <a:rPr lang="en-US" sz="1600" dirty="0">
                <a:latin typeface="Consolas"/>
                <a:cs typeface="Consolas"/>
              </a:rPr>
              <a:t> = </a:t>
            </a:r>
            <a:r>
              <a:rPr lang="en-US" sz="1600" dirty="0" err="1">
                <a:latin typeface="Consolas"/>
                <a:cs typeface="Consolas"/>
              </a:rPr>
              <a:t>SparkContext</a:t>
            </a:r>
            <a:r>
              <a:rPr lang="en-US" sz="1600" dirty="0">
                <a:latin typeface="Consolas"/>
                <a:cs typeface="Consolas"/>
              </a:rPr>
              <a:t>(</a:t>
            </a:r>
            <a:r>
              <a:rPr lang="en-US" sz="1600" dirty="0">
                <a:solidFill>
                  <a:srgbClr val="000090"/>
                </a:solidFill>
                <a:latin typeface="Consolas"/>
                <a:cs typeface="Consolas"/>
              </a:rPr>
              <a:t>“</a:t>
            </a:r>
            <a:r>
              <a:rPr lang="en-US" sz="1600" dirty="0" err="1">
                <a:solidFill>
                  <a:srgbClr val="000090"/>
                </a:solidFill>
                <a:latin typeface="Consolas"/>
                <a:cs typeface="Consolas"/>
              </a:rPr>
              <a:t>masterUrl</a:t>
            </a:r>
            <a:r>
              <a:rPr lang="en-US" sz="1600" dirty="0">
                <a:solidFill>
                  <a:srgbClr val="000090"/>
                </a:solidFill>
                <a:latin typeface="Consolas"/>
                <a:cs typeface="Consolas"/>
              </a:rPr>
              <a:t>”</a:t>
            </a:r>
            <a:r>
              <a:rPr lang="en-US" sz="1600" dirty="0">
                <a:latin typeface="Consolas"/>
                <a:cs typeface="Consolas"/>
              </a:rPr>
              <a:t>, </a:t>
            </a:r>
            <a:r>
              <a:rPr lang="en-US" sz="1600" dirty="0">
                <a:solidFill>
                  <a:srgbClr val="000090"/>
                </a:solidFill>
                <a:latin typeface="Consolas"/>
                <a:cs typeface="Consolas"/>
              </a:rPr>
              <a:t>“name”</a:t>
            </a:r>
            <a:r>
              <a:rPr lang="en-US" sz="1600" dirty="0">
                <a:latin typeface="Consolas"/>
                <a:cs typeface="Consolas"/>
              </a:rPr>
              <a:t>,</a:t>
            </a:r>
            <a:r>
              <a:rPr lang="en-US" sz="1600" dirty="0">
                <a:solidFill>
                  <a:srgbClr val="000090"/>
                </a:solidFill>
                <a:latin typeface="Consolas"/>
                <a:cs typeface="Consolas"/>
              </a:rPr>
              <a:t> “</a:t>
            </a:r>
            <a:r>
              <a:rPr lang="en-US" sz="1600" dirty="0" err="1">
                <a:solidFill>
                  <a:srgbClr val="000090"/>
                </a:solidFill>
                <a:latin typeface="Consolas"/>
                <a:cs typeface="Consolas"/>
              </a:rPr>
              <a:t>sparkHome</a:t>
            </a:r>
            <a:r>
              <a:rPr lang="en-US" sz="1600" dirty="0">
                <a:solidFill>
                  <a:srgbClr val="000090"/>
                </a:solidFill>
                <a:latin typeface="Consolas"/>
                <a:cs typeface="Consolas"/>
              </a:rPr>
              <a:t>”</a:t>
            </a:r>
            <a:r>
              <a:rPr lang="en-US" sz="1600" dirty="0">
                <a:solidFill>
                  <a:srgbClr val="000000"/>
                </a:solidFill>
                <a:latin typeface="Consolas"/>
                <a:cs typeface="Consolas"/>
              </a:rPr>
              <a:t>, [</a:t>
            </a:r>
            <a:r>
              <a:rPr lang="en-US" sz="1600" dirty="0">
                <a:solidFill>
                  <a:srgbClr val="000090"/>
                </a:solidFill>
                <a:latin typeface="Consolas"/>
                <a:cs typeface="Consolas"/>
              </a:rPr>
              <a:t>“</a:t>
            </a:r>
            <a:r>
              <a:rPr lang="en-US" sz="1600" dirty="0" err="1">
                <a:solidFill>
                  <a:srgbClr val="000090"/>
                </a:solidFill>
                <a:latin typeface="Consolas"/>
                <a:cs typeface="Consolas"/>
              </a:rPr>
              <a:t>library.py</a:t>
            </a:r>
            <a:r>
              <a:rPr lang="en-US" sz="1600" dirty="0">
                <a:solidFill>
                  <a:srgbClr val="000090"/>
                </a:solidFill>
                <a:latin typeface="Consolas"/>
                <a:cs typeface="Consolas"/>
              </a:rPr>
              <a:t>”</a:t>
            </a:r>
            <a:r>
              <a:rPr lang="en-US" sz="1600" dirty="0">
                <a:solidFill>
                  <a:schemeClr val="tx1"/>
                </a:solidFill>
                <a:latin typeface="Consolas"/>
                <a:cs typeface="Consolas"/>
              </a:rPr>
              <a:t>]</a:t>
            </a:r>
            <a:r>
              <a:rPr lang="en-US" sz="1600" dirty="0">
                <a:solidFill>
                  <a:srgbClr val="000000"/>
                </a:solidFill>
                <a:latin typeface="Consolas"/>
                <a:cs typeface="Consolas"/>
              </a:rPr>
              <a:t>)</a:t>
            </a:r>
            <a:r>
              <a:rPr lang="en-US" sz="1600" dirty="0">
                <a:latin typeface="Consolas"/>
                <a:cs typeface="Consolas"/>
              </a:rPr>
              <a:t>)</a:t>
            </a:r>
          </a:p>
          <a:p>
            <a:pPr marL="0" indent="0">
              <a:spcBef>
                <a:spcPts val="0"/>
              </a:spcBef>
              <a:buNone/>
            </a:pPr>
            <a:endParaRPr lang="en-US" sz="1600" dirty="0">
              <a:latin typeface="Consolas"/>
              <a:cs typeface="Consolas"/>
            </a:endParaRPr>
          </a:p>
        </p:txBody>
      </p:sp>
      <p:sp>
        <p:nvSpPr>
          <p:cNvPr id="15" name="TextBox 14"/>
          <p:cNvSpPr txBox="1"/>
          <p:nvPr/>
        </p:nvSpPr>
        <p:spPr>
          <a:xfrm rot="16200000">
            <a:off x="-125432" y="5145578"/>
            <a:ext cx="1679740" cy="392722"/>
          </a:xfrm>
          <a:prstGeom prst="rect">
            <a:avLst/>
          </a:prstGeom>
          <a:noFill/>
        </p:spPr>
        <p:txBody>
          <a:bodyPr wrap="square" lIns="38405" tIns="19202" rIns="38405" bIns="19202" rtlCol="0">
            <a:spAutoFit/>
          </a:bodyPr>
          <a:lstStyle/>
          <a:p>
            <a:pPr algn="ctr"/>
            <a:r>
              <a:rPr lang="en-US" sz="2300" b="1" dirty="0">
                <a:solidFill>
                  <a:schemeClr val="accent2">
                    <a:lumMod val="60000"/>
                    <a:lumOff val="40000"/>
                  </a:schemeClr>
                </a:solidFill>
              </a:rPr>
              <a:t>Python</a:t>
            </a:r>
          </a:p>
        </p:txBody>
      </p:sp>
    </p:spTree>
    <p:extLst>
      <p:ext uri="{BB962C8B-B14F-4D97-AF65-F5344CB8AC3E}">
        <p14:creationId xmlns:p14="http://schemas.microsoft.com/office/powerpoint/2010/main" val="266571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4" grpId="1" animBg="1"/>
      <p:bldP spid="6" grpId="0" animBg="1"/>
      <p:bldP spid="6" grpId="1" animBg="1"/>
      <p:bldP spid="7" grpId="0" animBg="1"/>
      <p:bldP spid="7" grpId="1" animBg="1"/>
      <p:bldP spid="8" grpId="0" animBg="1"/>
      <p:bldP spid="8" grpId="1" animBg="1"/>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39</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524724" y="2516083"/>
            <a:ext cx="4733076" cy="2434002"/>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5407911" y="2445313"/>
            <a:ext cx="3085264" cy="2343399"/>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050"/>
              </a:spcBef>
            </a:pPr>
            <a:r>
              <a:rPr lang="en-US" dirty="0">
                <a:solidFill>
                  <a:schemeClr val="bg1">
                    <a:lumMod val="65000"/>
                  </a:schemeClr>
                </a:solidFill>
                <a:ea typeface="Arial"/>
                <a:cs typeface="Arial"/>
              </a:rPr>
              <a:t>Spark Context</a:t>
            </a:r>
          </a:p>
          <a:p>
            <a:pPr>
              <a:lnSpc>
                <a:spcPct val="115000"/>
              </a:lnSpc>
              <a:spcBef>
                <a:spcPts val="1050"/>
              </a:spcBef>
            </a:pPr>
            <a:r>
              <a:rPr lang="en-US" b="1" dirty="0">
                <a:ea typeface="Arial"/>
                <a:cs typeface="Arial"/>
              </a:rPr>
              <a:t>Resilient Distributed Data</a:t>
            </a:r>
          </a:p>
          <a:p>
            <a:pPr>
              <a:lnSpc>
                <a:spcPct val="115000"/>
              </a:lnSpc>
              <a:spcBef>
                <a:spcPts val="1050"/>
              </a:spcBef>
            </a:pPr>
            <a:r>
              <a:rPr lang="en-US" dirty="0">
                <a:ea typeface="Arial"/>
                <a:cs typeface="Arial"/>
              </a:rPr>
              <a:t>Transformations</a:t>
            </a:r>
          </a:p>
          <a:p>
            <a:pPr>
              <a:lnSpc>
                <a:spcPct val="115000"/>
              </a:lnSpc>
              <a:spcBef>
                <a:spcPts val="1050"/>
              </a:spcBef>
            </a:pPr>
            <a:r>
              <a:rPr lang="en-US"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524724" y="1832612"/>
            <a:ext cx="4796820" cy="545734"/>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350"/>
              </a:spcBef>
              <a:spcAft>
                <a:spcPts val="350"/>
              </a:spcAft>
              <a:buNone/>
            </a:pPr>
            <a:r>
              <a:rPr lang="en-US" sz="2400" dirty="0"/>
              <a:t>Example of an application:</a:t>
            </a:r>
            <a:endParaRPr lang="en-US" sz="2400" dirty="0">
              <a:solidFill>
                <a:srgbClr val="000000"/>
              </a:solidFill>
              <a:ea typeface="Arial"/>
              <a:cs typeface="Arial"/>
            </a:endParaRPr>
          </a:p>
        </p:txBody>
      </p:sp>
    </p:spTree>
    <p:extLst>
      <p:ext uri="{BB962C8B-B14F-4D97-AF65-F5344CB8AC3E}">
        <p14:creationId xmlns:p14="http://schemas.microsoft.com/office/powerpoint/2010/main" val="341282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46261" y="226815"/>
            <a:ext cx="8520600" cy="572700"/>
          </a:xfrm>
          <a:prstGeom prst="rect">
            <a:avLst/>
          </a:prstGeom>
        </p:spPr>
        <p:txBody>
          <a:bodyPr spcFirstLastPara="1" vert="horz" wrap="square" lIns="91425" tIns="91425" rIns="91425" bIns="91425" rtlCol="0" anchor="t" anchorCtr="0">
            <a:noAutofit/>
          </a:bodyPr>
          <a:lstStyle/>
          <a:p>
            <a:r>
              <a:rPr lang="en-US" sz="3400" dirty="0"/>
              <a:t>Recap</a:t>
            </a:r>
            <a:endParaRPr sz="3400" dirty="0"/>
          </a:p>
        </p:txBody>
      </p:sp>
      <p:sp>
        <p:nvSpPr>
          <p:cNvPr id="2" name="Slide Number Placeholder 1">
            <a:extLst>
              <a:ext uri="{FF2B5EF4-FFF2-40B4-BE49-F238E27FC236}">
                <a16:creationId xmlns:a16="http://schemas.microsoft.com/office/drawing/2014/main" id="{81A4775C-731C-4EAD-BAFE-57491B8946A0}"/>
              </a:ext>
            </a:extLst>
          </p:cNvPr>
          <p:cNvSpPr>
            <a:spLocks noGrp="1"/>
          </p:cNvSpPr>
          <p:nvPr>
            <p:ph type="sldNum" idx="12"/>
          </p:nvPr>
        </p:nvSpPr>
        <p:spPr/>
        <p:txBody>
          <a:bodyPr/>
          <a:lstStyle/>
          <a:p>
            <a:fld id="{00000000-1234-1234-1234-123412341234}" type="slidenum">
              <a:rPr lang="en" smtClean="0"/>
              <a:pPr/>
              <a:t>4</a:t>
            </a:fld>
            <a:endParaRPr lang="en"/>
          </a:p>
        </p:txBody>
      </p:sp>
      <p:sp>
        <p:nvSpPr>
          <p:cNvPr id="8" name="Line 2">
            <a:extLst>
              <a:ext uri="{FF2B5EF4-FFF2-40B4-BE49-F238E27FC236}">
                <a16:creationId xmlns:a16="http://schemas.microsoft.com/office/drawing/2014/main" id="{09C9E6A2-D814-44AC-A4C5-50C4FAF5B528}"/>
              </a:ext>
            </a:extLst>
          </p:cNvPr>
          <p:cNvSpPr/>
          <p:nvPr/>
        </p:nvSpPr>
        <p:spPr>
          <a:xfrm>
            <a:off x="552356" y="868088"/>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64">
            <a:extLst>
              <a:ext uri="{FF2B5EF4-FFF2-40B4-BE49-F238E27FC236}">
                <a16:creationId xmlns:a16="http://schemas.microsoft.com/office/drawing/2014/main" id="{CEA43584-C7F1-4E72-81FA-1431B6C28B05}"/>
              </a:ext>
            </a:extLst>
          </p:cNvPr>
          <p:cNvSpPr txBox="1"/>
          <p:nvPr/>
        </p:nvSpPr>
        <p:spPr>
          <a:xfrm>
            <a:off x="338366" y="1219200"/>
            <a:ext cx="8134092" cy="1882894"/>
          </a:xfrm>
          <a:prstGeom prst="rect">
            <a:avLst/>
          </a:prstGeom>
          <a:noFill/>
          <a:ln>
            <a:noFill/>
          </a:ln>
        </p:spPr>
        <p:txBody>
          <a:bodyPr spcFirstLastPara="1" wrap="square" lIns="91425" tIns="91425" rIns="91425" bIns="91425" anchor="t" anchorCtr="0">
            <a:noAutofit/>
          </a:bodyPr>
          <a:lstStyle/>
          <a:p>
            <a:pPr>
              <a:spcBef>
                <a:spcPts val="300"/>
              </a:spcBef>
              <a:spcAft>
                <a:spcPts val="300"/>
              </a:spcAft>
              <a:buSzPts val="2400"/>
            </a:pPr>
            <a:r>
              <a:rPr lang="en-US" sz="2200" b="1" dirty="0"/>
              <a:t>MapReduce</a:t>
            </a:r>
          </a:p>
          <a:p>
            <a:pPr marL="548627" lvl="1" indent="-342892">
              <a:spcBef>
                <a:spcPts val="300"/>
              </a:spcBef>
              <a:spcAft>
                <a:spcPts val="300"/>
              </a:spcAft>
              <a:buSzPct val="100000"/>
              <a:buFont typeface="Arial" panose="020B0604020202020204" pitchFamily="34" charset="0"/>
              <a:buChar char="•"/>
            </a:pPr>
            <a:r>
              <a:rPr lang="en-US" sz="2000" dirty="0"/>
              <a:t>For easily writing applications to process vast amounts of data in-parallel on large clusters in a reliable, fault-tolerant manner</a:t>
            </a:r>
          </a:p>
          <a:p>
            <a:pPr marL="548627" lvl="1" indent="-342892">
              <a:spcBef>
                <a:spcPts val="300"/>
              </a:spcBef>
              <a:spcAft>
                <a:spcPts val="300"/>
              </a:spcAft>
              <a:buSzPct val="100000"/>
              <a:buFont typeface="Arial" panose="020B0604020202020204" pitchFamily="34" charset="0"/>
              <a:buChar char="•"/>
            </a:pPr>
            <a:r>
              <a:rPr lang="en-US" sz="2000" dirty="0"/>
              <a:t>Takes care of scheduling tasks, monitoring them and re-executes the failed tasks</a:t>
            </a:r>
          </a:p>
          <a:p>
            <a:pPr>
              <a:spcBef>
                <a:spcPts val="400"/>
              </a:spcBef>
              <a:spcAft>
                <a:spcPts val="400"/>
              </a:spcAft>
              <a:buSzPts val="2400"/>
            </a:pPr>
            <a:endParaRPr lang="en-US" sz="2000" dirty="0"/>
          </a:p>
          <a:p>
            <a:pPr>
              <a:spcBef>
                <a:spcPts val="400"/>
              </a:spcBef>
              <a:spcAft>
                <a:spcPts val="400"/>
              </a:spcAft>
              <a:buSzPts val="2400"/>
            </a:pPr>
            <a:endParaRPr lang="en-US" sz="2000" dirty="0"/>
          </a:p>
        </p:txBody>
      </p:sp>
      <p:sp>
        <p:nvSpPr>
          <p:cNvPr id="13" name="Shape 64">
            <a:extLst>
              <a:ext uri="{FF2B5EF4-FFF2-40B4-BE49-F238E27FC236}">
                <a16:creationId xmlns:a16="http://schemas.microsoft.com/office/drawing/2014/main" id="{80786422-A2C7-4C31-9CC5-3403C8F2A886}"/>
              </a:ext>
            </a:extLst>
          </p:cNvPr>
          <p:cNvSpPr txBox="1"/>
          <p:nvPr/>
        </p:nvSpPr>
        <p:spPr>
          <a:xfrm>
            <a:off x="409709" y="3442972"/>
            <a:ext cx="7991406" cy="1281428"/>
          </a:xfrm>
          <a:prstGeom prst="rect">
            <a:avLst/>
          </a:prstGeom>
          <a:noFill/>
          <a:ln>
            <a:noFill/>
          </a:ln>
        </p:spPr>
        <p:txBody>
          <a:bodyPr spcFirstLastPara="1" wrap="square" lIns="91425" tIns="91425" rIns="91425" bIns="91425" anchor="t" anchorCtr="0">
            <a:noAutofit/>
          </a:bodyPr>
          <a:lstStyle/>
          <a:p>
            <a:pPr>
              <a:spcBef>
                <a:spcPts val="300"/>
              </a:spcBef>
              <a:spcAft>
                <a:spcPts val="300"/>
              </a:spcAft>
              <a:buSzPct val="100000"/>
            </a:pPr>
            <a:r>
              <a:rPr lang="en-US" sz="2200" b="1" dirty="0"/>
              <a:t>HDFS &amp; MapReduce</a:t>
            </a:r>
            <a:r>
              <a:rPr lang="en-US" sz="2200" dirty="0"/>
              <a:t>: Running on the same set of nodes </a:t>
            </a:r>
            <a:r>
              <a:rPr lang="en-US" sz="2200" dirty="0">
                <a:sym typeface="Wingdings" panose="05000000000000000000" pitchFamily="2" charset="2"/>
              </a:rPr>
              <a:t> compute nodes and storage nodes same (keeping data close to the computation)  very high throughput</a:t>
            </a:r>
            <a:endParaRPr lang="en-US" sz="2200" dirty="0"/>
          </a:p>
          <a:p>
            <a:pPr>
              <a:spcBef>
                <a:spcPts val="400"/>
              </a:spcBef>
              <a:spcAft>
                <a:spcPts val="400"/>
              </a:spcAft>
              <a:buSzPts val="2400"/>
            </a:pPr>
            <a:endParaRPr lang="en-US" sz="2000" dirty="0"/>
          </a:p>
          <a:p>
            <a:pPr>
              <a:spcBef>
                <a:spcPts val="400"/>
              </a:spcBef>
              <a:spcAft>
                <a:spcPts val="400"/>
              </a:spcAft>
              <a:buSzPts val="2400"/>
            </a:pPr>
            <a:endParaRPr lang="en-US" sz="2000" dirty="0"/>
          </a:p>
          <a:p>
            <a:pPr>
              <a:spcBef>
                <a:spcPts val="400"/>
              </a:spcBef>
              <a:spcAft>
                <a:spcPts val="400"/>
              </a:spcAft>
              <a:buSzPts val="2400"/>
            </a:pPr>
            <a:endParaRPr lang="en-US" sz="2000" dirty="0"/>
          </a:p>
        </p:txBody>
      </p:sp>
      <p:sp>
        <p:nvSpPr>
          <p:cNvPr id="9" name="Shape 64">
            <a:extLst>
              <a:ext uri="{FF2B5EF4-FFF2-40B4-BE49-F238E27FC236}">
                <a16:creationId xmlns:a16="http://schemas.microsoft.com/office/drawing/2014/main" id="{F970A7EA-EDE6-455C-9B08-6DFA5963F3D6}"/>
              </a:ext>
            </a:extLst>
          </p:cNvPr>
          <p:cNvSpPr txBox="1"/>
          <p:nvPr/>
        </p:nvSpPr>
        <p:spPr>
          <a:xfrm>
            <a:off x="409670" y="4913501"/>
            <a:ext cx="7991406" cy="877699"/>
          </a:xfrm>
          <a:prstGeom prst="rect">
            <a:avLst/>
          </a:prstGeom>
          <a:noFill/>
          <a:ln>
            <a:noFill/>
          </a:ln>
        </p:spPr>
        <p:txBody>
          <a:bodyPr spcFirstLastPara="1" wrap="square" lIns="91425" tIns="91425" rIns="91425" bIns="91425" anchor="t" anchorCtr="0">
            <a:noAutofit/>
          </a:bodyPr>
          <a:lstStyle/>
          <a:p>
            <a:pPr>
              <a:spcBef>
                <a:spcPts val="300"/>
              </a:spcBef>
              <a:spcAft>
                <a:spcPts val="300"/>
              </a:spcAft>
              <a:buSzPct val="100000"/>
            </a:pPr>
            <a:r>
              <a:rPr lang="en-US" sz="2200" b="1" dirty="0"/>
              <a:t>YARN &amp; MapReduce</a:t>
            </a:r>
            <a:r>
              <a:rPr lang="en-US" sz="2200" dirty="0"/>
              <a:t>: A single master resource manager, one slave node manager per node, and </a:t>
            </a:r>
            <a:r>
              <a:rPr lang="en-US" sz="2200" dirty="0" err="1"/>
              <a:t>AppMaster</a:t>
            </a:r>
            <a:r>
              <a:rPr lang="en-US" sz="2200" dirty="0"/>
              <a:t> per application</a:t>
            </a:r>
          </a:p>
          <a:p>
            <a:pPr>
              <a:spcBef>
                <a:spcPts val="400"/>
              </a:spcBef>
              <a:spcAft>
                <a:spcPts val="400"/>
              </a:spcAft>
              <a:buSzPts val="2400"/>
            </a:pPr>
            <a:endParaRPr lang="en-US" sz="2000" dirty="0"/>
          </a:p>
          <a:p>
            <a:pPr>
              <a:spcBef>
                <a:spcPts val="400"/>
              </a:spcBef>
              <a:spcAft>
                <a:spcPts val="400"/>
              </a:spcAft>
              <a:buSzPts val="2400"/>
            </a:pPr>
            <a:endParaRPr lang="en-US" sz="2000" dirty="0"/>
          </a:p>
        </p:txBody>
      </p:sp>
    </p:spTree>
    <p:extLst>
      <p:ext uri="{BB962C8B-B14F-4D97-AF65-F5344CB8AC3E}">
        <p14:creationId xmlns:p14="http://schemas.microsoft.com/office/powerpoint/2010/main" val="142818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31149" y="228600"/>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Resilient Distributed Dataset</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40</a:t>
            </a:fld>
            <a:endParaRPr/>
          </a:p>
        </p:txBody>
      </p:sp>
      <p:sp>
        <p:nvSpPr>
          <p:cNvPr id="208" name="Shape 208"/>
          <p:cNvSpPr txBox="1">
            <a:spLocks noGrp="1"/>
          </p:cNvSpPr>
          <p:nvPr>
            <p:ph type="body" idx="1"/>
          </p:nvPr>
        </p:nvSpPr>
        <p:spPr>
          <a:xfrm>
            <a:off x="309386" y="1066800"/>
            <a:ext cx="8333626" cy="3898858"/>
          </a:xfrm>
          <a:prstGeom prst="rect">
            <a:avLst/>
          </a:prstGeom>
          <a:noFill/>
          <a:ln>
            <a:noFill/>
          </a:ln>
        </p:spPr>
        <p:txBody>
          <a:bodyPr spcFirstLastPara="1" vert="horz" wrap="square" lIns="34275" tIns="34275" rIns="34275" bIns="34275" rtlCol="0" anchor="t" anchorCtr="0">
            <a:noAutofit/>
          </a:bodyPr>
          <a:lstStyle/>
          <a:p>
            <a:pPr marL="0" indent="0">
              <a:spcBef>
                <a:spcPts val="300"/>
              </a:spcBef>
              <a:spcAft>
                <a:spcPts val="300"/>
              </a:spcAft>
              <a:buNone/>
            </a:pPr>
            <a:r>
              <a:rPr lang="en-US" sz="2800" b="1" dirty="0"/>
              <a:t>RDD</a:t>
            </a:r>
            <a:r>
              <a:rPr lang="en-US" sz="2800" dirty="0"/>
              <a:t> (Resilient Distributed Dataset) is the fundamental unit of data in Spark</a:t>
            </a:r>
            <a:r>
              <a:rPr lang="en-US" sz="2800" b="1" dirty="0"/>
              <a:t>: </a:t>
            </a:r>
            <a:r>
              <a:rPr lang="en-US" sz="2800" dirty="0"/>
              <a:t>An </a:t>
            </a:r>
            <a:r>
              <a:rPr lang="en-US" sz="2800" i="1" dirty="0"/>
              <a:t>Immutable </a:t>
            </a:r>
            <a:r>
              <a:rPr lang="en-US" sz="2800" dirty="0"/>
              <a:t>collection of objects (or records, or elements) that can be operated on “in parallel” (</a:t>
            </a:r>
            <a:r>
              <a:rPr lang="en-US" sz="2800" dirty="0">
                <a:solidFill>
                  <a:srgbClr val="000000"/>
                </a:solidFill>
                <a:ea typeface="Arial"/>
                <a:cs typeface="Arial"/>
                <a:sym typeface="Arial"/>
              </a:rPr>
              <a:t>spread across a cluster)</a:t>
            </a:r>
            <a:endParaRPr lang="en-US" sz="2800" b="1" dirty="0"/>
          </a:p>
          <a:p>
            <a:pPr marL="0" indent="0">
              <a:spcBef>
                <a:spcPts val="300"/>
              </a:spcBef>
              <a:spcAft>
                <a:spcPts val="300"/>
              </a:spcAft>
              <a:buNone/>
            </a:pPr>
            <a:r>
              <a:rPr lang="en-US" sz="2800" b="1" dirty="0"/>
              <a:t>Resilient</a:t>
            </a:r>
            <a:r>
              <a:rPr lang="en-US" sz="2800" dirty="0"/>
              <a:t> -- if data in memory is lost, it can be recreated</a:t>
            </a:r>
          </a:p>
          <a:p>
            <a:pPr lvl="1">
              <a:spcBef>
                <a:spcPts val="300"/>
              </a:spcBef>
              <a:spcAft>
                <a:spcPts val="300"/>
              </a:spcAft>
            </a:pPr>
            <a:r>
              <a:rPr lang="en-US" sz="1800" dirty="0"/>
              <a:t>Recover from node failures</a:t>
            </a:r>
          </a:p>
          <a:p>
            <a:pPr lvl="1">
              <a:spcBef>
                <a:spcPts val="300"/>
              </a:spcBef>
              <a:spcAft>
                <a:spcPts val="300"/>
              </a:spcAft>
            </a:pPr>
            <a:r>
              <a:rPr lang="en-US" sz="1800" dirty="0">
                <a:solidFill>
                  <a:srgbClr val="FF0000"/>
                </a:solidFill>
              </a:rPr>
              <a:t>An RDD keeps its lineage information </a:t>
            </a:r>
            <a:r>
              <a:rPr lang="en-US" sz="1800" dirty="0">
                <a:solidFill>
                  <a:srgbClr val="FF0000"/>
                </a:solidFill>
                <a:sym typeface="Wingdings" panose="05000000000000000000" pitchFamily="2" charset="2"/>
              </a:rPr>
              <a:t></a:t>
            </a:r>
            <a:r>
              <a:rPr lang="en-US" sz="1800" dirty="0">
                <a:solidFill>
                  <a:srgbClr val="FF0000"/>
                </a:solidFill>
              </a:rPr>
              <a:t> it can be recreated from parent RDDs</a:t>
            </a:r>
          </a:p>
          <a:p>
            <a:pPr marL="0" indent="0">
              <a:spcBef>
                <a:spcPts val="300"/>
              </a:spcBef>
              <a:spcAft>
                <a:spcPts val="300"/>
              </a:spcAft>
              <a:buNone/>
            </a:pPr>
            <a:r>
              <a:rPr lang="en-US" sz="2800" b="1" dirty="0"/>
              <a:t>Distributed</a:t>
            </a:r>
            <a:r>
              <a:rPr lang="en-US" sz="2800" dirty="0"/>
              <a:t> -- processed across the cluster</a:t>
            </a:r>
          </a:p>
          <a:p>
            <a:pPr lvl="1">
              <a:spcBef>
                <a:spcPts val="300"/>
              </a:spcBef>
              <a:spcAft>
                <a:spcPts val="300"/>
              </a:spcAft>
            </a:pPr>
            <a:r>
              <a:rPr lang="en-US" sz="1800" dirty="0"/>
              <a:t>Each RDD is composed of one or more partitions </a:t>
            </a:r>
            <a:r>
              <a:rPr lang="en-US" sz="1800" dirty="0">
                <a:sym typeface="Wingdings" panose="05000000000000000000" pitchFamily="2" charset="2"/>
              </a:rPr>
              <a:t> (more partitions – more parallelism)</a:t>
            </a:r>
            <a:r>
              <a:rPr lang="en-US" sz="1800" dirty="0"/>
              <a:t> </a:t>
            </a:r>
          </a:p>
          <a:p>
            <a:pPr marL="0" indent="0">
              <a:spcBef>
                <a:spcPts val="300"/>
              </a:spcBef>
              <a:spcAft>
                <a:spcPts val="300"/>
              </a:spcAft>
              <a:buNone/>
            </a:pPr>
            <a:r>
              <a:rPr lang="en-US" sz="2800" b="1" dirty="0"/>
              <a:t>Dataset</a:t>
            </a:r>
            <a:r>
              <a:rPr lang="en-US" sz="2800" dirty="0"/>
              <a:t> -- initial data can come from a file or be created</a:t>
            </a:r>
          </a:p>
          <a:p>
            <a:endParaRPr lang="en-US" sz="2800" b="1" dirty="0"/>
          </a:p>
        </p:txBody>
      </p:sp>
      <p:sp>
        <p:nvSpPr>
          <p:cNvPr id="6" name="Line 2">
            <a:extLst>
              <a:ext uri="{FF2B5EF4-FFF2-40B4-BE49-F238E27FC236}">
                <a16:creationId xmlns:a16="http://schemas.microsoft.com/office/drawing/2014/main" id="{4EC6CD5E-4C37-4C38-9671-625A32CE9779}"/>
              </a:ext>
            </a:extLst>
          </p:cNvPr>
          <p:cNvSpPr/>
          <p:nvPr/>
        </p:nvSpPr>
        <p:spPr>
          <a:xfrm>
            <a:off x="524724" y="891560"/>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3300494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RDDs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41</a:t>
            </a:fld>
            <a:endParaRPr/>
          </a:p>
        </p:txBody>
      </p:sp>
      <p:sp>
        <p:nvSpPr>
          <p:cNvPr id="208" name="Shape 208"/>
          <p:cNvSpPr txBox="1">
            <a:spLocks noGrp="1"/>
          </p:cNvSpPr>
          <p:nvPr>
            <p:ph type="body" idx="1"/>
          </p:nvPr>
        </p:nvSpPr>
        <p:spPr>
          <a:xfrm>
            <a:off x="524725" y="1846342"/>
            <a:ext cx="7960370" cy="3773486"/>
          </a:xfrm>
          <a:prstGeom prst="rect">
            <a:avLst/>
          </a:prstGeom>
          <a:noFill/>
          <a:ln>
            <a:noFill/>
          </a:ln>
        </p:spPr>
        <p:txBody>
          <a:bodyPr spcFirstLastPara="1" vert="horz" wrap="square" lIns="34275" tIns="34275" rIns="34275" bIns="34275" rtlCol="0" anchor="t" anchorCtr="0">
            <a:noAutofit/>
          </a:bodyPr>
          <a:lstStyle/>
          <a:p>
            <a:pPr marL="0" indent="0">
              <a:spcBef>
                <a:spcPts val="400"/>
              </a:spcBef>
              <a:spcAft>
                <a:spcPts val="400"/>
              </a:spcAft>
              <a:buNone/>
            </a:pPr>
            <a:r>
              <a:rPr lang="en-US" sz="2400" b="1" dirty="0">
                <a:ea typeface="Arial"/>
                <a:cs typeface="Arial"/>
                <a:sym typeface="Arial"/>
              </a:rPr>
              <a:t>Key Idea</a:t>
            </a:r>
            <a:r>
              <a:rPr lang="en-US" sz="2400" dirty="0">
                <a:ea typeface="Arial"/>
                <a:cs typeface="Arial"/>
                <a:sym typeface="Arial"/>
              </a:rPr>
              <a:t>: Write applications in terms of transformations on distributed datasets</a:t>
            </a:r>
            <a:endParaRPr sz="2400" dirty="0">
              <a:ea typeface="Arial"/>
              <a:cs typeface="Arial"/>
              <a:sym typeface="Arial"/>
            </a:endParaRPr>
          </a:p>
          <a:p>
            <a:pPr lvl="1">
              <a:spcBef>
                <a:spcPts val="400"/>
              </a:spcBef>
              <a:spcAft>
                <a:spcPts val="400"/>
              </a:spcAft>
            </a:pPr>
            <a:r>
              <a:rPr lang="en-US" sz="2100" dirty="0">
                <a:solidFill>
                  <a:srgbClr val="000000"/>
                </a:solidFill>
                <a:ea typeface="Arial"/>
                <a:cs typeface="Arial"/>
                <a:sym typeface="Arial"/>
              </a:rPr>
              <a:t>Collections of objects spread across a </a:t>
            </a:r>
            <a:r>
              <a:rPr lang="en-US" sz="2100" dirty="0">
                <a:ea typeface="Arial"/>
                <a:cs typeface="Arial"/>
                <a:sym typeface="Arial"/>
              </a:rPr>
              <a:t>Memory caching layer(cluster) that stores data in a distributed, fault-tolerant cache</a:t>
            </a:r>
          </a:p>
          <a:p>
            <a:pPr lvl="1">
              <a:spcBef>
                <a:spcPts val="400"/>
              </a:spcBef>
              <a:spcAft>
                <a:spcPts val="400"/>
              </a:spcAft>
            </a:pPr>
            <a:r>
              <a:rPr lang="en-US" sz="2100" dirty="0">
                <a:ea typeface="Arial"/>
                <a:cs typeface="Arial"/>
                <a:sym typeface="Arial"/>
              </a:rPr>
              <a:t>Can fall back to disk when dataset does not fit in memory</a:t>
            </a:r>
          </a:p>
          <a:p>
            <a:pPr lvl="1">
              <a:spcBef>
                <a:spcPts val="400"/>
              </a:spcBef>
              <a:spcAft>
                <a:spcPts val="400"/>
              </a:spcAft>
            </a:pPr>
            <a:r>
              <a:rPr lang="en-US" sz="2100" dirty="0">
                <a:solidFill>
                  <a:srgbClr val="000000"/>
                </a:solidFill>
                <a:ea typeface="Arial"/>
                <a:cs typeface="Arial"/>
                <a:sym typeface="Arial"/>
              </a:rPr>
              <a:t>Built through parallel transformations (map, filter, </a:t>
            </a:r>
            <a:r>
              <a:rPr lang="en-US" sz="2100" dirty="0">
                <a:ea typeface="Arial"/>
                <a:cs typeface="Arial"/>
                <a:sym typeface="Arial"/>
              </a:rPr>
              <a:t>group-by, join, </a:t>
            </a:r>
            <a:r>
              <a:rPr lang="en-US" sz="2100" dirty="0" err="1">
                <a:solidFill>
                  <a:srgbClr val="000000"/>
                </a:solidFill>
                <a:ea typeface="Arial"/>
                <a:cs typeface="Arial"/>
                <a:sym typeface="Arial"/>
              </a:rPr>
              <a:t>etc</a:t>
            </a:r>
            <a:r>
              <a:rPr lang="en-US" sz="2100" dirty="0">
                <a:solidFill>
                  <a:srgbClr val="000000"/>
                </a:solidFill>
                <a:ea typeface="Arial"/>
                <a:cs typeface="Arial"/>
                <a:sym typeface="Arial"/>
              </a:rPr>
              <a:t>)</a:t>
            </a:r>
          </a:p>
          <a:p>
            <a:pPr lvl="1">
              <a:spcBef>
                <a:spcPts val="400"/>
              </a:spcBef>
              <a:spcAft>
                <a:spcPts val="400"/>
              </a:spcAft>
            </a:pPr>
            <a:r>
              <a:rPr lang="en-US" sz="2100" dirty="0">
                <a:solidFill>
                  <a:srgbClr val="000000"/>
                </a:solidFill>
                <a:ea typeface="Arial"/>
                <a:cs typeface="Arial"/>
                <a:sym typeface="Arial"/>
              </a:rPr>
              <a:t>Automatically rebuilt on failure</a:t>
            </a:r>
          </a:p>
          <a:p>
            <a:pPr lvl="1">
              <a:spcBef>
                <a:spcPts val="400"/>
              </a:spcBef>
              <a:spcAft>
                <a:spcPts val="400"/>
              </a:spcAft>
            </a:pPr>
            <a:r>
              <a:rPr lang="en-US" sz="2100" dirty="0">
                <a:solidFill>
                  <a:srgbClr val="000000"/>
                </a:solidFill>
                <a:ea typeface="Arial"/>
                <a:cs typeface="Arial"/>
                <a:sym typeface="Arial"/>
              </a:rPr>
              <a:t>Controllable persistence (e.g. caching in RAM)</a:t>
            </a:r>
            <a:endParaRPr sz="21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246236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Creating a RDD</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42</a:t>
            </a:fld>
            <a:endParaRPr/>
          </a:p>
        </p:txBody>
      </p:sp>
      <p:sp>
        <p:nvSpPr>
          <p:cNvPr id="208" name="Shape 208"/>
          <p:cNvSpPr txBox="1">
            <a:spLocks noGrp="1"/>
          </p:cNvSpPr>
          <p:nvPr>
            <p:ph type="body" idx="1"/>
          </p:nvPr>
        </p:nvSpPr>
        <p:spPr>
          <a:xfrm>
            <a:off x="524724" y="1936793"/>
            <a:ext cx="7603276" cy="1851917"/>
          </a:xfrm>
          <a:prstGeom prst="rect">
            <a:avLst/>
          </a:prstGeom>
          <a:noFill/>
          <a:ln>
            <a:noFill/>
          </a:ln>
        </p:spPr>
        <p:txBody>
          <a:bodyPr spcFirstLastPara="1" vert="horz" wrap="square" lIns="34275" tIns="34275" rIns="34275" bIns="34275" rtlCol="0" anchor="t" anchorCtr="0">
            <a:noAutofit/>
          </a:bodyPr>
          <a:lstStyle/>
          <a:p>
            <a:pPr marL="0" indent="0">
              <a:spcBef>
                <a:spcPts val="400"/>
              </a:spcBef>
              <a:spcAft>
                <a:spcPts val="400"/>
              </a:spcAft>
              <a:buNone/>
            </a:pPr>
            <a:r>
              <a:rPr lang="en-US" sz="2400" dirty="0">
                <a:ea typeface="Arial"/>
                <a:cs typeface="Arial"/>
                <a:sym typeface="Arial"/>
              </a:rPr>
              <a:t>Three ways to create a RDD</a:t>
            </a:r>
            <a:endParaRPr sz="2400" dirty="0">
              <a:ea typeface="Arial"/>
              <a:cs typeface="Arial"/>
              <a:sym typeface="Arial"/>
            </a:endParaRPr>
          </a:p>
          <a:p>
            <a:pPr lvl="1">
              <a:spcBef>
                <a:spcPts val="400"/>
              </a:spcBef>
              <a:spcAft>
                <a:spcPts val="400"/>
              </a:spcAft>
            </a:pPr>
            <a:r>
              <a:rPr lang="en-US" sz="2100" dirty="0"/>
              <a:t>From a file or set of files</a:t>
            </a:r>
          </a:p>
          <a:p>
            <a:pPr lvl="1">
              <a:spcBef>
                <a:spcPts val="400"/>
              </a:spcBef>
              <a:spcAft>
                <a:spcPts val="400"/>
              </a:spcAft>
            </a:pPr>
            <a:r>
              <a:rPr lang="en-US" sz="2100" dirty="0"/>
              <a:t>From data in memory</a:t>
            </a:r>
          </a:p>
          <a:p>
            <a:pPr lvl="1">
              <a:spcBef>
                <a:spcPts val="400"/>
              </a:spcBef>
              <a:spcAft>
                <a:spcPts val="400"/>
              </a:spcAft>
            </a:pPr>
            <a:r>
              <a:rPr lang="en-US" sz="2100" dirty="0"/>
              <a:t>From another RDD</a:t>
            </a:r>
            <a:endParaRPr sz="25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1049848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Example: A File-based RDD</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43</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2" name="Picture 1">
            <a:extLst>
              <a:ext uri="{FF2B5EF4-FFF2-40B4-BE49-F238E27FC236}">
                <a16:creationId xmlns:a16="http://schemas.microsoft.com/office/drawing/2014/main" id="{29A81812-6182-4FE5-8129-A1B15B5516B8}"/>
              </a:ext>
            </a:extLst>
          </p:cNvPr>
          <p:cNvPicPr>
            <a:picLocks noChangeAspect="1"/>
          </p:cNvPicPr>
          <p:nvPr/>
        </p:nvPicPr>
        <p:blipFill>
          <a:blip r:embed="rId3"/>
          <a:stretch>
            <a:fillRect/>
          </a:stretch>
        </p:blipFill>
        <p:spPr>
          <a:xfrm>
            <a:off x="774292" y="2032213"/>
            <a:ext cx="7599153" cy="3401742"/>
          </a:xfrm>
          <a:prstGeom prst="rect">
            <a:avLst/>
          </a:prstGeom>
        </p:spPr>
      </p:pic>
    </p:spTree>
    <p:extLst>
      <p:ext uri="{BB962C8B-B14F-4D97-AF65-F5344CB8AC3E}">
        <p14:creationId xmlns:p14="http://schemas.microsoft.com/office/powerpoint/2010/main" val="2165204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a:t>
            </a:r>
          </a:p>
        </p:txBody>
      </p:sp>
      <p:sp>
        <p:nvSpPr>
          <p:cNvPr id="3" name="Content Placeholder 2"/>
          <p:cNvSpPr>
            <a:spLocks noGrp="1"/>
          </p:cNvSpPr>
          <p:nvPr>
            <p:ph idx="1"/>
          </p:nvPr>
        </p:nvSpPr>
        <p:spPr>
          <a:xfrm>
            <a:off x="457200" y="1379538"/>
            <a:ext cx="8382000" cy="4221162"/>
          </a:xfrm>
        </p:spPr>
        <p:txBody>
          <a:bodyPr>
            <a:normAutofit fontScale="77500" lnSpcReduction="20000"/>
          </a:bodyPr>
          <a:lstStyle/>
          <a:p>
            <a:pPr marL="0" indent="0">
              <a:spcBef>
                <a:spcPts val="0"/>
              </a:spcBef>
              <a:buNone/>
            </a:pPr>
            <a:r>
              <a:rPr lang="en-US" dirty="0">
                <a:solidFill>
                  <a:srgbClr val="008040"/>
                </a:solidFill>
                <a:latin typeface="Consolas"/>
                <a:cs typeface="Consolas"/>
              </a:rPr>
              <a:t># Turn a local collection into an RDD</a:t>
            </a:r>
          </a:p>
          <a:p>
            <a:pPr marL="0" indent="0">
              <a:spcBef>
                <a:spcPts val="0"/>
              </a:spcBef>
              <a:buNone/>
            </a:pPr>
            <a:r>
              <a:rPr lang="en-US" dirty="0" err="1">
                <a:latin typeface="Consolas"/>
                <a:cs typeface="Consolas"/>
              </a:rPr>
              <a:t>sc.parallelize</a:t>
            </a:r>
            <a:r>
              <a:rPr lang="en-US" dirty="0">
                <a:latin typeface="Consolas"/>
                <a:cs typeface="Consolas"/>
              </a:rPr>
              <a:t>([1, 2, 3])</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Load text file from local FS, HDFS, or Amazon S3</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file.txt</a:t>
            </a:r>
            <a:r>
              <a:rPr lang="en-US" dirty="0">
                <a:solidFill>
                  <a:srgbClr val="000090"/>
                </a:solidFill>
                <a:latin typeface="Consolas"/>
                <a:cs typeface="Consolas"/>
              </a:rPr>
              <a: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“directory/*.txt”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hdfs</a:t>
            </a:r>
            <a:r>
              <a:rPr lang="en-US" dirty="0">
                <a:solidFill>
                  <a:srgbClr val="000090"/>
                </a:solidFill>
                <a:latin typeface="Consolas"/>
                <a:cs typeface="Consolas"/>
              </a:rPr>
              <a:t>://namenode:9000/path/file”</a:t>
            </a:r>
            <a:r>
              <a:rPr lang="en-US" dirty="0">
                <a:latin typeface="Consolas"/>
                <a:cs typeface="Consolas"/>
              </a:rPr>
              <a:t>)</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Use any existing Hadoop </a:t>
            </a:r>
            <a:r>
              <a:rPr lang="en-US" dirty="0" err="1">
                <a:solidFill>
                  <a:srgbClr val="008040"/>
                </a:solidFill>
                <a:latin typeface="Consolas"/>
                <a:cs typeface="Consolas"/>
              </a:rPr>
              <a:t>InputFormat</a:t>
            </a:r>
            <a:endParaRPr lang="en-US" dirty="0">
              <a:solidFill>
                <a:srgbClr val="008040"/>
              </a:solidFill>
              <a:latin typeface="Consolas"/>
              <a:cs typeface="Consolas"/>
            </a:endParaRPr>
          </a:p>
          <a:p>
            <a:pPr marL="0" indent="0">
              <a:spcBef>
                <a:spcPts val="0"/>
              </a:spcBef>
              <a:buNone/>
            </a:pPr>
            <a:r>
              <a:rPr lang="en-US" dirty="0" err="1">
                <a:latin typeface="Consolas"/>
                <a:cs typeface="Consolas"/>
              </a:rPr>
              <a:t>sc.hadoopFile</a:t>
            </a:r>
            <a:r>
              <a:rPr lang="en-US" dirty="0">
                <a:latin typeface="Consolas"/>
                <a:cs typeface="Consolas"/>
              </a:rPr>
              <a:t>(</a:t>
            </a:r>
            <a:r>
              <a:rPr lang="en-US" dirty="0" err="1">
                <a:latin typeface="Consolas"/>
                <a:cs typeface="Consolas"/>
              </a:rPr>
              <a:t>keyClass</a:t>
            </a:r>
            <a:r>
              <a:rPr lang="en-US" dirty="0">
                <a:latin typeface="Consolas"/>
                <a:cs typeface="Consolas"/>
              </a:rPr>
              <a:t>, </a:t>
            </a:r>
            <a:r>
              <a:rPr lang="en-US" dirty="0" err="1">
                <a:latin typeface="Consolas"/>
                <a:cs typeface="Consolas"/>
              </a:rPr>
              <a:t>valClass</a:t>
            </a:r>
            <a:r>
              <a:rPr lang="en-US" dirty="0">
                <a:latin typeface="Consolas"/>
                <a:cs typeface="Consolas"/>
              </a:rPr>
              <a:t>, </a:t>
            </a:r>
            <a:r>
              <a:rPr lang="en-US" dirty="0" err="1">
                <a:latin typeface="Consolas"/>
                <a:cs typeface="Consolas"/>
              </a:rPr>
              <a:t>inputFmt</a:t>
            </a:r>
            <a:r>
              <a:rPr lang="en-US" dirty="0">
                <a:latin typeface="Consolas"/>
                <a:cs typeface="Consolas"/>
              </a:rPr>
              <a:t>, </a:t>
            </a:r>
            <a:r>
              <a:rPr lang="en-US" dirty="0" err="1">
                <a:latin typeface="Consolas"/>
                <a:cs typeface="Consolas"/>
              </a:rPr>
              <a:t>conf</a:t>
            </a:r>
            <a:r>
              <a:rPr lang="en-US" dirty="0">
                <a:latin typeface="Consolas"/>
                <a:cs typeface="Consolas"/>
              </a:rPr>
              <a:t>)</a:t>
            </a:r>
          </a:p>
          <a:p>
            <a:pPr>
              <a:spcBef>
                <a:spcPts val="0"/>
              </a:spcBef>
            </a:pPr>
            <a:endParaRPr lang="en-US" dirty="0">
              <a:latin typeface="Consolas"/>
              <a:cs typeface="Consolas"/>
            </a:endParaRPr>
          </a:p>
          <a:p>
            <a:endParaRPr lang="en-US" dirty="0"/>
          </a:p>
        </p:txBody>
      </p:sp>
    </p:spTree>
    <p:extLst>
      <p:ext uri="{BB962C8B-B14F-4D97-AF65-F5344CB8AC3E}">
        <p14:creationId xmlns:p14="http://schemas.microsoft.com/office/powerpoint/2010/main" val="2084489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9538"/>
            <a:ext cx="8318975" cy="4221162"/>
          </a:xfrm>
        </p:spPr>
        <p:txBody>
          <a:bodyPr/>
          <a:lstStyle/>
          <a:p>
            <a:pPr marL="0" indent="0">
              <a:spcBef>
                <a:spcPts val="1260"/>
              </a:spcBef>
              <a:buNone/>
            </a:pPr>
            <a:r>
              <a:rPr lang="en-US" sz="1700" dirty="0">
                <a:latin typeface="Consolas"/>
                <a:cs typeface="Consolas"/>
              </a:rPr>
              <a:t>visits = </a:t>
            </a:r>
            <a:r>
              <a:rPr lang="en-US" sz="1700" dirty="0" err="1">
                <a:latin typeface="Consolas"/>
                <a:cs typeface="Consolas"/>
              </a:rPr>
              <a:t>sc.parallelize</a:t>
            </a:r>
            <a:r>
              <a:rPr lang="en-US" sz="1700" dirty="0">
                <a:latin typeface="Consolas"/>
                <a:cs typeface="Consolas"/>
              </a:rPr>
              <a:t>([(</a:t>
            </a:r>
            <a:r>
              <a:rPr lang="en-US" sz="1700" dirty="0">
                <a:solidFill>
                  <a:srgbClr val="000090"/>
                </a:solidFill>
                <a:latin typeface="Consolas"/>
                <a:cs typeface="Consolas"/>
              </a:rPr>
              <a:t>“</a:t>
            </a:r>
            <a:r>
              <a:rPr lang="en-US" sz="1700" dirty="0" err="1">
                <a:solidFill>
                  <a:srgbClr val="000090"/>
                </a:solidFill>
                <a:latin typeface="Consolas"/>
                <a:cs typeface="Consolas"/>
              </a:rPr>
              <a:t>index.html</a:t>
            </a:r>
            <a:r>
              <a:rPr lang="en-US" sz="1700" dirty="0">
                <a:solidFill>
                  <a:srgbClr val="000090"/>
                </a:solidFill>
                <a:latin typeface="Consolas"/>
                <a:cs typeface="Consolas"/>
              </a:rPr>
              <a:t>”</a:t>
            </a:r>
            <a:r>
              <a:rPr lang="en-US" sz="1700" dirty="0">
                <a:latin typeface="Consolas"/>
                <a:cs typeface="Consolas"/>
              </a:rPr>
              <a:t>,</a:t>
            </a:r>
            <a:r>
              <a:rPr lang="en-US" sz="1700" dirty="0">
                <a:solidFill>
                  <a:srgbClr val="000090"/>
                </a:solidFill>
                <a:latin typeface="Consolas"/>
                <a:cs typeface="Consolas"/>
              </a:rPr>
              <a:t> “1.2.3.4”</a:t>
            </a:r>
            <a:r>
              <a:rPr lang="en-US" sz="1700" dirty="0">
                <a:latin typeface="Consolas"/>
                <a:cs typeface="Consolas"/>
              </a:rPr>
              <a:t>),</a:t>
            </a:r>
            <a:br>
              <a:rPr lang="en-US" sz="1700" dirty="0">
                <a:latin typeface="Consolas"/>
                <a:cs typeface="Consolas"/>
              </a:rPr>
            </a:br>
            <a:r>
              <a:rPr lang="en-US" sz="1700" dirty="0">
                <a:latin typeface="Consolas"/>
                <a:cs typeface="Consolas"/>
              </a:rPr>
              <a:t>                         (</a:t>
            </a:r>
            <a:r>
              <a:rPr lang="en-US" sz="1700" dirty="0">
                <a:solidFill>
                  <a:srgbClr val="000090"/>
                </a:solidFill>
                <a:latin typeface="Consolas"/>
                <a:cs typeface="Consolas"/>
              </a:rPr>
              <a:t>“</a:t>
            </a:r>
            <a:r>
              <a:rPr lang="en-US" sz="1700" dirty="0" err="1">
                <a:solidFill>
                  <a:srgbClr val="000090"/>
                </a:solidFill>
                <a:latin typeface="Consolas"/>
                <a:cs typeface="Consolas"/>
              </a:rPr>
              <a:t>about.html</a:t>
            </a:r>
            <a:r>
              <a:rPr lang="en-US" sz="1700" dirty="0">
                <a:solidFill>
                  <a:srgbClr val="000090"/>
                </a:solidFill>
                <a:latin typeface="Consolas"/>
                <a:cs typeface="Consolas"/>
              </a:rPr>
              <a:t>”</a:t>
            </a:r>
            <a:r>
              <a:rPr lang="en-US" sz="1700" dirty="0">
                <a:solidFill>
                  <a:srgbClr val="000000"/>
                </a:solidFill>
                <a:latin typeface="Consolas"/>
                <a:cs typeface="Consolas"/>
              </a:rPr>
              <a:t>,</a:t>
            </a:r>
            <a:r>
              <a:rPr lang="en-US" sz="1700" dirty="0">
                <a:solidFill>
                  <a:srgbClr val="000090"/>
                </a:solidFill>
                <a:latin typeface="Consolas"/>
                <a:cs typeface="Consolas"/>
              </a:rPr>
              <a:t> “3.4.5.6”</a:t>
            </a:r>
            <a:r>
              <a:rPr lang="en-US" sz="1700" dirty="0">
                <a:latin typeface="Consolas"/>
                <a:cs typeface="Consolas"/>
              </a:rPr>
              <a:t>),</a:t>
            </a:r>
            <a:br>
              <a:rPr lang="en-US" sz="1700" dirty="0">
                <a:latin typeface="Consolas"/>
                <a:cs typeface="Consolas"/>
              </a:rPr>
            </a:br>
            <a:r>
              <a:rPr lang="en-US" sz="1700" dirty="0">
                <a:latin typeface="Consolas"/>
                <a:cs typeface="Consolas"/>
              </a:rPr>
              <a:t>                         (</a:t>
            </a:r>
            <a:r>
              <a:rPr lang="en-US" sz="1700" dirty="0">
                <a:solidFill>
                  <a:srgbClr val="000090"/>
                </a:solidFill>
                <a:latin typeface="Consolas"/>
                <a:cs typeface="Consolas"/>
              </a:rPr>
              <a:t>“</a:t>
            </a:r>
            <a:r>
              <a:rPr lang="en-US" sz="1700" dirty="0" err="1">
                <a:solidFill>
                  <a:srgbClr val="000090"/>
                </a:solidFill>
                <a:latin typeface="Consolas"/>
                <a:cs typeface="Consolas"/>
              </a:rPr>
              <a:t>index.html</a:t>
            </a:r>
            <a:r>
              <a:rPr lang="en-US" sz="1700" dirty="0">
                <a:solidFill>
                  <a:srgbClr val="000090"/>
                </a:solidFill>
                <a:latin typeface="Consolas"/>
                <a:cs typeface="Consolas"/>
              </a:rPr>
              <a:t>”</a:t>
            </a:r>
            <a:r>
              <a:rPr lang="en-US" sz="1700" dirty="0">
                <a:solidFill>
                  <a:srgbClr val="000000"/>
                </a:solidFill>
                <a:latin typeface="Consolas"/>
                <a:cs typeface="Consolas"/>
              </a:rPr>
              <a:t>,</a:t>
            </a:r>
            <a:r>
              <a:rPr lang="en-US" sz="1700" dirty="0">
                <a:solidFill>
                  <a:srgbClr val="000090"/>
                </a:solidFill>
                <a:latin typeface="Consolas"/>
                <a:cs typeface="Consolas"/>
              </a:rPr>
              <a:t> “1.3.3.1”</a:t>
            </a:r>
            <a:r>
              <a:rPr lang="en-US" sz="1700" dirty="0">
                <a:latin typeface="Consolas"/>
                <a:cs typeface="Consolas"/>
              </a:rPr>
              <a:t>)])</a:t>
            </a:r>
          </a:p>
          <a:p>
            <a:pPr marL="0" indent="0">
              <a:spcBef>
                <a:spcPts val="1260"/>
              </a:spcBef>
              <a:buNone/>
            </a:pPr>
            <a:r>
              <a:rPr lang="en-US" sz="1700" dirty="0" err="1">
                <a:latin typeface="Consolas"/>
                <a:cs typeface="Consolas"/>
              </a:rPr>
              <a:t>pageNames</a:t>
            </a:r>
            <a:r>
              <a:rPr lang="en-US" sz="1700" dirty="0">
                <a:latin typeface="Consolas"/>
                <a:cs typeface="Consolas"/>
              </a:rPr>
              <a:t> = </a:t>
            </a:r>
            <a:r>
              <a:rPr lang="en-US" sz="1700" dirty="0" err="1">
                <a:latin typeface="Consolas"/>
                <a:cs typeface="Consolas"/>
              </a:rPr>
              <a:t>sc.parallelize</a:t>
            </a:r>
            <a:r>
              <a:rPr lang="en-US" sz="1700" dirty="0">
                <a:latin typeface="Consolas"/>
                <a:cs typeface="Consolas"/>
              </a:rPr>
              <a:t>([(</a:t>
            </a:r>
            <a:r>
              <a:rPr lang="en-US" sz="1700" dirty="0">
                <a:solidFill>
                  <a:srgbClr val="000090"/>
                </a:solidFill>
                <a:latin typeface="Consolas"/>
                <a:cs typeface="Consolas"/>
              </a:rPr>
              <a:t>“</a:t>
            </a:r>
            <a:r>
              <a:rPr lang="en-US" sz="1700" dirty="0" err="1">
                <a:solidFill>
                  <a:srgbClr val="000090"/>
                </a:solidFill>
                <a:latin typeface="Consolas"/>
                <a:cs typeface="Consolas"/>
              </a:rPr>
              <a:t>index.html</a:t>
            </a:r>
            <a:r>
              <a:rPr lang="en-US" sz="1700" dirty="0">
                <a:solidFill>
                  <a:srgbClr val="000090"/>
                </a:solidFill>
                <a:latin typeface="Consolas"/>
                <a:cs typeface="Consolas"/>
              </a:rPr>
              <a:t>”</a:t>
            </a:r>
            <a:r>
              <a:rPr lang="en-US" sz="1700" dirty="0">
                <a:latin typeface="Consolas"/>
                <a:cs typeface="Consolas"/>
              </a:rPr>
              <a:t>, </a:t>
            </a:r>
            <a:r>
              <a:rPr lang="en-US" sz="1700" dirty="0">
                <a:solidFill>
                  <a:srgbClr val="000090"/>
                </a:solidFill>
                <a:latin typeface="Consolas"/>
                <a:cs typeface="Consolas"/>
              </a:rPr>
              <a:t>“Home”</a:t>
            </a:r>
            <a:r>
              <a:rPr lang="en-US" sz="1700" dirty="0">
                <a:latin typeface="Consolas"/>
                <a:cs typeface="Consolas"/>
              </a:rPr>
              <a:t>), (</a:t>
            </a:r>
            <a:r>
              <a:rPr lang="en-US" sz="1700" dirty="0">
                <a:solidFill>
                  <a:srgbClr val="000090"/>
                </a:solidFill>
                <a:latin typeface="Consolas"/>
                <a:cs typeface="Consolas"/>
              </a:rPr>
              <a:t>“</a:t>
            </a:r>
            <a:r>
              <a:rPr lang="en-US" sz="1700" dirty="0" err="1">
                <a:solidFill>
                  <a:srgbClr val="000090"/>
                </a:solidFill>
                <a:latin typeface="Consolas"/>
                <a:cs typeface="Consolas"/>
              </a:rPr>
              <a:t>about.html</a:t>
            </a:r>
            <a:r>
              <a:rPr lang="en-US" sz="1700" dirty="0">
                <a:solidFill>
                  <a:srgbClr val="000090"/>
                </a:solidFill>
                <a:latin typeface="Consolas"/>
                <a:cs typeface="Consolas"/>
              </a:rPr>
              <a:t>”</a:t>
            </a:r>
            <a:r>
              <a:rPr lang="en-US" sz="1700" dirty="0">
                <a:latin typeface="Consolas"/>
                <a:cs typeface="Consolas"/>
              </a:rPr>
              <a:t>, </a:t>
            </a:r>
            <a:r>
              <a:rPr lang="en-US" sz="1700" dirty="0">
                <a:solidFill>
                  <a:srgbClr val="000090"/>
                </a:solidFill>
                <a:latin typeface="Consolas"/>
                <a:cs typeface="Consolas"/>
              </a:rPr>
              <a:t>“About”</a:t>
            </a:r>
            <a:r>
              <a:rPr lang="en-US" sz="1700" dirty="0">
                <a:latin typeface="Consolas"/>
                <a:cs typeface="Consolas"/>
              </a:rPr>
              <a:t>)])</a:t>
            </a:r>
          </a:p>
          <a:p>
            <a:pPr marL="0" indent="0">
              <a:spcBef>
                <a:spcPts val="1260"/>
              </a:spcBef>
              <a:buNone/>
            </a:pPr>
            <a:r>
              <a:rPr lang="en-US" sz="1700" dirty="0" err="1">
                <a:latin typeface="Consolas"/>
                <a:cs typeface="Consolas"/>
              </a:rPr>
              <a:t>visits.</a:t>
            </a:r>
            <a:r>
              <a:rPr lang="en-US" sz="1700" dirty="0" err="1">
                <a:solidFill>
                  <a:srgbClr val="3366FF"/>
                </a:solidFill>
                <a:latin typeface="Consolas"/>
                <a:cs typeface="Consolas"/>
              </a:rPr>
              <a:t>join</a:t>
            </a:r>
            <a:r>
              <a:rPr lang="en-US" sz="1700" dirty="0">
                <a:latin typeface="Consolas"/>
                <a:cs typeface="Consolas"/>
              </a:rPr>
              <a:t>(</a:t>
            </a:r>
            <a:r>
              <a:rPr lang="en-US" sz="1700" dirty="0" err="1">
                <a:latin typeface="Consolas"/>
                <a:cs typeface="Consolas"/>
              </a:rPr>
              <a:t>pageNames</a:t>
            </a:r>
            <a:r>
              <a:rPr lang="en-US" sz="1700" dirty="0">
                <a:latin typeface="Consolas"/>
                <a:cs typeface="Consolas"/>
              </a:rPr>
              <a:t>) </a:t>
            </a:r>
            <a:br>
              <a:rPr lang="en-US" sz="1700" dirty="0">
                <a:solidFill>
                  <a:srgbClr val="008040"/>
                </a:solidFill>
                <a:latin typeface="Consolas"/>
                <a:cs typeface="Consolas"/>
              </a:rPr>
            </a:br>
            <a:r>
              <a:rPr lang="en-US" sz="1700" dirty="0">
                <a:solidFill>
                  <a:srgbClr val="008040"/>
                </a:solidFill>
                <a:latin typeface="Consolas"/>
                <a:cs typeface="Consolas"/>
              </a:rPr>
              <a:t># (“</a:t>
            </a:r>
            <a:r>
              <a:rPr lang="en-US" sz="1700" dirty="0" err="1">
                <a:solidFill>
                  <a:srgbClr val="008040"/>
                </a:solidFill>
                <a:latin typeface="Consolas"/>
                <a:cs typeface="Consolas"/>
              </a:rPr>
              <a:t>index.html</a:t>
            </a:r>
            <a:r>
              <a:rPr lang="en-US" sz="1700" dirty="0">
                <a:solidFill>
                  <a:srgbClr val="008040"/>
                </a:solidFill>
                <a:latin typeface="Consolas"/>
                <a:cs typeface="Consolas"/>
              </a:rPr>
              <a:t>”, (“1.2.3.4”, “Home”))</a:t>
            </a:r>
            <a:br>
              <a:rPr lang="en-US" sz="1700" dirty="0">
                <a:solidFill>
                  <a:srgbClr val="008040"/>
                </a:solidFill>
                <a:latin typeface="Consolas"/>
                <a:cs typeface="Consolas"/>
              </a:rPr>
            </a:br>
            <a:r>
              <a:rPr lang="en-US" sz="1700" dirty="0">
                <a:solidFill>
                  <a:srgbClr val="008040"/>
                </a:solidFill>
                <a:latin typeface="Consolas"/>
                <a:cs typeface="Consolas"/>
              </a:rPr>
              <a:t># (“</a:t>
            </a:r>
            <a:r>
              <a:rPr lang="en-US" sz="1700" dirty="0" err="1">
                <a:solidFill>
                  <a:srgbClr val="008040"/>
                </a:solidFill>
                <a:latin typeface="Consolas"/>
                <a:cs typeface="Consolas"/>
              </a:rPr>
              <a:t>index.html</a:t>
            </a:r>
            <a:r>
              <a:rPr lang="en-US" sz="1700" dirty="0">
                <a:solidFill>
                  <a:srgbClr val="008040"/>
                </a:solidFill>
                <a:latin typeface="Consolas"/>
                <a:cs typeface="Consolas"/>
              </a:rPr>
              <a:t>”, (“1.3.3.1”, “Home”))</a:t>
            </a:r>
            <a:br>
              <a:rPr lang="en-US" sz="1700" dirty="0">
                <a:solidFill>
                  <a:srgbClr val="008040"/>
                </a:solidFill>
                <a:latin typeface="Consolas"/>
                <a:cs typeface="Consolas"/>
              </a:rPr>
            </a:br>
            <a:r>
              <a:rPr lang="en-US" sz="1700" dirty="0">
                <a:solidFill>
                  <a:srgbClr val="008040"/>
                </a:solidFill>
                <a:latin typeface="Consolas"/>
                <a:cs typeface="Consolas"/>
              </a:rPr>
              <a:t># (“</a:t>
            </a:r>
            <a:r>
              <a:rPr lang="en-US" sz="1700" dirty="0" err="1">
                <a:solidFill>
                  <a:srgbClr val="008040"/>
                </a:solidFill>
                <a:latin typeface="Consolas"/>
                <a:cs typeface="Consolas"/>
              </a:rPr>
              <a:t>about.html</a:t>
            </a:r>
            <a:r>
              <a:rPr lang="en-US" sz="1700" dirty="0">
                <a:solidFill>
                  <a:srgbClr val="008040"/>
                </a:solidFill>
                <a:latin typeface="Consolas"/>
                <a:cs typeface="Consolas"/>
              </a:rPr>
              <a:t>”, (“3.4.5.6”, “About”))</a:t>
            </a:r>
          </a:p>
          <a:p>
            <a:pPr marL="0" indent="0">
              <a:spcBef>
                <a:spcPts val="1260"/>
              </a:spcBef>
              <a:buNone/>
            </a:pPr>
            <a:r>
              <a:rPr lang="en-US" sz="1700" dirty="0" err="1">
                <a:latin typeface="Consolas"/>
                <a:cs typeface="Consolas"/>
              </a:rPr>
              <a:t>visits.</a:t>
            </a:r>
            <a:r>
              <a:rPr lang="en-US" sz="1700" dirty="0" err="1">
                <a:solidFill>
                  <a:srgbClr val="3366FF"/>
                </a:solidFill>
                <a:latin typeface="Consolas"/>
                <a:cs typeface="Consolas"/>
              </a:rPr>
              <a:t>cogroup</a:t>
            </a:r>
            <a:r>
              <a:rPr lang="en-US" sz="1700" dirty="0">
                <a:latin typeface="Consolas"/>
                <a:cs typeface="Consolas"/>
              </a:rPr>
              <a:t>(</a:t>
            </a:r>
            <a:r>
              <a:rPr lang="en-US" sz="1700" dirty="0" err="1">
                <a:latin typeface="Consolas"/>
                <a:cs typeface="Consolas"/>
              </a:rPr>
              <a:t>pageNames</a:t>
            </a:r>
            <a:r>
              <a:rPr lang="en-US" sz="1700" dirty="0">
                <a:latin typeface="Consolas"/>
                <a:cs typeface="Consolas"/>
              </a:rPr>
              <a:t>) </a:t>
            </a:r>
            <a:br>
              <a:rPr lang="en-US" sz="1700" dirty="0">
                <a:solidFill>
                  <a:srgbClr val="008040"/>
                </a:solidFill>
                <a:latin typeface="Consolas"/>
                <a:cs typeface="Consolas"/>
              </a:rPr>
            </a:br>
            <a:r>
              <a:rPr lang="en-US" sz="1700" dirty="0">
                <a:solidFill>
                  <a:srgbClr val="008040"/>
                </a:solidFill>
                <a:latin typeface="Consolas"/>
                <a:cs typeface="Consolas"/>
              </a:rPr>
              <a:t># (“</a:t>
            </a:r>
            <a:r>
              <a:rPr lang="en-US" sz="1700" dirty="0" err="1">
                <a:solidFill>
                  <a:srgbClr val="008040"/>
                </a:solidFill>
                <a:latin typeface="Consolas"/>
                <a:cs typeface="Consolas"/>
              </a:rPr>
              <a:t>index.html</a:t>
            </a:r>
            <a:r>
              <a:rPr lang="en-US" sz="1700" dirty="0">
                <a:solidFill>
                  <a:srgbClr val="008040"/>
                </a:solidFill>
                <a:latin typeface="Consolas"/>
                <a:cs typeface="Consolas"/>
              </a:rPr>
              <a:t>”, (</a:t>
            </a:r>
            <a:r>
              <a:rPr lang="en-US" sz="1700" dirty="0" err="1">
                <a:solidFill>
                  <a:srgbClr val="008040"/>
                </a:solidFill>
                <a:latin typeface="Consolas"/>
                <a:cs typeface="Consolas"/>
              </a:rPr>
              <a:t>Seq</a:t>
            </a:r>
            <a:r>
              <a:rPr lang="en-US" sz="1700" dirty="0">
                <a:solidFill>
                  <a:srgbClr val="008040"/>
                </a:solidFill>
                <a:latin typeface="Consolas"/>
                <a:cs typeface="Consolas"/>
              </a:rPr>
              <a:t>(“1.2.3.4”, “1.3.3.1”), </a:t>
            </a:r>
            <a:r>
              <a:rPr lang="en-US" sz="1700" dirty="0" err="1">
                <a:solidFill>
                  <a:srgbClr val="008040"/>
                </a:solidFill>
                <a:latin typeface="Consolas"/>
                <a:cs typeface="Consolas"/>
              </a:rPr>
              <a:t>Seq</a:t>
            </a:r>
            <a:r>
              <a:rPr lang="en-US" sz="1700" dirty="0">
                <a:solidFill>
                  <a:srgbClr val="008040"/>
                </a:solidFill>
                <a:latin typeface="Consolas"/>
                <a:cs typeface="Consolas"/>
              </a:rPr>
              <a:t>(“Home”)))</a:t>
            </a:r>
            <a:br>
              <a:rPr lang="en-US" sz="1700" dirty="0">
                <a:solidFill>
                  <a:srgbClr val="008040"/>
                </a:solidFill>
                <a:latin typeface="Consolas"/>
                <a:cs typeface="Consolas"/>
              </a:rPr>
            </a:br>
            <a:r>
              <a:rPr lang="en-US" sz="1700" dirty="0">
                <a:solidFill>
                  <a:srgbClr val="008040"/>
                </a:solidFill>
                <a:latin typeface="Consolas"/>
                <a:cs typeface="Consolas"/>
              </a:rPr>
              <a:t># (“</a:t>
            </a:r>
            <a:r>
              <a:rPr lang="en-US" sz="1700" dirty="0" err="1">
                <a:solidFill>
                  <a:srgbClr val="008040"/>
                </a:solidFill>
                <a:latin typeface="Consolas"/>
                <a:cs typeface="Consolas"/>
              </a:rPr>
              <a:t>about.html</a:t>
            </a:r>
            <a:r>
              <a:rPr lang="en-US" sz="1700" dirty="0">
                <a:solidFill>
                  <a:srgbClr val="008040"/>
                </a:solidFill>
                <a:latin typeface="Consolas"/>
                <a:cs typeface="Consolas"/>
              </a:rPr>
              <a:t>”, (</a:t>
            </a:r>
            <a:r>
              <a:rPr lang="en-US" sz="1700" dirty="0" err="1">
                <a:solidFill>
                  <a:srgbClr val="008040"/>
                </a:solidFill>
                <a:latin typeface="Consolas"/>
                <a:cs typeface="Consolas"/>
              </a:rPr>
              <a:t>Seq</a:t>
            </a:r>
            <a:r>
              <a:rPr lang="en-US" sz="1700" dirty="0">
                <a:solidFill>
                  <a:srgbClr val="008040"/>
                </a:solidFill>
                <a:latin typeface="Consolas"/>
                <a:cs typeface="Consolas"/>
              </a:rPr>
              <a:t>(“3.4.5.6”), </a:t>
            </a:r>
            <a:r>
              <a:rPr lang="en-US" sz="1700" dirty="0" err="1">
                <a:solidFill>
                  <a:srgbClr val="008040"/>
                </a:solidFill>
                <a:latin typeface="Consolas"/>
                <a:cs typeface="Consolas"/>
              </a:rPr>
              <a:t>Seq</a:t>
            </a:r>
            <a:r>
              <a:rPr lang="en-US" sz="1700" dirty="0">
                <a:solidFill>
                  <a:srgbClr val="008040"/>
                </a:solidFill>
                <a:latin typeface="Consolas"/>
                <a:cs typeface="Consolas"/>
              </a:rPr>
              <a:t>(“About”)))</a:t>
            </a:r>
          </a:p>
        </p:txBody>
      </p:sp>
      <p:sp>
        <p:nvSpPr>
          <p:cNvPr id="4" name="Title 3"/>
          <p:cNvSpPr>
            <a:spLocks noGrp="1"/>
          </p:cNvSpPr>
          <p:nvPr>
            <p:ph type="title"/>
          </p:nvPr>
        </p:nvSpPr>
        <p:spPr/>
        <p:txBody>
          <a:bodyPr/>
          <a:lstStyle/>
          <a:p>
            <a:r>
              <a:rPr lang="en-US" dirty="0"/>
              <a:t>Multiple Datasets</a:t>
            </a:r>
          </a:p>
        </p:txBody>
      </p:sp>
    </p:spTree>
    <p:extLst>
      <p:ext uri="{BB962C8B-B14F-4D97-AF65-F5344CB8AC3E}">
        <p14:creationId xmlns:p14="http://schemas.microsoft.com/office/powerpoint/2010/main" val="62278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4C90-319D-4D48-AB20-85EC4C928D41}"/>
              </a:ext>
            </a:extLst>
          </p:cNvPr>
          <p:cNvSpPr>
            <a:spLocks noGrp="1"/>
          </p:cNvSpPr>
          <p:nvPr>
            <p:ph type="title"/>
          </p:nvPr>
        </p:nvSpPr>
        <p:spPr>
          <a:xfrm>
            <a:off x="606425" y="1100903"/>
            <a:ext cx="7886700" cy="599459"/>
          </a:xfrm>
        </p:spPr>
        <p:txBody>
          <a:bodyPr>
            <a:normAutofit fontScale="90000"/>
          </a:bodyPr>
          <a:lstStyle/>
          <a:p>
            <a:r>
              <a:rPr lang="en-US" dirty="0"/>
              <a:t>Typical RDD pattern of use</a:t>
            </a:r>
          </a:p>
        </p:txBody>
      </p:sp>
      <p:sp>
        <p:nvSpPr>
          <p:cNvPr id="3" name="Text Placeholder 2">
            <a:extLst>
              <a:ext uri="{FF2B5EF4-FFF2-40B4-BE49-F238E27FC236}">
                <a16:creationId xmlns:a16="http://schemas.microsoft.com/office/drawing/2014/main" id="{CC7C570C-1F01-453D-AD92-CF98F6A72F3A}"/>
              </a:ext>
            </a:extLst>
          </p:cNvPr>
          <p:cNvSpPr>
            <a:spLocks noGrp="1"/>
          </p:cNvSpPr>
          <p:nvPr>
            <p:ph type="body" idx="1"/>
          </p:nvPr>
        </p:nvSpPr>
        <p:spPr>
          <a:xfrm>
            <a:off x="524724" y="1894135"/>
            <a:ext cx="7886700" cy="4201865"/>
          </a:xfrm>
        </p:spPr>
        <p:txBody>
          <a:bodyPr>
            <a:normAutofit/>
          </a:bodyPr>
          <a:lstStyle/>
          <a:p>
            <a:pPr>
              <a:spcBef>
                <a:spcPts val="400"/>
              </a:spcBef>
              <a:spcAft>
                <a:spcPts val="400"/>
              </a:spcAft>
            </a:pPr>
            <a:r>
              <a:rPr lang="en-US" sz="2800" dirty="0"/>
              <a:t>Hadoop job uses RDD to transform some input object, like a “recipe” for generating a cooked version of the object.</a:t>
            </a:r>
          </a:p>
          <a:p>
            <a:pPr>
              <a:spcBef>
                <a:spcPts val="400"/>
              </a:spcBef>
              <a:spcAft>
                <a:spcPts val="400"/>
              </a:spcAft>
            </a:pPr>
            <a:r>
              <a:rPr lang="en-US" sz="2800" dirty="0"/>
              <a:t>The task might further transform the RDD with additional RDDs, in the style of a functional program.</a:t>
            </a:r>
          </a:p>
          <a:p>
            <a:pPr>
              <a:spcBef>
                <a:spcPts val="400"/>
              </a:spcBef>
              <a:spcAft>
                <a:spcPts val="400"/>
              </a:spcAft>
            </a:pPr>
            <a:r>
              <a:rPr lang="en-US" sz="2800" dirty="0"/>
              <a:t>Eventually, some task consumes the RDD output (or perhaps several of these RDDs) as part of a MapReduce-style computation.</a:t>
            </a:r>
          </a:p>
        </p:txBody>
      </p:sp>
      <p:sp>
        <p:nvSpPr>
          <p:cNvPr id="4" name="Slide Number Placeholder 3">
            <a:extLst>
              <a:ext uri="{FF2B5EF4-FFF2-40B4-BE49-F238E27FC236}">
                <a16:creationId xmlns:a16="http://schemas.microsoft.com/office/drawing/2014/main" id="{B295E18E-9117-46C1-A976-9B2576A8CE8B}"/>
              </a:ext>
            </a:extLst>
          </p:cNvPr>
          <p:cNvSpPr>
            <a:spLocks noGrp="1"/>
          </p:cNvSpPr>
          <p:nvPr>
            <p:ph type="sldNum" idx="12"/>
          </p:nvPr>
        </p:nvSpPr>
        <p:spPr/>
        <p:txBody>
          <a:bodyPr/>
          <a:lstStyle/>
          <a:p>
            <a:fld id="{00000000-1234-1234-1234-123412341234}" type="slidenum">
              <a:rPr lang="en-US" smtClean="0"/>
              <a:pPr/>
              <a:t>46</a:t>
            </a:fld>
            <a:endParaRPr lang="en-US"/>
          </a:p>
        </p:txBody>
      </p:sp>
      <p:sp>
        <p:nvSpPr>
          <p:cNvPr id="5" name="Line 2">
            <a:extLst>
              <a:ext uri="{FF2B5EF4-FFF2-40B4-BE49-F238E27FC236}">
                <a16:creationId xmlns:a16="http://schemas.microsoft.com/office/drawing/2014/main" id="{8FD12912-1835-4486-963D-C3617D6F32E7}"/>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174081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47</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524724" y="2516083"/>
            <a:ext cx="4733076" cy="2434002"/>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5407911" y="2445313"/>
            <a:ext cx="3085264" cy="2343399"/>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050"/>
              </a:spcBef>
            </a:pPr>
            <a:r>
              <a:rPr lang="en-US" dirty="0">
                <a:solidFill>
                  <a:schemeClr val="bg1">
                    <a:lumMod val="65000"/>
                  </a:schemeClr>
                </a:solidFill>
                <a:ea typeface="Arial"/>
                <a:cs typeface="Arial"/>
              </a:rPr>
              <a:t>Spark Context</a:t>
            </a:r>
          </a:p>
          <a:p>
            <a:pPr>
              <a:lnSpc>
                <a:spcPct val="115000"/>
              </a:lnSpc>
              <a:spcBef>
                <a:spcPts val="1050"/>
              </a:spcBef>
            </a:pPr>
            <a:r>
              <a:rPr lang="en-US" b="1" dirty="0">
                <a:solidFill>
                  <a:schemeClr val="bg1">
                    <a:lumMod val="65000"/>
                  </a:schemeClr>
                </a:solidFill>
                <a:ea typeface="Arial"/>
                <a:cs typeface="Arial"/>
              </a:rPr>
              <a:t>Resilient Distributed Data</a:t>
            </a:r>
          </a:p>
          <a:p>
            <a:pPr>
              <a:lnSpc>
                <a:spcPct val="115000"/>
              </a:lnSpc>
              <a:spcBef>
                <a:spcPts val="1050"/>
              </a:spcBef>
            </a:pPr>
            <a:r>
              <a:rPr lang="en-US" b="1" dirty="0">
                <a:ea typeface="Arial"/>
                <a:cs typeface="Arial"/>
              </a:rPr>
              <a:t>Transformations</a:t>
            </a:r>
          </a:p>
          <a:p>
            <a:pPr>
              <a:lnSpc>
                <a:spcPct val="115000"/>
              </a:lnSpc>
              <a:spcBef>
                <a:spcPts val="1050"/>
              </a:spcBef>
            </a:pPr>
            <a:r>
              <a:rPr lang="en-US" b="1"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524724" y="1832612"/>
            <a:ext cx="5766173" cy="545734"/>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350"/>
              </a:spcBef>
              <a:spcAft>
                <a:spcPts val="350"/>
              </a:spcAft>
              <a:buNone/>
            </a:pPr>
            <a:r>
              <a:rPr lang="en-US" sz="2400" dirty="0"/>
              <a:t>Example of an application:</a:t>
            </a:r>
            <a:endParaRPr lang="en-US" sz="2400" dirty="0">
              <a:solidFill>
                <a:srgbClr val="000000"/>
              </a:solidFill>
              <a:ea typeface="Arial"/>
              <a:cs typeface="Arial"/>
            </a:endParaRPr>
          </a:p>
        </p:txBody>
      </p:sp>
    </p:spTree>
    <p:extLst>
      <p:ext uri="{BB962C8B-B14F-4D97-AF65-F5344CB8AC3E}">
        <p14:creationId xmlns:p14="http://schemas.microsoft.com/office/powerpoint/2010/main" val="2108495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RDD Operations</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48</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208">
            <a:extLst>
              <a:ext uri="{FF2B5EF4-FFF2-40B4-BE49-F238E27FC236}">
                <a16:creationId xmlns:a16="http://schemas.microsoft.com/office/drawing/2014/main" id="{0B023B0D-07B8-403D-9E03-2E72D427CFFB}"/>
              </a:ext>
            </a:extLst>
          </p:cNvPr>
          <p:cNvSpPr txBox="1">
            <a:spLocks/>
          </p:cNvSpPr>
          <p:nvPr/>
        </p:nvSpPr>
        <p:spPr>
          <a:xfrm>
            <a:off x="524724" y="1949783"/>
            <a:ext cx="4233256" cy="1991632"/>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400" dirty="0">
                <a:ea typeface="Arial"/>
                <a:cs typeface="Arial"/>
              </a:rPr>
              <a:t>Two types of operations</a:t>
            </a:r>
          </a:p>
          <a:p>
            <a:pPr marL="0" indent="0">
              <a:lnSpc>
                <a:spcPct val="100000"/>
              </a:lnSpc>
              <a:spcBef>
                <a:spcPts val="400"/>
              </a:spcBef>
              <a:spcAft>
                <a:spcPts val="400"/>
              </a:spcAft>
              <a:buNone/>
            </a:pPr>
            <a:r>
              <a:rPr lang="en-US" sz="2400" b="1" dirty="0">
                <a:ea typeface="Arial"/>
                <a:cs typeface="Arial"/>
              </a:rPr>
              <a:t>Transformations</a:t>
            </a:r>
            <a:r>
              <a:rPr lang="en-US" sz="2400" dirty="0">
                <a:ea typeface="Arial"/>
                <a:cs typeface="Arial"/>
              </a:rPr>
              <a:t>: Define a new RDD based on current RDD(s)</a:t>
            </a:r>
          </a:p>
          <a:p>
            <a:pPr marL="0" indent="0">
              <a:lnSpc>
                <a:spcPct val="100000"/>
              </a:lnSpc>
              <a:spcBef>
                <a:spcPts val="400"/>
              </a:spcBef>
              <a:spcAft>
                <a:spcPts val="400"/>
              </a:spcAft>
              <a:buNone/>
            </a:pPr>
            <a:r>
              <a:rPr lang="en-US" sz="2400" b="1" dirty="0">
                <a:ea typeface="Arial"/>
                <a:cs typeface="Arial"/>
              </a:rPr>
              <a:t>Actions</a:t>
            </a:r>
            <a:r>
              <a:rPr lang="en-US" sz="2400" dirty="0">
                <a:ea typeface="Arial"/>
                <a:cs typeface="Arial"/>
              </a:rPr>
              <a:t>: return values</a:t>
            </a:r>
          </a:p>
        </p:txBody>
      </p:sp>
      <p:pic>
        <p:nvPicPr>
          <p:cNvPr id="3" name="Picture 2">
            <a:extLst>
              <a:ext uri="{FF2B5EF4-FFF2-40B4-BE49-F238E27FC236}">
                <a16:creationId xmlns:a16="http://schemas.microsoft.com/office/drawing/2014/main" id="{421CF4FF-3587-44ED-A8F7-FD90C86CD2C1}"/>
              </a:ext>
            </a:extLst>
          </p:cNvPr>
          <p:cNvPicPr>
            <a:picLocks noChangeAspect="1"/>
          </p:cNvPicPr>
          <p:nvPr/>
        </p:nvPicPr>
        <p:blipFill>
          <a:blip r:embed="rId3"/>
          <a:stretch>
            <a:fillRect/>
          </a:stretch>
        </p:blipFill>
        <p:spPr>
          <a:xfrm>
            <a:off x="5240170" y="1949782"/>
            <a:ext cx="2829852" cy="981879"/>
          </a:xfrm>
          <a:prstGeom prst="rect">
            <a:avLst/>
          </a:prstGeom>
        </p:spPr>
      </p:pic>
      <p:pic>
        <p:nvPicPr>
          <p:cNvPr id="4" name="Picture 3">
            <a:extLst>
              <a:ext uri="{FF2B5EF4-FFF2-40B4-BE49-F238E27FC236}">
                <a16:creationId xmlns:a16="http://schemas.microsoft.com/office/drawing/2014/main" id="{913691FA-EB41-496E-87DC-55677BE10E0C}"/>
              </a:ext>
            </a:extLst>
          </p:cNvPr>
          <p:cNvPicPr>
            <a:picLocks noChangeAspect="1"/>
          </p:cNvPicPr>
          <p:nvPr/>
        </p:nvPicPr>
        <p:blipFill>
          <a:blip r:embed="rId4"/>
          <a:stretch>
            <a:fillRect/>
          </a:stretch>
        </p:blipFill>
        <p:spPr>
          <a:xfrm>
            <a:off x="5348659" y="3085013"/>
            <a:ext cx="2312313" cy="981879"/>
          </a:xfrm>
          <a:prstGeom prst="rect">
            <a:avLst/>
          </a:prstGeom>
        </p:spPr>
      </p:pic>
      <p:pic>
        <p:nvPicPr>
          <p:cNvPr id="10" name="Picture 9">
            <a:extLst>
              <a:ext uri="{FF2B5EF4-FFF2-40B4-BE49-F238E27FC236}">
                <a16:creationId xmlns:a16="http://schemas.microsoft.com/office/drawing/2014/main" id="{3E08546E-55DD-44A0-868C-22F2E2874E81}"/>
              </a:ext>
            </a:extLst>
          </p:cNvPr>
          <p:cNvPicPr>
            <a:picLocks noChangeAspect="1"/>
          </p:cNvPicPr>
          <p:nvPr/>
        </p:nvPicPr>
        <p:blipFill>
          <a:blip r:embed="rId5"/>
          <a:stretch>
            <a:fillRect/>
          </a:stretch>
        </p:blipFill>
        <p:spPr>
          <a:xfrm>
            <a:off x="2191900" y="4211234"/>
            <a:ext cx="3668605" cy="1393968"/>
          </a:xfrm>
          <a:prstGeom prst="rect">
            <a:avLst/>
          </a:prstGeom>
        </p:spPr>
      </p:pic>
    </p:spTree>
    <p:extLst>
      <p:ext uri="{BB962C8B-B14F-4D97-AF65-F5344CB8AC3E}">
        <p14:creationId xmlns:p14="http://schemas.microsoft.com/office/powerpoint/2010/main" val="2334688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63203" y="1109711"/>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RDD Transformations</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49</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9" name="Shape 208">
            <a:extLst>
              <a:ext uri="{FF2B5EF4-FFF2-40B4-BE49-F238E27FC236}">
                <a16:creationId xmlns:a16="http://schemas.microsoft.com/office/drawing/2014/main" id="{CD92E4FA-DA96-4B69-ABCE-5073EAF83493}"/>
              </a:ext>
            </a:extLst>
          </p:cNvPr>
          <p:cNvSpPr txBox="1">
            <a:spLocks/>
          </p:cNvSpPr>
          <p:nvPr/>
        </p:nvSpPr>
        <p:spPr>
          <a:xfrm>
            <a:off x="524724" y="1861222"/>
            <a:ext cx="7846494" cy="3455486"/>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400"/>
              </a:spcBef>
              <a:spcAft>
                <a:spcPts val="400"/>
              </a:spcAft>
            </a:pPr>
            <a:r>
              <a:rPr lang="en-US" sz="2400" dirty="0"/>
              <a:t>Set of operations on a RDD that define how they should be transformed</a:t>
            </a:r>
          </a:p>
          <a:p>
            <a:pPr>
              <a:lnSpc>
                <a:spcPct val="100000"/>
              </a:lnSpc>
              <a:spcBef>
                <a:spcPts val="400"/>
              </a:spcBef>
              <a:spcAft>
                <a:spcPts val="400"/>
              </a:spcAft>
            </a:pPr>
            <a:r>
              <a:rPr lang="en-US" sz="2400" dirty="0"/>
              <a:t>As in relational algebra, the application of a transformation to an RDD yields a new RDD (because RDD are immutable)</a:t>
            </a:r>
          </a:p>
          <a:p>
            <a:pPr>
              <a:lnSpc>
                <a:spcPct val="100000"/>
              </a:lnSpc>
              <a:spcBef>
                <a:spcPts val="400"/>
              </a:spcBef>
              <a:spcAft>
                <a:spcPts val="400"/>
              </a:spcAft>
            </a:pPr>
            <a:r>
              <a:rPr lang="en-US" sz="2400" dirty="0"/>
              <a:t>Transformations are lazy, they don’t compute right away. Just remember the transformations applied to datasets(lineage). Only compute when an action require.</a:t>
            </a:r>
          </a:p>
          <a:p>
            <a:pPr>
              <a:lnSpc>
                <a:spcPct val="100000"/>
              </a:lnSpc>
              <a:spcBef>
                <a:spcPts val="400"/>
              </a:spcBef>
              <a:spcAft>
                <a:spcPts val="400"/>
              </a:spcAft>
            </a:pPr>
            <a:r>
              <a:rPr lang="en-US" sz="2400" dirty="0">
                <a:ea typeface="Arial"/>
                <a:cs typeface="Arial"/>
              </a:rPr>
              <a:t>Examples: </a:t>
            </a:r>
            <a:r>
              <a:rPr lang="en-US" sz="2400" dirty="0"/>
              <a:t>map(), filter(), </a:t>
            </a:r>
            <a:r>
              <a:rPr lang="en-US" sz="2400" dirty="0" err="1"/>
              <a:t>groupByKey</a:t>
            </a:r>
            <a:r>
              <a:rPr lang="en-US" sz="2400" dirty="0"/>
              <a:t>(), </a:t>
            </a:r>
            <a:r>
              <a:rPr lang="en-US" sz="2400" dirty="0" err="1"/>
              <a:t>sortByKey</a:t>
            </a:r>
            <a:r>
              <a:rPr lang="en-US" sz="2400" dirty="0"/>
              <a:t>(), etc.</a:t>
            </a:r>
          </a:p>
        </p:txBody>
      </p:sp>
    </p:spTree>
    <p:extLst>
      <p:ext uri="{BB962C8B-B14F-4D97-AF65-F5344CB8AC3E}">
        <p14:creationId xmlns:p14="http://schemas.microsoft.com/office/powerpoint/2010/main" val="367067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800" b="1" dirty="0"/>
              <a:t>Background</a:t>
            </a:r>
            <a:endParaRPr lang="zh-CN" altLang="en-US" sz="4800" b="1" dirty="0"/>
          </a:p>
        </p:txBody>
      </p:sp>
      <p:sp>
        <p:nvSpPr>
          <p:cNvPr id="3" name="内容占位符 2"/>
          <p:cNvSpPr>
            <a:spLocks noGrp="1"/>
          </p:cNvSpPr>
          <p:nvPr>
            <p:ph idx="1"/>
          </p:nvPr>
        </p:nvSpPr>
        <p:spPr>
          <a:xfrm>
            <a:off x="467544" y="1556792"/>
            <a:ext cx="8229600" cy="4525963"/>
          </a:xfrm>
        </p:spPr>
        <p:txBody>
          <a:bodyPr/>
          <a:lstStyle/>
          <a:p>
            <a:pPr marL="0" indent="0">
              <a:buNone/>
            </a:pPr>
            <a:r>
              <a:rPr lang="en-US" altLang="zh-CN" dirty="0"/>
              <a:t>Most current cluster programming models are based on directed acyclic data flow from stable storage to stable storage</a:t>
            </a:r>
          </a:p>
          <a:p>
            <a:pPr marL="0" indent="0">
              <a:buNone/>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429000"/>
            <a:ext cx="68484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755576" y="3789040"/>
            <a:ext cx="7704856" cy="1800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rPr>
              <a:t>Benefits of data flow: </a:t>
            </a:r>
            <a:r>
              <a:rPr lang="en-US" altLang="zh-CN" sz="3200" dirty="0">
                <a:solidFill>
                  <a:schemeClr val="tx1"/>
                </a:solidFill>
              </a:rPr>
              <a:t>runtime can decide where to run tasks and can automatically recover from failures</a:t>
            </a:r>
            <a:endParaRPr lang="zh-CN" altLang="en-US" sz="3200" dirty="0">
              <a:solidFill>
                <a:schemeClr val="tx1"/>
              </a:solidFill>
            </a:endParaRPr>
          </a:p>
        </p:txBody>
      </p:sp>
    </p:spTree>
    <p:extLst>
      <p:ext uri="{BB962C8B-B14F-4D97-AF65-F5344CB8AC3E}">
        <p14:creationId xmlns:p14="http://schemas.microsoft.com/office/powerpoint/2010/main" val="125325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43421" y="1029280"/>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sz="3300" dirty="0">
                <a:ea typeface="Arial"/>
                <a:cs typeface="Arial"/>
                <a:sym typeface="Arial"/>
              </a:rPr>
              <a:t>Example: map and filter Transformations</a:t>
            </a:r>
            <a:endParaRPr sz="3300"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50</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pic>
        <p:nvPicPr>
          <p:cNvPr id="3" name="Picture 2">
            <a:extLst>
              <a:ext uri="{FF2B5EF4-FFF2-40B4-BE49-F238E27FC236}">
                <a16:creationId xmlns:a16="http://schemas.microsoft.com/office/drawing/2014/main" id="{0AF3DCCD-7638-42BA-96A0-AE314EDCF616}"/>
              </a:ext>
            </a:extLst>
          </p:cNvPr>
          <p:cNvPicPr>
            <a:picLocks noChangeAspect="1"/>
          </p:cNvPicPr>
          <p:nvPr/>
        </p:nvPicPr>
        <p:blipFill>
          <a:blip r:embed="rId3"/>
          <a:stretch>
            <a:fillRect/>
          </a:stretch>
        </p:blipFill>
        <p:spPr>
          <a:xfrm>
            <a:off x="1306661" y="1908069"/>
            <a:ext cx="6177624" cy="3676165"/>
          </a:xfrm>
          <a:prstGeom prst="rect">
            <a:avLst/>
          </a:prstGeom>
        </p:spPr>
      </p:pic>
      <p:sp>
        <p:nvSpPr>
          <p:cNvPr id="2" name="TextBox 1"/>
          <p:cNvSpPr txBox="1"/>
          <p:nvPr/>
        </p:nvSpPr>
        <p:spPr>
          <a:xfrm>
            <a:off x="2362200" y="2371444"/>
            <a:ext cx="853119" cy="369332"/>
          </a:xfrm>
          <a:prstGeom prst="rect">
            <a:avLst/>
          </a:prstGeom>
          <a:noFill/>
        </p:spPr>
        <p:txBody>
          <a:bodyPr wrap="none" rtlCol="0">
            <a:spAutoFit/>
          </a:bodyPr>
          <a:lstStyle/>
          <a:p>
            <a:r>
              <a:rPr lang="en-US" dirty="0"/>
              <a:t>python</a:t>
            </a:r>
          </a:p>
        </p:txBody>
      </p:sp>
      <p:sp>
        <p:nvSpPr>
          <p:cNvPr id="7" name="TextBox 6"/>
          <p:cNvSpPr txBox="1"/>
          <p:nvPr/>
        </p:nvSpPr>
        <p:spPr>
          <a:xfrm>
            <a:off x="5715000" y="2371444"/>
            <a:ext cx="660437" cy="369332"/>
          </a:xfrm>
          <a:prstGeom prst="rect">
            <a:avLst/>
          </a:prstGeom>
          <a:noFill/>
        </p:spPr>
        <p:txBody>
          <a:bodyPr wrap="none" rtlCol="0">
            <a:spAutoFit/>
          </a:bodyPr>
          <a:lstStyle/>
          <a:p>
            <a:r>
              <a:rPr lang="en-US" dirty="0"/>
              <a:t>Scala</a:t>
            </a:r>
          </a:p>
        </p:txBody>
      </p:sp>
    </p:spTree>
    <p:extLst>
      <p:ext uri="{BB962C8B-B14F-4D97-AF65-F5344CB8AC3E}">
        <p14:creationId xmlns:p14="http://schemas.microsoft.com/office/powerpoint/2010/main" val="2247865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30232" y="1109711"/>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RDD Actions</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51</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9" name="Shape 208">
            <a:extLst>
              <a:ext uri="{FF2B5EF4-FFF2-40B4-BE49-F238E27FC236}">
                <a16:creationId xmlns:a16="http://schemas.microsoft.com/office/drawing/2014/main" id="{CD92E4FA-DA96-4B69-ABCE-5073EAF83493}"/>
              </a:ext>
            </a:extLst>
          </p:cNvPr>
          <p:cNvSpPr txBox="1">
            <a:spLocks/>
          </p:cNvSpPr>
          <p:nvPr/>
        </p:nvSpPr>
        <p:spPr>
          <a:xfrm>
            <a:off x="524724" y="1861222"/>
            <a:ext cx="8090100" cy="3849056"/>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200" dirty="0"/>
              <a:t>Apply transformation chains on RDDs, eventually performing some additional operations (e.g., counting)</a:t>
            </a:r>
          </a:p>
          <a:p>
            <a:r>
              <a:rPr lang="en-US" sz="2200" dirty="0"/>
              <a:t>Some actions only store data to an external data source (e.g. HDFS), others fetch data from the RDD (and its transformation chain) upon which the action is applied, and convey it to the driver</a:t>
            </a:r>
          </a:p>
          <a:p>
            <a:r>
              <a:rPr lang="en-US" sz="2200" dirty="0">
                <a:ea typeface="Arial"/>
                <a:cs typeface="Arial"/>
              </a:rPr>
              <a:t>Some common actions</a:t>
            </a:r>
          </a:p>
          <a:p>
            <a:pPr lvl="1">
              <a:buSzPct val="60000"/>
              <a:buFont typeface="Wingdings" panose="05000000000000000000" pitchFamily="2" charset="2"/>
              <a:buChar char="Ø"/>
            </a:pPr>
            <a:r>
              <a:rPr lang="en-US" sz="2100" dirty="0"/>
              <a:t>count() – return the number of elements</a:t>
            </a:r>
          </a:p>
          <a:p>
            <a:pPr lvl="1">
              <a:buSzPct val="60000"/>
              <a:buFont typeface="Wingdings" panose="05000000000000000000" pitchFamily="2" charset="2"/>
              <a:buChar char="Ø"/>
            </a:pPr>
            <a:r>
              <a:rPr lang="en-US" sz="2100" dirty="0"/>
              <a:t>take(</a:t>
            </a:r>
            <a:r>
              <a:rPr lang="en-US" sz="2100" i="1" dirty="0"/>
              <a:t>n</a:t>
            </a:r>
            <a:r>
              <a:rPr lang="en-US" sz="2100" dirty="0"/>
              <a:t>) – return an array of the first </a:t>
            </a:r>
            <a:r>
              <a:rPr lang="en-US" sz="2100" i="1" dirty="0"/>
              <a:t>n </a:t>
            </a:r>
            <a:r>
              <a:rPr lang="en-US" sz="2100" dirty="0"/>
              <a:t>elements</a:t>
            </a:r>
          </a:p>
          <a:p>
            <a:pPr lvl="1">
              <a:buSzPct val="60000"/>
              <a:buFont typeface="Wingdings" panose="05000000000000000000" pitchFamily="2" charset="2"/>
              <a:buChar char="Ø"/>
            </a:pPr>
            <a:r>
              <a:rPr lang="en-US" sz="2100" dirty="0"/>
              <a:t>collect()– return an array of all elements</a:t>
            </a:r>
          </a:p>
          <a:p>
            <a:pPr lvl="1">
              <a:buSzPct val="60000"/>
              <a:buFont typeface="Wingdings" panose="05000000000000000000" pitchFamily="2" charset="2"/>
              <a:buChar char="Ø"/>
            </a:pPr>
            <a:r>
              <a:rPr lang="en-US" sz="2100" dirty="0" err="1"/>
              <a:t>saveAsTextFile</a:t>
            </a:r>
            <a:r>
              <a:rPr lang="en-US" sz="2100" dirty="0"/>
              <a:t>(</a:t>
            </a:r>
            <a:r>
              <a:rPr lang="en-US" sz="2100" i="1" dirty="0"/>
              <a:t>file</a:t>
            </a:r>
            <a:r>
              <a:rPr lang="en-US" sz="2100" dirty="0"/>
              <a:t>) – save to text file(s)</a:t>
            </a:r>
            <a:endParaRPr lang="en-US" sz="2100" dirty="0">
              <a:ea typeface="Arial"/>
              <a:cs typeface="Arial"/>
            </a:endParaRPr>
          </a:p>
          <a:p>
            <a:endParaRPr lang="en-US" sz="2200" dirty="0">
              <a:ea typeface="Arial"/>
              <a:cs typeface="Arial"/>
            </a:endParaRPr>
          </a:p>
        </p:txBody>
      </p:sp>
    </p:spTree>
    <p:extLst>
      <p:ext uri="{BB962C8B-B14F-4D97-AF65-F5344CB8AC3E}">
        <p14:creationId xmlns:p14="http://schemas.microsoft.com/office/powerpoint/2010/main" val="1761840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ea typeface="ＭＳ Ｐゴシック" pitchFamily="34" charset="-128"/>
              </a:rPr>
              <a:t>Sample Spark transformations</a:t>
            </a:r>
          </a:p>
        </p:txBody>
      </p:sp>
      <p:sp>
        <p:nvSpPr>
          <p:cNvPr id="28675" name="Content Placeholder 2"/>
          <p:cNvSpPr>
            <a:spLocks noGrp="1"/>
          </p:cNvSpPr>
          <p:nvPr>
            <p:ph idx="1"/>
          </p:nvPr>
        </p:nvSpPr>
        <p:spPr/>
        <p:txBody>
          <a:bodyPr/>
          <a:lstStyle/>
          <a:p>
            <a:r>
              <a:rPr lang="en-US" altLang="en-US" sz="1800" dirty="0">
                <a:ea typeface="ＭＳ Ｐゴシック" pitchFamily="34" charset="-128"/>
              </a:rPr>
              <a:t>map(</a:t>
            </a:r>
            <a:r>
              <a:rPr lang="en-US" altLang="en-US" sz="1800" dirty="0" err="1">
                <a:ea typeface="ＭＳ Ｐゴシック" pitchFamily="34" charset="-128"/>
              </a:rPr>
              <a:t>func</a:t>
            </a:r>
            <a:r>
              <a:rPr lang="en-US" altLang="en-US" sz="1800" dirty="0">
                <a:ea typeface="ＭＳ Ｐゴシック" pitchFamily="34" charset="-128"/>
              </a:rPr>
              <a:t>): Return a new distributed dataset formed by passing each element of the source through a function </a:t>
            </a:r>
            <a:r>
              <a:rPr lang="en-US" altLang="en-US" sz="1800" dirty="0" err="1">
                <a:ea typeface="ＭＳ Ｐゴシック" pitchFamily="34" charset="-128"/>
              </a:rPr>
              <a:t>func</a:t>
            </a:r>
            <a:r>
              <a:rPr lang="en-US" altLang="en-US" sz="1800" dirty="0">
                <a:ea typeface="ＭＳ Ｐゴシック" pitchFamily="34" charset="-128"/>
              </a:rPr>
              <a:t>.</a:t>
            </a:r>
          </a:p>
          <a:p>
            <a:r>
              <a:rPr lang="en-US" altLang="en-US" sz="1800" dirty="0">
                <a:ea typeface="ＭＳ Ｐゴシック" pitchFamily="34" charset="-128"/>
              </a:rPr>
              <a:t>filter(</a:t>
            </a:r>
            <a:r>
              <a:rPr lang="en-US" altLang="en-US" sz="1800" dirty="0" err="1">
                <a:ea typeface="ＭＳ Ｐゴシック" pitchFamily="34" charset="-128"/>
              </a:rPr>
              <a:t>func</a:t>
            </a:r>
            <a:r>
              <a:rPr lang="en-US" altLang="en-US" sz="1800" dirty="0">
                <a:ea typeface="ＭＳ Ｐゴシック" pitchFamily="34" charset="-128"/>
              </a:rPr>
              <a:t>): Return a new dataset formed by selecting those elements of the source on which </a:t>
            </a:r>
            <a:r>
              <a:rPr lang="en-US" altLang="en-US" sz="1800" dirty="0" err="1">
                <a:ea typeface="ＭＳ Ｐゴシック" pitchFamily="34" charset="-128"/>
              </a:rPr>
              <a:t>func</a:t>
            </a:r>
            <a:r>
              <a:rPr lang="en-US" altLang="en-US" sz="1800" dirty="0">
                <a:ea typeface="ＭＳ Ｐゴシック" pitchFamily="34" charset="-128"/>
              </a:rPr>
              <a:t> returns true</a:t>
            </a:r>
          </a:p>
          <a:p>
            <a:r>
              <a:rPr lang="en-US" altLang="en-US" sz="1800" dirty="0">
                <a:ea typeface="ＭＳ Ｐゴシック" pitchFamily="34" charset="-128"/>
              </a:rPr>
              <a:t>union(</a:t>
            </a:r>
            <a:r>
              <a:rPr lang="en-US" altLang="en-US" sz="1800" dirty="0" err="1">
                <a:ea typeface="ＭＳ Ｐゴシック" pitchFamily="34" charset="-128"/>
              </a:rPr>
              <a:t>otherDataset</a:t>
            </a:r>
            <a:r>
              <a:rPr lang="en-US" altLang="en-US" sz="1800" dirty="0">
                <a:ea typeface="ＭＳ Ｐゴシック" pitchFamily="34" charset="-128"/>
              </a:rPr>
              <a:t>): Return a new dataset that contains the union of the elements in the source dataset and the argument.</a:t>
            </a:r>
          </a:p>
          <a:p>
            <a:r>
              <a:rPr lang="en-US" altLang="en-US" sz="1800" dirty="0">
                <a:ea typeface="ＭＳ Ｐゴシック" pitchFamily="34" charset="-128"/>
              </a:rPr>
              <a:t>intersection(</a:t>
            </a:r>
            <a:r>
              <a:rPr lang="en-US" altLang="en-US" sz="1800" dirty="0" err="1">
                <a:ea typeface="ＭＳ Ｐゴシック" pitchFamily="34" charset="-128"/>
              </a:rPr>
              <a:t>otherDataset</a:t>
            </a:r>
            <a:r>
              <a:rPr lang="en-US" altLang="en-US" sz="1800" dirty="0">
                <a:ea typeface="ＭＳ Ｐゴシック" pitchFamily="34" charset="-128"/>
              </a:rPr>
              <a:t>): Return a new RDD that contains the intersection of elements in the source dataset and the argument.</a:t>
            </a:r>
          </a:p>
          <a:p>
            <a:r>
              <a:rPr lang="en-US" altLang="en-US" sz="1800" dirty="0">
                <a:ea typeface="ＭＳ Ｐゴシック" pitchFamily="34" charset="-128"/>
              </a:rPr>
              <a:t>distinct([</a:t>
            </a:r>
            <a:r>
              <a:rPr lang="en-US" altLang="en-US" sz="1800" dirty="0" err="1">
                <a:ea typeface="ＭＳ Ｐゴシック" pitchFamily="34" charset="-128"/>
              </a:rPr>
              <a:t>numTasks</a:t>
            </a:r>
            <a:r>
              <a:rPr lang="en-US" altLang="en-US" sz="1800" dirty="0">
                <a:ea typeface="ＭＳ Ｐゴシック" pitchFamily="34" charset="-128"/>
              </a:rPr>
              <a:t>])): Return a new dataset that contains the distinct elements of the source dataset</a:t>
            </a:r>
          </a:p>
          <a:p>
            <a:r>
              <a:rPr lang="en-US" altLang="en-US" sz="1800" dirty="0">
                <a:ea typeface="ＭＳ Ｐゴシック" pitchFamily="34" charset="-128"/>
              </a:rPr>
              <a:t>join(</a:t>
            </a:r>
            <a:r>
              <a:rPr lang="en-US" altLang="en-US" sz="1800" dirty="0" err="1">
                <a:ea typeface="ＭＳ Ｐゴシック" pitchFamily="34" charset="-128"/>
              </a:rPr>
              <a:t>otherDataset</a:t>
            </a:r>
            <a:r>
              <a:rPr lang="en-US" altLang="en-US" sz="1800" dirty="0">
                <a:ea typeface="ＭＳ Ｐゴシック" pitchFamily="34" charset="-128"/>
              </a:rPr>
              <a:t>, [</a:t>
            </a:r>
            <a:r>
              <a:rPr lang="en-US" altLang="en-US" sz="1800" dirty="0" err="1">
                <a:ea typeface="ＭＳ Ｐゴシック" pitchFamily="34" charset="-128"/>
              </a:rPr>
              <a:t>numTasks</a:t>
            </a:r>
            <a:r>
              <a:rPr lang="en-US" altLang="en-US" sz="1800" dirty="0">
                <a:ea typeface="ＭＳ Ｐゴシック" pitchFamily="34" charset="-128"/>
              </a:rPr>
              <a:t>]): When called on datasets of type (K, V) and (K, W), returns a dataset of (K, (V, W)) pairs with all pairs of elements for each key. Outer joins are supported through </a:t>
            </a:r>
            <a:r>
              <a:rPr lang="en-US" altLang="en-US" sz="1800" dirty="0" err="1">
                <a:ea typeface="ＭＳ Ｐゴシック" pitchFamily="34" charset="-128"/>
              </a:rPr>
              <a:t>leftOuterJoin</a:t>
            </a:r>
            <a:r>
              <a:rPr lang="en-US" altLang="en-US" sz="1800" dirty="0">
                <a:ea typeface="ＭＳ Ｐゴシック" pitchFamily="34" charset="-128"/>
              </a:rPr>
              <a:t>, </a:t>
            </a:r>
            <a:r>
              <a:rPr lang="en-US" altLang="en-US" sz="1800" dirty="0" err="1">
                <a:ea typeface="ＭＳ Ｐゴシック" pitchFamily="34" charset="-128"/>
              </a:rPr>
              <a:t>rightOuterJoin</a:t>
            </a:r>
            <a:r>
              <a:rPr lang="en-US" altLang="en-US" sz="1800" dirty="0">
                <a:ea typeface="ＭＳ Ｐゴシック" pitchFamily="34" charset="-128"/>
              </a:rPr>
              <a:t>, and </a:t>
            </a:r>
            <a:r>
              <a:rPr lang="en-US" altLang="en-US" sz="1800" dirty="0" err="1">
                <a:ea typeface="ＭＳ Ｐゴシック" pitchFamily="34" charset="-128"/>
              </a:rPr>
              <a:t>fullOuterJoin</a:t>
            </a:r>
            <a:r>
              <a:rPr lang="en-US" altLang="en-US" sz="1800" dirty="0">
                <a:ea typeface="ＭＳ Ｐゴシック" pitchFamily="34" charset="-128"/>
              </a:rPr>
              <a:t>.</a:t>
            </a:r>
          </a:p>
        </p:txBody>
      </p:sp>
      <p:sp>
        <p:nvSpPr>
          <p:cNvPr id="28679" name="TextBox 6"/>
          <p:cNvSpPr txBox="1">
            <a:spLocks noChangeArrowheads="1"/>
          </p:cNvSpPr>
          <p:nvPr/>
        </p:nvSpPr>
        <p:spPr bwMode="auto">
          <a:xfrm>
            <a:off x="381000" y="6095999"/>
            <a:ext cx="5300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2"/>
              </a:buBlip>
              <a:defRPr sz="3200">
                <a:solidFill>
                  <a:srgbClr val="663300"/>
                </a:solidFill>
                <a:latin typeface="Tahoma" pitchFamily="34" charset="0"/>
                <a:ea typeface="ＭＳ Ｐゴシック" pitchFamily="34" charset="-128"/>
              </a:defRPr>
            </a:lvl1pPr>
            <a:lvl2pPr marL="742950" indent="-285750">
              <a:spcBef>
                <a:spcPct val="20000"/>
              </a:spcBef>
              <a:buSzPct val="60000"/>
              <a:buBlip>
                <a:blip r:embed="rId3"/>
              </a:buBlip>
              <a:defRPr sz="2800">
                <a:solidFill>
                  <a:srgbClr val="663300"/>
                </a:solidFill>
                <a:latin typeface="Tahoma" pitchFamily="34" charset="0"/>
                <a:ea typeface="ＭＳ Ｐゴシック" pitchFamily="34" charset="-128"/>
              </a:defRPr>
            </a:lvl2pPr>
            <a:lvl3pPr marL="1143000" indent="-228600">
              <a:spcBef>
                <a:spcPct val="20000"/>
              </a:spcBef>
              <a:buSzPct val="70000"/>
              <a:buBlip>
                <a:blip r:embed="rId4"/>
              </a:buBlip>
              <a:defRPr sz="2400">
                <a:solidFill>
                  <a:srgbClr val="663300"/>
                </a:solidFill>
                <a:latin typeface="Tahoma" pitchFamily="34" charset="0"/>
                <a:ea typeface="ＭＳ Ｐゴシック" pitchFamily="34" charset="-128"/>
              </a:defRPr>
            </a:lvl3pPr>
            <a:lvl4pPr marL="1600200" indent="-228600">
              <a:spcBef>
                <a:spcPct val="20000"/>
              </a:spcBef>
              <a:buChar char="–"/>
              <a:defRPr sz="2000">
                <a:solidFill>
                  <a:srgbClr val="663300"/>
                </a:solidFill>
                <a:latin typeface="Tahoma" pitchFamily="34" charset="0"/>
                <a:ea typeface="ＭＳ Ｐゴシック" pitchFamily="34" charset="-128"/>
              </a:defRPr>
            </a:lvl4pPr>
            <a:lvl5pPr marL="2057400" indent="-228600">
              <a:spcBef>
                <a:spcPct val="20000"/>
              </a:spcBef>
              <a:buChar char="»"/>
              <a:defRPr sz="2000">
                <a:solidFill>
                  <a:srgbClr val="663300"/>
                </a:solidFill>
                <a:latin typeface="Tahoma" pitchFamily="34"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9pPr>
          </a:lstStyle>
          <a:p>
            <a:pPr>
              <a:spcBef>
                <a:spcPct val="0"/>
              </a:spcBef>
              <a:buSzTx/>
              <a:buFontTx/>
              <a:buNone/>
            </a:pPr>
            <a:r>
              <a:rPr lang="en-US" altLang="en-US" sz="1200" dirty="0">
                <a:solidFill>
                  <a:schemeClr val="tx1"/>
                </a:solidFill>
                <a:latin typeface="Arial" charset="0"/>
              </a:rPr>
              <a:t>Source: https://spark.apache.org/docs/latest/programming-guide.html</a:t>
            </a:r>
          </a:p>
        </p:txBody>
      </p:sp>
    </p:spTree>
    <p:extLst>
      <p:ext uri="{BB962C8B-B14F-4D97-AF65-F5344CB8AC3E}">
        <p14:creationId xmlns:p14="http://schemas.microsoft.com/office/powerpoint/2010/main" val="219782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ea typeface="ＭＳ Ｐゴシック" pitchFamily="34" charset="-128"/>
              </a:rPr>
              <a:t>Sample Spark Actions</a:t>
            </a:r>
          </a:p>
        </p:txBody>
      </p:sp>
      <p:sp>
        <p:nvSpPr>
          <p:cNvPr id="29699" name="Content Placeholder 2"/>
          <p:cNvSpPr>
            <a:spLocks noGrp="1"/>
          </p:cNvSpPr>
          <p:nvPr>
            <p:ph idx="1"/>
          </p:nvPr>
        </p:nvSpPr>
        <p:spPr/>
        <p:txBody>
          <a:bodyPr>
            <a:normAutofit lnSpcReduction="10000"/>
          </a:bodyPr>
          <a:lstStyle/>
          <a:p>
            <a:r>
              <a:rPr lang="en-US" altLang="en-US" sz="2400" dirty="0">
                <a:ea typeface="ＭＳ Ｐゴシック" pitchFamily="34" charset="-128"/>
              </a:rPr>
              <a:t>reduce(</a:t>
            </a:r>
            <a:r>
              <a:rPr lang="en-US" altLang="en-US" sz="2400" dirty="0" err="1">
                <a:ea typeface="ＭＳ Ｐゴシック" pitchFamily="34" charset="-128"/>
              </a:rPr>
              <a:t>func</a:t>
            </a:r>
            <a:r>
              <a:rPr lang="en-US" altLang="en-US" sz="2400" dirty="0">
                <a:ea typeface="ＭＳ Ｐゴシック" pitchFamily="34" charset="-128"/>
              </a:rPr>
              <a:t>): Aggregate the elements of the dataset using a function </a:t>
            </a:r>
            <a:r>
              <a:rPr lang="en-US" altLang="en-US" sz="2400" dirty="0" err="1">
                <a:ea typeface="ＭＳ Ｐゴシック" pitchFamily="34" charset="-128"/>
              </a:rPr>
              <a:t>func</a:t>
            </a:r>
            <a:r>
              <a:rPr lang="en-US" altLang="en-US" sz="2400" dirty="0">
                <a:ea typeface="ＭＳ Ｐゴシック" pitchFamily="34" charset="-128"/>
              </a:rPr>
              <a:t> (which takes two arguments and returns one). The function should be commutative and associative so that it can be computed correctly in parallel.</a:t>
            </a:r>
          </a:p>
          <a:p>
            <a:r>
              <a:rPr lang="en-US" altLang="en-US" sz="2400" dirty="0">
                <a:ea typeface="ＭＳ Ｐゴシック" pitchFamily="34" charset="-128"/>
              </a:rPr>
              <a:t>collect(): Return all the elements of the dataset as an array at the driver program. This is usually useful after a filter or other operation that returns a sufficiently small subset of the data.</a:t>
            </a:r>
          </a:p>
          <a:p>
            <a:r>
              <a:rPr lang="en-US" altLang="en-US" sz="2400" dirty="0">
                <a:ea typeface="ＭＳ Ｐゴシック" pitchFamily="34" charset="-128"/>
              </a:rPr>
              <a:t>count(): Return the number of elements in the dataset. </a:t>
            </a:r>
          </a:p>
          <a:p>
            <a:pPr fontAlgn="t"/>
            <a:r>
              <a:rPr lang="en-US" sz="2400" dirty="0">
                <a:ea typeface="ＭＳ Ｐゴシック" pitchFamily="34" charset="-128"/>
              </a:rPr>
              <a:t>first() Return the first element of the dataset</a:t>
            </a:r>
          </a:p>
          <a:p>
            <a:r>
              <a:rPr lang="en-US" sz="2400" dirty="0" err="1">
                <a:ea typeface="ＭＳ Ｐゴシック" pitchFamily="34" charset="-128"/>
              </a:rPr>
              <a:t>saveAsTextFile</a:t>
            </a:r>
            <a:r>
              <a:rPr lang="en-US" sz="2400" dirty="0">
                <a:ea typeface="ＭＳ Ｐゴシック" pitchFamily="34" charset="-128"/>
              </a:rPr>
              <a:t>(path)  Write the elements of the dataset as text file (or set of text file) in a given </a:t>
            </a:r>
            <a:r>
              <a:rPr lang="en-US" sz="2400" dirty="0" err="1">
                <a:ea typeface="ＭＳ Ｐゴシック" pitchFamily="34" charset="-128"/>
              </a:rPr>
              <a:t>dir</a:t>
            </a:r>
            <a:r>
              <a:rPr lang="en-US" sz="2400" dirty="0">
                <a:ea typeface="ＭＳ Ｐゴシック" pitchFamily="34" charset="-128"/>
              </a:rPr>
              <a:t> in the local file system, HDFS or any other Hadoop-supported file system</a:t>
            </a:r>
          </a:p>
          <a:p>
            <a:endParaRPr lang="en-US" altLang="en-US" sz="2400" dirty="0">
              <a:ea typeface="ＭＳ Ｐゴシック" pitchFamily="34" charset="-128"/>
            </a:endParaRPr>
          </a:p>
        </p:txBody>
      </p:sp>
      <p:sp>
        <p:nvSpPr>
          <p:cNvPr id="29703" name="TextBox 6"/>
          <p:cNvSpPr txBox="1">
            <a:spLocks noChangeArrowheads="1"/>
          </p:cNvSpPr>
          <p:nvPr/>
        </p:nvSpPr>
        <p:spPr bwMode="auto">
          <a:xfrm>
            <a:off x="533400" y="6096000"/>
            <a:ext cx="5300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2"/>
              </a:buBlip>
              <a:defRPr sz="3200">
                <a:solidFill>
                  <a:srgbClr val="663300"/>
                </a:solidFill>
                <a:latin typeface="Tahoma" pitchFamily="34" charset="0"/>
                <a:ea typeface="ＭＳ Ｐゴシック" pitchFamily="34" charset="-128"/>
              </a:defRPr>
            </a:lvl1pPr>
            <a:lvl2pPr marL="742950" indent="-285750">
              <a:spcBef>
                <a:spcPct val="20000"/>
              </a:spcBef>
              <a:buSzPct val="60000"/>
              <a:buBlip>
                <a:blip r:embed="rId3"/>
              </a:buBlip>
              <a:defRPr sz="2800">
                <a:solidFill>
                  <a:srgbClr val="663300"/>
                </a:solidFill>
                <a:latin typeface="Tahoma" pitchFamily="34" charset="0"/>
                <a:ea typeface="ＭＳ Ｐゴシック" pitchFamily="34" charset="-128"/>
              </a:defRPr>
            </a:lvl2pPr>
            <a:lvl3pPr marL="1143000" indent="-228600">
              <a:spcBef>
                <a:spcPct val="20000"/>
              </a:spcBef>
              <a:buSzPct val="70000"/>
              <a:buBlip>
                <a:blip r:embed="rId4"/>
              </a:buBlip>
              <a:defRPr sz="2400">
                <a:solidFill>
                  <a:srgbClr val="663300"/>
                </a:solidFill>
                <a:latin typeface="Tahoma" pitchFamily="34" charset="0"/>
                <a:ea typeface="ＭＳ Ｐゴシック" pitchFamily="34" charset="-128"/>
              </a:defRPr>
            </a:lvl3pPr>
            <a:lvl4pPr marL="1600200" indent="-228600">
              <a:spcBef>
                <a:spcPct val="20000"/>
              </a:spcBef>
              <a:buChar char="–"/>
              <a:defRPr sz="2000">
                <a:solidFill>
                  <a:srgbClr val="663300"/>
                </a:solidFill>
                <a:latin typeface="Tahoma" pitchFamily="34" charset="0"/>
                <a:ea typeface="ＭＳ Ｐゴシック" pitchFamily="34" charset="-128"/>
              </a:defRPr>
            </a:lvl4pPr>
            <a:lvl5pPr marL="2057400" indent="-228600">
              <a:spcBef>
                <a:spcPct val="20000"/>
              </a:spcBef>
              <a:buChar char="»"/>
              <a:defRPr sz="2000">
                <a:solidFill>
                  <a:srgbClr val="663300"/>
                </a:solidFill>
                <a:latin typeface="Tahoma" pitchFamily="34"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Tahoma" pitchFamily="34" charset="0"/>
                <a:ea typeface="ＭＳ Ｐゴシック" pitchFamily="34" charset="-128"/>
              </a:defRPr>
            </a:lvl9pPr>
          </a:lstStyle>
          <a:p>
            <a:pPr>
              <a:spcBef>
                <a:spcPct val="0"/>
              </a:spcBef>
              <a:buSzTx/>
              <a:buFontTx/>
              <a:buNone/>
            </a:pPr>
            <a:r>
              <a:rPr lang="en-US" altLang="en-US" sz="1200" dirty="0">
                <a:solidFill>
                  <a:schemeClr val="tx1"/>
                </a:solidFill>
                <a:latin typeface="Arial" charset="0"/>
              </a:rPr>
              <a:t>Source: https://spark.apache.org/docs/latest/programming-guide.html</a:t>
            </a:r>
          </a:p>
        </p:txBody>
      </p:sp>
    </p:spTree>
    <p:extLst>
      <p:ext uri="{BB962C8B-B14F-4D97-AF65-F5344CB8AC3E}">
        <p14:creationId xmlns:p14="http://schemas.microsoft.com/office/powerpoint/2010/main" val="209036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Functions Examples</a:t>
            </a:r>
          </a:p>
        </p:txBody>
      </p:sp>
      <p:sp>
        <p:nvSpPr>
          <p:cNvPr id="3" name="Content Placeholder 2"/>
          <p:cNvSpPr>
            <a:spLocks noGrp="1"/>
          </p:cNvSpPr>
          <p:nvPr>
            <p:ph idx="1"/>
          </p:nvPr>
        </p:nvSpPr>
        <p:spPr/>
        <p:txBody>
          <a:bodyPr>
            <a:normAutofit fontScale="70000" lnSpcReduction="20000"/>
          </a:bodyPr>
          <a:lstStyle/>
          <a:p>
            <a:pPr marL="0" indent="0">
              <a:buNone/>
            </a:pPr>
            <a:r>
              <a:rPr lang="en-US" u="sng" dirty="0"/>
              <a:t>General form:</a:t>
            </a:r>
          </a:p>
          <a:p>
            <a:pPr lvl="1"/>
            <a:r>
              <a:rPr lang="en-US" dirty="0"/>
              <a:t>lambda arguments: expression</a:t>
            </a:r>
          </a:p>
          <a:p>
            <a:pPr marL="457200" lvl="1" indent="0">
              <a:buNone/>
            </a:pPr>
            <a:endParaRPr lang="en-US" dirty="0"/>
          </a:p>
          <a:p>
            <a:pPr marL="0" indent="0">
              <a:buNone/>
            </a:pPr>
            <a:r>
              <a:rPr lang="en-US" u="sng" dirty="0"/>
              <a:t>Examples</a:t>
            </a:r>
          </a:p>
          <a:p>
            <a:pPr marL="0" indent="0">
              <a:buNone/>
            </a:pPr>
            <a:r>
              <a:rPr lang="en-US" dirty="0"/>
              <a:t>lambda a: 2*a      	</a:t>
            </a:r>
            <a:r>
              <a:rPr lang="en-US" sz="2600" dirty="0"/>
              <a:t>–doubles the argument a</a:t>
            </a:r>
          </a:p>
          <a:p>
            <a:pPr marL="0" indent="0">
              <a:buNone/>
            </a:pPr>
            <a:endParaRPr lang="en-US" sz="2800" dirty="0"/>
          </a:p>
          <a:p>
            <a:pPr marL="0" indent="0">
              <a:buNone/>
            </a:pPr>
            <a:r>
              <a:rPr lang="en-US" dirty="0"/>
              <a:t>lambda a, b: </a:t>
            </a:r>
            <a:r>
              <a:rPr lang="en-US" dirty="0" err="1"/>
              <a:t>a+b</a:t>
            </a:r>
            <a:r>
              <a:rPr lang="en-US" dirty="0"/>
              <a:t>	</a:t>
            </a:r>
            <a:r>
              <a:rPr lang="en-US" sz="2600" dirty="0"/>
              <a:t>–produces the sum of arguments a and b</a:t>
            </a:r>
            <a:endParaRPr lang="en-US" sz="3100" dirty="0"/>
          </a:p>
          <a:p>
            <a:pPr marL="0" indent="0">
              <a:buNone/>
            </a:pPr>
            <a:endParaRPr lang="en-US" dirty="0"/>
          </a:p>
          <a:p>
            <a:pPr marL="0" indent="0">
              <a:buNone/>
            </a:pPr>
            <a:r>
              <a:rPr lang="en-US" dirty="0"/>
              <a:t>lambda a: (a%2 == 0)    </a:t>
            </a:r>
            <a:r>
              <a:rPr lang="en-US" sz="2600" dirty="0"/>
              <a:t>–can be used to filter data, a is accepted only if a is divisible by 2</a:t>
            </a:r>
          </a:p>
          <a:p>
            <a:pPr marL="0" indent="0">
              <a:buNone/>
            </a:pPr>
            <a:endParaRPr lang="en-US" dirty="0"/>
          </a:p>
          <a:p>
            <a:pPr marL="0" indent="0">
              <a:buNone/>
            </a:pPr>
            <a:r>
              <a:rPr lang="en-US" dirty="0"/>
              <a:t>lambda a, b: a if (a%2 == 0) else b      </a:t>
            </a:r>
            <a:r>
              <a:rPr lang="en-US" sz="2600" dirty="0"/>
              <a:t>–another filtering example, returns a if divisible by 2, otherwise b</a:t>
            </a:r>
            <a:endParaRPr lang="en-US" sz="3000" dirty="0"/>
          </a:p>
        </p:txBody>
      </p:sp>
      <p:sp>
        <p:nvSpPr>
          <p:cNvPr id="4" name="Slide Number Placeholder 3"/>
          <p:cNvSpPr>
            <a:spLocks noGrp="1"/>
          </p:cNvSpPr>
          <p:nvPr>
            <p:ph type="sldNum" sz="quarter" idx="12"/>
          </p:nvPr>
        </p:nvSpPr>
        <p:spPr/>
        <p:txBody>
          <a:bodyPr/>
          <a:lstStyle/>
          <a:p>
            <a:fld id="{71BD4A25-22B2-48E3-9FC3-0D375F0F72AF}" type="slidenum">
              <a:rPr lang="en-US" smtClean="0"/>
              <a:t>54</a:t>
            </a:fld>
            <a:endParaRPr lang="en-US"/>
          </a:p>
        </p:txBody>
      </p:sp>
    </p:spTree>
    <p:extLst>
      <p:ext uri="{BB962C8B-B14F-4D97-AF65-F5344CB8AC3E}">
        <p14:creationId xmlns:p14="http://schemas.microsoft.com/office/powerpoint/2010/main" val="2848367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 (python)</a:t>
            </a:r>
          </a:p>
        </p:txBody>
      </p:sp>
      <p:sp>
        <p:nvSpPr>
          <p:cNvPr id="3" name="Content Placeholder 2"/>
          <p:cNvSpPr>
            <a:spLocks noGrp="1"/>
          </p:cNvSpPr>
          <p:nvPr>
            <p:ph idx="1"/>
          </p:nvPr>
        </p:nvSpPr>
        <p:spPr>
          <a:xfrm>
            <a:off x="457200" y="1485900"/>
            <a:ext cx="8382000" cy="4221162"/>
          </a:xfrm>
        </p:spPr>
        <p:txBody>
          <a:bodyPr>
            <a:normAutofit fontScale="77500" lnSpcReduction="20000"/>
          </a:bodyPr>
          <a:lstStyle/>
          <a:p>
            <a:pPr marL="0" indent="0">
              <a:spcBef>
                <a:spcPts val="0"/>
              </a:spcBef>
              <a:buNone/>
            </a:pPr>
            <a:r>
              <a:rPr lang="en-US" dirty="0" err="1">
                <a:latin typeface="Consolas"/>
                <a:cs typeface="Consolas"/>
              </a:rPr>
              <a:t>nums</a:t>
            </a:r>
            <a:r>
              <a:rPr lang="en-US" dirty="0">
                <a:latin typeface="Consolas"/>
                <a:cs typeface="Consolas"/>
              </a:rPr>
              <a:t> = </a:t>
            </a:r>
            <a:r>
              <a:rPr lang="en-US" dirty="0" err="1">
                <a:latin typeface="Consolas"/>
                <a:cs typeface="Consolas"/>
              </a:rPr>
              <a:t>sc.parallelize</a:t>
            </a:r>
            <a:r>
              <a:rPr lang="en-US" dirty="0">
                <a:latin typeface="Consolas"/>
                <a:cs typeface="Consolas"/>
              </a:rPr>
              <a:t>([1, 2, 3])</a:t>
            </a:r>
            <a:br>
              <a:rPr lang="en-US" dirty="0">
                <a:latin typeface="Consolas"/>
                <a:cs typeface="Consolas"/>
              </a:rPr>
            </a:br>
            <a:endParaRPr lang="en-US" dirty="0">
              <a:latin typeface="Consolas"/>
              <a:cs typeface="Consolas"/>
            </a:endParaRPr>
          </a:p>
          <a:p>
            <a:pPr marL="0" indent="0">
              <a:spcBef>
                <a:spcPts val="0"/>
              </a:spcBef>
              <a:buNone/>
            </a:pPr>
            <a:r>
              <a:rPr lang="en-US" dirty="0">
                <a:solidFill>
                  <a:srgbClr val="008040"/>
                </a:solidFill>
                <a:latin typeface="Consolas"/>
                <a:cs typeface="Consolas"/>
              </a:rPr>
              <a:t># Pass each element through a function</a:t>
            </a:r>
          </a:p>
          <a:p>
            <a:pPr marL="0" indent="0">
              <a:spcBef>
                <a:spcPts val="0"/>
              </a:spcBef>
              <a:buNone/>
            </a:pPr>
            <a:r>
              <a:rPr lang="en-US" dirty="0">
                <a:latin typeface="Consolas"/>
                <a:cs typeface="Consolas"/>
              </a:rPr>
              <a:t>squares = </a:t>
            </a:r>
            <a:r>
              <a:rPr lang="en-US" dirty="0" err="1">
                <a:latin typeface="Consolas"/>
                <a:cs typeface="Consolas"/>
              </a:rPr>
              <a:t>nums.</a:t>
            </a:r>
            <a:r>
              <a:rPr lang="en-US" dirty="0" err="1">
                <a:solidFill>
                  <a:srgbClr val="3366FF"/>
                </a:solidFill>
                <a:latin typeface="Consolas"/>
                <a:cs typeface="Consolas"/>
              </a:rPr>
              <a:t>map</a:t>
            </a:r>
            <a:r>
              <a:rPr lang="en-US" dirty="0">
                <a:latin typeface="Consolas"/>
                <a:cs typeface="Consolas"/>
              </a:rPr>
              <a:t>(</a:t>
            </a:r>
            <a:r>
              <a:rPr lang="en-US" dirty="0">
                <a:solidFill>
                  <a:srgbClr val="FF0080"/>
                </a:solidFill>
                <a:latin typeface="Consolas"/>
                <a:cs typeface="Consolas"/>
              </a:rPr>
              <a:t>lambda x: x*x</a:t>
            </a:r>
            <a:r>
              <a:rPr lang="en-US" dirty="0">
                <a:latin typeface="Consolas"/>
                <a:cs typeface="Consolas"/>
              </a:rPr>
              <a:t>)   </a:t>
            </a:r>
            <a:r>
              <a:rPr lang="en-US" dirty="0">
                <a:solidFill>
                  <a:srgbClr val="008040"/>
                </a:solidFill>
                <a:latin typeface="Consolas"/>
                <a:cs typeface="Consolas"/>
              </a:rPr>
              <a:t># =&gt; {1, 4, 9}</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Keep elements passing a predicate</a:t>
            </a:r>
            <a:endParaRPr lang="en-US" dirty="0">
              <a:latin typeface="Consolas"/>
              <a:cs typeface="Consolas"/>
            </a:endParaRPr>
          </a:p>
          <a:p>
            <a:pPr marL="0" indent="0">
              <a:spcBef>
                <a:spcPts val="0"/>
              </a:spcBef>
              <a:buNone/>
            </a:pPr>
            <a:r>
              <a:rPr lang="en-US" dirty="0">
                <a:latin typeface="Consolas"/>
                <a:cs typeface="Consolas"/>
              </a:rPr>
              <a:t>even = </a:t>
            </a:r>
            <a:r>
              <a:rPr lang="en-US" dirty="0" err="1">
                <a:latin typeface="Consolas"/>
                <a:cs typeface="Consolas"/>
              </a:rPr>
              <a:t>squares.</a:t>
            </a:r>
            <a:r>
              <a:rPr lang="en-US" dirty="0" err="1">
                <a:solidFill>
                  <a:srgbClr val="3366FF"/>
                </a:solidFill>
                <a:latin typeface="Consolas"/>
                <a:cs typeface="Consolas"/>
              </a:rPr>
              <a:t>filter</a:t>
            </a:r>
            <a:r>
              <a:rPr lang="en-US" dirty="0">
                <a:latin typeface="Consolas"/>
                <a:cs typeface="Consolas"/>
              </a:rPr>
              <a:t>(</a:t>
            </a:r>
            <a:r>
              <a:rPr lang="en-US" dirty="0">
                <a:solidFill>
                  <a:srgbClr val="FF0080"/>
                </a:solidFill>
                <a:latin typeface="Consolas"/>
                <a:cs typeface="Consolas"/>
              </a:rPr>
              <a:t>lambda x: x % 2 == 0</a:t>
            </a:r>
            <a:r>
              <a:rPr lang="en-US" dirty="0">
                <a:latin typeface="Consolas"/>
                <a:cs typeface="Consolas"/>
              </a:rPr>
              <a:t>) </a:t>
            </a:r>
            <a:r>
              <a:rPr lang="en-US" dirty="0">
                <a:solidFill>
                  <a:srgbClr val="008040"/>
                </a:solidFill>
                <a:latin typeface="Consolas"/>
                <a:cs typeface="Consolas"/>
              </a:rPr>
              <a:t># =&gt; {4}</a:t>
            </a:r>
          </a:p>
          <a:p>
            <a:pPr marL="0" indent="0">
              <a:spcBef>
                <a:spcPts val="0"/>
              </a:spcBef>
              <a:buNone/>
            </a:pPr>
            <a:endParaRPr lang="en-US" dirty="0">
              <a:solidFill>
                <a:srgbClr val="008040"/>
              </a:solidFill>
              <a:latin typeface="Consolas"/>
              <a:cs typeface="Consolas"/>
            </a:endParaRPr>
          </a:p>
          <a:p>
            <a:pPr marL="0" indent="0">
              <a:spcBef>
                <a:spcPts val="0"/>
              </a:spcBef>
              <a:buNone/>
            </a:pPr>
            <a:r>
              <a:rPr lang="en-US" dirty="0">
                <a:solidFill>
                  <a:srgbClr val="008040"/>
                </a:solidFill>
                <a:latin typeface="Consolas"/>
                <a:cs typeface="Consolas"/>
              </a:rPr>
              <a:t># Map each element to zero or more others</a:t>
            </a:r>
          </a:p>
          <a:p>
            <a:pPr marL="0" indent="0">
              <a:spcBef>
                <a:spcPts val="0"/>
              </a:spcBef>
              <a:buNone/>
            </a:pPr>
            <a:r>
              <a:rPr lang="en-US" dirty="0" err="1">
                <a:latin typeface="Consolas"/>
                <a:cs typeface="Consolas"/>
              </a:rPr>
              <a:t>nums.</a:t>
            </a:r>
            <a:r>
              <a:rPr lang="en-US" dirty="0" err="1">
                <a:solidFill>
                  <a:srgbClr val="3366FF"/>
                </a:solidFill>
                <a:latin typeface="Consolas"/>
                <a:cs typeface="Consolas"/>
              </a:rPr>
              <a:t>flatMap</a:t>
            </a:r>
            <a:r>
              <a:rPr lang="en-US" dirty="0">
                <a:latin typeface="Consolas"/>
                <a:cs typeface="Consolas"/>
              </a:rPr>
              <a:t>(</a:t>
            </a:r>
            <a:r>
              <a:rPr lang="en-US" dirty="0">
                <a:solidFill>
                  <a:srgbClr val="FF0080"/>
                </a:solidFill>
                <a:latin typeface="Consolas"/>
                <a:cs typeface="Consolas"/>
              </a:rPr>
              <a:t>lambda x: range(0, x)</a:t>
            </a:r>
            <a:r>
              <a:rPr lang="en-US" dirty="0">
                <a:latin typeface="Consolas"/>
                <a:cs typeface="Consolas"/>
              </a:rPr>
              <a:t>)  </a:t>
            </a:r>
            <a:r>
              <a:rPr lang="en-US" dirty="0">
                <a:solidFill>
                  <a:srgbClr val="008040"/>
                </a:solidFill>
                <a:latin typeface="Consolas"/>
                <a:cs typeface="Consolas"/>
              </a:rPr>
              <a:t># =&gt; {0, 0, 1, 0, 1, 2}</a:t>
            </a:r>
          </a:p>
        </p:txBody>
      </p:sp>
      <p:sp>
        <p:nvSpPr>
          <p:cNvPr id="4" name="Rectangular Callout 3"/>
          <p:cNvSpPr/>
          <p:nvPr/>
        </p:nvSpPr>
        <p:spPr>
          <a:xfrm>
            <a:off x="3470890" y="5219700"/>
            <a:ext cx="2844185" cy="740527"/>
          </a:xfrm>
          <a:prstGeom prst="wedgeRectCallout">
            <a:avLst>
              <a:gd name="adj1" fmla="val -36256"/>
              <a:gd name="adj2" fmla="val -9706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dirty="0"/>
              <a:t>Range object (sequence of numbers 0, 1, …, x-1)</a:t>
            </a:r>
          </a:p>
        </p:txBody>
      </p:sp>
    </p:spTree>
    <p:extLst>
      <p:ext uri="{BB962C8B-B14F-4D97-AF65-F5344CB8AC3E}">
        <p14:creationId xmlns:p14="http://schemas.microsoft.com/office/powerpoint/2010/main" val="11460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9700"/>
            <a:ext cx="8382000" cy="4483358"/>
          </a:xfrm>
        </p:spPr>
        <p:txBody>
          <a:bodyPr/>
          <a:lstStyle/>
          <a:p>
            <a:pPr marL="0" indent="0">
              <a:spcBef>
                <a:spcPts val="1260"/>
              </a:spcBef>
              <a:buNone/>
            </a:pPr>
            <a:r>
              <a:rPr lang="en-US" sz="1600" dirty="0" err="1">
                <a:latin typeface="Consolas"/>
                <a:cs typeface="Consolas"/>
              </a:rPr>
              <a:t>nums</a:t>
            </a:r>
            <a:r>
              <a:rPr lang="en-US" sz="1600" dirty="0">
                <a:latin typeface="Consolas"/>
                <a:cs typeface="Consolas"/>
              </a:rPr>
              <a:t> = </a:t>
            </a:r>
            <a:r>
              <a:rPr lang="en-US" sz="1600" dirty="0" err="1">
                <a:latin typeface="Consolas"/>
                <a:cs typeface="Consolas"/>
              </a:rPr>
              <a:t>sc.parallelize</a:t>
            </a:r>
            <a:r>
              <a:rPr lang="en-US" sz="1600" dirty="0">
                <a:latin typeface="Consolas"/>
                <a:cs typeface="Consolas"/>
              </a:rPr>
              <a:t>([1, 2, 3])</a:t>
            </a:r>
          </a:p>
          <a:p>
            <a:pPr marL="0" indent="0">
              <a:spcBef>
                <a:spcPts val="1260"/>
              </a:spcBef>
              <a:buNone/>
            </a:pPr>
            <a:r>
              <a:rPr lang="en-US" sz="1600" dirty="0">
                <a:solidFill>
                  <a:srgbClr val="008040"/>
                </a:solidFill>
                <a:latin typeface="Consolas"/>
                <a:cs typeface="Consolas"/>
              </a:rPr>
              <a:t># Retrieve RDD contents as a local collection</a:t>
            </a:r>
            <a:br>
              <a:rPr lang="en-US" sz="1600" dirty="0">
                <a:solidFill>
                  <a:srgbClr val="008040"/>
                </a:solidFill>
                <a:latin typeface="Consolas"/>
                <a:cs typeface="Consolas"/>
              </a:rPr>
            </a:br>
            <a:r>
              <a:rPr lang="en-US" sz="1600" dirty="0" err="1">
                <a:latin typeface="Consolas"/>
                <a:cs typeface="Consolas"/>
              </a:rPr>
              <a:t>nums.</a:t>
            </a:r>
            <a:r>
              <a:rPr lang="en-US" sz="1600" dirty="0" err="1">
                <a:solidFill>
                  <a:srgbClr val="3366FF"/>
                </a:solidFill>
                <a:latin typeface="Consolas"/>
                <a:cs typeface="Consolas"/>
              </a:rPr>
              <a:t>collect</a:t>
            </a:r>
            <a:r>
              <a:rPr lang="en-US" sz="1600" dirty="0">
                <a:latin typeface="Consolas"/>
                <a:cs typeface="Consolas"/>
              </a:rPr>
              <a:t>() </a:t>
            </a:r>
            <a:r>
              <a:rPr lang="en-US" sz="1600" dirty="0">
                <a:solidFill>
                  <a:srgbClr val="008040"/>
                </a:solidFill>
                <a:latin typeface="Consolas"/>
                <a:cs typeface="Consolas"/>
              </a:rPr>
              <a:t># =&gt; [1, 2, 3]</a:t>
            </a:r>
          </a:p>
          <a:p>
            <a:pPr marL="0" indent="0">
              <a:spcBef>
                <a:spcPts val="1260"/>
              </a:spcBef>
              <a:buNone/>
            </a:pPr>
            <a:r>
              <a:rPr lang="en-US" sz="1600" dirty="0">
                <a:solidFill>
                  <a:srgbClr val="008040"/>
                </a:solidFill>
                <a:latin typeface="Consolas"/>
                <a:cs typeface="Consolas"/>
              </a:rPr>
              <a:t># Return first K elements</a:t>
            </a:r>
            <a:br>
              <a:rPr lang="en-US" sz="1600" dirty="0">
                <a:solidFill>
                  <a:srgbClr val="008040"/>
                </a:solidFill>
                <a:latin typeface="Consolas"/>
                <a:cs typeface="Consolas"/>
              </a:rPr>
            </a:br>
            <a:r>
              <a:rPr lang="en-US" sz="1600" dirty="0" err="1">
                <a:latin typeface="Consolas"/>
                <a:cs typeface="Consolas"/>
              </a:rPr>
              <a:t>nums.</a:t>
            </a:r>
            <a:r>
              <a:rPr lang="en-US" sz="1600" dirty="0" err="1">
                <a:solidFill>
                  <a:srgbClr val="3366FF"/>
                </a:solidFill>
                <a:latin typeface="Consolas"/>
                <a:cs typeface="Consolas"/>
              </a:rPr>
              <a:t>take</a:t>
            </a:r>
            <a:r>
              <a:rPr lang="en-US" sz="1600" dirty="0">
                <a:latin typeface="Consolas"/>
                <a:cs typeface="Consolas"/>
              </a:rPr>
              <a:t>(2)   </a:t>
            </a:r>
            <a:r>
              <a:rPr lang="en-US" sz="1600" dirty="0">
                <a:solidFill>
                  <a:srgbClr val="008040"/>
                </a:solidFill>
                <a:latin typeface="Consolas"/>
                <a:cs typeface="Consolas"/>
              </a:rPr>
              <a:t># =&gt; [1, 2]</a:t>
            </a:r>
          </a:p>
          <a:p>
            <a:pPr marL="0" indent="0">
              <a:spcBef>
                <a:spcPts val="1260"/>
              </a:spcBef>
              <a:buNone/>
            </a:pPr>
            <a:r>
              <a:rPr lang="en-US" sz="1600" dirty="0">
                <a:solidFill>
                  <a:srgbClr val="008040"/>
                </a:solidFill>
                <a:latin typeface="Consolas"/>
                <a:cs typeface="Consolas"/>
              </a:rPr>
              <a:t># Count number of elements</a:t>
            </a:r>
            <a:br>
              <a:rPr lang="en-US" sz="1600" dirty="0">
                <a:solidFill>
                  <a:srgbClr val="008040"/>
                </a:solidFill>
                <a:latin typeface="Consolas"/>
                <a:cs typeface="Consolas"/>
              </a:rPr>
            </a:br>
            <a:r>
              <a:rPr lang="en-US" sz="1600" dirty="0" err="1">
                <a:latin typeface="Consolas"/>
                <a:cs typeface="Consolas"/>
              </a:rPr>
              <a:t>nums.</a:t>
            </a:r>
            <a:r>
              <a:rPr lang="en-US" sz="1600" dirty="0" err="1">
                <a:solidFill>
                  <a:srgbClr val="3366FF"/>
                </a:solidFill>
                <a:latin typeface="Consolas"/>
                <a:cs typeface="Consolas"/>
              </a:rPr>
              <a:t>count</a:t>
            </a:r>
            <a:r>
              <a:rPr lang="en-US" sz="1600" dirty="0">
                <a:latin typeface="Consolas"/>
                <a:cs typeface="Consolas"/>
              </a:rPr>
              <a:t>()   </a:t>
            </a:r>
            <a:r>
              <a:rPr lang="en-US" sz="1600" dirty="0">
                <a:solidFill>
                  <a:srgbClr val="008040"/>
                </a:solidFill>
                <a:latin typeface="Consolas"/>
                <a:cs typeface="Consolas"/>
              </a:rPr>
              <a:t># =&gt; 3</a:t>
            </a:r>
            <a:endParaRPr lang="en-US" sz="800" dirty="0">
              <a:solidFill>
                <a:srgbClr val="008040"/>
              </a:solidFill>
              <a:latin typeface="Consolas"/>
              <a:cs typeface="Consolas"/>
            </a:endParaRPr>
          </a:p>
          <a:p>
            <a:pPr marL="0" indent="0">
              <a:spcBef>
                <a:spcPts val="1260"/>
              </a:spcBef>
              <a:buNone/>
            </a:pPr>
            <a:r>
              <a:rPr lang="en-US" sz="1600" dirty="0">
                <a:solidFill>
                  <a:srgbClr val="008040"/>
                </a:solidFill>
                <a:latin typeface="Consolas"/>
                <a:cs typeface="Consolas"/>
              </a:rPr>
              <a:t># Merge elements with an associative function</a:t>
            </a:r>
            <a:br>
              <a:rPr lang="en-US" sz="1600" dirty="0">
                <a:solidFill>
                  <a:srgbClr val="008040"/>
                </a:solidFill>
                <a:latin typeface="Consolas"/>
                <a:cs typeface="Consolas"/>
              </a:rPr>
            </a:br>
            <a:r>
              <a:rPr lang="en-US" sz="1600" dirty="0" err="1">
                <a:latin typeface="Consolas"/>
                <a:cs typeface="Consolas"/>
              </a:rPr>
              <a:t>nums.</a:t>
            </a:r>
            <a:r>
              <a:rPr lang="en-US" sz="1600" dirty="0" err="1">
                <a:solidFill>
                  <a:srgbClr val="3366FF"/>
                </a:solidFill>
                <a:latin typeface="Consolas"/>
                <a:cs typeface="Consolas"/>
              </a:rPr>
              <a:t>reduce</a:t>
            </a:r>
            <a:r>
              <a:rPr lang="en-US" sz="1600" dirty="0">
                <a:latin typeface="Consolas"/>
                <a:cs typeface="Consolas"/>
              </a:rPr>
              <a:t>(</a:t>
            </a:r>
            <a:r>
              <a:rPr lang="en-US" sz="1600" dirty="0">
                <a:solidFill>
                  <a:srgbClr val="FF0080"/>
                </a:solidFill>
                <a:latin typeface="Consolas"/>
                <a:cs typeface="Consolas"/>
              </a:rPr>
              <a:t>lambda x, y: x + y</a:t>
            </a:r>
            <a:r>
              <a:rPr lang="en-US" sz="1600" dirty="0">
                <a:latin typeface="Consolas"/>
                <a:cs typeface="Consolas"/>
              </a:rPr>
              <a:t>)  </a:t>
            </a:r>
            <a:r>
              <a:rPr lang="en-US" sz="1600" dirty="0">
                <a:solidFill>
                  <a:srgbClr val="008040"/>
                </a:solidFill>
                <a:latin typeface="Consolas"/>
                <a:cs typeface="Consolas"/>
              </a:rPr>
              <a:t># =&gt; 6</a:t>
            </a:r>
            <a:endParaRPr lang="en-US" sz="800" dirty="0">
              <a:solidFill>
                <a:srgbClr val="008040"/>
              </a:solidFill>
              <a:latin typeface="Consolas"/>
              <a:cs typeface="Consolas"/>
            </a:endParaRPr>
          </a:p>
          <a:p>
            <a:pPr marL="0" indent="0">
              <a:spcBef>
                <a:spcPts val="1260"/>
              </a:spcBef>
              <a:buNone/>
            </a:pPr>
            <a:r>
              <a:rPr lang="en-US" sz="1600" dirty="0">
                <a:solidFill>
                  <a:srgbClr val="008040"/>
                </a:solidFill>
                <a:latin typeface="Consolas"/>
                <a:cs typeface="Consolas"/>
              </a:rPr>
              <a:t># Write elements to a text file</a:t>
            </a:r>
            <a:br>
              <a:rPr lang="en-US" sz="1600" dirty="0">
                <a:solidFill>
                  <a:srgbClr val="008040"/>
                </a:solidFill>
                <a:latin typeface="Consolas"/>
                <a:cs typeface="Consolas"/>
              </a:rPr>
            </a:br>
            <a:r>
              <a:rPr lang="en-US" sz="1600" dirty="0" err="1">
                <a:latin typeface="Consolas"/>
                <a:cs typeface="Consolas"/>
              </a:rPr>
              <a:t>nums.</a:t>
            </a:r>
            <a:r>
              <a:rPr lang="en-US" sz="1600" dirty="0" err="1">
                <a:solidFill>
                  <a:srgbClr val="3366FF"/>
                </a:solidFill>
                <a:latin typeface="Consolas"/>
                <a:cs typeface="Consolas"/>
              </a:rPr>
              <a:t>saveAsTextFile</a:t>
            </a:r>
            <a:r>
              <a:rPr lang="en-US" sz="1600" dirty="0">
                <a:latin typeface="Consolas"/>
                <a:cs typeface="Consolas"/>
              </a:rPr>
              <a:t>(</a:t>
            </a:r>
            <a:r>
              <a:rPr lang="en-US" sz="1600" dirty="0">
                <a:solidFill>
                  <a:srgbClr val="000090"/>
                </a:solidFill>
                <a:latin typeface="Consolas"/>
                <a:cs typeface="Consolas"/>
              </a:rPr>
              <a:t>“</a:t>
            </a:r>
            <a:r>
              <a:rPr lang="en-US" sz="1600" dirty="0" err="1">
                <a:solidFill>
                  <a:srgbClr val="000090"/>
                </a:solidFill>
                <a:latin typeface="Consolas"/>
                <a:cs typeface="Consolas"/>
              </a:rPr>
              <a:t>hdfs</a:t>
            </a:r>
            <a:r>
              <a:rPr lang="en-US" sz="1600" dirty="0">
                <a:solidFill>
                  <a:srgbClr val="000090"/>
                </a:solidFill>
                <a:latin typeface="Consolas"/>
                <a:cs typeface="Consolas"/>
              </a:rPr>
              <a:t>://</a:t>
            </a:r>
            <a:r>
              <a:rPr lang="en-US" sz="1600" dirty="0" err="1">
                <a:solidFill>
                  <a:srgbClr val="000090"/>
                </a:solidFill>
                <a:latin typeface="Consolas"/>
                <a:cs typeface="Consolas"/>
              </a:rPr>
              <a:t>file.txt</a:t>
            </a:r>
            <a:r>
              <a:rPr lang="en-US" sz="1600" dirty="0">
                <a:solidFill>
                  <a:srgbClr val="000090"/>
                </a:solidFill>
                <a:latin typeface="Consolas"/>
                <a:cs typeface="Consolas"/>
              </a:rPr>
              <a:t>”</a:t>
            </a:r>
            <a:r>
              <a:rPr lang="en-US" sz="1600" dirty="0">
                <a:latin typeface="Consolas"/>
                <a:cs typeface="Consolas"/>
              </a:rPr>
              <a:t>)</a:t>
            </a:r>
            <a:endParaRPr lang="en-US" sz="1600" dirty="0">
              <a:solidFill>
                <a:srgbClr val="008040"/>
              </a:solidFill>
              <a:latin typeface="Consolas"/>
              <a:cs typeface="Consolas"/>
            </a:endParaRPr>
          </a:p>
        </p:txBody>
      </p:sp>
      <p:sp>
        <p:nvSpPr>
          <p:cNvPr id="4" name="Title 3"/>
          <p:cNvSpPr>
            <a:spLocks noGrp="1"/>
          </p:cNvSpPr>
          <p:nvPr>
            <p:ph type="title"/>
          </p:nvPr>
        </p:nvSpPr>
        <p:spPr/>
        <p:txBody>
          <a:bodyPr/>
          <a:lstStyle/>
          <a:p>
            <a:r>
              <a:rPr lang="en-US" dirty="0"/>
              <a:t>Basic Actions (python)</a:t>
            </a:r>
          </a:p>
        </p:txBody>
      </p:sp>
    </p:spTree>
    <p:extLst>
      <p:ext uri="{BB962C8B-B14F-4D97-AF65-F5344CB8AC3E}">
        <p14:creationId xmlns:p14="http://schemas.microsoft.com/office/powerpoint/2010/main" val="1710549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Some Key-Value Operations (python)</a:t>
            </a:r>
          </a:p>
        </p:txBody>
      </p:sp>
      <p:sp>
        <p:nvSpPr>
          <p:cNvPr id="3" name="Content Placeholder 2"/>
          <p:cNvSpPr>
            <a:spLocks noGrp="1"/>
          </p:cNvSpPr>
          <p:nvPr>
            <p:ph idx="1"/>
          </p:nvPr>
        </p:nvSpPr>
        <p:spPr>
          <a:xfrm>
            <a:off x="404812" y="1485900"/>
            <a:ext cx="8396288" cy="4845050"/>
          </a:xfrm>
        </p:spPr>
        <p:txBody>
          <a:bodyPr/>
          <a:lstStyle/>
          <a:p>
            <a:pPr marL="0" indent="0">
              <a:spcBef>
                <a:spcPts val="1260"/>
              </a:spcBef>
              <a:buNone/>
            </a:pPr>
            <a:r>
              <a:rPr lang="en-US" sz="1700" dirty="0">
                <a:latin typeface="Consolas"/>
                <a:cs typeface="Consolas"/>
              </a:rPr>
              <a:t>pets = </a:t>
            </a:r>
            <a:r>
              <a:rPr lang="en-US" sz="1700" dirty="0" err="1">
                <a:latin typeface="Consolas"/>
                <a:cs typeface="Consolas"/>
              </a:rPr>
              <a:t>sc.parallelize</a:t>
            </a:r>
            <a:r>
              <a:rPr lang="en-US" sz="1700" dirty="0">
                <a:latin typeface="Consolas"/>
                <a:cs typeface="Consolas"/>
              </a:rPr>
              <a:t>([(</a:t>
            </a:r>
            <a:r>
              <a:rPr lang="en-US" sz="1700" dirty="0">
                <a:solidFill>
                  <a:srgbClr val="000090"/>
                </a:solidFill>
                <a:latin typeface="Consolas"/>
                <a:cs typeface="Consolas"/>
              </a:rPr>
              <a:t>“cat”</a:t>
            </a:r>
            <a:r>
              <a:rPr lang="en-US" sz="1700" dirty="0">
                <a:latin typeface="Consolas"/>
                <a:cs typeface="Consolas"/>
              </a:rPr>
              <a:t>, 1), (</a:t>
            </a:r>
            <a:r>
              <a:rPr lang="en-US" sz="1700" dirty="0">
                <a:solidFill>
                  <a:srgbClr val="000090"/>
                </a:solidFill>
                <a:latin typeface="Consolas"/>
                <a:cs typeface="Consolas"/>
              </a:rPr>
              <a:t>“dog”</a:t>
            </a:r>
            <a:r>
              <a:rPr lang="en-US" sz="1700" dirty="0">
                <a:latin typeface="Consolas"/>
                <a:cs typeface="Consolas"/>
              </a:rPr>
              <a:t>, 1), (</a:t>
            </a:r>
            <a:r>
              <a:rPr lang="en-US" sz="1700" dirty="0">
                <a:solidFill>
                  <a:srgbClr val="000090"/>
                </a:solidFill>
                <a:latin typeface="Consolas"/>
                <a:cs typeface="Consolas"/>
              </a:rPr>
              <a:t>“cat”</a:t>
            </a:r>
            <a:r>
              <a:rPr lang="en-US" sz="1700" dirty="0">
                <a:latin typeface="Consolas"/>
                <a:cs typeface="Consolas"/>
              </a:rPr>
              <a:t>, 2)])</a:t>
            </a:r>
          </a:p>
          <a:p>
            <a:pPr marL="0" indent="0">
              <a:spcBef>
                <a:spcPts val="1260"/>
              </a:spcBef>
              <a:buNone/>
            </a:pPr>
            <a:r>
              <a:rPr lang="en-US" sz="1700" dirty="0" err="1">
                <a:latin typeface="Consolas"/>
                <a:cs typeface="Consolas"/>
              </a:rPr>
              <a:t>pets.</a:t>
            </a:r>
            <a:r>
              <a:rPr lang="en-US" sz="1700" dirty="0" err="1">
                <a:solidFill>
                  <a:srgbClr val="3366FF"/>
                </a:solidFill>
                <a:latin typeface="Consolas"/>
                <a:cs typeface="Consolas"/>
              </a:rPr>
              <a:t>reduceByKey</a:t>
            </a:r>
            <a:r>
              <a:rPr lang="en-US" sz="1700" dirty="0">
                <a:latin typeface="Consolas"/>
                <a:cs typeface="Consolas"/>
              </a:rPr>
              <a:t>(</a:t>
            </a:r>
            <a:r>
              <a:rPr lang="en-US" sz="1700" dirty="0">
                <a:solidFill>
                  <a:srgbClr val="FF0080"/>
                </a:solidFill>
                <a:latin typeface="Consolas"/>
                <a:cs typeface="Consolas"/>
              </a:rPr>
              <a:t>lambda x, y: x + y</a:t>
            </a:r>
            <a:r>
              <a:rPr lang="en-US" sz="1700" dirty="0">
                <a:latin typeface="Consolas"/>
                <a:cs typeface="Consolas"/>
              </a:rPr>
              <a:t>)</a:t>
            </a:r>
            <a:br>
              <a:rPr lang="en-US" sz="1700" dirty="0">
                <a:latin typeface="Consolas"/>
                <a:cs typeface="Consolas"/>
              </a:rPr>
            </a:br>
            <a:r>
              <a:rPr lang="en-US" sz="1700" dirty="0">
                <a:solidFill>
                  <a:srgbClr val="008040"/>
                </a:solidFill>
                <a:latin typeface="Consolas"/>
                <a:cs typeface="Consolas"/>
              </a:rPr>
              <a:t># =&gt; {(cat, 3), (dog, 1)}</a:t>
            </a:r>
          </a:p>
          <a:p>
            <a:pPr marL="0" indent="0">
              <a:spcBef>
                <a:spcPts val="1260"/>
              </a:spcBef>
              <a:buNone/>
            </a:pPr>
            <a:r>
              <a:rPr lang="en-US" sz="1700" dirty="0" err="1">
                <a:latin typeface="Consolas"/>
                <a:cs typeface="Consolas"/>
              </a:rPr>
              <a:t>pets.</a:t>
            </a:r>
            <a:r>
              <a:rPr lang="en-US" sz="1700" dirty="0" err="1">
                <a:solidFill>
                  <a:srgbClr val="3366FF"/>
                </a:solidFill>
                <a:latin typeface="Consolas"/>
                <a:cs typeface="Consolas"/>
              </a:rPr>
              <a:t>groupByKey</a:t>
            </a:r>
            <a:r>
              <a:rPr lang="en-US" sz="1700" dirty="0">
                <a:latin typeface="Consolas"/>
                <a:cs typeface="Consolas"/>
              </a:rPr>
              <a:t>()</a:t>
            </a:r>
            <a:br>
              <a:rPr lang="en-US" sz="1700" dirty="0">
                <a:latin typeface="Consolas"/>
                <a:cs typeface="Consolas"/>
              </a:rPr>
            </a:br>
            <a:r>
              <a:rPr lang="en-US" sz="1700" dirty="0">
                <a:solidFill>
                  <a:srgbClr val="008040"/>
                </a:solidFill>
                <a:latin typeface="Consolas"/>
                <a:cs typeface="Consolas"/>
              </a:rPr>
              <a:t># =&gt; {(cat, </a:t>
            </a:r>
            <a:r>
              <a:rPr lang="en-US" sz="1700" dirty="0" err="1">
                <a:solidFill>
                  <a:srgbClr val="008040"/>
                </a:solidFill>
                <a:latin typeface="Consolas"/>
                <a:cs typeface="Consolas"/>
              </a:rPr>
              <a:t>Seq</a:t>
            </a:r>
            <a:r>
              <a:rPr lang="en-US" sz="1700" dirty="0">
                <a:solidFill>
                  <a:srgbClr val="008040"/>
                </a:solidFill>
                <a:latin typeface="Consolas"/>
                <a:cs typeface="Consolas"/>
              </a:rPr>
              <a:t>(1, 2)), (dog, </a:t>
            </a:r>
            <a:r>
              <a:rPr lang="en-US" sz="1700" dirty="0" err="1">
                <a:solidFill>
                  <a:srgbClr val="008040"/>
                </a:solidFill>
                <a:latin typeface="Consolas"/>
                <a:cs typeface="Consolas"/>
              </a:rPr>
              <a:t>Seq</a:t>
            </a:r>
            <a:r>
              <a:rPr lang="en-US" sz="1700" dirty="0">
                <a:solidFill>
                  <a:srgbClr val="008040"/>
                </a:solidFill>
                <a:latin typeface="Consolas"/>
                <a:cs typeface="Consolas"/>
              </a:rPr>
              <a:t>(1)}</a:t>
            </a:r>
          </a:p>
          <a:p>
            <a:pPr marL="0" indent="0">
              <a:spcBef>
                <a:spcPts val="1260"/>
              </a:spcBef>
              <a:buNone/>
            </a:pPr>
            <a:r>
              <a:rPr lang="en-US" sz="1700" dirty="0" err="1">
                <a:latin typeface="Consolas"/>
                <a:cs typeface="Consolas"/>
              </a:rPr>
              <a:t>pets.</a:t>
            </a:r>
            <a:r>
              <a:rPr lang="en-US" sz="1700" dirty="0" err="1">
                <a:solidFill>
                  <a:srgbClr val="3366FF"/>
                </a:solidFill>
                <a:latin typeface="Consolas"/>
                <a:cs typeface="Consolas"/>
              </a:rPr>
              <a:t>sortByKey</a:t>
            </a:r>
            <a:r>
              <a:rPr lang="en-US" sz="1700" dirty="0">
                <a:latin typeface="Consolas"/>
                <a:cs typeface="Consolas"/>
              </a:rPr>
              <a:t>()</a:t>
            </a:r>
            <a:br>
              <a:rPr lang="en-US" sz="1700" dirty="0">
                <a:latin typeface="Consolas"/>
                <a:cs typeface="Consolas"/>
              </a:rPr>
            </a:br>
            <a:r>
              <a:rPr lang="en-US" sz="1700" dirty="0">
                <a:solidFill>
                  <a:srgbClr val="008040"/>
                </a:solidFill>
                <a:latin typeface="Consolas"/>
                <a:cs typeface="Consolas"/>
              </a:rPr>
              <a:t># =&gt; {(cat, 1), (cat, 2), (dog, 1)}</a:t>
            </a:r>
          </a:p>
          <a:p>
            <a:pPr marL="0" indent="0">
              <a:spcBef>
                <a:spcPts val="1260"/>
              </a:spcBef>
              <a:buNone/>
            </a:pPr>
            <a:endParaRPr lang="en-US" dirty="0">
              <a:latin typeface="Consolas"/>
              <a:cs typeface="Consolas"/>
            </a:endParaRPr>
          </a:p>
          <a:p>
            <a:pPr marL="0" indent="0">
              <a:spcBef>
                <a:spcPts val="1260"/>
              </a:spcBef>
              <a:buNone/>
            </a:pPr>
            <a:r>
              <a:rPr lang="en-US" dirty="0" err="1">
                <a:latin typeface="Consolas"/>
                <a:cs typeface="Consolas"/>
              </a:rPr>
              <a:t>reduceByKey</a:t>
            </a:r>
            <a:r>
              <a:rPr lang="en-US" dirty="0">
                <a:cs typeface="Consolas"/>
              </a:rPr>
              <a:t> also automatically implements combiners on the map side</a:t>
            </a:r>
          </a:p>
        </p:txBody>
      </p:sp>
    </p:spTree>
    <p:extLst>
      <p:ext uri="{BB962C8B-B14F-4D97-AF65-F5344CB8AC3E}">
        <p14:creationId xmlns:p14="http://schemas.microsoft.com/office/powerpoint/2010/main" val="3394842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84492" y="1114415"/>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Lazy Execution of RDDs (1)</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58</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524725" y="1949782"/>
            <a:ext cx="4744700" cy="968743"/>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t>Data in RDDs is not processed until an action is performed</a:t>
            </a:r>
            <a:endParaRPr lang="en-US" sz="2400" dirty="0">
              <a:ea typeface="Arial"/>
              <a:cs typeface="Arial"/>
            </a:endParaRPr>
          </a:p>
        </p:txBody>
      </p:sp>
      <p:pic>
        <p:nvPicPr>
          <p:cNvPr id="2" name="Picture 1">
            <a:extLst>
              <a:ext uri="{FF2B5EF4-FFF2-40B4-BE49-F238E27FC236}">
                <a16:creationId xmlns:a16="http://schemas.microsoft.com/office/drawing/2014/main" id="{BA221E2E-2D3E-4BA0-9565-F9281C8BB92B}"/>
              </a:ext>
            </a:extLst>
          </p:cNvPr>
          <p:cNvPicPr>
            <a:picLocks noChangeAspect="1"/>
          </p:cNvPicPr>
          <p:nvPr/>
        </p:nvPicPr>
        <p:blipFill>
          <a:blip r:embed="rId3"/>
          <a:stretch>
            <a:fillRect/>
          </a:stretch>
        </p:blipFill>
        <p:spPr>
          <a:xfrm>
            <a:off x="5811833" y="2028933"/>
            <a:ext cx="2437623" cy="1017396"/>
          </a:xfrm>
          <a:prstGeom prst="rect">
            <a:avLst/>
          </a:prstGeom>
        </p:spPr>
      </p:pic>
      <p:pic>
        <p:nvPicPr>
          <p:cNvPr id="4" name="Picture 3">
            <a:extLst>
              <a:ext uri="{FF2B5EF4-FFF2-40B4-BE49-F238E27FC236}">
                <a16:creationId xmlns:a16="http://schemas.microsoft.com/office/drawing/2014/main" id="{BA9B083B-062C-4F4A-8E2F-269218824AFF}"/>
              </a:ext>
            </a:extLst>
          </p:cNvPr>
          <p:cNvPicPr>
            <a:picLocks noChangeAspect="1"/>
          </p:cNvPicPr>
          <p:nvPr/>
        </p:nvPicPr>
        <p:blipFill>
          <a:blip r:embed="rId4"/>
          <a:stretch>
            <a:fillRect/>
          </a:stretch>
        </p:blipFill>
        <p:spPr>
          <a:xfrm>
            <a:off x="584492" y="3046330"/>
            <a:ext cx="3445669" cy="1762313"/>
          </a:xfrm>
          <a:prstGeom prst="rect">
            <a:avLst/>
          </a:prstGeom>
        </p:spPr>
      </p:pic>
    </p:spTree>
    <p:extLst>
      <p:ext uri="{BB962C8B-B14F-4D97-AF65-F5344CB8AC3E}">
        <p14:creationId xmlns:p14="http://schemas.microsoft.com/office/powerpoint/2010/main" val="2544964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90666" y="1117274"/>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Lazy Execution of RDDs (2)</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59</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524725" y="1949782"/>
            <a:ext cx="4744700" cy="968743"/>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t>Data in RDDs is not processed until an action is performed</a:t>
            </a:r>
            <a:endParaRPr lang="en-US" sz="2400" dirty="0">
              <a:ea typeface="Arial"/>
              <a:cs typeface="Arial"/>
            </a:endParaRPr>
          </a:p>
        </p:txBody>
      </p:sp>
      <p:pic>
        <p:nvPicPr>
          <p:cNvPr id="5" name="Picture 4">
            <a:extLst>
              <a:ext uri="{FF2B5EF4-FFF2-40B4-BE49-F238E27FC236}">
                <a16:creationId xmlns:a16="http://schemas.microsoft.com/office/drawing/2014/main" id="{497BA67D-779B-438E-B47F-5E90515AE213}"/>
              </a:ext>
            </a:extLst>
          </p:cNvPr>
          <p:cNvPicPr>
            <a:picLocks noChangeAspect="1"/>
          </p:cNvPicPr>
          <p:nvPr/>
        </p:nvPicPr>
        <p:blipFill>
          <a:blip r:embed="rId3"/>
          <a:stretch>
            <a:fillRect/>
          </a:stretch>
        </p:blipFill>
        <p:spPr>
          <a:xfrm>
            <a:off x="6200762" y="2308483"/>
            <a:ext cx="1927239" cy="1542938"/>
          </a:xfrm>
          <a:prstGeom prst="rect">
            <a:avLst/>
          </a:prstGeom>
        </p:spPr>
      </p:pic>
      <p:pic>
        <p:nvPicPr>
          <p:cNvPr id="8" name="Picture 7">
            <a:extLst>
              <a:ext uri="{FF2B5EF4-FFF2-40B4-BE49-F238E27FC236}">
                <a16:creationId xmlns:a16="http://schemas.microsoft.com/office/drawing/2014/main" id="{588FD881-1AD7-4047-AE0A-625655847374}"/>
              </a:ext>
            </a:extLst>
          </p:cNvPr>
          <p:cNvPicPr>
            <a:picLocks noChangeAspect="1"/>
          </p:cNvPicPr>
          <p:nvPr/>
        </p:nvPicPr>
        <p:blipFill>
          <a:blip r:embed="rId4"/>
          <a:stretch>
            <a:fillRect/>
          </a:stretch>
        </p:blipFill>
        <p:spPr>
          <a:xfrm>
            <a:off x="510297" y="3079951"/>
            <a:ext cx="3387268" cy="1659938"/>
          </a:xfrm>
          <a:prstGeom prst="rect">
            <a:avLst/>
          </a:prstGeom>
        </p:spPr>
      </p:pic>
    </p:spTree>
    <p:extLst>
      <p:ext uri="{BB962C8B-B14F-4D97-AF65-F5344CB8AC3E}">
        <p14:creationId xmlns:p14="http://schemas.microsoft.com/office/powerpoint/2010/main" val="67412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t>Background</a:t>
            </a:r>
            <a:endParaRPr lang="zh-CN" altLang="en-US" b="1" dirty="0"/>
          </a:p>
        </p:txBody>
      </p:sp>
      <p:sp>
        <p:nvSpPr>
          <p:cNvPr id="3" name="内容占位符 2"/>
          <p:cNvSpPr>
            <a:spLocks noGrp="1"/>
          </p:cNvSpPr>
          <p:nvPr>
            <p:ph idx="1"/>
          </p:nvPr>
        </p:nvSpPr>
        <p:spPr>
          <a:xfrm>
            <a:off x="457200" y="1600200"/>
            <a:ext cx="8147248" cy="4525963"/>
          </a:xfrm>
        </p:spPr>
        <p:txBody>
          <a:bodyPr/>
          <a:lstStyle/>
          <a:p>
            <a:pPr marL="0" indent="0">
              <a:buNone/>
            </a:pPr>
            <a:r>
              <a:rPr lang="en-US" altLang="zh-CN" dirty="0"/>
              <a:t>Acyclic data flow is inefficient for applications that repeatedly reuse a working </a:t>
            </a:r>
            <a:r>
              <a:rPr lang="en-US" altLang="zh-CN" i="1" dirty="0"/>
              <a:t>set</a:t>
            </a:r>
            <a:r>
              <a:rPr lang="en-US" altLang="zh-CN" dirty="0"/>
              <a:t> of data:</a:t>
            </a:r>
          </a:p>
          <a:p>
            <a:pPr marL="0" indent="0">
              <a:buNone/>
            </a:pPr>
            <a:r>
              <a:rPr lang="en-US" altLang="zh-CN" dirty="0"/>
              <a:t>  </a:t>
            </a:r>
            <a:r>
              <a:rPr lang="en-US" altLang="zh-CN" sz="2800" b="1" dirty="0"/>
              <a:t>&gt;&gt;</a:t>
            </a:r>
            <a:r>
              <a:rPr lang="en-US" altLang="zh-CN" sz="2800" dirty="0"/>
              <a:t> Iterative algorithms (machine learning,  graphs)</a:t>
            </a:r>
          </a:p>
          <a:p>
            <a:pPr marL="0" indent="0">
              <a:buNone/>
            </a:pPr>
            <a:r>
              <a:rPr lang="en-US" altLang="zh-CN" sz="2800" dirty="0"/>
              <a:t>  </a:t>
            </a:r>
            <a:r>
              <a:rPr lang="en-US" altLang="zh-CN" sz="2800" b="1" dirty="0"/>
              <a:t>&gt;&gt;</a:t>
            </a:r>
            <a:r>
              <a:rPr lang="en-US" altLang="zh-CN" sz="2800" dirty="0"/>
              <a:t>  Interactive data mining tools (R, Excel, Python)</a:t>
            </a:r>
          </a:p>
          <a:p>
            <a:pPr marL="0" indent="0">
              <a:buNone/>
            </a:pPr>
            <a:endParaRPr lang="en-US" altLang="zh-CN" sz="2800" dirty="0"/>
          </a:p>
          <a:p>
            <a:pPr marL="0" indent="0">
              <a:buNone/>
            </a:pPr>
            <a:r>
              <a:rPr lang="en-US" altLang="zh-CN" dirty="0"/>
              <a:t>With current frameworks, apps reload data from stable storage on each query</a:t>
            </a:r>
            <a:endParaRPr lang="zh-CN" altLang="en-US" dirty="0"/>
          </a:p>
        </p:txBody>
      </p:sp>
    </p:spTree>
    <p:extLst>
      <p:ext uri="{BB962C8B-B14F-4D97-AF65-F5344CB8AC3E}">
        <p14:creationId xmlns:p14="http://schemas.microsoft.com/office/powerpoint/2010/main" val="3236492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23638" y="1087842"/>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Lazy Execution of RDDs (3)</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60</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524725" y="1949782"/>
            <a:ext cx="4744700" cy="968743"/>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t>Data in RDDs is not processed until an action is performed</a:t>
            </a:r>
            <a:endParaRPr lang="en-US" sz="2400" dirty="0">
              <a:ea typeface="Arial"/>
              <a:cs typeface="Arial"/>
            </a:endParaRPr>
          </a:p>
        </p:txBody>
      </p:sp>
      <p:pic>
        <p:nvPicPr>
          <p:cNvPr id="2" name="Picture 1">
            <a:extLst>
              <a:ext uri="{FF2B5EF4-FFF2-40B4-BE49-F238E27FC236}">
                <a16:creationId xmlns:a16="http://schemas.microsoft.com/office/drawing/2014/main" id="{16F4647B-C739-42CC-8349-1DBFA8E67529}"/>
              </a:ext>
            </a:extLst>
          </p:cNvPr>
          <p:cNvPicPr>
            <a:picLocks noChangeAspect="1"/>
          </p:cNvPicPr>
          <p:nvPr/>
        </p:nvPicPr>
        <p:blipFill>
          <a:blip r:embed="rId3"/>
          <a:stretch>
            <a:fillRect/>
          </a:stretch>
        </p:blipFill>
        <p:spPr>
          <a:xfrm>
            <a:off x="6229962" y="2082079"/>
            <a:ext cx="1898038" cy="2383875"/>
          </a:xfrm>
          <a:prstGeom prst="rect">
            <a:avLst/>
          </a:prstGeom>
        </p:spPr>
      </p:pic>
      <p:pic>
        <p:nvPicPr>
          <p:cNvPr id="3" name="Picture 2">
            <a:extLst>
              <a:ext uri="{FF2B5EF4-FFF2-40B4-BE49-F238E27FC236}">
                <a16:creationId xmlns:a16="http://schemas.microsoft.com/office/drawing/2014/main" id="{E63D7E5F-7729-4916-8318-4FB885168CA1}"/>
              </a:ext>
            </a:extLst>
          </p:cNvPr>
          <p:cNvPicPr>
            <a:picLocks noChangeAspect="1"/>
          </p:cNvPicPr>
          <p:nvPr/>
        </p:nvPicPr>
        <p:blipFill>
          <a:blip r:embed="rId4"/>
          <a:stretch>
            <a:fillRect/>
          </a:stretch>
        </p:blipFill>
        <p:spPr>
          <a:xfrm>
            <a:off x="524725" y="2918526"/>
            <a:ext cx="3613323" cy="1786318"/>
          </a:xfrm>
          <a:prstGeom prst="rect">
            <a:avLst/>
          </a:prstGeom>
        </p:spPr>
      </p:pic>
    </p:spTree>
    <p:extLst>
      <p:ext uri="{BB962C8B-B14F-4D97-AF65-F5344CB8AC3E}">
        <p14:creationId xmlns:p14="http://schemas.microsoft.com/office/powerpoint/2010/main" val="3785567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4724" y="1084808"/>
            <a:ext cx="8090100" cy="671082"/>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Lazy Execution of RDDs (4)</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61</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524725" y="1949782"/>
            <a:ext cx="4744700" cy="968743"/>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t>Data in RDDs is not processed until an action is performed</a:t>
            </a:r>
            <a:endParaRPr lang="en-US" sz="2400" dirty="0">
              <a:ea typeface="Arial"/>
              <a:cs typeface="Arial"/>
            </a:endParaRPr>
          </a:p>
        </p:txBody>
      </p:sp>
      <p:pic>
        <p:nvPicPr>
          <p:cNvPr id="4" name="Picture 3">
            <a:extLst>
              <a:ext uri="{FF2B5EF4-FFF2-40B4-BE49-F238E27FC236}">
                <a16:creationId xmlns:a16="http://schemas.microsoft.com/office/drawing/2014/main" id="{4914CBAA-71B1-47D1-A024-4C3B78A285FB}"/>
              </a:ext>
            </a:extLst>
          </p:cNvPr>
          <p:cNvPicPr>
            <a:picLocks noChangeAspect="1"/>
          </p:cNvPicPr>
          <p:nvPr/>
        </p:nvPicPr>
        <p:blipFill>
          <a:blip r:embed="rId3"/>
          <a:stretch>
            <a:fillRect/>
          </a:stretch>
        </p:blipFill>
        <p:spPr>
          <a:xfrm>
            <a:off x="6026116" y="2094373"/>
            <a:ext cx="1927239" cy="3122438"/>
          </a:xfrm>
          <a:prstGeom prst="rect">
            <a:avLst/>
          </a:prstGeom>
        </p:spPr>
      </p:pic>
      <p:pic>
        <p:nvPicPr>
          <p:cNvPr id="5" name="Picture 4">
            <a:extLst>
              <a:ext uri="{FF2B5EF4-FFF2-40B4-BE49-F238E27FC236}">
                <a16:creationId xmlns:a16="http://schemas.microsoft.com/office/drawing/2014/main" id="{78A607F3-429E-47CA-AC03-617029732C26}"/>
              </a:ext>
            </a:extLst>
          </p:cNvPr>
          <p:cNvPicPr>
            <a:picLocks noChangeAspect="1"/>
          </p:cNvPicPr>
          <p:nvPr/>
        </p:nvPicPr>
        <p:blipFill>
          <a:blip r:embed="rId4"/>
          <a:stretch>
            <a:fillRect/>
          </a:stretch>
        </p:blipFill>
        <p:spPr>
          <a:xfrm>
            <a:off x="524725" y="3073832"/>
            <a:ext cx="3445669" cy="1681875"/>
          </a:xfrm>
          <a:prstGeom prst="rect">
            <a:avLst/>
          </a:prstGeom>
        </p:spPr>
      </p:pic>
    </p:spTree>
    <p:extLst>
      <p:ext uri="{BB962C8B-B14F-4D97-AF65-F5344CB8AC3E}">
        <p14:creationId xmlns:p14="http://schemas.microsoft.com/office/powerpoint/2010/main" val="3313976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97261" y="1162832"/>
            <a:ext cx="8090100" cy="491631"/>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Lazy Execution of RDDs (5)</a:t>
            </a:r>
            <a:endParaRPr dirty="0">
              <a:ea typeface="Arial"/>
              <a:cs typeface="Arial"/>
              <a:sym typeface="Arial"/>
            </a:endParaRPr>
          </a:p>
        </p:txBody>
      </p:sp>
      <p:sp>
        <p:nvSpPr>
          <p:cNvPr id="207" name="Shape 207"/>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62</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524725" y="1949782"/>
            <a:ext cx="4744700" cy="968743"/>
          </a:xfrm>
          <a:prstGeom prst="rect">
            <a:avLst/>
          </a:prstGeom>
          <a:noFill/>
          <a:ln>
            <a:noFill/>
          </a:ln>
        </p:spPr>
        <p:txBody>
          <a:bodyPr spcFirstLastPara="1" vert="horz" wrap="square" lIns="34275" tIns="34275" rIns="34275" bIns="3427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t>Data in RDDs is not processed until an action is performed</a:t>
            </a:r>
            <a:endParaRPr lang="en-US" sz="2400" dirty="0">
              <a:ea typeface="Arial"/>
              <a:cs typeface="Arial"/>
            </a:endParaRPr>
          </a:p>
        </p:txBody>
      </p:sp>
      <p:pic>
        <p:nvPicPr>
          <p:cNvPr id="2" name="Picture 1">
            <a:extLst>
              <a:ext uri="{FF2B5EF4-FFF2-40B4-BE49-F238E27FC236}">
                <a16:creationId xmlns:a16="http://schemas.microsoft.com/office/drawing/2014/main" id="{79F29171-9BCF-41CF-BC4A-55FAA750B225}"/>
              </a:ext>
            </a:extLst>
          </p:cNvPr>
          <p:cNvPicPr>
            <a:picLocks noChangeAspect="1"/>
          </p:cNvPicPr>
          <p:nvPr/>
        </p:nvPicPr>
        <p:blipFill>
          <a:blip r:embed="rId3"/>
          <a:stretch>
            <a:fillRect/>
          </a:stretch>
        </p:blipFill>
        <p:spPr>
          <a:xfrm>
            <a:off x="6200762" y="2051209"/>
            <a:ext cx="1927239" cy="3363750"/>
          </a:xfrm>
          <a:prstGeom prst="rect">
            <a:avLst/>
          </a:prstGeom>
        </p:spPr>
      </p:pic>
      <p:pic>
        <p:nvPicPr>
          <p:cNvPr id="3" name="Picture 2">
            <a:extLst>
              <a:ext uri="{FF2B5EF4-FFF2-40B4-BE49-F238E27FC236}">
                <a16:creationId xmlns:a16="http://schemas.microsoft.com/office/drawing/2014/main" id="{935C86D8-FFFE-47BB-B185-61FAFF425D61}"/>
              </a:ext>
            </a:extLst>
          </p:cNvPr>
          <p:cNvPicPr>
            <a:picLocks noChangeAspect="1"/>
          </p:cNvPicPr>
          <p:nvPr/>
        </p:nvPicPr>
        <p:blipFill>
          <a:blip r:embed="rId4"/>
          <a:stretch>
            <a:fillRect/>
          </a:stretch>
        </p:blipFill>
        <p:spPr>
          <a:xfrm>
            <a:off x="530672" y="2918524"/>
            <a:ext cx="3416469" cy="1659938"/>
          </a:xfrm>
          <a:prstGeom prst="rect">
            <a:avLst/>
          </a:prstGeom>
        </p:spPr>
      </p:pic>
    </p:spTree>
    <p:extLst>
      <p:ext uri="{BB962C8B-B14F-4D97-AF65-F5344CB8AC3E}">
        <p14:creationId xmlns:p14="http://schemas.microsoft.com/office/powerpoint/2010/main" val="873195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ea typeface="ＭＳ Ｐゴシック" pitchFamily="34" charset="-128"/>
              </a:rPr>
              <a:t>Spark – RDD Persistence</a:t>
            </a:r>
          </a:p>
        </p:txBody>
      </p:sp>
      <p:sp>
        <p:nvSpPr>
          <p:cNvPr id="30723" name="Content Placeholder 2"/>
          <p:cNvSpPr>
            <a:spLocks noGrp="1"/>
          </p:cNvSpPr>
          <p:nvPr>
            <p:ph idx="1"/>
          </p:nvPr>
        </p:nvSpPr>
        <p:spPr/>
        <p:txBody>
          <a:bodyPr>
            <a:normAutofit lnSpcReduction="10000"/>
          </a:bodyPr>
          <a:lstStyle/>
          <a:p>
            <a:r>
              <a:rPr lang="en-US" altLang="en-US" sz="2000" dirty="0">
                <a:ea typeface="ＭＳ Ｐゴシック" pitchFamily="34" charset="-128"/>
              </a:rPr>
              <a:t>You can persist (cache) an RDD (</a:t>
            </a:r>
            <a:r>
              <a:rPr lang="en-US" sz="2000" b="1" dirty="0" err="1"/>
              <a:t>tuples.cache</a:t>
            </a:r>
            <a:r>
              <a:rPr lang="en-US" sz="2000" b="1" dirty="0"/>
              <a:t>())</a:t>
            </a:r>
            <a:endParaRPr lang="en-US" altLang="en-US" sz="2000" dirty="0">
              <a:ea typeface="ＭＳ Ｐゴシック" pitchFamily="34" charset="-128"/>
            </a:endParaRPr>
          </a:p>
          <a:p>
            <a:r>
              <a:rPr lang="en-US" altLang="en-US" sz="2000" dirty="0">
                <a:ea typeface="ＭＳ Ｐゴシック" pitchFamily="34" charset="-128"/>
              </a:rPr>
              <a:t>When you persist an RDD, each node stores any partitions of it that it computes in memory and reuses them in other actions on that dataset (or datasets derived from it)</a:t>
            </a:r>
          </a:p>
          <a:p>
            <a:r>
              <a:rPr lang="en-US" altLang="en-US" sz="2000" dirty="0">
                <a:ea typeface="ＭＳ Ｐゴシック" pitchFamily="34" charset="-128"/>
              </a:rPr>
              <a:t>Allows future actions to be much faster (often &gt;10x).</a:t>
            </a:r>
          </a:p>
          <a:p>
            <a:r>
              <a:rPr lang="en-US" altLang="en-US" sz="2000" dirty="0">
                <a:ea typeface="ＭＳ Ｐゴシック" pitchFamily="34" charset="-128"/>
              </a:rPr>
              <a:t>Mark RDD to be persisted using the persist() or cache() methods on it. The first time it is computed in an action, it will be kept in memory on the nodes.</a:t>
            </a:r>
          </a:p>
          <a:p>
            <a:r>
              <a:rPr lang="en-US" altLang="en-US" sz="2000" dirty="0">
                <a:ea typeface="ＭＳ Ｐゴシック" pitchFamily="34" charset="-128"/>
              </a:rPr>
              <a:t>Cache is fault-tolerant – if any partition of an RDD is lost, it will automatically be recomputed using the transformations that originally created it</a:t>
            </a:r>
          </a:p>
          <a:p>
            <a:r>
              <a:rPr lang="en-US" altLang="en-US" sz="2000" dirty="0">
                <a:ea typeface="ＭＳ Ｐゴシック" pitchFamily="34" charset="-128"/>
              </a:rPr>
              <a:t>Can choose storage level (MEMORY_ONLY, DISK_ONLY, MEMORY_AND_DISK, etc.)</a:t>
            </a:r>
          </a:p>
          <a:p>
            <a:r>
              <a:rPr lang="en-US" altLang="en-US" sz="2000" dirty="0">
                <a:ea typeface="ＭＳ Ｐゴシック" pitchFamily="34" charset="-128"/>
              </a:rPr>
              <a:t>Can manually call </a:t>
            </a:r>
            <a:r>
              <a:rPr lang="en-US" altLang="en-US" sz="2000" dirty="0" err="1">
                <a:ea typeface="ＭＳ Ｐゴシック" pitchFamily="34" charset="-128"/>
              </a:rPr>
              <a:t>unpersist</a:t>
            </a:r>
            <a:r>
              <a:rPr lang="en-US" altLang="en-US" sz="2000" dirty="0">
                <a:ea typeface="ＭＳ Ｐゴシック" pitchFamily="34" charset="-128"/>
              </a:rPr>
              <a:t>()</a:t>
            </a:r>
          </a:p>
        </p:txBody>
      </p:sp>
    </p:spTree>
    <p:extLst>
      <p:ext uri="{BB962C8B-B14F-4D97-AF65-F5344CB8AC3E}">
        <p14:creationId xmlns:p14="http://schemas.microsoft.com/office/powerpoint/2010/main" val="392307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8456" y="1150263"/>
            <a:ext cx="8090100" cy="521353"/>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Example: Log Mining</a:t>
            </a:r>
            <a:endParaRPr dirty="0">
              <a:solidFill>
                <a:srgbClr val="C00000"/>
              </a:solidFill>
              <a:ea typeface="Arial"/>
              <a:cs typeface="Arial"/>
              <a:sym typeface="Arial"/>
            </a:endParaRPr>
          </a:p>
        </p:txBody>
      </p:sp>
      <p:sp>
        <p:nvSpPr>
          <p:cNvPr id="231" name="Shape 231"/>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64</a:t>
            </a:fld>
            <a:endParaRPr/>
          </a:p>
        </p:txBody>
      </p:sp>
      <p:sp>
        <p:nvSpPr>
          <p:cNvPr id="232" name="Shape 232"/>
          <p:cNvSpPr txBox="1">
            <a:spLocks noGrp="1"/>
          </p:cNvSpPr>
          <p:nvPr>
            <p:ph type="body" idx="1"/>
          </p:nvPr>
        </p:nvSpPr>
        <p:spPr>
          <a:xfrm>
            <a:off x="557200" y="1830235"/>
            <a:ext cx="8301150" cy="3562806"/>
          </a:xfrm>
          <a:prstGeom prst="rect">
            <a:avLst/>
          </a:prstGeom>
          <a:noFill/>
          <a:ln>
            <a:noFill/>
          </a:ln>
        </p:spPr>
        <p:txBody>
          <a:bodyPr spcFirstLastPara="1" vert="horz" wrap="square" lIns="34275" tIns="34275" rIns="34275" bIns="34275" rtlCol="0" anchor="t" anchorCtr="0">
            <a:noAutofit/>
          </a:bodyPr>
          <a:lstStyle/>
          <a:p>
            <a:pPr marL="0" indent="0">
              <a:spcBef>
                <a:spcPts val="300"/>
              </a:spcBef>
              <a:spcAft>
                <a:spcPts val="300"/>
              </a:spcAft>
              <a:buNone/>
            </a:pPr>
            <a:r>
              <a:rPr lang="en-US" sz="2300" dirty="0">
                <a:ea typeface="Arial"/>
                <a:cs typeface="Arial"/>
                <a:sym typeface="Arial"/>
              </a:rPr>
              <a:t>Load error messages from a log into memory, then interactively search for various patterns:</a:t>
            </a:r>
          </a:p>
          <a:p>
            <a:pPr marL="0" indent="0">
              <a:spcBef>
                <a:spcPts val="300"/>
              </a:spcBef>
              <a:spcAft>
                <a:spcPts val="300"/>
              </a:spcAft>
              <a:buNone/>
            </a:pPr>
            <a:endParaRPr dirty="0">
              <a:ea typeface="Arial"/>
              <a:cs typeface="Arial"/>
              <a:sym typeface="Arial"/>
            </a:endParaRPr>
          </a:p>
          <a:p>
            <a:pPr marL="0" indent="0">
              <a:spcBef>
                <a:spcPts val="300"/>
              </a:spcBef>
              <a:spcAft>
                <a:spcPts val="300"/>
              </a:spcAft>
              <a:buNone/>
            </a:pP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lines = </a:t>
            </a: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spark.textFile</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a:t>
            </a: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hdfs</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  </a:t>
            </a:r>
            <a:r>
              <a:rPr lang="en-US" sz="1600" dirty="0">
                <a:solidFill>
                  <a:srgbClr val="000000"/>
                </a:solidFill>
                <a:latin typeface="Courier New" panose="02070309020205020404" pitchFamily="49" charset="0"/>
                <a:ea typeface="Courier New"/>
                <a:cs typeface="Courier New" panose="02070309020205020404" pitchFamily="49" charset="0"/>
                <a:sym typeface="Wingdings" panose="05000000000000000000" pitchFamily="2" charset="2"/>
              </a:rPr>
              <a:t> </a:t>
            </a:r>
            <a:r>
              <a:rPr lang="en-US" sz="1600" dirty="0" err="1">
                <a:solidFill>
                  <a:srgbClr val="FF0000"/>
                </a:solidFill>
                <a:latin typeface="Courier New" panose="02070309020205020404" pitchFamily="49" charset="0"/>
                <a:ea typeface="Courier New"/>
                <a:cs typeface="Courier New" panose="02070309020205020404" pitchFamily="49" charset="0"/>
                <a:sym typeface="Wingdings" panose="05000000000000000000" pitchFamily="2" charset="2"/>
              </a:rPr>
              <a:t>HadoopRDD</a:t>
            </a:r>
            <a:endParaRPr sz="1600" dirty="0">
              <a:solidFill>
                <a:srgbClr val="FF0000"/>
              </a:solidFill>
              <a:latin typeface="Courier New" panose="02070309020205020404" pitchFamily="49" charset="0"/>
              <a:ea typeface="Courier New"/>
              <a:cs typeface="Courier New" panose="02070309020205020404" pitchFamily="49" charset="0"/>
              <a:sym typeface="Courier New"/>
            </a:endParaRPr>
          </a:p>
          <a:p>
            <a:pPr marL="0" indent="0">
              <a:spcBef>
                <a:spcPts val="300"/>
              </a:spcBef>
              <a:spcAft>
                <a:spcPts val="300"/>
              </a:spcAft>
              <a:buClr>
                <a:schemeClr val="dk1"/>
              </a:buClr>
              <a:buSzPts val="1100"/>
              <a:buNone/>
            </a:pP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errors = </a:t>
            </a: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lines.filter</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(lambda s: </a:t>
            </a: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s.startswith</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(“ERROR”)) </a:t>
            </a:r>
            <a:r>
              <a:rPr lang="en-US" sz="1600" dirty="0" err="1">
                <a:solidFill>
                  <a:srgbClr val="FF0000"/>
                </a:solidFill>
                <a:latin typeface="Courier New" panose="02070309020205020404" pitchFamily="49" charset="0"/>
                <a:ea typeface="Courier New"/>
                <a:cs typeface="Courier New" panose="02070309020205020404" pitchFamily="49" charset="0"/>
                <a:sym typeface="Wingdings" panose="05000000000000000000" pitchFamily="2" charset="2"/>
              </a:rPr>
              <a:t>FilteredRDD</a:t>
            </a:r>
            <a:endParaRPr sz="1600" dirty="0">
              <a:solidFill>
                <a:srgbClr val="FF0000"/>
              </a:solidFill>
              <a:latin typeface="Courier New" panose="02070309020205020404" pitchFamily="49" charset="0"/>
              <a:ea typeface="Courier New"/>
              <a:cs typeface="Courier New" panose="02070309020205020404" pitchFamily="49" charset="0"/>
              <a:sym typeface="Courier New"/>
            </a:endParaRPr>
          </a:p>
          <a:p>
            <a:pPr marL="0" indent="0">
              <a:spcBef>
                <a:spcPts val="300"/>
              </a:spcBef>
              <a:spcAft>
                <a:spcPts val="300"/>
              </a:spcAft>
              <a:buClr>
                <a:schemeClr val="dk1"/>
              </a:buClr>
              <a:buSzPts val="1100"/>
              <a:buNone/>
            </a:pP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messages = </a:t>
            </a: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errors.map</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(lambda s: </a:t>
            </a: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s.split</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(“\t”)[2])</a:t>
            </a:r>
            <a:endParaRPr sz="16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spcBef>
                <a:spcPts val="300"/>
              </a:spcBef>
              <a:spcAft>
                <a:spcPts val="300"/>
              </a:spcAft>
              <a:buNone/>
            </a:pP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messages.cache</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a:t>
            </a:r>
            <a:endParaRPr sz="16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spcBef>
                <a:spcPts val="300"/>
              </a:spcBef>
              <a:spcAft>
                <a:spcPts val="300"/>
              </a:spcAft>
              <a:buNone/>
            </a:pPr>
            <a:r>
              <a:rPr lang="en-US" sz="1600" dirty="0" err="1">
                <a:solidFill>
                  <a:srgbClr val="000000"/>
                </a:solidFill>
                <a:latin typeface="Courier New" panose="02070309020205020404" pitchFamily="49" charset="0"/>
                <a:ea typeface="Courier New"/>
                <a:cs typeface="Courier New" panose="02070309020205020404" pitchFamily="49" charset="0"/>
                <a:sym typeface="Courier New"/>
              </a:rPr>
              <a:t>messages.filter</a:t>
            </a:r>
            <a:r>
              <a:rPr lang="en-US" sz="1600" dirty="0">
                <a:solidFill>
                  <a:srgbClr val="000000"/>
                </a:solidFill>
                <a:latin typeface="Courier New" panose="02070309020205020404" pitchFamily="49" charset="0"/>
                <a:ea typeface="Courier New"/>
                <a:cs typeface="Courier New" panose="02070309020205020404" pitchFamily="49" charset="0"/>
                <a:sym typeface="Courier New"/>
              </a:rPr>
              <a:t>(lambda s: “foo” in s).count()</a:t>
            </a:r>
          </a:p>
          <a:p>
            <a:pPr marL="0" indent="0">
              <a:spcBef>
                <a:spcPts val="300"/>
              </a:spcBef>
              <a:spcAft>
                <a:spcPts val="300"/>
              </a:spcAft>
              <a:buNone/>
            </a:pPr>
            <a:endParaRPr sz="1600" dirty="0">
              <a:solidFill>
                <a:srgbClr val="000000"/>
              </a:solidFill>
              <a:latin typeface="Courier New" panose="02070309020205020404" pitchFamily="49" charset="0"/>
              <a:ea typeface="Courier New"/>
              <a:cs typeface="Courier New" panose="02070309020205020404" pitchFamily="49" charset="0"/>
              <a:sym typeface="Courier New"/>
            </a:endParaRPr>
          </a:p>
        </p:txBody>
      </p:sp>
      <p:sp>
        <p:nvSpPr>
          <p:cNvPr id="6" name="Line 2">
            <a:extLst>
              <a:ext uri="{FF2B5EF4-FFF2-40B4-BE49-F238E27FC236}">
                <a16:creationId xmlns:a16="http://schemas.microsoft.com/office/drawing/2014/main" id="{C99ACABB-6D8B-4AC2-8FEC-4609FDF3E436}"/>
              </a:ext>
            </a:extLst>
          </p:cNvPr>
          <p:cNvSpPr/>
          <p:nvPr/>
        </p:nvSpPr>
        <p:spPr>
          <a:xfrm>
            <a:off x="524724" y="1700362"/>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1545952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674" y="2171700"/>
            <a:ext cx="6096001" cy="1246493"/>
          </a:xfrm>
          <a:prstGeom prst="rect">
            <a:avLst/>
          </a:prstGeom>
          <a:noFill/>
        </p:spPr>
        <p:txBody>
          <a:bodyPr wrap="square" lIns="91438" tIns="45719" rIns="91438" bIns="45719" rtlCol="0">
            <a:spAutoFit/>
          </a:bodyPr>
          <a:lstStyle/>
          <a:p>
            <a:pPr>
              <a:spcBef>
                <a:spcPts val="600"/>
              </a:spcBef>
            </a:pPr>
            <a:r>
              <a:rPr lang="en-US" sz="1500" dirty="0">
                <a:latin typeface="Consolas"/>
                <a:cs typeface="Consolas"/>
              </a:rPr>
              <a:t>lines = </a:t>
            </a:r>
            <a:r>
              <a:rPr lang="en-US" sz="1500" dirty="0" err="1">
                <a:latin typeface="Consolas"/>
                <a:cs typeface="Consolas"/>
              </a:rPr>
              <a:t>spark.textFile</a:t>
            </a:r>
            <a:r>
              <a:rPr lang="en-US" sz="1500" dirty="0">
                <a:latin typeface="Consolas"/>
                <a:cs typeface="Consolas"/>
              </a:rPr>
              <a:t>(</a:t>
            </a:r>
            <a:r>
              <a:rPr lang="en-US" sz="1500" dirty="0">
                <a:solidFill>
                  <a:srgbClr val="000090"/>
                </a:solidFill>
                <a:latin typeface="Consolas"/>
                <a:cs typeface="Consolas"/>
              </a:rPr>
              <a:t>“</a:t>
            </a:r>
            <a:r>
              <a:rPr lang="en-US" sz="1500" dirty="0" err="1">
                <a:solidFill>
                  <a:srgbClr val="000090"/>
                </a:solidFill>
                <a:latin typeface="Consolas"/>
                <a:cs typeface="Consolas"/>
              </a:rPr>
              <a:t>hdfs</a:t>
            </a:r>
            <a:r>
              <a:rPr lang="en-US" sz="1500" dirty="0">
                <a:solidFill>
                  <a:srgbClr val="000090"/>
                </a:solidFill>
                <a:latin typeface="Consolas"/>
                <a:cs typeface="Consolas"/>
              </a:rPr>
              <a:t>://...”</a:t>
            </a:r>
            <a:r>
              <a:rPr lang="en-US" sz="1500" dirty="0">
                <a:latin typeface="Consolas"/>
                <a:cs typeface="Consolas"/>
              </a:rPr>
              <a:t>)</a:t>
            </a:r>
          </a:p>
          <a:p>
            <a:pPr>
              <a:spcBef>
                <a:spcPts val="600"/>
              </a:spcBef>
            </a:pPr>
            <a:r>
              <a:rPr lang="en-US" sz="1500" dirty="0">
                <a:latin typeface="Consolas"/>
                <a:cs typeface="Consolas"/>
              </a:rPr>
              <a:t>errors = </a:t>
            </a:r>
            <a:r>
              <a:rPr lang="en-US" sz="1500" dirty="0" err="1">
                <a:latin typeface="Consolas"/>
                <a:cs typeface="Consolas"/>
              </a:rPr>
              <a:t>lines.</a:t>
            </a:r>
            <a:r>
              <a:rPr lang="en-US" sz="1500" dirty="0" err="1">
                <a:solidFill>
                  <a:srgbClr val="3366FF"/>
                </a:solidFill>
                <a:latin typeface="Consolas"/>
                <a:cs typeface="Consolas"/>
              </a:rPr>
              <a:t>filter</a:t>
            </a:r>
            <a:r>
              <a:rPr lang="en-US" sz="1500" dirty="0">
                <a:latin typeface="Consolas"/>
                <a:cs typeface="Consolas"/>
              </a:rPr>
              <a:t>(</a:t>
            </a:r>
            <a:r>
              <a:rPr lang="en-US" sz="1500" dirty="0">
                <a:solidFill>
                  <a:srgbClr val="FF0080"/>
                </a:solidFill>
                <a:latin typeface="Consolas"/>
                <a:cs typeface="Consolas"/>
              </a:rPr>
              <a:t>lambda s: </a:t>
            </a:r>
            <a:r>
              <a:rPr lang="en-US" sz="1500" dirty="0" err="1">
                <a:solidFill>
                  <a:srgbClr val="FF0080"/>
                </a:solidFill>
                <a:latin typeface="Consolas"/>
                <a:cs typeface="Consolas"/>
              </a:rPr>
              <a:t>s.startswith</a:t>
            </a:r>
            <a:r>
              <a:rPr lang="en-US" sz="1500" dirty="0">
                <a:solidFill>
                  <a:srgbClr val="FF0080"/>
                </a:solidFill>
                <a:latin typeface="Consolas"/>
                <a:cs typeface="Consolas"/>
              </a:rPr>
              <a:t>(“ERROR”)</a:t>
            </a:r>
            <a:r>
              <a:rPr lang="en-US" sz="1500" dirty="0">
                <a:latin typeface="Consolas"/>
                <a:cs typeface="Consolas"/>
              </a:rPr>
              <a:t>)</a:t>
            </a:r>
          </a:p>
          <a:p>
            <a:pPr>
              <a:spcBef>
                <a:spcPts val="600"/>
              </a:spcBef>
            </a:pPr>
            <a:r>
              <a:rPr lang="en-US" sz="1500" dirty="0">
                <a:latin typeface="Consolas"/>
                <a:cs typeface="Consolas"/>
              </a:rPr>
              <a:t>messages = </a:t>
            </a:r>
            <a:r>
              <a:rPr lang="en-US" sz="1500" dirty="0" err="1">
                <a:latin typeface="Consolas"/>
                <a:cs typeface="Consolas"/>
              </a:rPr>
              <a:t>errors.</a:t>
            </a:r>
            <a:r>
              <a:rPr lang="en-US" sz="1500" dirty="0" err="1">
                <a:solidFill>
                  <a:srgbClr val="3366FF"/>
                </a:solidFill>
                <a:latin typeface="Consolas"/>
                <a:cs typeface="Consolas"/>
              </a:rPr>
              <a:t>map</a:t>
            </a:r>
            <a:r>
              <a:rPr lang="en-US" sz="1500" dirty="0">
                <a:latin typeface="Consolas"/>
                <a:cs typeface="Consolas"/>
              </a:rPr>
              <a:t>(</a:t>
            </a:r>
            <a:r>
              <a:rPr lang="en-US" sz="1500" dirty="0">
                <a:solidFill>
                  <a:srgbClr val="FF0080"/>
                </a:solidFill>
                <a:latin typeface="Consolas"/>
                <a:cs typeface="Consolas"/>
              </a:rPr>
              <a:t>lambda s: </a:t>
            </a:r>
            <a:r>
              <a:rPr lang="en-US" sz="1500" dirty="0" err="1">
                <a:solidFill>
                  <a:srgbClr val="FF0080"/>
                </a:solidFill>
                <a:latin typeface="Consolas"/>
                <a:cs typeface="Consolas"/>
              </a:rPr>
              <a:t>s.split</a:t>
            </a:r>
            <a:r>
              <a:rPr lang="en-US" sz="1500" dirty="0">
                <a:solidFill>
                  <a:srgbClr val="FF0080"/>
                </a:solidFill>
                <a:latin typeface="Consolas"/>
                <a:cs typeface="Consolas"/>
              </a:rPr>
              <a:t>(‘\t’)[2]</a:t>
            </a:r>
            <a:r>
              <a:rPr lang="en-US" sz="1500" dirty="0">
                <a:latin typeface="Consolas"/>
                <a:cs typeface="Consolas"/>
              </a:rPr>
              <a:t>)</a:t>
            </a:r>
          </a:p>
          <a:p>
            <a:pPr>
              <a:spcBef>
                <a:spcPts val="600"/>
              </a:spcBef>
            </a:pPr>
            <a:r>
              <a:rPr lang="en-US" sz="1500" dirty="0" err="1">
                <a:latin typeface="Consolas"/>
                <a:cs typeface="Consolas"/>
              </a:rPr>
              <a:t>messages.</a:t>
            </a:r>
            <a:r>
              <a:rPr lang="en-US" sz="1500" dirty="0" err="1">
                <a:solidFill>
                  <a:srgbClr val="3366FF"/>
                </a:solidFill>
                <a:latin typeface="Consolas"/>
                <a:cs typeface="Consolas"/>
              </a:rPr>
              <a:t>cache</a:t>
            </a:r>
            <a:r>
              <a:rPr lang="en-US" sz="1500" dirty="0">
                <a:latin typeface="Consolas"/>
                <a:cs typeface="Consolas"/>
              </a:rPr>
              <a:t>()</a:t>
            </a:r>
          </a:p>
        </p:txBody>
      </p:sp>
      <p:grpSp>
        <p:nvGrpSpPr>
          <p:cNvPr id="68" name="Group 67"/>
          <p:cNvGrpSpPr/>
          <p:nvPr/>
        </p:nvGrpSpPr>
        <p:grpSpPr>
          <a:xfrm>
            <a:off x="5686425" y="1939017"/>
            <a:ext cx="2740827" cy="4042683"/>
            <a:chOff x="5615710" y="2743323"/>
            <a:chExt cx="3071090" cy="3851442"/>
          </a:xfrm>
        </p:grpSpPr>
        <p:pic>
          <p:nvPicPr>
            <p:cNvPr id="6" name="Picture 5"/>
            <p:cNvPicPr>
              <a:picLocks noChangeAspect="1"/>
            </p:cNvPicPr>
            <p:nvPr/>
          </p:nvPicPr>
          <p:blipFill>
            <a:blip r:embed="rId3"/>
            <a:stretch>
              <a:fillRect/>
            </a:stretch>
          </p:blipFill>
          <p:spPr>
            <a:xfrm>
              <a:off x="5923729" y="3493655"/>
              <a:ext cx="1128236" cy="1128236"/>
            </a:xfrm>
            <a:prstGeom prst="rect">
              <a:avLst/>
            </a:prstGeom>
          </p:spPr>
        </p:pic>
        <p:pic>
          <p:nvPicPr>
            <p:cNvPr id="7" name="Picture 6"/>
            <p:cNvPicPr>
              <a:picLocks noChangeAspect="1"/>
            </p:cNvPicPr>
            <p:nvPr/>
          </p:nvPicPr>
          <p:blipFill>
            <a:blip r:embed="rId3"/>
            <a:stretch>
              <a:fillRect/>
            </a:stretch>
          </p:blipFill>
          <p:spPr>
            <a:xfrm>
              <a:off x="7558564" y="2743323"/>
              <a:ext cx="1128236" cy="1128236"/>
            </a:xfrm>
            <a:prstGeom prst="rect">
              <a:avLst/>
            </a:prstGeom>
          </p:spPr>
        </p:pic>
        <p:pic>
          <p:nvPicPr>
            <p:cNvPr id="8" name="Picture 7"/>
            <p:cNvPicPr>
              <a:picLocks noChangeAspect="1"/>
            </p:cNvPicPr>
            <p:nvPr/>
          </p:nvPicPr>
          <p:blipFill>
            <a:blip r:embed="rId3"/>
            <a:stretch>
              <a:fillRect/>
            </a:stretch>
          </p:blipFill>
          <p:spPr>
            <a:xfrm>
              <a:off x="7467600" y="4800600"/>
              <a:ext cx="1128236" cy="1128236"/>
            </a:xfrm>
            <a:prstGeom prst="rect">
              <a:avLst/>
            </a:prstGeom>
          </p:spPr>
        </p:pic>
        <p:pic>
          <p:nvPicPr>
            <p:cNvPr id="9" name="Picture 8"/>
            <p:cNvPicPr>
              <a:picLocks noChangeAspect="1"/>
            </p:cNvPicPr>
            <p:nvPr/>
          </p:nvPicPr>
          <p:blipFill>
            <a:blip r:embed="rId3"/>
            <a:stretch>
              <a:fillRect/>
            </a:stretch>
          </p:blipFill>
          <p:spPr>
            <a:xfrm>
              <a:off x="5615710" y="5466529"/>
              <a:ext cx="1128236" cy="1128236"/>
            </a:xfrm>
            <a:prstGeom prst="rect">
              <a:avLst/>
            </a:prstGeom>
          </p:spPr>
        </p:pic>
      </p:grpSp>
      <p:sp>
        <p:nvSpPr>
          <p:cNvPr id="19" name="Rectangle 18"/>
          <p:cNvSpPr/>
          <p:nvPr/>
        </p:nvSpPr>
        <p:spPr>
          <a:xfrm>
            <a:off x="7490113" y="2574582"/>
            <a:ext cx="705991" cy="336515"/>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tIns="45719" rIns="0" bIns="45719" rtlCol="0" anchor="ctr"/>
          <a:lstStyle/>
          <a:p>
            <a:pPr algn="ctr"/>
            <a:r>
              <a:rPr lang="en-US" sz="1500" dirty="0"/>
              <a:t>Block 1</a:t>
            </a:r>
          </a:p>
        </p:txBody>
      </p:sp>
      <p:sp>
        <p:nvSpPr>
          <p:cNvPr id="22" name="Rectangle 21"/>
          <p:cNvSpPr/>
          <p:nvPr/>
        </p:nvSpPr>
        <p:spPr>
          <a:xfrm>
            <a:off x="7412301" y="4738865"/>
            <a:ext cx="731574" cy="336515"/>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tIns="45719" rIns="0" bIns="45719" rtlCol="0" anchor="ctr"/>
          <a:lstStyle/>
          <a:p>
            <a:pPr algn="ctr"/>
            <a:r>
              <a:rPr lang="en-US" sz="1500" dirty="0"/>
              <a:t>Block 2</a:t>
            </a:r>
          </a:p>
        </p:txBody>
      </p:sp>
      <p:sp>
        <p:nvSpPr>
          <p:cNvPr id="23" name="Rectangle 22"/>
          <p:cNvSpPr/>
          <p:nvPr/>
        </p:nvSpPr>
        <p:spPr>
          <a:xfrm>
            <a:off x="5751080" y="5427702"/>
            <a:ext cx="720022" cy="336515"/>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tIns="45719" rIns="0" bIns="45719" rtlCol="0" anchor="ctr"/>
          <a:lstStyle/>
          <a:p>
            <a:pPr algn="ctr"/>
            <a:r>
              <a:rPr lang="en-US" sz="1500" dirty="0"/>
              <a:t>Block 3</a:t>
            </a:r>
          </a:p>
        </p:txBody>
      </p:sp>
      <p:grpSp>
        <p:nvGrpSpPr>
          <p:cNvPr id="44" name="Group 43"/>
          <p:cNvGrpSpPr/>
          <p:nvPr/>
        </p:nvGrpSpPr>
        <p:grpSpPr>
          <a:xfrm>
            <a:off x="6058226" y="2311321"/>
            <a:ext cx="1439797" cy="2493712"/>
            <a:chOff x="5983621" y="3042352"/>
            <a:chExt cx="1613289" cy="2375746"/>
          </a:xfrm>
        </p:grpSpPr>
        <p:cxnSp>
          <p:nvCxnSpPr>
            <p:cNvPr id="28" name="Straight Arrow Connector 27"/>
            <p:cNvCxnSpPr/>
            <p:nvPr/>
          </p:nvCxnSpPr>
          <p:spPr>
            <a:xfrm flipV="1">
              <a:off x="6655637" y="3042352"/>
              <a:ext cx="941273" cy="455444"/>
            </a:xfrm>
            <a:prstGeom prst="straightConnector1">
              <a:avLst/>
            </a:prstGeom>
            <a:ln w="381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415567" y="3665623"/>
              <a:ext cx="1142135" cy="1097665"/>
            </a:xfrm>
            <a:prstGeom prst="straightConnector1">
              <a:avLst/>
            </a:prstGeom>
            <a:ln w="381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305267" y="4343977"/>
              <a:ext cx="1752475" cy="395767"/>
            </a:xfrm>
            <a:prstGeom prst="straightConnector1">
              <a:avLst/>
            </a:prstGeom>
            <a:ln w="381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5709515" y="1941764"/>
            <a:ext cx="2553299" cy="3228046"/>
            <a:chOff x="5638800" y="2707533"/>
            <a:chExt cx="2860965" cy="3075342"/>
          </a:xfrm>
        </p:grpSpPr>
        <p:sp>
          <p:nvSpPr>
            <p:cNvPr id="15" name="Rounded Rectangle 14"/>
            <p:cNvSpPr/>
            <p:nvPr/>
          </p:nvSpPr>
          <p:spPr>
            <a:xfrm>
              <a:off x="7585365" y="2707533"/>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t>Worker</a:t>
              </a:r>
            </a:p>
          </p:txBody>
        </p:sp>
        <p:sp>
          <p:nvSpPr>
            <p:cNvPr id="16" name="Rounded Rectangle 15"/>
            <p:cNvSpPr/>
            <p:nvPr/>
          </p:nvSpPr>
          <p:spPr>
            <a:xfrm>
              <a:off x="5638800" y="5424967"/>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t>Worker</a:t>
              </a:r>
            </a:p>
          </p:txBody>
        </p:sp>
        <p:sp>
          <p:nvSpPr>
            <p:cNvPr id="17" name="Rounded Rectangle 16"/>
            <p:cNvSpPr/>
            <p:nvPr/>
          </p:nvSpPr>
          <p:spPr>
            <a:xfrm>
              <a:off x="7493956" y="4763289"/>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t>Worker</a:t>
              </a:r>
            </a:p>
          </p:txBody>
        </p:sp>
        <p:sp>
          <p:nvSpPr>
            <p:cNvPr id="14" name="Rounded Rectangle 13"/>
            <p:cNvSpPr/>
            <p:nvPr/>
          </p:nvSpPr>
          <p:spPr>
            <a:xfrm>
              <a:off x="5946819" y="3452092"/>
              <a:ext cx="914400" cy="357908"/>
            </a:xfrm>
            <a:prstGeom prst="roundRect">
              <a:avLst/>
            </a:prstGeom>
            <a:ln>
              <a:headEnd type="none" w="med" len="med"/>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700" dirty="0"/>
                <a:t>Driver</a:t>
              </a:r>
            </a:p>
          </p:txBody>
        </p:sp>
      </p:grpSp>
      <p:sp>
        <p:nvSpPr>
          <p:cNvPr id="43" name="TextBox 42"/>
          <p:cNvSpPr txBox="1"/>
          <p:nvPr/>
        </p:nvSpPr>
        <p:spPr>
          <a:xfrm>
            <a:off x="447675" y="3912008"/>
            <a:ext cx="5791200" cy="323163"/>
          </a:xfrm>
          <a:prstGeom prst="rect">
            <a:avLst/>
          </a:prstGeom>
          <a:noFill/>
        </p:spPr>
        <p:txBody>
          <a:bodyPr wrap="square" lIns="91438" tIns="45719" rIns="91438" bIns="45719" rtlCol="0">
            <a:spAutoFit/>
          </a:bodyPr>
          <a:lstStyle/>
          <a:p>
            <a:pPr>
              <a:spcBef>
                <a:spcPts val="400"/>
              </a:spcBef>
            </a:pPr>
            <a:r>
              <a:rPr lang="en-US" sz="1500" dirty="0" err="1">
                <a:latin typeface="Consolas"/>
                <a:cs typeface="Consolas"/>
              </a:rPr>
              <a:t>messages.</a:t>
            </a:r>
            <a:r>
              <a:rPr lang="en-US" sz="1500" dirty="0" err="1">
                <a:solidFill>
                  <a:srgbClr val="3366FF"/>
                </a:solidFill>
                <a:latin typeface="Consolas"/>
                <a:cs typeface="Consolas"/>
              </a:rPr>
              <a:t>filter</a:t>
            </a:r>
            <a:r>
              <a:rPr lang="en-US" sz="1500" dirty="0">
                <a:latin typeface="Consolas"/>
                <a:cs typeface="Consolas"/>
              </a:rPr>
              <a:t>(</a:t>
            </a:r>
            <a:r>
              <a:rPr lang="en-US" sz="1500" dirty="0">
                <a:solidFill>
                  <a:srgbClr val="FF0080"/>
                </a:solidFill>
                <a:latin typeface="Consolas"/>
                <a:cs typeface="Consolas"/>
              </a:rPr>
              <a:t>lambda s: “foo” in s</a:t>
            </a:r>
            <a:r>
              <a:rPr lang="en-US" sz="1500" dirty="0">
                <a:latin typeface="Consolas"/>
                <a:cs typeface="Consolas"/>
              </a:rPr>
              <a:t>).</a:t>
            </a:r>
            <a:r>
              <a:rPr lang="en-US" sz="1500" dirty="0">
                <a:solidFill>
                  <a:srgbClr val="3366FF"/>
                </a:solidFill>
                <a:latin typeface="Consolas"/>
                <a:cs typeface="Consolas"/>
              </a:rPr>
              <a:t>count</a:t>
            </a:r>
            <a:r>
              <a:rPr lang="en-US" sz="1500" dirty="0">
                <a:latin typeface="Consolas"/>
                <a:cs typeface="Consolas"/>
              </a:rPr>
              <a:t>()</a:t>
            </a:r>
            <a:endParaRPr lang="en-US" sz="1500" dirty="0">
              <a:solidFill>
                <a:srgbClr val="3366FF"/>
              </a:solidFill>
              <a:latin typeface="Consolas"/>
              <a:cs typeface="Consolas"/>
            </a:endParaRPr>
          </a:p>
        </p:txBody>
      </p:sp>
      <p:cxnSp>
        <p:nvCxnSpPr>
          <p:cNvPr id="49" name="Straight Arrow Connector 48"/>
          <p:cNvCxnSpPr/>
          <p:nvPr/>
        </p:nvCxnSpPr>
        <p:spPr>
          <a:xfrm flipV="1">
            <a:off x="5969316" y="3124200"/>
            <a:ext cx="321542" cy="1672935"/>
          </a:xfrm>
          <a:prstGeom prst="straightConnector1">
            <a:avLst/>
          </a:prstGeom>
          <a:ln w="381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flipV="1">
            <a:off x="6716229" y="3120942"/>
            <a:ext cx="860505" cy="969653"/>
          </a:xfrm>
          <a:prstGeom prst="straightConnector1">
            <a:avLst/>
          </a:prstGeom>
          <a:ln w="381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6800850" y="2328713"/>
            <a:ext cx="843687" cy="498768"/>
          </a:xfrm>
          <a:prstGeom prst="straightConnector1">
            <a:avLst/>
          </a:prstGeom>
          <a:ln w="381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47674" y="4271528"/>
            <a:ext cx="5791200" cy="323163"/>
          </a:xfrm>
          <a:prstGeom prst="rect">
            <a:avLst/>
          </a:prstGeom>
          <a:noFill/>
        </p:spPr>
        <p:txBody>
          <a:bodyPr wrap="square" lIns="91438" tIns="45719" rIns="91438" bIns="45719" rtlCol="0">
            <a:spAutoFit/>
          </a:bodyPr>
          <a:lstStyle/>
          <a:p>
            <a:pPr>
              <a:spcBef>
                <a:spcPts val="400"/>
              </a:spcBef>
            </a:pPr>
            <a:r>
              <a:rPr lang="en-US" sz="1500" dirty="0" err="1">
                <a:latin typeface="Consolas"/>
                <a:cs typeface="Consolas"/>
              </a:rPr>
              <a:t>messages.</a:t>
            </a:r>
            <a:r>
              <a:rPr lang="en-US" sz="1500" dirty="0" err="1">
                <a:solidFill>
                  <a:srgbClr val="3366FF"/>
                </a:solidFill>
                <a:latin typeface="Consolas"/>
                <a:cs typeface="Consolas"/>
              </a:rPr>
              <a:t>filter</a:t>
            </a:r>
            <a:r>
              <a:rPr lang="en-US" sz="1500" dirty="0">
                <a:latin typeface="Consolas"/>
                <a:cs typeface="Consolas"/>
              </a:rPr>
              <a:t>(</a:t>
            </a:r>
            <a:r>
              <a:rPr lang="en-US" sz="1500" dirty="0">
                <a:solidFill>
                  <a:srgbClr val="FF0080"/>
                </a:solidFill>
                <a:latin typeface="Consolas"/>
                <a:cs typeface="Consolas"/>
              </a:rPr>
              <a:t>lambda s: “bar” in s</a:t>
            </a:r>
            <a:r>
              <a:rPr lang="en-US" sz="1500" dirty="0">
                <a:latin typeface="Consolas"/>
                <a:cs typeface="Consolas"/>
              </a:rPr>
              <a:t>).</a:t>
            </a:r>
            <a:r>
              <a:rPr lang="en-US" sz="1500" dirty="0">
                <a:solidFill>
                  <a:srgbClr val="3366FF"/>
                </a:solidFill>
                <a:latin typeface="Consolas"/>
                <a:cs typeface="Consolas"/>
              </a:rPr>
              <a:t>count</a:t>
            </a:r>
            <a:r>
              <a:rPr lang="en-US" sz="1500" dirty="0">
                <a:latin typeface="Consolas"/>
                <a:cs typeface="Consolas"/>
              </a:rPr>
              <a:t>()</a:t>
            </a:r>
            <a:endParaRPr lang="en-US" sz="1500" dirty="0">
              <a:solidFill>
                <a:srgbClr val="3366FF"/>
              </a:solidFill>
              <a:latin typeface="Consolas"/>
              <a:cs typeface="Consolas"/>
            </a:endParaRPr>
          </a:p>
        </p:txBody>
      </p:sp>
      <p:sp>
        <p:nvSpPr>
          <p:cNvPr id="62" name="TextBox 61"/>
          <p:cNvSpPr txBox="1"/>
          <p:nvPr/>
        </p:nvSpPr>
        <p:spPr>
          <a:xfrm>
            <a:off x="447674" y="4656874"/>
            <a:ext cx="5791200" cy="323163"/>
          </a:xfrm>
          <a:prstGeom prst="rect">
            <a:avLst/>
          </a:prstGeom>
          <a:noFill/>
        </p:spPr>
        <p:txBody>
          <a:bodyPr wrap="square" lIns="91438" tIns="45719" rIns="91438" bIns="45719" rtlCol="0">
            <a:spAutoFit/>
          </a:bodyPr>
          <a:lstStyle/>
          <a:p>
            <a:pPr>
              <a:spcBef>
                <a:spcPts val="400"/>
              </a:spcBef>
            </a:pPr>
            <a:r>
              <a:rPr lang="en-US" sz="1500" dirty="0">
                <a:latin typeface="Consolas"/>
                <a:cs typeface="Consolas"/>
              </a:rPr>
              <a:t>. . .</a:t>
            </a:r>
          </a:p>
        </p:txBody>
      </p:sp>
      <p:sp>
        <p:nvSpPr>
          <p:cNvPr id="63" name="TextBox 62"/>
          <p:cNvSpPr txBox="1"/>
          <p:nvPr/>
        </p:nvSpPr>
        <p:spPr>
          <a:xfrm>
            <a:off x="6554179" y="2196574"/>
            <a:ext cx="728131" cy="338552"/>
          </a:xfrm>
          <a:prstGeom prst="rect">
            <a:avLst/>
          </a:prstGeom>
          <a:noFill/>
        </p:spPr>
        <p:txBody>
          <a:bodyPr wrap="square" lIns="91438" tIns="45719" rIns="91438" bIns="45719" rtlCol="0">
            <a:spAutoFit/>
          </a:bodyPr>
          <a:lstStyle/>
          <a:p>
            <a:r>
              <a:rPr lang="en-US" sz="1600" dirty="0">
                <a:latin typeface="Arial"/>
                <a:cs typeface="Arial"/>
              </a:rPr>
              <a:t>tasks</a:t>
            </a:r>
          </a:p>
        </p:txBody>
      </p:sp>
      <p:sp>
        <p:nvSpPr>
          <p:cNvPr id="64" name="TextBox 63"/>
          <p:cNvSpPr txBox="1"/>
          <p:nvPr/>
        </p:nvSpPr>
        <p:spPr>
          <a:xfrm>
            <a:off x="6800850" y="2682447"/>
            <a:ext cx="1149293" cy="347979"/>
          </a:xfrm>
          <a:prstGeom prst="rect">
            <a:avLst/>
          </a:prstGeom>
          <a:noFill/>
        </p:spPr>
        <p:txBody>
          <a:bodyPr wrap="square" lIns="91438" tIns="45719" rIns="91438" bIns="45719" rtlCol="0">
            <a:spAutoFit/>
          </a:bodyPr>
          <a:lstStyle/>
          <a:p>
            <a:r>
              <a:rPr lang="en-US" sz="1600" dirty="0">
                <a:latin typeface="Arial"/>
                <a:cs typeface="Arial"/>
              </a:rPr>
              <a:t>results</a:t>
            </a:r>
          </a:p>
        </p:txBody>
      </p:sp>
      <p:sp>
        <p:nvSpPr>
          <p:cNvPr id="21" name="Rectangle 20"/>
          <p:cNvSpPr/>
          <p:nvPr/>
        </p:nvSpPr>
        <p:spPr>
          <a:xfrm>
            <a:off x="7799606" y="1698790"/>
            <a:ext cx="716842" cy="336515"/>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tIns="45719" rIns="0" bIns="45719" rtlCol="0" anchor="ctr"/>
          <a:lstStyle/>
          <a:p>
            <a:pPr algn="ctr"/>
            <a:r>
              <a:rPr lang="en-US" sz="1500" dirty="0"/>
              <a:t>Cache 1</a:t>
            </a:r>
          </a:p>
        </p:txBody>
      </p:sp>
      <p:sp>
        <p:nvSpPr>
          <p:cNvPr id="24" name="Rectangle 23"/>
          <p:cNvSpPr/>
          <p:nvPr/>
        </p:nvSpPr>
        <p:spPr>
          <a:xfrm>
            <a:off x="7767240" y="3847443"/>
            <a:ext cx="716842" cy="336515"/>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tIns="45719" rIns="0" bIns="45719" rtlCol="0" anchor="ctr"/>
          <a:lstStyle/>
          <a:p>
            <a:pPr algn="ctr"/>
            <a:r>
              <a:rPr lang="en-US" sz="1500" dirty="0"/>
              <a:t>Cache 2</a:t>
            </a:r>
          </a:p>
        </p:txBody>
      </p:sp>
      <p:sp>
        <p:nvSpPr>
          <p:cNvPr id="25" name="Rectangle 24"/>
          <p:cNvSpPr/>
          <p:nvPr/>
        </p:nvSpPr>
        <p:spPr>
          <a:xfrm>
            <a:off x="6157517" y="4537603"/>
            <a:ext cx="716842" cy="336515"/>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tIns="45719" rIns="0" bIns="45719" rtlCol="0" anchor="ctr"/>
          <a:lstStyle/>
          <a:p>
            <a:pPr algn="ctr"/>
            <a:r>
              <a:rPr lang="en-US" sz="1500" dirty="0"/>
              <a:t>Cache 3</a:t>
            </a:r>
          </a:p>
        </p:txBody>
      </p:sp>
      <p:sp>
        <p:nvSpPr>
          <p:cNvPr id="70" name="Rectangular Callout 69"/>
          <p:cNvSpPr/>
          <p:nvPr/>
        </p:nvSpPr>
        <p:spPr>
          <a:xfrm>
            <a:off x="4286250" y="1828800"/>
            <a:ext cx="1119678" cy="364723"/>
          </a:xfrm>
          <a:prstGeom prst="wedgeRectCallout">
            <a:avLst>
              <a:gd name="adj1" fmla="val -80995"/>
              <a:gd name="adj2" fmla="val 53576"/>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600" dirty="0"/>
              <a:t>Base RDD</a:t>
            </a:r>
          </a:p>
        </p:txBody>
      </p:sp>
      <p:sp>
        <p:nvSpPr>
          <p:cNvPr id="71" name="Rectangular Callout 70"/>
          <p:cNvSpPr/>
          <p:nvPr/>
        </p:nvSpPr>
        <p:spPr>
          <a:xfrm>
            <a:off x="5372100" y="1828800"/>
            <a:ext cx="1777668" cy="364723"/>
          </a:xfrm>
          <a:prstGeom prst="wedgeRectCallout">
            <a:avLst>
              <a:gd name="adj1" fmla="val -43045"/>
              <a:gd name="adj2" fmla="val 112896"/>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600" dirty="0"/>
              <a:t>Transformed RDD</a:t>
            </a:r>
          </a:p>
        </p:txBody>
      </p:sp>
      <p:sp>
        <p:nvSpPr>
          <p:cNvPr id="73" name="Rectangular Callout 72"/>
          <p:cNvSpPr/>
          <p:nvPr/>
        </p:nvSpPr>
        <p:spPr>
          <a:xfrm>
            <a:off x="4970360" y="3673878"/>
            <a:ext cx="916090" cy="364723"/>
          </a:xfrm>
          <a:prstGeom prst="wedgeRectCallout">
            <a:avLst>
              <a:gd name="adj1" fmla="val -85248"/>
              <a:gd name="adj2" fmla="val 49181"/>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600" dirty="0"/>
              <a:t>Action</a:t>
            </a:r>
          </a:p>
        </p:txBody>
      </p:sp>
      <p:sp>
        <p:nvSpPr>
          <p:cNvPr id="38" name="Rounded Rectangle 37"/>
          <p:cNvSpPr/>
          <p:nvPr/>
        </p:nvSpPr>
        <p:spPr>
          <a:xfrm>
            <a:off x="563996" y="5334000"/>
            <a:ext cx="4777508" cy="838201"/>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38" tIns="45719" rIns="91438" bIns="45719" rtlCol="0" anchor="ctr"/>
          <a:lstStyle/>
          <a:p>
            <a:pPr algn="ctr"/>
            <a:r>
              <a:rPr lang="en-US" b="1" dirty="0"/>
              <a:t>Result:</a:t>
            </a:r>
            <a:r>
              <a:rPr lang="en-US" dirty="0"/>
              <a:t> full-text search of Wikipedia in &lt;1 sec</a:t>
            </a:r>
            <a:br>
              <a:rPr lang="en-US" dirty="0"/>
            </a:br>
            <a:r>
              <a:rPr lang="en-US" dirty="0"/>
              <a:t>(</a:t>
            </a:r>
            <a:r>
              <a:rPr lang="en-US" dirty="0" err="1"/>
              <a:t>vs</a:t>
            </a:r>
            <a:r>
              <a:rPr lang="en-US" dirty="0"/>
              <a:t> 20 sec for on-disk data)</a:t>
            </a:r>
          </a:p>
        </p:txBody>
      </p:sp>
      <p:sp>
        <p:nvSpPr>
          <p:cNvPr id="37" name="Rounded Rectangle 36"/>
          <p:cNvSpPr/>
          <p:nvPr/>
        </p:nvSpPr>
        <p:spPr>
          <a:xfrm>
            <a:off x="563996" y="5334000"/>
            <a:ext cx="4777508" cy="838200"/>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lIns="91438" tIns="45719" rIns="91438" bIns="45719" rtlCol="0" anchor="ctr"/>
          <a:lstStyle/>
          <a:p>
            <a:pPr algn="ctr"/>
            <a:r>
              <a:rPr lang="en-US" b="1" dirty="0"/>
              <a:t>Result:</a:t>
            </a:r>
            <a:r>
              <a:rPr lang="en-US" dirty="0"/>
              <a:t> scaled to 1 TB data in 5-7 sec</a:t>
            </a:r>
            <a:br>
              <a:rPr lang="en-US" dirty="0"/>
            </a:br>
            <a:r>
              <a:rPr lang="en-US" dirty="0"/>
              <a:t>(</a:t>
            </a:r>
            <a:r>
              <a:rPr lang="en-US" dirty="0" err="1"/>
              <a:t>vs</a:t>
            </a:r>
            <a:r>
              <a:rPr lang="en-US" dirty="0"/>
              <a:t> 170 sec for on-disk data)</a:t>
            </a:r>
          </a:p>
        </p:txBody>
      </p:sp>
      <p:sp>
        <p:nvSpPr>
          <p:cNvPr id="5" name="Title 4"/>
          <p:cNvSpPr>
            <a:spLocks noGrp="1"/>
          </p:cNvSpPr>
          <p:nvPr>
            <p:ph type="title"/>
          </p:nvPr>
        </p:nvSpPr>
        <p:spPr>
          <a:xfrm>
            <a:off x="447674" y="152400"/>
            <a:ext cx="8229600" cy="1143000"/>
          </a:xfrm>
        </p:spPr>
        <p:txBody>
          <a:bodyPr>
            <a:normAutofit fontScale="90000"/>
          </a:bodyPr>
          <a:lstStyle/>
          <a:p>
            <a:r>
              <a:rPr lang="en-US" dirty="0"/>
              <a:t>Example: Mining Console Logs (python)</a:t>
            </a:r>
          </a:p>
        </p:txBody>
      </p:sp>
      <p:sp>
        <p:nvSpPr>
          <p:cNvPr id="10" name="Content Placeholder 9"/>
          <p:cNvSpPr>
            <a:spLocks noGrp="1"/>
          </p:cNvSpPr>
          <p:nvPr>
            <p:ph idx="1"/>
          </p:nvPr>
        </p:nvSpPr>
        <p:spPr>
          <a:xfrm>
            <a:off x="352425" y="1276350"/>
            <a:ext cx="8396288" cy="438150"/>
          </a:xfrm>
        </p:spPr>
        <p:txBody>
          <a:bodyPr>
            <a:normAutofit fontScale="55000" lnSpcReduction="20000"/>
          </a:bodyPr>
          <a:lstStyle/>
          <a:p>
            <a:r>
              <a:rPr lang="en-US" dirty="0"/>
              <a:t>Load error messages from a log into memory, then interactively search for patterns</a:t>
            </a:r>
          </a:p>
        </p:txBody>
      </p:sp>
    </p:spTree>
    <p:extLst>
      <p:ext uri="{BB962C8B-B14F-4D97-AF65-F5344CB8AC3E}">
        <p14:creationId xmlns:p14="http://schemas.microsoft.com/office/powerpoint/2010/main" val="39202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grpId="1" nodeType="clickEffect">
                                  <p:stCondLst>
                                    <p:cond delay="0"/>
                                  </p:stCondLst>
                                  <p:childTnLst>
                                    <p:animEffect transition="out" filter="fade">
                                      <p:cBhvr>
                                        <p:cTn id="70" dur="500" tmFilter="0, 0; .2, .5; .8, .5; 1, 0"/>
                                        <p:tgtEl>
                                          <p:spTgt spid="19"/>
                                        </p:tgtEl>
                                      </p:cBhvr>
                                    </p:animEffect>
                                    <p:animScale>
                                      <p:cBhvr>
                                        <p:cTn id="71" dur="250" autoRev="1" fill="hold"/>
                                        <p:tgtEl>
                                          <p:spTgt spid="19"/>
                                        </p:tgtEl>
                                      </p:cBhvr>
                                      <p:by x="105000" y="105000"/>
                                    </p:animScale>
                                  </p:childTnLst>
                                </p:cTn>
                              </p:par>
                              <p:par>
                                <p:cTn id="72" presetID="26" presetClass="emph" presetSubtype="0" fill="hold" grpId="1" nodeType="withEffect">
                                  <p:stCondLst>
                                    <p:cond delay="0"/>
                                  </p:stCondLst>
                                  <p:childTnLst>
                                    <p:animEffect transition="out" filter="fade">
                                      <p:cBhvr>
                                        <p:cTn id="73" dur="500" tmFilter="0, 0; .2, .5; .8, .5; 1, 0"/>
                                        <p:tgtEl>
                                          <p:spTgt spid="22"/>
                                        </p:tgtEl>
                                      </p:cBhvr>
                                    </p:animEffect>
                                    <p:animScale>
                                      <p:cBhvr>
                                        <p:cTn id="74" dur="250" autoRev="1" fill="hold"/>
                                        <p:tgtEl>
                                          <p:spTgt spid="22"/>
                                        </p:tgtEl>
                                      </p:cBhvr>
                                      <p:by x="105000" y="105000"/>
                                    </p:animScale>
                                  </p:childTnLst>
                                </p:cTn>
                              </p:par>
                              <p:par>
                                <p:cTn id="75" presetID="26" presetClass="emph" presetSubtype="0" fill="hold" grpId="1" nodeType="withEffect">
                                  <p:stCondLst>
                                    <p:cond delay="0"/>
                                  </p:stCondLst>
                                  <p:childTnLst>
                                    <p:animEffect transition="out" filter="fade">
                                      <p:cBhvr>
                                        <p:cTn id="76" dur="500" tmFilter="0, 0; .2, .5; .8, .5; 1, 0"/>
                                        <p:tgtEl>
                                          <p:spTgt spid="23"/>
                                        </p:tgtEl>
                                      </p:cBhvr>
                                    </p:animEffect>
                                    <p:animScale>
                                      <p:cBhvr>
                                        <p:cTn id="77" dur="250" autoRev="1" fill="hold"/>
                                        <p:tgtEl>
                                          <p:spTgt spid="23"/>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dissolve">
                                      <p:cBhvr>
                                        <p:cTn id="92" dur="500"/>
                                        <p:tgtEl>
                                          <p:spTgt spid="2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ssolve">
                                      <p:cBhvr>
                                        <p:cTn id="95" dur="500"/>
                                        <p:tgtEl>
                                          <p:spTgt spid="2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dissolv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44"/>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5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58"/>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49"/>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6" presetClass="emph" presetSubtype="0" fill="hold" grpId="1" nodeType="clickEffect">
                                  <p:stCondLst>
                                    <p:cond delay="0"/>
                                  </p:stCondLst>
                                  <p:childTnLst>
                                    <p:animEffect transition="out" filter="fade">
                                      <p:cBhvr>
                                        <p:cTn id="126" dur="500" tmFilter="0, 0; .2, .5; .8, .5; 1, 0"/>
                                        <p:tgtEl>
                                          <p:spTgt spid="25"/>
                                        </p:tgtEl>
                                      </p:cBhvr>
                                    </p:animEffect>
                                    <p:animScale>
                                      <p:cBhvr>
                                        <p:cTn id="127" dur="250" autoRev="1" fill="hold"/>
                                        <p:tgtEl>
                                          <p:spTgt spid="25"/>
                                        </p:tgtEl>
                                      </p:cBhvr>
                                      <p:by x="105000" y="105000"/>
                                    </p:animScale>
                                  </p:childTnLst>
                                </p:cTn>
                              </p:par>
                              <p:par>
                                <p:cTn id="128" presetID="26" presetClass="emph" presetSubtype="0" fill="hold" grpId="1" nodeType="withEffect">
                                  <p:stCondLst>
                                    <p:cond delay="0"/>
                                  </p:stCondLst>
                                  <p:childTnLst>
                                    <p:animEffect transition="out" filter="fade">
                                      <p:cBhvr>
                                        <p:cTn id="129" dur="500" tmFilter="0, 0; .2, .5; .8, .5; 1, 0"/>
                                        <p:tgtEl>
                                          <p:spTgt spid="21"/>
                                        </p:tgtEl>
                                      </p:cBhvr>
                                    </p:animEffect>
                                    <p:animScale>
                                      <p:cBhvr>
                                        <p:cTn id="130" dur="250" autoRev="1" fill="hold"/>
                                        <p:tgtEl>
                                          <p:spTgt spid="21"/>
                                        </p:tgtEl>
                                      </p:cBhvr>
                                      <p:by x="105000" y="105000"/>
                                    </p:animScale>
                                  </p:childTnLst>
                                </p:cTn>
                              </p:par>
                              <p:par>
                                <p:cTn id="131" presetID="26" presetClass="emph" presetSubtype="0" fill="hold" grpId="1" nodeType="withEffect">
                                  <p:stCondLst>
                                    <p:cond delay="0"/>
                                  </p:stCondLst>
                                  <p:childTnLst>
                                    <p:animEffect transition="out" filter="fade">
                                      <p:cBhvr>
                                        <p:cTn id="132" dur="500" tmFilter="0, 0; .2, .5; .8, .5; 1, 0"/>
                                        <p:tgtEl>
                                          <p:spTgt spid="24"/>
                                        </p:tgtEl>
                                      </p:cBhvr>
                                    </p:animEffect>
                                    <p:animScale>
                                      <p:cBhvr>
                                        <p:cTn id="133" dur="250" autoRev="1" fill="hold"/>
                                        <p:tgtEl>
                                          <p:spTgt spid="24"/>
                                        </p:tgtEl>
                                      </p:cBhvr>
                                      <p:by x="105000" y="105000"/>
                                    </p:animScale>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8"/>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childTnLst>
                                </p:cTn>
                              </p:par>
                              <p:par>
                                <p:cTn id="142" presetID="1" presetClass="entr" presetSubtype="0" fill="hold" grpId="1" nodeType="withEffect">
                                  <p:stCondLst>
                                    <p:cond delay="0"/>
                                  </p:stCondLst>
                                  <p:childTnLst>
                                    <p:set>
                                      <p:cBhvr>
                                        <p:cTn id="143" dur="1" fill="hold">
                                          <p:stCondLst>
                                            <p:cond delay="0"/>
                                          </p:stCondLst>
                                        </p:cTn>
                                        <p:tgtEl>
                                          <p:spTgt spid="6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9" grpId="0" animBg="1"/>
      <p:bldP spid="19" grpId="1" animBg="1"/>
      <p:bldP spid="22" grpId="0" animBg="1"/>
      <p:bldP spid="22" grpId="1" animBg="1"/>
      <p:bldP spid="23" grpId="0" animBg="1"/>
      <p:bldP spid="23" grpId="1" animBg="1"/>
      <p:bldP spid="43" grpId="0" build="allAtOnce"/>
      <p:bldP spid="61" grpId="0" build="allAtOnce"/>
      <p:bldP spid="62" grpId="0" build="allAtOnce"/>
      <p:bldP spid="63" grpId="0"/>
      <p:bldP spid="63" grpId="1"/>
      <p:bldP spid="63" grpId="2"/>
      <p:bldP spid="64" grpId="0"/>
      <p:bldP spid="64" grpId="1"/>
      <p:bldP spid="64" grpId="2"/>
      <p:bldP spid="21" grpId="0" animBg="1"/>
      <p:bldP spid="21" grpId="1" animBg="1"/>
      <p:bldP spid="24" grpId="0" animBg="1"/>
      <p:bldP spid="24" grpId="1" animBg="1"/>
      <p:bldP spid="25" grpId="0" animBg="1"/>
      <p:bldP spid="25" grpId="1" animBg="1"/>
      <p:bldP spid="70" grpId="0" animBg="1"/>
      <p:bldP spid="70" grpId="1" animBg="1"/>
      <p:bldP spid="71" grpId="0" animBg="1"/>
      <p:bldP spid="71" grpId="1" animBg="1"/>
      <p:bldP spid="73" grpId="0" animBg="1"/>
      <p:bldP spid="73" grpId="1" animBg="1"/>
      <p:bldP spid="38"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8E50-98A9-40F6-9FE8-BDD877958C0C}"/>
              </a:ext>
            </a:extLst>
          </p:cNvPr>
          <p:cNvSpPr>
            <a:spLocks noGrp="1"/>
          </p:cNvSpPr>
          <p:nvPr>
            <p:ph type="title"/>
          </p:nvPr>
        </p:nvSpPr>
        <p:spPr>
          <a:xfrm>
            <a:off x="457200" y="274638"/>
            <a:ext cx="8229600" cy="868362"/>
          </a:xfrm>
        </p:spPr>
        <p:txBody>
          <a:bodyPr>
            <a:normAutofit/>
          </a:bodyPr>
          <a:lstStyle/>
          <a:p>
            <a:r>
              <a:rPr lang="en-US" dirty="0"/>
              <a:t>Dependency Graph</a:t>
            </a:r>
          </a:p>
        </p:txBody>
      </p:sp>
      <p:sp>
        <p:nvSpPr>
          <p:cNvPr id="4" name="Slide Number Placeholder 3">
            <a:extLst>
              <a:ext uri="{FF2B5EF4-FFF2-40B4-BE49-F238E27FC236}">
                <a16:creationId xmlns:a16="http://schemas.microsoft.com/office/drawing/2014/main" id="{D34B6D0F-A610-40F8-8914-350C1A4E29CE}"/>
              </a:ext>
            </a:extLst>
          </p:cNvPr>
          <p:cNvSpPr>
            <a:spLocks noGrp="1"/>
          </p:cNvSpPr>
          <p:nvPr>
            <p:ph type="sldNum" sz="quarter" idx="12"/>
          </p:nvPr>
        </p:nvSpPr>
        <p:spPr/>
        <p:txBody>
          <a:bodyPr/>
          <a:lstStyle/>
          <a:p>
            <a:fld id="{71BD4A25-22B2-48E3-9FC3-0D375F0F72AF}" type="slidenum">
              <a:rPr lang="en-US" smtClean="0"/>
              <a:t>66</a:t>
            </a:fld>
            <a:endParaRPr lang="en-US"/>
          </a:p>
        </p:txBody>
      </p:sp>
      <p:sp>
        <p:nvSpPr>
          <p:cNvPr id="6" name="TextBox 5">
            <a:extLst>
              <a:ext uri="{FF2B5EF4-FFF2-40B4-BE49-F238E27FC236}">
                <a16:creationId xmlns:a16="http://schemas.microsoft.com/office/drawing/2014/main" id="{42814F8E-4FF1-4BE2-BBB1-DE1A390484BC}"/>
              </a:ext>
            </a:extLst>
          </p:cNvPr>
          <p:cNvSpPr txBox="1"/>
          <p:nvPr/>
        </p:nvSpPr>
        <p:spPr>
          <a:xfrm>
            <a:off x="1183784" y="1535668"/>
            <a:ext cx="6501517" cy="369332"/>
          </a:xfrm>
          <a:prstGeom prst="rect">
            <a:avLst/>
          </a:prstGeom>
          <a:noFill/>
        </p:spPr>
        <p:txBody>
          <a:bodyPr wrap="square">
            <a:spAutoFit/>
          </a:bodyPr>
          <a:lstStyle/>
          <a:p>
            <a:pPr algn="ctr"/>
            <a:r>
              <a:rPr lang="es-ES" sz="1800" b="0" i="0" u="none" strike="noStrike" baseline="0" dirty="0">
                <a:latin typeface="YandexSansText-Regular"/>
              </a:rPr>
              <a:t>Z = </a:t>
            </a:r>
            <a:r>
              <a:rPr lang="es-ES" sz="1800" b="0" i="0" u="none" strike="noStrike" baseline="0" dirty="0" err="1">
                <a:latin typeface="YandexSansText-Regular"/>
              </a:rPr>
              <a:t>X.filter</a:t>
            </a:r>
            <a:r>
              <a:rPr lang="es-ES" sz="1800" b="0" i="0" u="none" strike="noStrike" baseline="0" dirty="0">
                <a:latin typeface="YandexSansText-Regular"/>
              </a:rPr>
              <a:t>(lambda x: x % 2 == 0).</a:t>
            </a:r>
            <a:r>
              <a:rPr lang="es-ES" sz="1800" b="0" i="0" u="none" strike="noStrike" baseline="0" dirty="0" err="1">
                <a:latin typeface="YandexSansText-Regular"/>
              </a:rPr>
              <a:t>filter</a:t>
            </a:r>
            <a:r>
              <a:rPr lang="es-ES" sz="1800" b="0" i="0" u="none" strike="noStrike" baseline="0" dirty="0">
                <a:latin typeface="YandexSansText-Regular"/>
              </a:rPr>
              <a:t>(lambda y: y &lt; 3)</a:t>
            </a:r>
            <a:endParaRPr lang="en-US" dirty="0"/>
          </a:p>
        </p:txBody>
      </p:sp>
      <p:pic>
        <p:nvPicPr>
          <p:cNvPr id="8" name="Picture 7">
            <a:extLst>
              <a:ext uri="{FF2B5EF4-FFF2-40B4-BE49-F238E27FC236}">
                <a16:creationId xmlns:a16="http://schemas.microsoft.com/office/drawing/2014/main" id="{891DFB36-72DC-431E-9B5D-C5993085A0C4}"/>
              </a:ext>
            </a:extLst>
          </p:cNvPr>
          <p:cNvPicPr>
            <a:picLocks noChangeAspect="1"/>
          </p:cNvPicPr>
          <p:nvPr/>
        </p:nvPicPr>
        <p:blipFill>
          <a:blip r:embed="rId2"/>
          <a:stretch>
            <a:fillRect/>
          </a:stretch>
        </p:blipFill>
        <p:spPr>
          <a:xfrm>
            <a:off x="1471006" y="2312624"/>
            <a:ext cx="5927075" cy="963976"/>
          </a:xfrm>
          <a:prstGeom prst="rect">
            <a:avLst/>
          </a:prstGeom>
        </p:spPr>
      </p:pic>
      <p:pic>
        <p:nvPicPr>
          <p:cNvPr id="10" name="Picture 9">
            <a:extLst>
              <a:ext uri="{FF2B5EF4-FFF2-40B4-BE49-F238E27FC236}">
                <a16:creationId xmlns:a16="http://schemas.microsoft.com/office/drawing/2014/main" id="{39E3DA87-0A17-4A58-8FCC-F632EE03D0E2}"/>
              </a:ext>
            </a:extLst>
          </p:cNvPr>
          <p:cNvPicPr>
            <a:picLocks noChangeAspect="1"/>
          </p:cNvPicPr>
          <p:nvPr/>
        </p:nvPicPr>
        <p:blipFill>
          <a:blip r:embed="rId3"/>
          <a:stretch>
            <a:fillRect/>
          </a:stretch>
        </p:blipFill>
        <p:spPr>
          <a:xfrm>
            <a:off x="1460404" y="3405130"/>
            <a:ext cx="5905041" cy="2462270"/>
          </a:xfrm>
          <a:prstGeom prst="rect">
            <a:avLst/>
          </a:prstGeom>
        </p:spPr>
      </p:pic>
    </p:spTree>
    <p:extLst>
      <p:ext uri="{BB962C8B-B14F-4D97-AF65-F5344CB8AC3E}">
        <p14:creationId xmlns:p14="http://schemas.microsoft.com/office/powerpoint/2010/main" val="145072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2520" y="3766851"/>
            <a:ext cx="1981200" cy="614649"/>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91438" tIns="45719" rIns="91438" bIns="45719" rtlCol="0" anchor="ctr"/>
          <a:lstStyle/>
          <a:p>
            <a:pPr algn="ctr"/>
            <a:endParaRPr lang="en-US"/>
          </a:p>
        </p:txBody>
      </p:sp>
      <p:sp>
        <p:nvSpPr>
          <p:cNvPr id="41986" name="Title 1"/>
          <p:cNvSpPr>
            <a:spLocks noGrp="1"/>
          </p:cNvSpPr>
          <p:nvPr>
            <p:ph type="title"/>
          </p:nvPr>
        </p:nvSpPr>
        <p:spPr>
          <a:xfrm>
            <a:off x="457200" y="304800"/>
            <a:ext cx="8229600" cy="1143000"/>
          </a:xfrm>
        </p:spPr>
        <p:txBody>
          <a:bodyPr/>
          <a:lstStyle/>
          <a:p>
            <a:r>
              <a:rPr lang="en-US" dirty="0">
                <a:ea typeface="ＭＳ Ｐゴシック" charset="-128"/>
                <a:cs typeface="ＭＳ Ｐゴシック" charset="-128"/>
              </a:rPr>
              <a:t>RDD Fault Tolerance</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None/>
              <a:defRPr/>
            </a:pPr>
            <a:r>
              <a:rPr lang="en-US" dirty="0">
                <a:ea typeface="ＭＳ Ｐゴシック" charset="-128"/>
                <a:cs typeface="ＭＳ Ｐゴシック" charset="-128"/>
              </a:rPr>
              <a:t>RDDs track the transformations used to build them (their </a:t>
            </a:r>
            <a:r>
              <a:rPr lang="en-US" i="1" dirty="0">
                <a:ea typeface="ＭＳ Ｐゴシック" charset="-128"/>
                <a:cs typeface="ＭＳ Ｐゴシック" charset="-128"/>
              </a:rPr>
              <a:t>lineage</a:t>
            </a:r>
            <a:r>
              <a:rPr lang="en-US" dirty="0">
                <a:ea typeface="ＭＳ Ｐゴシック" charset="-128"/>
                <a:cs typeface="ＭＳ Ｐゴシック" charset="-128"/>
              </a:rPr>
              <a:t>) to </a:t>
            </a:r>
            <a:r>
              <a:rPr lang="en-US" dirty="0" err="1">
                <a:ea typeface="ＭＳ Ｐゴシック" charset="-128"/>
                <a:cs typeface="ＭＳ Ｐゴシック" charset="-128"/>
              </a:rPr>
              <a:t>recompute</a:t>
            </a:r>
            <a:r>
              <a:rPr lang="en-US" dirty="0">
                <a:ea typeface="ＭＳ Ｐゴシック" charset="-128"/>
                <a:cs typeface="ＭＳ Ｐゴシック" charset="-128"/>
              </a:rPr>
              <a:t> lost data</a:t>
            </a:r>
          </a:p>
          <a:p>
            <a:pPr marL="0" indent="0">
              <a:spcBef>
                <a:spcPts val="1800"/>
              </a:spcBef>
              <a:buNone/>
              <a:defRPr/>
            </a:pPr>
            <a:r>
              <a:rPr lang="en-US" dirty="0" err="1">
                <a:ea typeface="ＭＳ Ｐゴシック" charset="-128"/>
                <a:cs typeface="ＭＳ Ｐゴシック" charset="-128"/>
              </a:rPr>
              <a:t>E.g</a:t>
            </a:r>
            <a:r>
              <a:rPr lang="en-US" dirty="0">
                <a:ea typeface="ＭＳ Ｐゴシック" charset="-128"/>
                <a:cs typeface="ＭＳ Ｐゴシック" charset="-128"/>
              </a:rPr>
              <a:t>:</a:t>
            </a:r>
          </a:p>
          <a:p>
            <a:pPr marL="0" indent="0">
              <a:spcBef>
                <a:spcPts val="1400"/>
              </a:spcBef>
              <a:buNone/>
              <a:defRPr/>
            </a:pPr>
            <a:endParaRPr lang="en-US" dirty="0">
              <a:ea typeface="ＭＳ Ｐゴシック" charset="-128"/>
              <a:cs typeface="ＭＳ Ｐゴシック" charset="-128"/>
            </a:endParaRPr>
          </a:p>
          <a:p>
            <a:pPr marL="0" indent="0">
              <a:spcBef>
                <a:spcPts val="1400"/>
              </a:spcBef>
              <a:buNone/>
              <a:defRPr/>
            </a:pPr>
            <a:endParaRPr lang="en-US" dirty="0">
              <a:ea typeface="ＭＳ Ｐゴシック" charset="-128"/>
              <a:cs typeface="ＭＳ Ｐゴシック" charset="-128"/>
            </a:endParaRPr>
          </a:p>
        </p:txBody>
      </p:sp>
      <p:sp>
        <p:nvSpPr>
          <p:cNvPr id="5" name="TextBox 4"/>
          <p:cNvSpPr txBox="1"/>
          <p:nvPr/>
        </p:nvSpPr>
        <p:spPr>
          <a:xfrm>
            <a:off x="1232294" y="2895600"/>
            <a:ext cx="7571091" cy="830995"/>
          </a:xfrm>
          <a:prstGeom prst="rect">
            <a:avLst/>
          </a:prstGeom>
          <a:noFill/>
        </p:spPr>
        <p:txBody>
          <a:bodyPr wrap="square" lIns="91438" tIns="45719" rIns="91438" bIns="45719" rtlCol="0">
            <a:spAutoFit/>
          </a:bodyPr>
          <a:lstStyle/>
          <a:p>
            <a:r>
              <a:rPr lang="en-US" sz="1600" dirty="0">
                <a:latin typeface="Consolas"/>
                <a:cs typeface="Consolas"/>
              </a:rPr>
              <a:t>messages = </a:t>
            </a:r>
            <a:r>
              <a:rPr lang="en-US" sz="1600" dirty="0" err="1">
                <a:latin typeface="Consolas"/>
                <a:cs typeface="Consolas"/>
              </a:rPr>
              <a:t>textFile</a:t>
            </a:r>
            <a:r>
              <a:rPr lang="en-US" sz="1600" dirty="0">
                <a:latin typeface="Consolas"/>
                <a:cs typeface="Consolas"/>
              </a:rPr>
              <a:t>(...).</a:t>
            </a:r>
            <a:r>
              <a:rPr lang="en-US" sz="1600" dirty="0">
                <a:solidFill>
                  <a:srgbClr val="3366FF"/>
                </a:solidFill>
                <a:latin typeface="Consolas"/>
                <a:cs typeface="Consolas"/>
              </a:rPr>
              <a:t>filter</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s.contains</a:t>
            </a:r>
            <a:r>
              <a:rPr lang="en-US" sz="1600" dirty="0">
                <a:solidFill>
                  <a:srgbClr val="FF0080"/>
                </a:solidFill>
                <a:latin typeface="Consolas"/>
                <a:cs typeface="Consolas"/>
              </a:rPr>
              <a:t>(“ERROR”)</a:t>
            </a:r>
            <a:r>
              <a:rPr lang="en-US" sz="1600" dirty="0">
                <a:latin typeface="Consolas"/>
                <a:cs typeface="Consolas"/>
              </a:rPr>
              <a:t>)</a:t>
            </a:r>
          </a:p>
          <a:p>
            <a:r>
              <a:rPr lang="en-US" sz="1600" dirty="0">
                <a:latin typeface="Consolas"/>
                <a:cs typeface="Consolas"/>
              </a:rPr>
              <a:t>                        .</a:t>
            </a:r>
            <a:r>
              <a:rPr lang="en-US" sz="1600" dirty="0">
                <a:solidFill>
                  <a:srgbClr val="3366FF"/>
                </a:solidFill>
                <a:latin typeface="Consolas"/>
                <a:cs typeface="Consolas"/>
              </a:rPr>
              <a:t>map</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s.split</a:t>
            </a:r>
            <a:r>
              <a:rPr lang="en-US" sz="1600" dirty="0">
                <a:solidFill>
                  <a:srgbClr val="FF0080"/>
                </a:solidFill>
                <a:latin typeface="Consolas"/>
                <a:cs typeface="Consolas"/>
              </a:rPr>
              <a:t>(‘\t’)[2]</a:t>
            </a:r>
            <a:r>
              <a:rPr lang="en-US" sz="1600" dirty="0">
                <a:latin typeface="Consolas"/>
                <a:cs typeface="Consolas"/>
              </a:rPr>
              <a:t>)</a:t>
            </a:r>
          </a:p>
          <a:p>
            <a:r>
              <a:rPr lang="en-US" sz="1600" dirty="0">
                <a:latin typeface="Consolas"/>
                <a:cs typeface="Consolas"/>
              </a:rPr>
              <a:t>                        </a:t>
            </a:r>
          </a:p>
        </p:txBody>
      </p:sp>
      <p:grpSp>
        <p:nvGrpSpPr>
          <p:cNvPr id="34" name="Group 33"/>
          <p:cNvGrpSpPr/>
          <p:nvPr/>
        </p:nvGrpSpPr>
        <p:grpSpPr>
          <a:xfrm>
            <a:off x="992958" y="4610100"/>
            <a:ext cx="7085298" cy="871974"/>
            <a:chOff x="1039465" y="4756967"/>
            <a:chExt cx="5107436" cy="653233"/>
          </a:xfrm>
        </p:grpSpPr>
        <p:sp>
          <p:nvSpPr>
            <p:cNvPr id="10" name="Rounded Rectangle 9"/>
            <p:cNvSpPr/>
            <p:nvPr/>
          </p:nvSpPr>
          <p:spPr>
            <a:xfrm>
              <a:off x="1039465"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HadoopRDD</a:t>
              </a:r>
              <a:endParaRPr lang="en-US" dirty="0"/>
            </a:p>
            <a:p>
              <a:pPr algn="ctr"/>
              <a:r>
                <a:rPr lang="en-US" sz="1600" dirty="0"/>
                <a:t>path = </a:t>
              </a:r>
              <a:r>
                <a:rPr lang="en-US" sz="1600" dirty="0" err="1"/>
                <a:t>hdfs</a:t>
              </a:r>
              <a:r>
                <a:rPr lang="en-US" sz="1600" dirty="0"/>
                <a:t>://…</a:t>
              </a:r>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FilteredRDD</a:t>
              </a:r>
              <a:endParaRPr lang="en-US" dirty="0"/>
            </a:p>
            <a:p>
              <a:pPr algn="ctr"/>
              <a:r>
                <a:rPr lang="en-US" sz="1600" dirty="0" err="1"/>
                <a:t>func</a:t>
              </a:r>
              <a:r>
                <a:rPr lang="en-US" sz="1600" dirty="0"/>
                <a:t> = contains(...)</a:t>
              </a:r>
            </a:p>
          </p:txBody>
        </p:sp>
        <p:sp>
          <p:nvSpPr>
            <p:cNvPr id="12" name="Rounded Rectangle 11"/>
            <p:cNvSpPr/>
            <p:nvPr/>
          </p:nvSpPr>
          <p:spPr>
            <a:xfrm>
              <a:off x="4747661"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MappedRDD</a:t>
              </a:r>
              <a:endParaRPr lang="en-US" dirty="0"/>
            </a:p>
            <a:p>
              <a:pPr algn="ctr"/>
              <a:r>
                <a:rPr lang="en-US" sz="1600" dirty="0" err="1"/>
                <a:t>func</a:t>
              </a:r>
              <a:r>
                <a:rPr lang="en-US" sz="1600" dirty="0"/>
                <a:t> = split(…)</a:t>
              </a:r>
            </a:p>
          </p:txBody>
        </p:sp>
        <p:cxnSp>
          <p:nvCxnSpPr>
            <p:cNvPr id="21" name="Straight Arrow Connector 20"/>
            <p:cNvCxnSpPr>
              <a:stCxn id="11" idx="1"/>
              <a:endCxn id="10" idx="3"/>
            </p:cNvCxnSpPr>
            <p:nvPr/>
          </p:nvCxnSpPr>
          <p:spPr>
            <a:xfrm rot="10800000">
              <a:off x="2438705"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803"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940786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F764-B957-408E-9926-68FD85D2CD57}"/>
              </a:ext>
            </a:extLst>
          </p:cNvPr>
          <p:cNvSpPr>
            <a:spLocks noGrp="1"/>
          </p:cNvSpPr>
          <p:nvPr>
            <p:ph type="title"/>
          </p:nvPr>
        </p:nvSpPr>
        <p:spPr/>
        <p:txBody>
          <a:bodyPr/>
          <a:lstStyle/>
          <a:p>
            <a:r>
              <a:rPr lang="en-US" dirty="0"/>
              <a:t>Broadcast Variables</a:t>
            </a:r>
          </a:p>
        </p:txBody>
      </p:sp>
      <p:sp>
        <p:nvSpPr>
          <p:cNvPr id="3" name="Content Placeholder 2">
            <a:extLst>
              <a:ext uri="{FF2B5EF4-FFF2-40B4-BE49-F238E27FC236}">
                <a16:creationId xmlns:a16="http://schemas.microsoft.com/office/drawing/2014/main" id="{0180676E-A40F-45CF-804E-FE76199FAF8F}"/>
              </a:ext>
            </a:extLst>
          </p:cNvPr>
          <p:cNvSpPr>
            <a:spLocks noGrp="1"/>
          </p:cNvSpPr>
          <p:nvPr>
            <p:ph idx="1"/>
          </p:nvPr>
        </p:nvSpPr>
        <p:spPr/>
        <p:txBody>
          <a:bodyPr>
            <a:normAutofit/>
          </a:bodyPr>
          <a:lstStyle/>
          <a:p>
            <a:r>
              <a:rPr lang="en-US" dirty="0"/>
              <a:t>Broadcast variable is a read-only variable that is efficiently shared among tasks</a:t>
            </a:r>
          </a:p>
          <a:p>
            <a:r>
              <a:rPr lang="en-US" dirty="0"/>
              <a:t>Distribution is done by a torrent-like protocol (extremely fast!)</a:t>
            </a:r>
          </a:p>
          <a:p>
            <a:r>
              <a:rPr lang="en-US" dirty="0"/>
              <a:t>Distributed efficiently compared to captured variables</a:t>
            </a:r>
          </a:p>
          <a:p>
            <a:endParaRPr lang="en-US" dirty="0"/>
          </a:p>
          <a:p>
            <a:pPr marL="0" indent="0">
              <a:buNone/>
            </a:pPr>
            <a:r>
              <a:rPr lang="en-US" sz="1700" b="0" i="0" dirty="0">
                <a:solidFill>
                  <a:srgbClr val="404040"/>
                </a:solidFill>
                <a:effectLst/>
                <a:latin typeface="Roboto"/>
              </a:rPr>
              <a:t>BitTorrent is a peer-to-peer protocol, which means that the computers in a BitTorrent “swarm” transfer data between each other without the need for a central server.</a:t>
            </a:r>
            <a:endParaRPr lang="en-US" sz="1700" dirty="0"/>
          </a:p>
        </p:txBody>
      </p:sp>
      <p:sp>
        <p:nvSpPr>
          <p:cNvPr id="4" name="Slide Number Placeholder 3">
            <a:extLst>
              <a:ext uri="{FF2B5EF4-FFF2-40B4-BE49-F238E27FC236}">
                <a16:creationId xmlns:a16="http://schemas.microsoft.com/office/drawing/2014/main" id="{C4EE2DCF-927B-4D01-96AA-AE0BA89D3DD0}"/>
              </a:ext>
            </a:extLst>
          </p:cNvPr>
          <p:cNvSpPr>
            <a:spLocks noGrp="1"/>
          </p:cNvSpPr>
          <p:nvPr>
            <p:ph type="sldNum" sz="quarter" idx="12"/>
          </p:nvPr>
        </p:nvSpPr>
        <p:spPr/>
        <p:txBody>
          <a:bodyPr/>
          <a:lstStyle/>
          <a:p>
            <a:fld id="{71BD4A25-22B2-48E3-9FC3-0D375F0F72AF}" type="slidenum">
              <a:rPr lang="en-US" smtClean="0"/>
              <a:t>68</a:t>
            </a:fld>
            <a:endParaRPr lang="en-US"/>
          </a:p>
        </p:txBody>
      </p:sp>
    </p:spTree>
    <p:extLst>
      <p:ext uri="{BB962C8B-B14F-4D97-AF65-F5344CB8AC3E}">
        <p14:creationId xmlns:p14="http://schemas.microsoft.com/office/powerpoint/2010/main" val="2807298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578DD30-F9C6-4630-815C-86104307E9DA}"/>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9B05A43E-DF5F-4898-BF25-6ED087F2AA9A}"/>
              </a:ext>
            </a:extLst>
          </p:cNvPr>
          <p:cNvSpPr>
            <a:spLocks noGrp="1"/>
          </p:cNvSpPr>
          <p:nvPr>
            <p:ph type="sldNum" sz="quarter" idx="12"/>
          </p:nvPr>
        </p:nvSpPr>
        <p:spPr/>
        <p:txBody>
          <a:bodyPr/>
          <a:lstStyle/>
          <a:p>
            <a:fld id="{71BD4A25-22B2-48E3-9FC3-0D375F0F72AF}" type="slidenum">
              <a:rPr lang="en-US" smtClean="0"/>
              <a:t>69</a:t>
            </a:fld>
            <a:endParaRPr lang="en-US"/>
          </a:p>
        </p:txBody>
      </p:sp>
      <p:pic>
        <p:nvPicPr>
          <p:cNvPr id="9" name="Picture 8">
            <a:extLst>
              <a:ext uri="{FF2B5EF4-FFF2-40B4-BE49-F238E27FC236}">
                <a16:creationId xmlns:a16="http://schemas.microsoft.com/office/drawing/2014/main" id="{1901EEF6-9509-48E2-AA52-F663F2F8A61F}"/>
              </a:ext>
            </a:extLst>
          </p:cNvPr>
          <p:cNvPicPr>
            <a:picLocks noChangeAspect="1"/>
          </p:cNvPicPr>
          <p:nvPr/>
        </p:nvPicPr>
        <p:blipFill rotWithShape="1">
          <a:blip r:embed="rId2"/>
          <a:srcRect t="8989" b="4473"/>
          <a:stretch/>
        </p:blipFill>
        <p:spPr>
          <a:xfrm>
            <a:off x="4415589" y="1828800"/>
            <a:ext cx="4231105" cy="3796475"/>
          </a:xfrm>
          <a:prstGeom prst="rect">
            <a:avLst/>
          </a:prstGeom>
        </p:spPr>
      </p:pic>
      <p:pic>
        <p:nvPicPr>
          <p:cNvPr id="14" name="Picture 13">
            <a:extLst>
              <a:ext uri="{FF2B5EF4-FFF2-40B4-BE49-F238E27FC236}">
                <a16:creationId xmlns:a16="http://schemas.microsoft.com/office/drawing/2014/main" id="{7C759354-C8AF-4961-85F1-F443990C658A}"/>
              </a:ext>
            </a:extLst>
          </p:cNvPr>
          <p:cNvPicPr>
            <a:picLocks noChangeAspect="1"/>
          </p:cNvPicPr>
          <p:nvPr/>
        </p:nvPicPr>
        <p:blipFill>
          <a:blip r:embed="rId3"/>
          <a:stretch>
            <a:fillRect/>
          </a:stretch>
        </p:blipFill>
        <p:spPr>
          <a:xfrm>
            <a:off x="4215967" y="1752600"/>
            <a:ext cx="4470833" cy="3763219"/>
          </a:xfrm>
          <a:prstGeom prst="rect">
            <a:avLst/>
          </a:prstGeom>
        </p:spPr>
      </p:pic>
      <p:sp>
        <p:nvSpPr>
          <p:cNvPr id="16" name="TextBox 15">
            <a:extLst>
              <a:ext uri="{FF2B5EF4-FFF2-40B4-BE49-F238E27FC236}">
                <a16:creationId xmlns:a16="http://schemas.microsoft.com/office/drawing/2014/main" id="{1BFA78A1-AC03-4FB2-982A-47914161BCB6}"/>
              </a:ext>
            </a:extLst>
          </p:cNvPr>
          <p:cNvSpPr txBox="1"/>
          <p:nvPr/>
        </p:nvSpPr>
        <p:spPr>
          <a:xfrm>
            <a:off x="381000" y="1752600"/>
            <a:ext cx="5867400" cy="2585323"/>
          </a:xfrm>
          <a:prstGeom prst="rect">
            <a:avLst/>
          </a:prstGeom>
          <a:noFill/>
        </p:spPr>
        <p:txBody>
          <a:bodyPr wrap="square">
            <a:spAutoFit/>
          </a:bodyPr>
          <a:lstStyle/>
          <a:p>
            <a:pPr algn="l"/>
            <a:r>
              <a:rPr lang="en-US" sz="1800" b="0" i="0" u="none" strike="noStrike" baseline="0" dirty="0">
                <a:solidFill>
                  <a:srgbClr val="000000"/>
                </a:solidFill>
                <a:latin typeface="YandexSansText-Regular"/>
              </a:rPr>
              <a:t>› </a:t>
            </a:r>
            <a:r>
              <a:rPr lang="en-US" sz="1800" b="0" i="0" u="none" strike="noStrike" baseline="0" dirty="0">
                <a:solidFill>
                  <a:srgbClr val="9F64AA"/>
                </a:solidFill>
                <a:latin typeface="YandexSansText-Regular"/>
              </a:rPr>
              <a:t>Input:</a:t>
            </a:r>
          </a:p>
          <a:p>
            <a:pPr algn="l"/>
            <a:r>
              <a:rPr lang="en-US" sz="1800" b="0" i="0" u="none" strike="noStrike" baseline="0" dirty="0">
                <a:solidFill>
                  <a:srgbClr val="000000"/>
                </a:solidFill>
                <a:latin typeface="YandexSansText-Regular"/>
              </a:rPr>
              <a:t>1TB partitioned log, 1GB IP dictionary</a:t>
            </a:r>
          </a:p>
          <a:p>
            <a:pPr algn="l"/>
            <a:endParaRPr lang="en-US" sz="1800" b="0" i="0" u="none" strike="noStrike" baseline="0" dirty="0">
              <a:solidFill>
                <a:srgbClr val="000000"/>
              </a:solidFill>
              <a:latin typeface="YandexSansText-Regular"/>
            </a:endParaRPr>
          </a:p>
          <a:p>
            <a:pPr algn="l"/>
            <a:r>
              <a:rPr lang="en-US" sz="1800" b="0" i="0" u="none" strike="noStrike" baseline="0" dirty="0">
                <a:solidFill>
                  <a:srgbClr val="000000"/>
                </a:solidFill>
                <a:latin typeface="YandexSansText-Regular"/>
              </a:rPr>
              <a:t>› </a:t>
            </a:r>
            <a:r>
              <a:rPr lang="en-US" sz="1800" b="0" i="0" u="none" strike="noStrike" baseline="0" dirty="0">
                <a:solidFill>
                  <a:srgbClr val="9F64AA"/>
                </a:solidFill>
                <a:latin typeface="YandexSansText-Regular"/>
              </a:rPr>
              <a:t>Task:</a:t>
            </a:r>
          </a:p>
          <a:p>
            <a:pPr algn="l"/>
            <a:r>
              <a:rPr lang="en-US" sz="1800" b="0" i="0" u="none" strike="noStrike" baseline="0" dirty="0">
                <a:solidFill>
                  <a:srgbClr val="000000"/>
                </a:solidFill>
                <a:latin typeface="YandexSansText-Regular"/>
              </a:rPr>
              <a:t>resolve IP addresses</a:t>
            </a:r>
          </a:p>
          <a:p>
            <a:pPr algn="l"/>
            <a:endParaRPr lang="en-US" sz="1800" b="0" i="0" u="none" strike="noStrike" baseline="0" dirty="0">
              <a:solidFill>
                <a:srgbClr val="000000"/>
              </a:solidFill>
              <a:latin typeface="YandexSansText-Regular"/>
            </a:endParaRPr>
          </a:p>
          <a:p>
            <a:pPr algn="l"/>
            <a:r>
              <a:rPr lang="en-US" sz="1800" b="0" i="0" u="none" strike="noStrike" baseline="0" dirty="0">
                <a:solidFill>
                  <a:srgbClr val="000000"/>
                </a:solidFill>
                <a:latin typeface="YandexSansText-Regular"/>
              </a:rPr>
              <a:t>› </a:t>
            </a:r>
            <a:r>
              <a:rPr lang="en-US" sz="1800" b="0" i="0" u="none" strike="noStrike" baseline="0" dirty="0">
                <a:solidFill>
                  <a:srgbClr val="9F64AA"/>
                </a:solidFill>
                <a:latin typeface="YandexSansText-Regular"/>
              </a:rPr>
              <a:t>Idea:</a:t>
            </a:r>
          </a:p>
          <a:p>
            <a:pPr algn="l"/>
            <a:r>
              <a:rPr lang="en-US" sz="1800" b="0" i="0" u="none" strike="noStrike" baseline="0" dirty="0">
                <a:solidFill>
                  <a:srgbClr val="000000"/>
                </a:solidFill>
                <a:latin typeface="YandexSansText-Regular"/>
              </a:rPr>
              <a:t>distribute the dictionary </a:t>
            </a:r>
          </a:p>
          <a:p>
            <a:pPr algn="l"/>
            <a:r>
              <a:rPr lang="en-US" sz="1800" b="0" i="0" u="none" strike="noStrike" baseline="0" dirty="0">
                <a:solidFill>
                  <a:srgbClr val="000000"/>
                </a:solidFill>
                <a:latin typeface="YandexSansText-Regular"/>
              </a:rPr>
              <a:t>query it locally</a:t>
            </a:r>
          </a:p>
        </p:txBody>
      </p:sp>
    </p:spTree>
    <p:extLst>
      <p:ext uri="{BB962C8B-B14F-4D97-AF65-F5344CB8AC3E}">
        <p14:creationId xmlns:p14="http://schemas.microsoft.com/office/powerpoint/2010/main" val="56509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lnSpcReduction="10000"/>
          </a:bodyPr>
          <a:lstStyle/>
          <a:p>
            <a:r>
              <a:rPr lang="en-US" dirty="0"/>
              <a:t>The Map-Reduce paradigm is fundamentally limited in expressiveness.</a:t>
            </a:r>
          </a:p>
          <a:p>
            <a:r>
              <a:rPr lang="en-US" dirty="0"/>
              <a:t>Hadoop implementation of Map-Reduce is designed for out-of-core data, not in-memory data.</a:t>
            </a:r>
          </a:p>
          <a:p>
            <a:r>
              <a:rPr lang="en-US" dirty="0"/>
              <a:t>Idea: Layer an </a:t>
            </a:r>
            <a:r>
              <a:rPr lang="en-US" u="sng" dirty="0"/>
              <a:t>in-memory system </a:t>
            </a:r>
            <a:r>
              <a:rPr lang="en-US" dirty="0"/>
              <a:t>on top of Hadoop.</a:t>
            </a:r>
          </a:p>
          <a:p>
            <a:r>
              <a:rPr lang="en-US" dirty="0"/>
              <a:t>Achieve fault-tolerance by </a:t>
            </a:r>
            <a:r>
              <a:rPr lang="en-US" u="sng" dirty="0"/>
              <a:t>re-execution</a:t>
            </a:r>
            <a:r>
              <a:rPr lang="en-US" dirty="0"/>
              <a:t> instead of replication.</a:t>
            </a:r>
          </a:p>
        </p:txBody>
      </p:sp>
    </p:spTree>
    <p:extLst>
      <p:ext uri="{BB962C8B-B14F-4D97-AF65-F5344CB8AC3E}">
        <p14:creationId xmlns:p14="http://schemas.microsoft.com/office/powerpoint/2010/main" val="111159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1EFE-3FE3-446A-AC5A-AED299759A35}"/>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4602EC0E-FC3B-42BC-B6DA-455D50518D73}"/>
              </a:ext>
            </a:extLst>
          </p:cNvPr>
          <p:cNvSpPr>
            <a:spLocks noGrp="1"/>
          </p:cNvSpPr>
          <p:nvPr>
            <p:ph type="sldNum" sz="quarter" idx="12"/>
          </p:nvPr>
        </p:nvSpPr>
        <p:spPr/>
        <p:txBody>
          <a:bodyPr/>
          <a:lstStyle/>
          <a:p>
            <a:fld id="{71BD4A25-22B2-48E3-9FC3-0D375F0F72AF}" type="slidenum">
              <a:rPr lang="en-US" smtClean="0"/>
              <a:t>70</a:t>
            </a:fld>
            <a:endParaRPr lang="en-US"/>
          </a:p>
        </p:txBody>
      </p:sp>
      <p:sp>
        <p:nvSpPr>
          <p:cNvPr id="5" name="TextBox 4">
            <a:extLst>
              <a:ext uri="{FF2B5EF4-FFF2-40B4-BE49-F238E27FC236}">
                <a16:creationId xmlns:a16="http://schemas.microsoft.com/office/drawing/2014/main" id="{E29AA265-C684-4121-9B6A-847B86833B84}"/>
              </a:ext>
            </a:extLst>
          </p:cNvPr>
          <p:cNvSpPr txBox="1"/>
          <p:nvPr/>
        </p:nvSpPr>
        <p:spPr>
          <a:xfrm>
            <a:off x="571500" y="1815993"/>
            <a:ext cx="8001000" cy="4524315"/>
          </a:xfrm>
          <a:prstGeom prst="rect">
            <a:avLst/>
          </a:prstGeom>
          <a:noFill/>
        </p:spPr>
        <p:txBody>
          <a:bodyPr wrap="square">
            <a:spAutoFit/>
          </a:bodyPr>
          <a:lstStyle/>
          <a:p>
            <a:pPr algn="l"/>
            <a:r>
              <a:rPr lang="en-US" sz="2400" b="0" i="0" u="none" strike="noStrike" baseline="0" dirty="0" err="1">
                <a:solidFill>
                  <a:srgbClr val="323232"/>
                </a:solidFill>
                <a:latin typeface="YandexSansText-Light"/>
              </a:rPr>
              <a:t>sc</a:t>
            </a:r>
            <a:r>
              <a:rPr lang="en-US" sz="2400" b="0" i="0" u="none" strike="noStrike" baseline="0" dirty="0">
                <a:solidFill>
                  <a:srgbClr val="323232"/>
                </a:solidFill>
                <a:latin typeface="YandexSansText-Light"/>
              </a:rPr>
              <a:t> = </a:t>
            </a:r>
            <a:r>
              <a:rPr lang="en-US" sz="2400" b="0" i="0" u="none" strike="noStrike" baseline="0" dirty="0" err="1">
                <a:solidFill>
                  <a:srgbClr val="323232"/>
                </a:solidFill>
                <a:latin typeface="YandexSansText-Light"/>
              </a:rPr>
              <a:t>SparkContext</a:t>
            </a:r>
            <a:r>
              <a:rPr lang="en-US" sz="2400" b="0" i="0" u="none" strike="noStrike" baseline="0" dirty="0">
                <a:solidFill>
                  <a:srgbClr val="323232"/>
                </a:solidFill>
                <a:latin typeface="YandexSansText-Light"/>
              </a:rPr>
              <a:t>(conf=…)</a:t>
            </a:r>
          </a:p>
          <a:p>
            <a:pPr algn="l"/>
            <a:endParaRPr lang="en-US" sz="2400" b="0" i="0" u="none" strike="noStrike" baseline="0" dirty="0">
              <a:solidFill>
                <a:srgbClr val="323232"/>
              </a:solidFill>
              <a:latin typeface="YandexSansText-Light"/>
            </a:endParaRPr>
          </a:p>
          <a:p>
            <a:pPr algn="l"/>
            <a:r>
              <a:rPr lang="en-US" sz="2400" b="0" i="0" u="none" strike="noStrike" baseline="0" dirty="0">
                <a:solidFill>
                  <a:srgbClr val="72C4E1"/>
                </a:solidFill>
                <a:latin typeface="YandexSansText-Light"/>
              </a:rPr>
              <a:t># compute the dictionary</a:t>
            </a:r>
          </a:p>
          <a:p>
            <a:pPr algn="l"/>
            <a:r>
              <a:rPr lang="en-US" sz="2400" b="0" i="0" u="none" strike="noStrike" baseline="0" dirty="0" err="1">
                <a:solidFill>
                  <a:srgbClr val="323232"/>
                </a:solidFill>
                <a:latin typeface="YandexSansText-Light"/>
              </a:rPr>
              <a:t>my_dict_rdd</a:t>
            </a:r>
            <a:r>
              <a:rPr lang="en-US" sz="2400" b="0" i="0" u="none" strike="noStrike" baseline="0" dirty="0">
                <a:solidFill>
                  <a:srgbClr val="323232"/>
                </a:solidFill>
                <a:latin typeface="YandexSansText-Light"/>
              </a:rPr>
              <a:t> = </a:t>
            </a:r>
            <a:r>
              <a:rPr lang="en-US" sz="2400" b="0" i="0" u="none" strike="noStrike" baseline="0" dirty="0" err="1">
                <a:solidFill>
                  <a:srgbClr val="323232"/>
                </a:solidFill>
                <a:latin typeface="YandexSansText-Light"/>
              </a:rPr>
              <a:t>sc.textFile</a:t>
            </a:r>
            <a:r>
              <a:rPr lang="en-US" sz="2400" b="0" i="0" u="none" strike="noStrike" baseline="0" dirty="0">
                <a:solidFill>
                  <a:srgbClr val="323232"/>
                </a:solidFill>
                <a:latin typeface="YandexSansText-Light"/>
              </a:rPr>
              <a:t>(…).map(…).filter(…)</a:t>
            </a:r>
          </a:p>
          <a:p>
            <a:pPr algn="l"/>
            <a:r>
              <a:rPr lang="en-US" sz="2400" b="0" i="0" u="none" strike="noStrike" baseline="0" dirty="0" err="1">
                <a:solidFill>
                  <a:srgbClr val="323232"/>
                </a:solidFill>
                <a:latin typeface="YandexSansText-Light"/>
              </a:rPr>
              <a:t>my_dict_data</a:t>
            </a:r>
            <a:r>
              <a:rPr lang="en-US" sz="2400" b="0" i="0" u="none" strike="noStrike" baseline="0" dirty="0">
                <a:solidFill>
                  <a:srgbClr val="323232"/>
                </a:solidFill>
                <a:latin typeface="YandexSansText-Light"/>
              </a:rPr>
              <a:t> = </a:t>
            </a:r>
            <a:r>
              <a:rPr lang="en-US" sz="2400" b="0" i="0" u="none" strike="noStrike" baseline="0" dirty="0" err="1">
                <a:solidFill>
                  <a:srgbClr val="323232"/>
                </a:solidFill>
                <a:latin typeface="YandexSansText-Light"/>
              </a:rPr>
              <a:t>my_dict_rdd.collect</a:t>
            </a:r>
            <a:r>
              <a:rPr lang="en-US" sz="2400" b="0" i="0" u="none" strike="noStrike" baseline="0" dirty="0">
                <a:solidFill>
                  <a:srgbClr val="323232"/>
                </a:solidFill>
                <a:latin typeface="YandexSansText-Light"/>
              </a:rPr>
              <a:t>()</a:t>
            </a:r>
          </a:p>
          <a:p>
            <a:pPr algn="l"/>
            <a:endParaRPr lang="en-US" sz="2400" b="0" i="0" u="none" strike="noStrike" baseline="0" dirty="0">
              <a:solidFill>
                <a:srgbClr val="72C4E1"/>
              </a:solidFill>
              <a:latin typeface="YandexSansText-Light"/>
            </a:endParaRPr>
          </a:p>
          <a:p>
            <a:pPr algn="l"/>
            <a:r>
              <a:rPr lang="en-US" sz="2400" b="0" i="0" u="none" strike="noStrike" baseline="0" dirty="0">
                <a:solidFill>
                  <a:srgbClr val="72C4E1"/>
                </a:solidFill>
                <a:latin typeface="YandexSansText-Light"/>
              </a:rPr>
              <a:t># distributed the dictionary via the broadcast variable</a:t>
            </a:r>
          </a:p>
          <a:p>
            <a:pPr algn="l"/>
            <a:r>
              <a:rPr lang="en-US" sz="2400" b="0" i="0" u="none" strike="noStrike" baseline="0" dirty="0" err="1">
                <a:solidFill>
                  <a:srgbClr val="323232"/>
                </a:solidFill>
                <a:latin typeface="YandexSansText-Light"/>
              </a:rPr>
              <a:t>broadcast_var</a:t>
            </a:r>
            <a:r>
              <a:rPr lang="en-US" sz="2400" b="0" i="0" u="none" strike="noStrike" baseline="0" dirty="0">
                <a:solidFill>
                  <a:srgbClr val="323232"/>
                </a:solidFill>
                <a:latin typeface="YandexSansText-Light"/>
              </a:rPr>
              <a:t> = </a:t>
            </a:r>
            <a:r>
              <a:rPr lang="en-US" sz="2400" b="0" i="0" u="none" strike="noStrike" baseline="0" dirty="0" err="1">
                <a:solidFill>
                  <a:srgbClr val="323232"/>
                </a:solidFill>
                <a:latin typeface="YandexSansText-Light"/>
              </a:rPr>
              <a:t>sc.broadcast</a:t>
            </a:r>
            <a:r>
              <a:rPr lang="en-US" sz="2400" b="0" i="0" u="none" strike="noStrike" baseline="0" dirty="0">
                <a:solidFill>
                  <a:srgbClr val="323232"/>
                </a:solidFill>
                <a:latin typeface="YandexSansText-Light"/>
              </a:rPr>
              <a:t>(</a:t>
            </a:r>
            <a:r>
              <a:rPr lang="en-US" sz="2400" b="0" i="0" u="none" strike="noStrike" baseline="0" dirty="0" err="1">
                <a:solidFill>
                  <a:srgbClr val="323232"/>
                </a:solidFill>
                <a:latin typeface="YandexSansText-Light"/>
              </a:rPr>
              <a:t>my_dict_data</a:t>
            </a:r>
            <a:r>
              <a:rPr lang="en-US" sz="2400" b="0" i="0" u="none" strike="noStrike" baseline="0" dirty="0">
                <a:solidFill>
                  <a:srgbClr val="323232"/>
                </a:solidFill>
                <a:latin typeface="YandexSansText-Light"/>
              </a:rPr>
              <a:t>)</a:t>
            </a:r>
          </a:p>
          <a:p>
            <a:pPr algn="l"/>
            <a:endParaRPr lang="en-US" sz="2400" b="0" i="0" u="none" strike="noStrike" baseline="0" dirty="0">
              <a:solidFill>
                <a:srgbClr val="72C4E1"/>
              </a:solidFill>
              <a:latin typeface="YandexSansText-Light"/>
            </a:endParaRPr>
          </a:p>
          <a:p>
            <a:pPr algn="l"/>
            <a:r>
              <a:rPr lang="en-US" sz="2400" b="0" i="0" u="none" strike="noStrike" baseline="0" dirty="0">
                <a:solidFill>
                  <a:srgbClr val="72C4E1"/>
                </a:solidFill>
                <a:latin typeface="YandexSansText-Light"/>
              </a:rPr>
              <a:t># use the broadcast variable within the task</a:t>
            </a:r>
          </a:p>
          <a:p>
            <a:pPr algn="l"/>
            <a:r>
              <a:rPr lang="en-US" sz="2400" b="0" i="0" u="none" strike="noStrike" baseline="0" dirty="0" err="1">
                <a:solidFill>
                  <a:srgbClr val="323232"/>
                </a:solidFill>
                <a:latin typeface="YandexSansText-Light"/>
              </a:rPr>
              <a:t>my_data_rdd</a:t>
            </a:r>
            <a:r>
              <a:rPr lang="en-US" sz="2400" b="0" i="0" u="none" strike="noStrike" baseline="0" dirty="0">
                <a:solidFill>
                  <a:srgbClr val="323232"/>
                </a:solidFill>
                <a:latin typeface="YandexSansText-Light"/>
              </a:rPr>
              <a:t> = </a:t>
            </a:r>
            <a:r>
              <a:rPr lang="en-US" sz="2400" b="0" i="0" u="none" strike="noStrike" baseline="0" dirty="0" err="1">
                <a:solidFill>
                  <a:srgbClr val="323232"/>
                </a:solidFill>
                <a:latin typeface="YandexSansText-Light"/>
              </a:rPr>
              <a:t>sc.textFile</a:t>
            </a:r>
            <a:r>
              <a:rPr lang="en-US" sz="2400" b="0" i="0" u="none" strike="noStrike" baseline="0" dirty="0">
                <a:solidFill>
                  <a:srgbClr val="323232"/>
                </a:solidFill>
                <a:latin typeface="YandexSansText-Light"/>
              </a:rPr>
              <a:t>(…).filter(</a:t>
            </a:r>
          </a:p>
          <a:p>
            <a:pPr algn="l"/>
            <a:r>
              <a:rPr lang="en-US" sz="2400" b="0" i="0" u="none" strike="noStrike" baseline="0" dirty="0">
                <a:solidFill>
                  <a:srgbClr val="5BCE9E"/>
                </a:solidFill>
                <a:latin typeface="YandexSansText-Light"/>
              </a:rPr>
              <a:t>lambda </a:t>
            </a:r>
            <a:r>
              <a:rPr lang="en-US" sz="2400" b="0" i="0" u="none" strike="noStrike" baseline="0" dirty="0">
                <a:solidFill>
                  <a:srgbClr val="323232"/>
                </a:solidFill>
                <a:latin typeface="YandexSansText-Light"/>
              </a:rPr>
              <a:t>x: x </a:t>
            </a:r>
            <a:r>
              <a:rPr lang="en-US" sz="2400" b="0" i="0" u="none" strike="noStrike" baseline="0" dirty="0">
                <a:solidFill>
                  <a:srgbClr val="72C4E1"/>
                </a:solidFill>
                <a:latin typeface="YandexSansText-Light"/>
              </a:rPr>
              <a:t>in </a:t>
            </a:r>
            <a:r>
              <a:rPr lang="en-US" sz="2400" b="0" i="0" u="none" strike="noStrike" baseline="0" dirty="0" err="1">
                <a:solidFill>
                  <a:srgbClr val="323232"/>
                </a:solidFill>
                <a:latin typeface="YandexSansText-Light"/>
              </a:rPr>
              <a:t>broadcast_var.value</a:t>
            </a:r>
            <a:r>
              <a:rPr lang="en-US" sz="2400" b="0" i="0" u="none" strike="noStrike" baseline="0" dirty="0">
                <a:solidFill>
                  <a:srgbClr val="323232"/>
                </a:solidFill>
                <a:latin typeface="YandexSansText-Light"/>
              </a:rPr>
              <a:t>)</a:t>
            </a:r>
            <a:endParaRPr lang="en-US" sz="2400" dirty="0"/>
          </a:p>
        </p:txBody>
      </p:sp>
    </p:spTree>
    <p:extLst>
      <p:ext uri="{BB962C8B-B14F-4D97-AF65-F5344CB8AC3E}">
        <p14:creationId xmlns:p14="http://schemas.microsoft.com/office/powerpoint/2010/main" val="2509579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8EFA-310A-4E8D-B23C-7E4553A7CA63}"/>
              </a:ext>
            </a:extLst>
          </p:cNvPr>
          <p:cNvSpPr>
            <a:spLocks noGrp="1"/>
          </p:cNvSpPr>
          <p:nvPr>
            <p:ph type="title"/>
          </p:nvPr>
        </p:nvSpPr>
        <p:spPr/>
        <p:txBody>
          <a:bodyPr/>
          <a:lstStyle/>
          <a:p>
            <a:r>
              <a:rPr lang="en-US" dirty="0"/>
              <a:t>Accumulator Variables</a:t>
            </a:r>
          </a:p>
        </p:txBody>
      </p:sp>
      <p:sp>
        <p:nvSpPr>
          <p:cNvPr id="3" name="Slide Number Placeholder 2">
            <a:extLst>
              <a:ext uri="{FF2B5EF4-FFF2-40B4-BE49-F238E27FC236}">
                <a16:creationId xmlns:a16="http://schemas.microsoft.com/office/drawing/2014/main" id="{5CDE9C45-EC2B-4503-BA9E-B7959F1026EB}"/>
              </a:ext>
            </a:extLst>
          </p:cNvPr>
          <p:cNvSpPr>
            <a:spLocks noGrp="1"/>
          </p:cNvSpPr>
          <p:nvPr>
            <p:ph type="sldNum" sz="quarter" idx="12"/>
          </p:nvPr>
        </p:nvSpPr>
        <p:spPr/>
        <p:txBody>
          <a:bodyPr/>
          <a:lstStyle/>
          <a:p>
            <a:fld id="{71BD4A25-22B2-48E3-9FC3-0D375F0F72AF}" type="slidenum">
              <a:rPr lang="en-US" smtClean="0"/>
              <a:t>71</a:t>
            </a:fld>
            <a:endParaRPr lang="en-US"/>
          </a:p>
        </p:txBody>
      </p:sp>
      <p:sp>
        <p:nvSpPr>
          <p:cNvPr id="5" name="TextBox 4">
            <a:extLst>
              <a:ext uri="{FF2B5EF4-FFF2-40B4-BE49-F238E27FC236}">
                <a16:creationId xmlns:a16="http://schemas.microsoft.com/office/drawing/2014/main" id="{27333A52-74CB-470D-9366-B657AC54CC3D}"/>
              </a:ext>
            </a:extLst>
          </p:cNvPr>
          <p:cNvSpPr txBox="1"/>
          <p:nvPr/>
        </p:nvSpPr>
        <p:spPr>
          <a:xfrm>
            <a:off x="609600" y="2136339"/>
            <a:ext cx="7848600" cy="2862322"/>
          </a:xfrm>
          <a:prstGeom prst="rect">
            <a:avLst/>
          </a:prstGeom>
          <a:noFill/>
        </p:spPr>
        <p:txBody>
          <a:bodyPr wrap="square">
            <a:spAutoFit/>
          </a:bodyPr>
          <a:lstStyle/>
          <a:p>
            <a:pPr algn="l"/>
            <a:r>
              <a:rPr lang="en-US" sz="2000" b="0" i="0" u="none" strike="noStrike" baseline="0" dirty="0">
                <a:solidFill>
                  <a:srgbClr val="000000"/>
                </a:solidFill>
                <a:latin typeface="YandexSansText-Regular"/>
              </a:rPr>
              <a:t>› </a:t>
            </a:r>
            <a:r>
              <a:rPr lang="en-US" sz="2000" b="0" i="0" u="none" strike="noStrike" baseline="0" dirty="0">
                <a:solidFill>
                  <a:srgbClr val="9F64AA"/>
                </a:solidFill>
                <a:latin typeface="YandexSansText-Regular"/>
              </a:rPr>
              <a:t>Accumulator variable </a:t>
            </a:r>
            <a:r>
              <a:rPr lang="en-US" sz="2000" b="0" i="0" u="none" strike="noStrike" baseline="0" dirty="0">
                <a:solidFill>
                  <a:srgbClr val="000000"/>
                </a:solidFill>
                <a:latin typeface="YandexSansText-Regular"/>
              </a:rPr>
              <a:t>is a read-write variable that is shared among tasks</a:t>
            </a:r>
          </a:p>
          <a:p>
            <a:pPr algn="l"/>
            <a:r>
              <a:rPr lang="en-US" sz="2000" b="0" i="0" u="none" strike="noStrike" baseline="0" dirty="0">
                <a:solidFill>
                  <a:srgbClr val="FFFFFF"/>
                </a:solidFill>
                <a:latin typeface="YandexSansText-Regular"/>
              </a:rPr>
              <a:t>d</a:t>
            </a:r>
          </a:p>
          <a:p>
            <a:pPr algn="l"/>
            <a:r>
              <a:rPr lang="en-US" sz="2000" b="0" i="0" u="none" strike="noStrike" baseline="0" dirty="0">
                <a:solidFill>
                  <a:srgbClr val="000000"/>
                </a:solidFill>
                <a:latin typeface="YandexSansText-Regular"/>
              </a:rPr>
              <a:t>›› Writes are restricted to increments!</a:t>
            </a:r>
          </a:p>
          <a:p>
            <a:pPr algn="l"/>
            <a:r>
              <a:rPr lang="en-US" sz="2000" b="0" i="0" u="none" strike="noStrike" baseline="0" dirty="0">
                <a:solidFill>
                  <a:srgbClr val="000000"/>
                </a:solidFill>
                <a:latin typeface="YandexSansText-Regular"/>
              </a:rPr>
              <a:t>      › </a:t>
            </a:r>
            <a:r>
              <a:rPr lang="en-US" sz="2000" b="0" i="0" u="none" strike="noStrike" baseline="0" dirty="0" err="1">
                <a:solidFill>
                  <a:srgbClr val="000000"/>
                </a:solidFill>
                <a:latin typeface="YandexSansText-Regular"/>
              </a:rPr>
              <a:t>i</a:t>
            </a:r>
            <a:r>
              <a:rPr lang="en-US" sz="2000" b="0" i="0" u="none" strike="noStrike" baseline="0" dirty="0">
                <a:solidFill>
                  <a:srgbClr val="000000"/>
                </a:solidFill>
                <a:latin typeface="YandexSansText-Regular"/>
              </a:rPr>
              <a:t>. e.: var += delta</a:t>
            </a:r>
          </a:p>
          <a:p>
            <a:pPr algn="l"/>
            <a:r>
              <a:rPr lang="en-US" sz="2000" dirty="0">
                <a:solidFill>
                  <a:srgbClr val="000000"/>
                </a:solidFill>
                <a:latin typeface="YandexSansText-Regular"/>
              </a:rPr>
              <a:t>      </a:t>
            </a:r>
            <a:r>
              <a:rPr lang="en-US" sz="2000" b="0" i="0" u="none" strike="noStrike" baseline="0" dirty="0">
                <a:solidFill>
                  <a:srgbClr val="000000"/>
                </a:solidFill>
                <a:latin typeface="YandexSansText-Regular"/>
              </a:rPr>
              <a:t>› addition may be replaced by any associate, commutative operation</a:t>
            </a:r>
          </a:p>
          <a:p>
            <a:pPr algn="l"/>
            <a:endParaRPr lang="en-US" sz="2000" b="0" i="0" u="none" strike="noStrike" baseline="0" dirty="0">
              <a:solidFill>
                <a:srgbClr val="000000"/>
              </a:solidFill>
              <a:latin typeface="YandexSansText-Regular"/>
            </a:endParaRPr>
          </a:p>
          <a:p>
            <a:pPr algn="l"/>
            <a:r>
              <a:rPr lang="en-US" sz="2000" b="0" i="0" u="none" strike="noStrike" baseline="0" dirty="0">
                <a:solidFill>
                  <a:srgbClr val="000000"/>
                </a:solidFill>
                <a:latin typeface="YandexSansText-Regular"/>
              </a:rPr>
              <a:t>›› Reads are allowed only by the driver program!</a:t>
            </a:r>
          </a:p>
          <a:p>
            <a:pPr algn="l"/>
            <a:endParaRPr lang="en-US" sz="2000" dirty="0">
              <a:solidFill>
                <a:srgbClr val="000000"/>
              </a:solidFill>
              <a:latin typeface="YandexSansText-Regular"/>
            </a:endParaRPr>
          </a:p>
          <a:p>
            <a:pPr algn="l"/>
            <a:r>
              <a:rPr lang="en-US" sz="2000" dirty="0">
                <a:solidFill>
                  <a:srgbClr val="000000"/>
                </a:solidFill>
                <a:latin typeface="YandexSansText-Regular"/>
              </a:rPr>
              <a:t>P.S. Personal Counters in Hadoop</a:t>
            </a:r>
            <a:endParaRPr lang="en-US" sz="2000" dirty="0"/>
          </a:p>
        </p:txBody>
      </p:sp>
    </p:spTree>
    <p:extLst>
      <p:ext uri="{BB962C8B-B14F-4D97-AF65-F5344CB8AC3E}">
        <p14:creationId xmlns:p14="http://schemas.microsoft.com/office/powerpoint/2010/main" val="83163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B572-516B-481F-97D6-80CCE46022EE}"/>
              </a:ext>
            </a:extLst>
          </p:cNvPr>
          <p:cNvSpPr>
            <a:spLocks noGrp="1"/>
          </p:cNvSpPr>
          <p:nvPr>
            <p:ph type="title"/>
          </p:nvPr>
        </p:nvSpPr>
        <p:spPr/>
        <p:txBody>
          <a:bodyPr/>
          <a:lstStyle/>
          <a:p>
            <a:r>
              <a:rPr lang="en-US" dirty="0"/>
              <a:t>Motivation Example and Use Cases</a:t>
            </a:r>
          </a:p>
        </p:txBody>
      </p:sp>
      <p:sp>
        <p:nvSpPr>
          <p:cNvPr id="3" name="Slide Number Placeholder 2">
            <a:extLst>
              <a:ext uri="{FF2B5EF4-FFF2-40B4-BE49-F238E27FC236}">
                <a16:creationId xmlns:a16="http://schemas.microsoft.com/office/drawing/2014/main" id="{78E6D9B2-D5B2-42AF-9C95-E4B539290898}"/>
              </a:ext>
            </a:extLst>
          </p:cNvPr>
          <p:cNvSpPr>
            <a:spLocks noGrp="1"/>
          </p:cNvSpPr>
          <p:nvPr>
            <p:ph type="sldNum" sz="quarter" idx="12"/>
          </p:nvPr>
        </p:nvSpPr>
        <p:spPr/>
        <p:txBody>
          <a:bodyPr/>
          <a:lstStyle/>
          <a:p>
            <a:fld id="{71BD4A25-22B2-48E3-9FC3-0D375F0F72AF}" type="slidenum">
              <a:rPr lang="en-US" smtClean="0"/>
              <a:t>72</a:t>
            </a:fld>
            <a:endParaRPr lang="en-US"/>
          </a:p>
        </p:txBody>
      </p:sp>
      <p:sp>
        <p:nvSpPr>
          <p:cNvPr id="5" name="TextBox 4">
            <a:extLst>
              <a:ext uri="{FF2B5EF4-FFF2-40B4-BE49-F238E27FC236}">
                <a16:creationId xmlns:a16="http://schemas.microsoft.com/office/drawing/2014/main" id="{396EEF4B-F1F7-4B90-A8EC-6E3011BE33DD}"/>
              </a:ext>
            </a:extLst>
          </p:cNvPr>
          <p:cNvSpPr txBox="1"/>
          <p:nvPr/>
        </p:nvSpPr>
        <p:spPr>
          <a:xfrm>
            <a:off x="473242" y="1524000"/>
            <a:ext cx="6765758" cy="1323439"/>
          </a:xfrm>
          <a:prstGeom prst="rect">
            <a:avLst/>
          </a:prstGeom>
          <a:noFill/>
        </p:spPr>
        <p:txBody>
          <a:bodyPr wrap="square">
            <a:spAutoFit/>
          </a:bodyPr>
          <a:lstStyle/>
          <a:p>
            <a:pPr algn="l"/>
            <a:r>
              <a:rPr lang="en-US" sz="2000" b="0" i="0" u="none" strike="noStrike" baseline="0" dirty="0">
                <a:solidFill>
                  <a:srgbClr val="000000"/>
                </a:solidFill>
                <a:latin typeface="YandexSansText-Regular"/>
              </a:rPr>
              <a:t>› </a:t>
            </a:r>
            <a:r>
              <a:rPr lang="en-US" sz="2000" b="0" i="0" u="none" strike="noStrike" baseline="0" dirty="0">
                <a:solidFill>
                  <a:srgbClr val="9F64AA"/>
                </a:solidFill>
                <a:latin typeface="YandexSansText-Regular"/>
              </a:rPr>
              <a:t>Input:</a:t>
            </a:r>
          </a:p>
          <a:p>
            <a:pPr algn="l"/>
            <a:r>
              <a:rPr lang="en-US" sz="2000" b="0" i="0" u="none" strike="noStrike" baseline="0" dirty="0">
                <a:solidFill>
                  <a:srgbClr val="000000"/>
                </a:solidFill>
                <a:latin typeface="YandexSansText-Regular"/>
              </a:rPr>
              <a:t>1TB partitioned log</a:t>
            </a:r>
          </a:p>
          <a:p>
            <a:pPr algn="l"/>
            <a:r>
              <a:rPr lang="en-US" sz="2000" b="0" i="0" u="none" strike="noStrike" baseline="0" dirty="0">
                <a:solidFill>
                  <a:srgbClr val="000000"/>
                </a:solidFill>
                <a:latin typeface="YandexSansText-Regular"/>
              </a:rPr>
              <a:t>› </a:t>
            </a:r>
            <a:r>
              <a:rPr lang="en-US" sz="2000" b="0" i="0" u="none" strike="noStrike" baseline="0" dirty="0">
                <a:solidFill>
                  <a:srgbClr val="9F64AA"/>
                </a:solidFill>
                <a:latin typeface="YandexSansText-Regular"/>
              </a:rPr>
              <a:t>Task:</a:t>
            </a:r>
          </a:p>
          <a:p>
            <a:pPr algn="l"/>
            <a:r>
              <a:rPr lang="en-US" sz="2000" b="0" i="0" u="none" strike="noStrike" baseline="0" dirty="0">
                <a:solidFill>
                  <a:srgbClr val="000000"/>
                </a:solidFill>
                <a:latin typeface="YandexSansText-Regular"/>
              </a:rPr>
              <a:t>resolve IP addresses     </a:t>
            </a:r>
            <a:r>
              <a:rPr lang="en-US" sz="2000" b="0" i="0" u="none" strike="noStrike" baseline="0" dirty="0">
                <a:solidFill>
                  <a:srgbClr val="FD6767"/>
                </a:solidFill>
                <a:latin typeface="YandexSansText-Regular"/>
              </a:rPr>
              <a:t>AND</a:t>
            </a:r>
            <a:r>
              <a:rPr lang="en-US" sz="2000" dirty="0">
                <a:solidFill>
                  <a:srgbClr val="FD6767"/>
                </a:solidFill>
                <a:latin typeface="YandexSansText-Regular"/>
              </a:rPr>
              <a:t> </a:t>
            </a:r>
            <a:r>
              <a:rPr lang="en-US" sz="2000" b="0" i="0" u="none" strike="noStrike" baseline="0" dirty="0">
                <a:solidFill>
                  <a:srgbClr val="FD6767"/>
                </a:solidFill>
                <a:latin typeface="YandexSansText-Regular"/>
              </a:rPr>
              <a:t>collect metrics: # of valid records</a:t>
            </a:r>
            <a:endParaRPr lang="en-US" sz="2000" dirty="0"/>
          </a:p>
        </p:txBody>
      </p:sp>
      <p:sp>
        <p:nvSpPr>
          <p:cNvPr id="7" name="TextBox 6">
            <a:extLst>
              <a:ext uri="{FF2B5EF4-FFF2-40B4-BE49-F238E27FC236}">
                <a16:creationId xmlns:a16="http://schemas.microsoft.com/office/drawing/2014/main" id="{FB9E4805-B6D5-4F37-ACF4-2E4CF3CB27EB}"/>
              </a:ext>
            </a:extLst>
          </p:cNvPr>
          <p:cNvSpPr txBox="1"/>
          <p:nvPr/>
        </p:nvSpPr>
        <p:spPr>
          <a:xfrm>
            <a:off x="445168" y="2815355"/>
            <a:ext cx="8241632" cy="3108543"/>
          </a:xfrm>
          <a:prstGeom prst="rect">
            <a:avLst/>
          </a:prstGeom>
          <a:noFill/>
        </p:spPr>
        <p:txBody>
          <a:bodyPr wrap="square">
            <a:spAutoFit/>
          </a:bodyPr>
          <a:lstStyle/>
          <a:p>
            <a:pPr algn="l"/>
            <a:r>
              <a:rPr lang="en-US" sz="3600" b="0" i="0" u="sng" strike="noStrike" baseline="0" dirty="0">
                <a:latin typeface="YandexSansText-Regular"/>
              </a:rPr>
              <a:t>Use cases</a:t>
            </a:r>
          </a:p>
          <a:p>
            <a:pPr algn="l"/>
            <a:r>
              <a:rPr lang="en-US" sz="2000" b="0" i="0" u="none" strike="noStrike" baseline="0" dirty="0">
                <a:latin typeface="YandexSansText-Regular"/>
              </a:rPr>
              <a:t>›› Performance counters</a:t>
            </a:r>
          </a:p>
          <a:p>
            <a:pPr algn="l"/>
            <a:r>
              <a:rPr lang="en-US" sz="2000" dirty="0">
                <a:latin typeface="YandexSansText-Regular"/>
              </a:rPr>
              <a:t>   </a:t>
            </a:r>
            <a:r>
              <a:rPr lang="en-US" sz="2000" b="0" i="0" u="none" strike="noStrike" baseline="0" dirty="0">
                <a:latin typeface="YandexSansText-Regular"/>
              </a:rPr>
              <a:t># of processed records, total elapsed time, total error, ..</a:t>
            </a:r>
            <a:r>
              <a:rPr lang="en-US" sz="2000" b="0" i="0" u="none" strike="noStrike" baseline="0" dirty="0" err="1">
                <a:latin typeface="YandexSansText-Regular"/>
              </a:rPr>
              <a:t>etc</a:t>
            </a:r>
            <a:endParaRPr lang="en-US" sz="2000" b="0" i="0" u="none" strike="noStrike" baseline="0" dirty="0">
              <a:latin typeface="YandexSansText-Regular"/>
            </a:endParaRPr>
          </a:p>
          <a:p>
            <a:pPr algn="l"/>
            <a:r>
              <a:rPr lang="en-US" sz="2000" b="0" i="0" u="none" strike="noStrike" baseline="0" dirty="0">
                <a:latin typeface="YandexSansText-Regular"/>
              </a:rPr>
              <a:t>›› Simple control flow</a:t>
            </a:r>
          </a:p>
          <a:p>
            <a:pPr algn="l"/>
            <a:r>
              <a:rPr lang="en-US" sz="2000" dirty="0">
                <a:latin typeface="YandexSansText-Regular"/>
              </a:rPr>
              <a:t>      </a:t>
            </a:r>
            <a:r>
              <a:rPr lang="en-US" sz="2000" b="0" i="0" u="none" strike="noStrike" baseline="0" dirty="0">
                <a:latin typeface="YandexSansText-Regular"/>
              </a:rPr>
              <a:t>conditionals: stop on reaching a threshold for corrupted records</a:t>
            </a:r>
          </a:p>
          <a:p>
            <a:pPr algn="l"/>
            <a:r>
              <a:rPr lang="en-US" sz="2000" dirty="0">
                <a:latin typeface="YandexSansText-Regular"/>
              </a:rPr>
              <a:t>      </a:t>
            </a:r>
            <a:r>
              <a:rPr lang="en-US" sz="2000" b="0" i="0" u="none" strike="noStrike" baseline="0" dirty="0">
                <a:latin typeface="YandexSansText-Regular"/>
              </a:rPr>
              <a:t>loops: decide whether to run the next iteration of an algorithm or not</a:t>
            </a:r>
          </a:p>
          <a:p>
            <a:pPr algn="l"/>
            <a:r>
              <a:rPr lang="en-US" sz="2000" b="0" i="0" u="none" strike="noStrike" baseline="0" dirty="0">
                <a:latin typeface="YandexSansText-Regular"/>
              </a:rPr>
              <a:t>››Monitoring</a:t>
            </a:r>
          </a:p>
          <a:p>
            <a:pPr algn="l"/>
            <a:r>
              <a:rPr lang="en-US" sz="2000" dirty="0">
                <a:latin typeface="YandexSansText-Regular"/>
              </a:rPr>
              <a:t>      </a:t>
            </a:r>
            <a:r>
              <a:rPr lang="en-US" sz="2000" b="0" i="0" u="none" strike="noStrike" baseline="0" dirty="0">
                <a:latin typeface="YandexSansText-Regular"/>
              </a:rPr>
              <a:t>export values to the monitoring system</a:t>
            </a:r>
          </a:p>
          <a:p>
            <a:pPr algn="l"/>
            <a:r>
              <a:rPr lang="en-US" sz="2000" b="0" i="0" u="none" strike="noStrike" baseline="0" dirty="0">
                <a:latin typeface="YandexSansText-Regular"/>
              </a:rPr>
              <a:t>›› Profiling &amp; debugging</a:t>
            </a:r>
            <a:endParaRPr lang="en-US" sz="2000" dirty="0"/>
          </a:p>
        </p:txBody>
      </p:sp>
    </p:spTree>
    <p:extLst>
      <p:ext uri="{BB962C8B-B14F-4D97-AF65-F5344CB8AC3E}">
        <p14:creationId xmlns:p14="http://schemas.microsoft.com/office/powerpoint/2010/main" val="52092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3F5474-08A3-42F9-968A-1AF0FBA39AB5}"/>
              </a:ext>
            </a:extLst>
          </p:cNvPr>
          <p:cNvSpPr>
            <a:spLocks noGrp="1"/>
          </p:cNvSpPr>
          <p:nvPr>
            <p:ph type="sldNum" sz="quarter" idx="12"/>
          </p:nvPr>
        </p:nvSpPr>
        <p:spPr/>
        <p:txBody>
          <a:bodyPr/>
          <a:lstStyle/>
          <a:p>
            <a:fld id="{71BD4A25-22B2-48E3-9FC3-0D375F0F72AF}" type="slidenum">
              <a:rPr lang="en-US" smtClean="0"/>
              <a:t>73</a:t>
            </a:fld>
            <a:endParaRPr lang="en-US"/>
          </a:p>
        </p:txBody>
      </p:sp>
      <p:pic>
        <p:nvPicPr>
          <p:cNvPr id="5" name="Picture 4">
            <a:extLst>
              <a:ext uri="{FF2B5EF4-FFF2-40B4-BE49-F238E27FC236}">
                <a16:creationId xmlns:a16="http://schemas.microsoft.com/office/drawing/2014/main" id="{E8344331-5C68-45DA-94BD-E90F8DDE385D}"/>
              </a:ext>
            </a:extLst>
          </p:cNvPr>
          <p:cNvPicPr>
            <a:picLocks noChangeAspect="1"/>
          </p:cNvPicPr>
          <p:nvPr/>
        </p:nvPicPr>
        <p:blipFill>
          <a:blip r:embed="rId2"/>
          <a:stretch>
            <a:fillRect/>
          </a:stretch>
        </p:blipFill>
        <p:spPr>
          <a:xfrm>
            <a:off x="381000" y="304800"/>
            <a:ext cx="3217843" cy="2637180"/>
          </a:xfrm>
          <a:prstGeom prst="rect">
            <a:avLst/>
          </a:prstGeom>
        </p:spPr>
      </p:pic>
      <p:pic>
        <p:nvPicPr>
          <p:cNvPr id="9" name="Picture 8">
            <a:extLst>
              <a:ext uri="{FF2B5EF4-FFF2-40B4-BE49-F238E27FC236}">
                <a16:creationId xmlns:a16="http://schemas.microsoft.com/office/drawing/2014/main" id="{242EC63F-F4BA-41BF-B983-0E2117A5FA2F}"/>
              </a:ext>
            </a:extLst>
          </p:cNvPr>
          <p:cNvPicPr>
            <a:picLocks noChangeAspect="1"/>
          </p:cNvPicPr>
          <p:nvPr/>
        </p:nvPicPr>
        <p:blipFill>
          <a:blip r:embed="rId3"/>
          <a:stretch>
            <a:fillRect/>
          </a:stretch>
        </p:blipFill>
        <p:spPr>
          <a:xfrm>
            <a:off x="5568108" y="304800"/>
            <a:ext cx="3194892" cy="2451253"/>
          </a:xfrm>
          <a:prstGeom prst="rect">
            <a:avLst/>
          </a:prstGeom>
        </p:spPr>
      </p:pic>
      <p:pic>
        <p:nvPicPr>
          <p:cNvPr id="11" name="Picture 10">
            <a:extLst>
              <a:ext uri="{FF2B5EF4-FFF2-40B4-BE49-F238E27FC236}">
                <a16:creationId xmlns:a16="http://schemas.microsoft.com/office/drawing/2014/main" id="{A296D67A-CB2D-430C-B207-C3B426BA5A9E}"/>
              </a:ext>
            </a:extLst>
          </p:cNvPr>
          <p:cNvPicPr>
            <a:picLocks noChangeAspect="1"/>
          </p:cNvPicPr>
          <p:nvPr/>
        </p:nvPicPr>
        <p:blipFill>
          <a:blip r:embed="rId4"/>
          <a:stretch>
            <a:fillRect/>
          </a:stretch>
        </p:blipFill>
        <p:spPr>
          <a:xfrm>
            <a:off x="152400" y="4207091"/>
            <a:ext cx="3106757" cy="2330067"/>
          </a:xfrm>
          <a:prstGeom prst="rect">
            <a:avLst/>
          </a:prstGeom>
        </p:spPr>
      </p:pic>
      <p:pic>
        <p:nvPicPr>
          <p:cNvPr id="13" name="Picture 12">
            <a:extLst>
              <a:ext uri="{FF2B5EF4-FFF2-40B4-BE49-F238E27FC236}">
                <a16:creationId xmlns:a16="http://schemas.microsoft.com/office/drawing/2014/main" id="{E175BF05-8460-4154-921A-17FA24AD0CB1}"/>
              </a:ext>
            </a:extLst>
          </p:cNvPr>
          <p:cNvPicPr>
            <a:picLocks noChangeAspect="1"/>
          </p:cNvPicPr>
          <p:nvPr/>
        </p:nvPicPr>
        <p:blipFill>
          <a:blip r:embed="rId5"/>
          <a:stretch>
            <a:fillRect/>
          </a:stretch>
        </p:blipFill>
        <p:spPr>
          <a:xfrm>
            <a:off x="5526746" y="4243186"/>
            <a:ext cx="3084723" cy="2214390"/>
          </a:xfrm>
          <a:prstGeom prst="rect">
            <a:avLst/>
          </a:prstGeom>
        </p:spPr>
      </p:pic>
      <p:pic>
        <p:nvPicPr>
          <p:cNvPr id="15" name="Picture 14">
            <a:extLst>
              <a:ext uri="{FF2B5EF4-FFF2-40B4-BE49-F238E27FC236}">
                <a16:creationId xmlns:a16="http://schemas.microsoft.com/office/drawing/2014/main" id="{1FF78703-B63A-486B-8BBD-F8893622EEDC}"/>
              </a:ext>
            </a:extLst>
          </p:cNvPr>
          <p:cNvPicPr>
            <a:picLocks noChangeAspect="1"/>
          </p:cNvPicPr>
          <p:nvPr/>
        </p:nvPicPr>
        <p:blipFill>
          <a:blip r:embed="rId6"/>
          <a:stretch>
            <a:fillRect/>
          </a:stretch>
        </p:blipFill>
        <p:spPr>
          <a:xfrm>
            <a:off x="2209800" y="1600200"/>
            <a:ext cx="5263091" cy="3956853"/>
          </a:xfrm>
          <a:prstGeom prst="rect">
            <a:avLst/>
          </a:prstGeom>
          <a:ln>
            <a:solidFill>
              <a:srgbClr val="002060"/>
            </a:solidFill>
          </a:ln>
        </p:spPr>
      </p:pic>
    </p:spTree>
    <p:extLst>
      <p:ext uri="{BB962C8B-B14F-4D97-AF65-F5344CB8AC3E}">
        <p14:creationId xmlns:p14="http://schemas.microsoft.com/office/powerpoint/2010/main" val="267963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90B29A-69AD-46DE-AE03-1126A8A563F5}"/>
              </a:ext>
            </a:extLst>
          </p:cNvPr>
          <p:cNvSpPr>
            <a:spLocks noGrp="1"/>
          </p:cNvSpPr>
          <p:nvPr>
            <p:ph type="title"/>
          </p:nvPr>
        </p:nvSpPr>
        <p:spPr/>
        <p:txBody>
          <a:bodyPr/>
          <a:lstStyle/>
          <a:p>
            <a:r>
              <a:rPr lang="en-US" dirty="0"/>
              <a:t>Accumulator Example</a:t>
            </a:r>
          </a:p>
        </p:txBody>
      </p:sp>
      <p:sp>
        <p:nvSpPr>
          <p:cNvPr id="4" name="Content Placeholder 3">
            <a:extLst>
              <a:ext uri="{FF2B5EF4-FFF2-40B4-BE49-F238E27FC236}">
                <a16:creationId xmlns:a16="http://schemas.microsoft.com/office/drawing/2014/main" id="{E277A970-290C-4972-9562-054B9D5E97DF}"/>
              </a:ext>
            </a:extLst>
          </p:cNvPr>
          <p:cNvSpPr>
            <a:spLocks noGrp="1"/>
          </p:cNvSpPr>
          <p:nvPr>
            <p:ph idx="1"/>
          </p:nvPr>
        </p:nvSpPr>
        <p:spPr/>
        <p:txBody>
          <a:bodyPr>
            <a:normAutofit/>
          </a:bodyPr>
          <a:lstStyle/>
          <a:p>
            <a:pPr marL="0" indent="0">
              <a:buNone/>
            </a:pPr>
            <a:r>
              <a:rPr lang="en-US" sz="2800" dirty="0" err="1"/>
              <a:t>accum</a:t>
            </a:r>
            <a:r>
              <a:rPr lang="en-US" sz="2800" dirty="0"/>
              <a:t>=</a:t>
            </a:r>
            <a:r>
              <a:rPr lang="en-US" sz="2800" dirty="0" err="1"/>
              <a:t>sc.accumulator</a:t>
            </a:r>
            <a:r>
              <a:rPr lang="en-US" sz="2800" dirty="0"/>
              <a:t>(0)</a:t>
            </a:r>
          </a:p>
          <a:p>
            <a:pPr marL="0" indent="0">
              <a:buNone/>
            </a:pPr>
            <a:r>
              <a:rPr lang="en-US" sz="2800" dirty="0" err="1"/>
              <a:t>rdd</a:t>
            </a:r>
            <a:r>
              <a:rPr lang="en-US" sz="2800" dirty="0"/>
              <a:t>=</a:t>
            </a:r>
            <a:r>
              <a:rPr lang="en-US" sz="2800" dirty="0" err="1"/>
              <a:t>spark.sparkContext.parallelize</a:t>
            </a:r>
            <a:r>
              <a:rPr lang="en-US" sz="2800" dirty="0"/>
              <a:t>([1,2,3,4,5])</a:t>
            </a:r>
          </a:p>
          <a:p>
            <a:pPr marL="0" indent="0">
              <a:buNone/>
            </a:pPr>
            <a:r>
              <a:rPr lang="en-US" sz="2800" dirty="0" err="1"/>
              <a:t>rdd.foreach</a:t>
            </a:r>
            <a:r>
              <a:rPr lang="en-US" sz="2800" dirty="0"/>
              <a:t>(lambda x:accum.add(x))</a:t>
            </a:r>
          </a:p>
          <a:p>
            <a:pPr marL="0" indent="0">
              <a:buNone/>
            </a:pPr>
            <a:r>
              <a:rPr lang="en-US" sz="2800" dirty="0"/>
              <a:t>print(</a:t>
            </a:r>
            <a:r>
              <a:rPr lang="en-US" sz="2800" dirty="0" err="1"/>
              <a:t>accum.value</a:t>
            </a:r>
            <a:r>
              <a:rPr lang="en-US" sz="2800" dirty="0"/>
              <a:t>) </a:t>
            </a:r>
            <a:r>
              <a:rPr lang="en-US" sz="2800" i="1" dirty="0"/>
              <a:t>#Accessed by driver</a:t>
            </a:r>
          </a:p>
          <a:p>
            <a:pPr marL="0" indent="0">
              <a:buNone/>
            </a:pPr>
            <a:endParaRPr lang="en-US" sz="2800" i="1" dirty="0"/>
          </a:p>
          <a:p>
            <a:pPr marL="0" indent="0">
              <a:buNone/>
            </a:pPr>
            <a:endParaRPr lang="en-US" sz="2800" i="1" dirty="0"/>
          </a:p>
          <a:p>
            <a:pPr marL="0" indent="0">
              <a:buNone/>
            </a:pPr>
            <a:r>
              <a:rPr lang="en-US" sz="2800" i="1" dirty="0"/>
              <a:t>What is the output?</a:t>
            </a:r>
          </a:p>
        </p:txBody>
      </p:sp>
      <p:sp>
        <p:nvSpPr>
          <p:cNvPr id="2" name="Slide Number Placeholder 1">
            <a:extLst>
              <a:ext uri="{FF2B5EF4-FFF2-40B4-BE49-F238E27FC236}">
                <a16:creationId xmlns:a16="http://schemas.microsoft.com/office/drawing/2014/main" id="{26704796-E4EF-442C-A7B8-8E46226CBF52}"/>
              </a:ext>
            </a:extLst>
          </p:cNvPr>
          <p:cNvSpPr>
            <a:spLocks noGrp="1"/>
          </p:cNvSpPr>
          <p:nvPr>
            <p:ph type="sldNum" sz="quarter" idx="12"/>
          </p:nvPr>
        </p:nvSpPr>
        <p:spPr/>
        <p:txBody>
          <a:bodyPr/>
          <a:lstStyle/>
          <a:p>
            <a:fld id="{71BD4A25-22B2-48E3-9FC3-0D375F0F72AF}" type="slidenum">
              <a:rPr lang="en-US" smtClean="0"/>
              <a:t>74</a:t>
            </a:fld>
            <a:endParaRPr lang="en-US"/>
          </a:p>
        </p:txBody>
      </p:sp>
    </p:spTree>
    <p:extLst>
      <p:ext uri="{BB962C8B-B14F-4D97-AF65-F5344CB8AC3E}">
        <p14:creationId xmlns:p14="http://schemas.microsoft.com/office/powerpoint/2010/main" val="2047445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A956B6-0C72-4D5F-8F36-5E96C5D5CC6D}"/>
              </a:ext>
            </a:extLst>
          </p:cNvPr>
          <p:cNvSpPr>
            <a:spLocks noGrp="1"/>
          </p:cNvSpPr>
          <p:nvPr>
            <p:ph type="title"/>
          </p:nvPr>
        </p:nvSpPr>
        <p:spPr/>
        <p:txBody>
          <a:bodyPr/>
          <a:lstStyle/>
          <a:p>
            <a:r>
              <a:rPr lang="en-US" dirty="0"/>
              <a:t>Spark Program Samples</a:t>
            </a:r>
          </a:p>
        </p:txBody>
      </p:sp>
      <p:sp>
        <p:nvSpPr>
          <p:cNvPr id="6" name="Text Placeholder 5">
            <a:extLst>
              <a:ext uri="{FF2B5EF4-FFF2-40B4-BE49-F238E27FC236}">
                <a16:creationId xmlns:a16="http://schemas.microsoft.com/office/drawing/2014/main" id="{81ACF72F-2C81-43B3-AB1A-7CFC559B4B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348795E-520A-4E42-A4F4-B6BC060C49CD}"/>
              </a:ext>
            </a:extLst>
          </p:cNvPr>
          <p:cNvSpPr>
            <a:spLocks noGrp="1"/>
          </p:cNvSpPr>
          <p:nvPr>
            <p:ph type="sldNum" sz="quarter" idx="12"/>
          </p:nvPr>
        </p:nvSpPr>
        <p:spPr/>
        <p:txBody>
          <a:bodyPr/>
          <a:lstStyle/>
          <a:p>
            <a:fld id="{71BD4A25-22B2-48E3-9FC3-0D375F0F72AF}" type="slidenum">
              <a:rPr lang="en-US" smtClean="0"/>
              <a:t>75</a:t>
            </a:fld>
            <a:endParaRPr lang="en-US"/>
          </a:p>
        </p:txBody>
      </p:sp>
    </p:spTree>
    <p:extLst>
      <p:ext uri="{BB962C8B-B14F-4D97-AF65-F5344CB8AC3E}">
        <p14:creationId xmlns:p14="http://schemas.microsoft.com/office/powerpoint/2010/main" val="39096093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7A43-E74B-4A42-9236-AC6DBB68B20D}"/>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79406C34-0171-49D5-BA16-97170C1B9567}"/>
              </a:ext>
            </a:extLst>
          </p:cNvPr>
          <p:cNvSpPr>
            <a:spLocks noGrp="1"/>
          </p:cNvSpPr>
          <p:nvPr>
            <p:ph idx="1"/>
          </p:nvPr>
        </p:nvSpPr>
        <p:spPr/>
        <p:txBody>
          <a:bodyPr/>
          <a:lstStyle/>
          <a:p>
            <a:r>
              <a:rPr lang="en-US" dirty="0"/>
              <a:t>Word Count and Its Variations</a:t>
            </a:r>
          </a:p>
          <a:p>
            <a:r>
              <a:rPr lang="en-US" dirty="0"/>
              <a:t>Finding Maximum Temperature</a:t>
            </a:r>
          </a:p>
          <a:p>
            <a:r>
              <a:rPr lang="en-US" dirty="0"/>
              <a:t>PageRank</a:t>
            </a:r>
          </a:p>
        </p:txBody>
      </p:sp>
      <p:sp>
        <p:nvSpPr>
          <p:cNvPr id="4" name="Slide Number Placeholder 3">
            <a:extLst>
              <a:ext uri="{FF2B5EF4-FFF2-40B4-BE49-F238E27FC236}">
                <a16:creationId xmlns:a16="http://schemas.microsoft.com/office/drawing/2014/main" id="{7A8D302A-8678-4800-BE6E-524295698149}"/>
              </a:ext>
            </a:extLst>
          </p:cNvPr>
          <p:cNvSpPr>
            <a:spLocks noGrp="1"/>
          </p:cNvSpPr>
          <p:nvPr>
            <p:ph type="sldNum" sz="quarter" idx="12"/>
          </p:nvPr>
        </p:nvSpPr>
        <p:spPr/>
        <p:txBody>
          <a:bodyPr/>
          <a:lstStyle/>
          <a:p>
            <a:fld id="{71BD4A25-22B2-48E3-9FC3-0D375F0F72AF}" type="slidenum">
              <a:rPr lang="en-US" smtClean="0"/>
              <a:t>76</a:t>
            </a:fld>
            <a:endParaRPr lang="en-US"/>
          </a:p>
        </p:txBody>
      </p:sp>
    </p:spTree>
    <p:extLst>
      <p:ext uri="{BB962C8B-B14F-4D97-AF65-F5344CB8AC3E}">
        <p14:creationId xmlns:p14="http://schemas.microsoft.com/office/powerpoint/2010/main" val="38466436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Count – Conceptual solution</a:t>
            </a:r>
          </a:p>
        </p:txBody>
      </p:sp>
      <p:sp>
        <p:nvSpPr>
          <p:cNvPr id="3" name="Content Placeholder 2"/>
          <p:cNvSpPr>
            <a:spLocks noGrp="1"/>
          </p:cNvSpPr>
          <p:nvPr>
            <p:ph idx="1"/>
          </p:nvPr>
        </p:nvSpPr>
        <p:spPr/>
        <p:txBody>
          <a:bodyPr>
            <a:normAutofit/>
          </a:bodyPr>
          <a:lstStyle/>
          <a:p>
            <a:r>
              <a:rPr lang="en-US" dirty="0"/>
              <a:t>We divide the text into a number of more manageable pieces –partitions</a:t>
            </a:r>
          </a:p>
          <a:p>
            <a:r>
              <a:rPr lang="en-US" dirty="0"/>
              <a:t>From each partition, we extract words from the text</a:t>
            </a:r>
          </a:p>
          <a:p>
            <a:r>
              <a:rPr lang="en-US" dirty="0"/>
              <a:t>Next, in each worker count the occurrences of each word in that partition and send your intermediate results to node(s) which sum up all intermediate results for each word</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77</a:t>
            </a:fld>
            <a:endParaRPr lang="en-US"/>
          </a:p>
        </p:txBody>
      </p:sp>
    </p:spTree>
    <p:extLst>
      <p:ext uri="{BB962C8B-B14F-4D97-AF65-F5344CB8AC3E}">
        <p14:creationId xmlns:p14="http://schemas.microsoft.com/office/powerpoint/2010/main" val="33774306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Word Count – Conceptual solution</a:t>
            </a:r>
          </a:p>
        </p:txBody>
      </p:sp>
      <p:sp>
        <p:nvSpPr>
          <p:cNvPr id="4" name="Slide Number Placeholder 3"/>
          <p:cNvSpPr>
            <a:spLocks noGrp="1"/>
          </p:cNvSpPr>
          <p:nvPr>
            <p:ph type="sldNum" sz="quarter" idx="12"/>
          </p:nvPr>
        </p:nvSpPr>
        <p:spPr/>
        <p:txBody>
          <a:bodyPr/>
          <a:lstStyle/>
          <a:p>
            <a:fld id="{71BD4A25-22B2-48E3-9FC3-0D375F0F72AF}" type="slidenum">
              <a:rPr lang="en-US" smtClean="0"/>
              <a:t>78</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23" t="19292" r="4712"/>
          <a:stretch/>
        </p:blipFill>
        <p:spPr bwMode="auto">
          <a:xfrm>
            <a:off x="0" y="1658007"/>
            <a:ext cx="9128235" cy="462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5866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Count - Algorithm</a:t>
            </a:r>
          </a:p>
        </p:txBody>
      </p:sp>
      <p:sp>
        <p:nvSpPr>
          <p:cNvPr id="4" name="Content Placeholder 3"/>
          <p:cNvSpPr>
            <a:spLocks noGrp="1"/>
          </p:cNvSpPr>
          <p:nvPr>
            <p:ph idx="1"/>
          </p:nvPr>
        </p:nvSpPr>
        <p:spPr/>
        <p:txBody>
          <a:bodyPr>
            <a:normAutofit fontScale="85000" lnSpcReduction="20000"/>
          </a:bodyPr>
          <a:lstStyle/>
          <a:p>
            <a:r>
              <a:rPr lang="en-US" dirty="0"/>
              <a:t>Pre-step 1: the text file first needs to be distributed. The simplest approach is to do this using </a:t>
            </a:r>
            <a:r>
              <a:rPr lang="en-US" dirty="0" err="1"/>
              <a:t>hdfs</a:t>
            </a:r>
            <a:r>
              <a:rPr lang="en-US" dirty="0"/>
              <a:t> commands:</a:t>
            </a:r>
          </a:p>
          <a:p>
            <a:r>
              <a:rPr lang="en-US" dirty="0"/>
              <a:t>Step 1: read the file from </a:t>
            </a:r>
            <a:r>
              <a:rPr lang="en-US" dirty="0" err="1"/>
              <a:t>hdfs</a:t>
            </a:r>
            <a:r>
              <a:rPr lang="en-US" dirty="0"/>
              <a:t>, Spark produces RDD </a:t>
            </a:r>
          </a:p>
          <a:p>
            <a:r>
              <a:rPr lang="en-US" dirty="0"/>
              <a:t>Step 2: write the code which extracts words from the text</a:t>
            </a:r>
          </a:p>
          <a:p>
            <a:r>
              <a:rPr lang="en-US" dirty="0"/>
              <a:t>Step 3: produce key-values pairs for each word -(word, 1)</a:t>
            </a:r>
          </a:p>
          <a:p>
            <a:r>
              <a:rPr lang="en-US" dirty="0"/>
              <a:t>Step 4: write the reducer code which sums up 1s for each key/word</a:t>
            </a:r>
          </a:p>
          <a:p>
            <a:r>
              <a:rPr lang="en-US" dirty="0"/>
              <a:t>Step 5: output the results</a:t>
            </a:r>
          </a:p>
          <a:p>
            <a:endParaRPr lang="en-US" dirty="0"/>
          </a:p>
        </p:txBody>
      </p:sp>
      <p:sp>
        <p:nvSpPr>
          <p:cNvPr id="3" name="Slide Number Placeholder 2"/>
          <p:cNvSpPr>
            <a:spLocks noGrp="1"/>
          </p:cNvSpPr>
          <p:nvPr>
            <p:ph type="sldNum" sz="quarter" idx="12"/>
          </p:nvPr>
        </p:nvSpPr>
        <p:spPr/>
        <p:txBody>
          <a:bodyPr/>
          <a:lstStyle/>
          <a:p>
            <a:fld id="{71BD4A25-22B2-48E3-9FC3-0D375F0F72AF}" type="slidenum">
              <a:rPr lang="en-US" smtClean="0"/>
              <a:t>79</a:t>
            </a:fld>
            <a:endParaRPr lang="en-US"/>
          </a:p>
        </p:txBody>
      </p:sp>
    </p:spTree>
    <p:extLst>
      <p:ext uri="{BB962C8B-B14F-4D97-AF65-F5344CB8AC3E}">
        <p14:creationId xmlns:p14="http://schemas.microsoft.com/office/powerpoint/2010/main" val="338902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45763" y="1100472"/>
            <a:ext cx="8090100" cy="596646"/>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Apache Hadoop &amp; Apache Spark</a:t>
            </a:r>
            <a:endParaRPr dirty="0">
              <a:solidFill>
                <a:srgbClr val="C00000"/>
              </a:solidFill>
              <a:ea typeface="Arial"/>
              <a:cs typeface="Arial"/>
              <a:sym typeface="Arial"/>
            </a:endParaRPr>
          </a:p>
        </p:txBody>
      </p:sp>
      <p:sp>
        <p:nvSpPr>
          <p:cNvPr id="115" name="Shape 115"/>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8</a:t>
            </a:fld>
            <a:endParaRPr/>
          </a:p>
        </p:txBody>
      </p:sp>
      <p:sp>
        <p:nvSpPr>
          <p:cNvPr id="116" name="Shape 116"/>
          <p:cNvSpPr/>
          <p:nvPr/>
        </p:nvSpPr>
        <p:spPr>
          <a:xfrm>
            <a:off x="889651" y="3913931"/>
            <a:ext cx="4145535" cy="9324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650">
              <a:latin typeface="Questrial"/>
              <a:ea typeface="Questrial"/>
              <a:cs typeface="Questrial"/>
              <a:sym typeface="Questrial"/>
            </a:endParaRPr>
          </a:p>
          <a:p>
            <a:endParaRPr sz="1350"/>
          </a:p>
        </p:txBody>
      </p:sp>
      <p:sp>
        <p:nvSpPr>
          <p:cNvPr id="117" name="Shape 117"/>
          <p:cNvSpPr/>
          <p:nvPr/>
        </p:nvSpPr>
        <p:spPr>
          <a:xfrm>
            <a:off x="1121222" y="2950978"/>
            <a:ext cx="2323893" cy="647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lang="en-US" sz="1650" dirty="0"/>
          </a:p>
          <a:p>
            <a:pPr algn="ctr"/>
            <a:r>
              <a:rPr lang="en-US" sz="1650" dirty="0"/>
              <a:t>Yet Another Resource Negotiator (YARN)</a:t>
            </a:r>
            <a:endParaRPr sz="1650" dirty="0"/>
          </a:p>
          <a:p>
            <a:endParaRPr sz="1350" dirty="0"/>
          </a:p>
        </p:txBody>
      </p:sp>
      <p:sp>
        <p:nvSpPr>
          <p:cNvPr id="118" name="Shape 118"/>
          <p:cNvSpPr/>
          <p:nvPr/>
        </p:nvSpPr>
        <p:spPr>
          <a:xfrm>
            <a:off x="889651" y="2042624"/>
            <a:ext cx="950915" cy="647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500">
              <a:latin typeface="Questrial"/>
              <a:ea typeface="Questrial"/>
              <a:cs typeface="Questrial"/>
              <a:sym typeface="Questrial"/>
            </a:endParaRPr>
          </a:p>
          <a:p>
            <a:pPr algn="ctr"/>
            <a:r>
              <a:rPr lang="en-US" sz="1500"/>
              <a:t>Map Reduce</a:t>
            </a:r>
            <a:endParaRPr sz="1500"/>
          </a:p>
          <a:p>
            <a:endParaRPr sz="1350"/>
          </a:p>
        </p:txBody>
      </p:sp>
      <p:sp>
        <p:nvSpPr>
          <p:cNvPr id="119" name="Shape 119"/>
          <p:cNvSpPr/>
          <p:nvPr/>
        </p:nvSpPr>
        <p:spPr>
          <a:xfrm>
            <a:off x="2115091" y="2067393"/>
            <a:ext cx="634856" cy="647100"/>
          </a:xfrm>
          <a:prstGeom prst="roundRect">
            <a:avLst>
              <a:gd name="adj" fmla="val 16667"/>
            </a:avLst>
          </a:prstGeom>
          <a:solidFill>
            <a:srgbClr val="EFEFEF"/>
          </a:solidFill>
          <a:ln w="38100" cap="flat" cmpd="sng">
            <a:solidFill>
              <a:srgbClr val="6AA84F"/>
            </a:solidFill>
            <a:prstDash val="solid"/>
            <a:round/>
            <a:headEnd type="none" w="sm" len="sm"/>
            <a:tailEnd type="none" w="sm" len="sm"/>
          </a:ln>
        </p:spPr>
        <p:txBody>
          <a:bodyPr spcFirstLastPara="1" wrap="square" lIns="68569" tIns="68569" rIns="68569" bIns="68569" anchor="ctr" anchorCtr="0">
            <a:noAutofit/>
          </a:bodyPr>
          <a:lstStyle/>
          <a:p>
            <a:pPr algn="ctr"/>
            <a:endParaRPr sz="1500">
              <a:latin typeface="Questrial"/>
              <a:ea typeface="Questrial"/>
              <a:cs typeface="Questrial"/>
              <a:sym typeface="Questrial"/>
            </a:endParaRPr>
          </a:p>
          <a:p>
            <a:pPr algn="ctr"/>
            <a:r>
              <a:rPr lang="en-US" sz="1500"/>
              <a:t>Hive</a:t>
            </a:r>
            <a:endParaRPr sz="1500"/>
          </a:p>
          <a:p>
            <a:endParaRPr sz="1350"/>
          </a:p>
        </p:txBody>
      </p:sp>
      <p:sp>
        <p:nvSpPr>
          <p:cNvPr id="120" name="Shape 120"/>
          <p:cNvSpPr/>
          <p:nvPr/>
        </p:nvSpPr>
        <p:spPr>
          <a:xfrm>
            <a:off x="5289104" y="2052374"/>
            <a:ext cx="1034819" cy="647100"/>
          </a:xfrm>
          <a:prstGeom prst="roundRect">
            <a:avLst>
              <a:gd name="adj" fmla="val 16667"/>
            </a:avLst>
          </a:prstGeom>
          <a:solidFill>
            <a:srgbClr val="A4C2F4"/>
          </a:solidFill>
          <a:ln w="76200" cap="flat" cmpd="sng">
            <a:solidFill>
              <a:srgbClr val="93C47D"/>
            </a:solidFill>
            <a:prstDash val="solid"/>
            <a:round/>
            <a:headEnd type="none" w="sm" len="sm"/>
            <a:tailEnd type="none" w="sm" len="sm"/>
          </a:ln>
        </p:spPr>
        <p:txBody>
          <a:bodyPr spcFirstLastPara="1" wrap="square" lIns="68569" tIns="68569" rIns="68569" bIns="68569" anchor="ctr" anchorCtr="0">
            <a:noAutofit/>
          </a:bodyPr>
          <a:lstStyle/>
          <a:p>
            <a:pPr algn="ctr"/>
            <a:endParaRPr sz="1500">
              <a:latin typeface="Questrial"/>
              <a:ea typeface="Questrial"/>
              <a:cs typeface="Questrial"/>
              <a:sym typeface="Questrial"/>
            </a:endParaRPr>
          </a:p>
          <a:p>
            <a:pPr algn="ctr"/>
            <a:r>
              <a:rPr lang="en-US" sz="1500"/>
              <a:t>Spark Stream</a:t>
            </a:r>
            <a:endParaRPr sz="1500"/>
          </a:p>
          <a:p>
            <a:endParaRPr sz="1350"/>
          </a:p>
        </p:txBody>
      </p:sp>
      <p:sp>
        <p:nvSpPr>
          <p:cNvPr id="121" name="Shape 121"/>
          <p:cNvSpPr/>
          <p:nvPr/>
        </p:nvSpPr>
        <p:spPr>
          <a:xfrm>
            <a:off x="6605382" y="2052374"/>
            <a:ext cx="950915" cy="6471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500">
              <a:latin typeface="Questrial"/>
              <a:ea typeface="Questrial"/>
              <a:cs typeface="Questrial"/>
              <a:sym typeface="Questrial"/>
            </a:endParaRPr>
          </a:p>
          <a:p>
            <a:pPr algn="ctr"/>
            <a:r>
              <a:rPr lang="en-US" sz="1500"/>
              <a:t>Spark SQL</a:t>
            </a:r>
            <a:endParaRPr sz="1500"/>
          </a:p>
          <a:p>
            <a:endParaRPr sz="1350"/>
          </a:p>
        </p:txBody>
      </p:sp>
      <p:sp>
        <p:nvSpPr>
          <p:cNvPr id="122" name="Shape 122"/>
          <p:cNvSpPr/>
          <p:nvPr/>
        </p:nvSpPr>
        <p:spPr>
          <a:xfrm>
            <a:off x="3788645" y="2067384"/>
            <a:ext cx="1128382" cy="647100"/>
          </a:xfrm>
          <a:prstGeom prst="roundRect">
            <a:avLst>
              <a:gd name="adj" fmla="val 16667"/>
            </a:avLst>
          </a:prstGeom>
          <a:solidFill>
            <a:srgbClr val="CCCCCC"/>
          </a:solidFill>
          <a:ln w="38100" cap="flat" cmpd="sng">
            <a:solidFill>
              <a:srgbClr val="6AA84F"/>
            </a:solidFill>
            <a:prstDash val="solid"/>
            <a:round/>
            <a:headEnd type="none" w="sm" len="sm"/>
            <a:tailEnd type="none" w="sm" len="sm"/>
          </a:ln>
        </p:spPr>
        <p:txBody>
          <a:bodyPr spcFirstLastPara="1" wrap="square" lIns="68569" tIns="68569" rIns="68569" bIns="68569" anchor="ctr" anchorCtr="0">
            <a:noAutofit/>
          </a:bodyPr>
          <a:lstStyle/>
          <a:p>
            <a:pPr algn="ctr"/>
            <a:endParaRPr sz="1500" dirty="0">
              <a:latin typeface="Questrial"/>
              <a:ea typeface="Questrial"/>
              <a:cs typeface="Questrial"/>
              <a:sym typeface="Questrial"/>
            </a:endParaRPr>
          </a:p>
          <a:p>
            <a:pPr algn="ctr"/>
            <a:r>
              <a:rPr lang="en-US" sz="1350" dirty="0"/>
              <a:t>Other Applications</a:t>
            </a:r>
            <a:endParaRPr sz="1350" dirty="0"/>
          </a:p>
          <a:p>
            <a:endParaRPr sz="1350" dirty="0"/>
          </a:p>
        </p:txBody>
      </p:sp>
      <p:sp>
        <p:nvSpPr>
          <p:cNvPr id="123" name="Shape 123"/>
          <p:cNvSpPr/>
          <p:nvPr/>
        </p:nvSpPr>
        <p:spPr>
          <a:xfrm>
            <a:off x="7823532" y="3160856"/>
            <a:ext cx="1034819" cy="1685475"/>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350"/>
              <a:t>Data Ingestion Systems</a:t>
            </a:r>
            <a:endParaRPr sz="1350"/>
          </a:p>
          <a:p>
            <a:pPr algn="ctr"/>
            <a:r>
              <a:rPr lang="en-US" sz="1350"/>
              <a:t>e.g., Apache Kafka, Flume, etc</a:t>
            </a:r>
            <a:endParaRPr sz="1350"/>
          </a:p>
          <a:p>
            <a:endParaRPr sz="1650">
              <a:latin typeface="Questrial"/>
              <a:ea typeface="Questrial"/>
              <a:cs typeface="Questrial"/>
              <a:sym typeface="Questrial"/>
            </a:endParaRPr>
          </a:p>
        </p:txBody>
      </p:sp>
      <p:sp>
        <p:nvSpPr>
          <p:cNvPr id="124" name="Shape 124"/>
          <p:cNvSpPr/>
          <p:nvPr/>
        </p:nvSpPr>
        <p:spPr>
          <a:xfrm>
            <a:off x="2006378" y="3978329"/>
            <a:ext cx="2474119" cy="390028"/>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lang="en-US" sz="1500" dirty="0">
              <a:latin typeface="Questrial"/>
              <a:ea typeface="Questrial"/>
              <a:cs typeface="Questrial"/>
              <a:sym typeface="Questrial"/>
            </a:endParaRPr>
          </a:p>
          <a:p>
            <a:pPr algn="ctr"/>
            <a:r>
              <a:rPr lang="en-US" sz="1500" dirty="0">
                <a:latin typeface="Questrial"/>
                <a:ea typeface="Questrial"/>
                <a:cs typeface="Questrial"/>
                <a:sym typeface="Questrial"/>
              </a:rPr>
              <a:t>Hadoop Database (HBase)</a:t>
            </a:r>
            <a:endParaRPr sz="1500" dirty="0">
              <a:latin typeface="Questrial"/>
              <a:ea typeface="Questrial"/>
              <a:cs typeface="Questrial"/>
              <a:sym typeface="Questrial"/>
            </a:endParaRPr>
          </a:p>
          <a:p>
            <a:endParaRPr sz="1350" dirty="0"/>
          </a:p>
        </p:txBody>
      </p:sp>
      <p:sp>
        <p:nvSpPr>
          <p:cNvPr id="125" name="Shape 125"/>
          <p:cNvSpPr/>
          <p:nvPr/>
        </p:nvSpPr>
        <p:spPr>
          <a:xfrm>
            <a:off x="1387238" y="4390691"/>
            <a:ext cx="3433522" cy="318609"/>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lang="en-US" sz="1500" dirty="0">
              <a:latin typeface="Questrial"/>
              <a:ea typeface="Questrial"/>
              <a:cs typeface="Questrial"/>
              <a:sym typeface="Questrial"/>
            </a:endParaRPr>
          </a:p>
          <a:p>
            <a:pPr algn="ctr"/>
            <a:r>
              <a:rPr lang="en-US" sz="1500" dirty="0">
                <a:latin typeface="Questrial"/>
                <a:ea typeface="Questrial"/>
                <a:cs typeface="Questrial"/>
                <a:sym typeface="Questrial"/>
              </a:rPr>
              <a:t>Hadoop Distributed File System (HDFS)</a:t>
            </a:r>
            <a:endParaRPr sz="1500" dirty="0">
              <a:latin typeface="Questrial"/>
              <a:ea typeface="Questrial"/>
              <a:cs typeface="Questrial"/>
              <a:sym typeface="Questrial"/>
            </a:endParaRPr>
          </a:p>
          <a:p>
            <a:endParaRPr sz="1350" dirty="0"/>
          </a:p>
        </p:txBody>
      </p:sp>
      <p:sp>
        <p:nvSpPr>
          <p:cNvPr id="126" name="Shape 126"/>
          <p:cNvSpPr/>
          <p:nvPr/>
        </p:nvSpPr>
        <p:spPr>
          <a:xfrm>
            <a:off x="5922826" y="3873562"/>
            <a:ext cx="1526510" cy="983250"/>
          </a:xfrm>
          <a:prstGeom prst="roundRect">
            <a:avLst>
              <a:gd name="adj" fmla="val 16667"/>
            </a:avLst>
          </a:prstGeom>
          <a:solidFill>
            <a:srgbClr val="B4A7D6"/>
          </a:solidFill>
          <a:ln w="9525" cap="flat" cmpd="sng">
            <a:solidFill>
              <a:srgbClr val="A4C2F4"/>
            </a:solidFill>
            <a:prstDash val="solid"/>
            <a:round/>
            <a:headEnd type="none" w="sm" len="sm"/>
            <a:tailEnd type="none" w="sm" len="sm"/>
          </a:ln>
        </p:spPr>
        <p:txBody>
          <a:bodyPr spcFirstLastPara="1" wrap="square" lIns="68569" tIns="68569" rIns="68569" bIns="68569" anchor="ctr" anchorCtr="0">
            <a:noAutofit/>
          </a:bodyPr>
          <a:lstStyle/>
          <a:p>
            <a:r>
              <a:rPr lang="en-US" sz="1650"/>
              <a:t>Cassandra etc., other storage systems</a:t>
            </a:r>
            <a:endParaRPr sz="1650"/>
          </a:p>
          <a:p>
            <a:endParaRPr sz="1350"/>
          </a:p>
        </p:txBody>
      </p:sp>
      <p:sp>
        <p:nvSpPr>
          <p:cNvPr id="127" name="Shape 127"/>
          <p:cNvSpPr/>
          <p:nvPr/>
        </p:nvSpPr>
        <p:spPr>
          <a:xfrm>
            <a:off x="4535832" y="2957334"/>
            <a:ext cx="1132805" cy="6471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650"/>
              <a:t>Mesos etc.</a:t>
            </a:r>
            <a:endParaRPr sz="1650"/>
          </a:p>
          <a:p>
            <a:endParaRPr sz="1350"/>
          </a:p>
        </p:txBody>
      </p:sp>
      <p:sp>
        <p:nvSpPr>
          <p:cNvPr id="128" name="Shape 128"/>
          <p:cNvSpPr/>
          <p:nvPr/>
        </p:nvSpPr>
        <p:spPr>
          <a:xfrm>
            <a:off x="5969194" y="2970478"/>
            <a:ext cx="1276166" cy="6471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650"/>
              <a:t>Spark Core</a:t>
            </a:r>
            <a:endParaRPr sz="1650"/>
          </a:p>
          <a:p>
            <a:endParaRPr sz="1350"/>
          </a:p>
        </p:txBody>
      </p:sp>
      <p:sp>
        <p:nvSpPr>
          <p:cNvPr id="129" name="Shape 129"/>
          <p:cNvSpPr/>
          <p:nvPr/>
        </p:nvSpPr>
        <p:spPr>
          <a:xfrm>
            <a:off x="2976934" y="2067393"/>
            <a:ext cx="634856" cy="647100"/>
          </a:xfrm>
          <a:prstGeom prst="roundRect">
            <a:avLst>
              <a:gd name="adj" fmla="val 16667"/>
            </a:avLst>
          </a:prstGeom>
          <a:solidFill>
            <a:srgbClr val="D9D9D9"/>
          </a:solidFill>
          <a:ln w="38100" cap="flat" cmpd="sng">
            <a:solidFill>
              <a:srgbClr val="93C47D"/>
            </a:solidFill>
            <a:prstDash val="solid"/>
            <a:round/>
            <a:headEnd type="none" w="sm" len="sm"/>
            <a:tailEnd type="none" w="sm" len="sm"/>
          </a:ln>
        </p:spPr>
        <p:txBody>
          <a:bodyPr spcFirstLastPara="1" wrap="square" lIns="68569" tIns="68569" rIns="68569" bIns="68569" anchor="ctr" anchorCtr="0">
            <a:noAutofit/>
          </a:bodyPr>
          <a:lstStyle/>
          <a:p>
            <a:pPr algn="ctr"/>
            <a:endParaRPr sz="1500">
              <a:latin typeface="Questrial"/>
              <a:ea typeface="Questrial"/>
              <a:cs typeface="Questrial"/>
              <a:sym typeface="Questrial"/>
            </a:endParaRPr>
          </a:p>
          <a:p>
            <a:pPr algn="ctr"/>
            <a:r>
              <a:rPr lang="en-US" sz="1500"/>
              <a:t>Pig</a:t>
            </a:r>
            <a:endParaRPr sz="1500"/>
          </a:p>
          <a:p>
            <a:endParaRPr sz="1350"/>
          </a:p>
        </p:txBody>
      </p:sp>
      <p:sp>
        <p:nvSpPr>
          <p:cNvPr id="130" name="Shape 130"/>
          <p:cNvSpPr txBox="1"/>
          <p:nvPr/>
        </p:nvSpPr>
        <p:spPr>
          <a:xfrm>
            <a:off x="25988" y="4506038"/>
            <a:ext cx="814725" cy="647100"/>
          </a:xfrm>
          <a:prstGeom prst="rect">
            <a:avLst/>
          </a:prstGeom>
          <a:noFill/>
          <a:ln>
            <a:noFill/>
          </a:ln>
        </p:spPr>
        <p:txBody>
          <a:bodyPr spcFirstLastPara="1" wrap="square" lIns="68569" tIns="68569" rIns="68569" bIns="68569" anchor="t" anchorCtr="0">
            <a:noAutofit/>
          </a:bodyPr>
          <a:lstStyle/>
          <a:p>
            <a:r>
              <a:rPr lang="en-US" sz="1200">
                <a:solidFill>
                  <a:srgbClr val="FF0000"/>
                </a:solidFill>
              </a:rPr>
              <a:t>Data Storage</a:t>
            </a:r>
            <a:endParaRPr sz="1200">
              <a:solidFill>
                <a:srgbClr val="FF0000"/>
              </a:solidFill>
            </a:endParaRPr>
          </a:p>
        </p:txBody>
      </p:sp>
      <p:sp>
        <p:nvSpPr>
          <p:cNvPr id="131" name="Shape 131"/>
          <p:cNvSpPr txBox="1"/>
          <p:nvPr/>
        </p:nvSpPr>
        <p:spPr>
          <a:xfrm>
            <a:off x="2" y="2978278"/>
            <a:ext cx="838456" cy="647100"/>
          </a:xfrm>
          <a:prstGeom prst="rect">
            <a:avLst/>
          </a:prstGeom>
          <a:noFill/>
          <a:ln>
            <a:noFill/>
          </a:ln>
        </p:spPr>
        <p:txBody>
          <a:bodyPr spcFirstLastPara="1" wrap="square" lIns="68569" tIns="68569" rIns="68569" bIns="68569" anchor="t" anchorCtr="0">
            <a:noAutofit/>
          </a:bodyPr>
          <a:lstStyle/>
          <a:p>
            <a:r>
              <a:rPr lang="en-US" sz="1200">
                <a:solidFill>
                  <a:srgbClr val="FF0000"/>
                </a:solidFill>
              </a:rPr>
              <a:t>Resource manager</a:t>
            </a:r>
            <a:endParaRPr sz="1200">
              <a:solidFill>
                <a:srgbClr val="FF0000"/>
              </a:solidFill>
            </a:endParaRPr>
          </a:p>
        </p:txBody>
      </p:sp>
      <p:sp>
        <p:nvSpPr>
          <p:cNvPr id="132" name="Shape 132"/>
          <p:cNvSpPr/>
          <p:nvPr/>
        </p:nvSpPr>
        <p:spPr>
          <a:xfrm>
            <a:off x="915619" y="5220701"/>
            <a:ext cx="396450" cy="32535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350"/>
          </a:p>
        </p:txBody>
      </p:sp>
      <p:sp>
        <p:nvSpPr>
          <p:cNvPr id="133" name="Shape 133"/>
          <p:cNvSpPr/>
          <p:nvPr/>
        </p:nvSpPr>
        <p:spPr>
          <a:xfrm>
            <a:off x="3247856" y="5220701"/>
            <a:ext cx="396450" cy="32535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350"/>
          </a:p>
        </p:txBody>
      </p:sp>
      <p:sp>
        <p:nvSpPr>
          <p:cNvPr id="134" name="Shape 134"/>
          <p:cNvSpPr txBox="1"/>
          <p:nvPr/>
        </p:nvSpPr>
        <p:spPr>
          <a:xfrm>
            <a:off x="1381594" y="5193815"/>
            <a:ext cx="1093950" cy="379125"/>
          </a:xfrm>
          <a:prstGeom prst="rect">
            <a:avLst/>
          </a:prstGeom>
          <a:noFill/>
          <a:ln>
            <a:noFill/>
          </a:ln>
        </p:spPr>
        <p:txBody>
          <a:bodyPr spcFirstLastPara="1" wrap="square" lIns="68569" tIns="68569" rIns="68569" bIns="68569" anchor="t" anchorCtr="0">
            <a:noAutofit/>
          </a:bodyPr>
          <a:lstStyle/>
          <a:p>
            <a:r>
              <a:rPr lang="en-US" sz="1400" b="1">
                <a:solidFill>
                  <a:srgbClr val="6AA84F"/>
                </a:solidFill>
              </a:rPr>
              <a:t>Hadoop</a:t>
            </a:r>
            <a:endParaRPr sz="1400" b="1">
              <a:solidFill>
                <a:srgbClr val="6AA84F"/>
              </a:solidFill>
            </a:endParaRPr>
          </a:p>
        </p:txBody>
      </p:sp>
      <p:sp>
        <p:nvSpPr>
          <p:cNvPr id="135" name="Shape 135"/>
          <p:cNvSpPr txBox="1"/>
          <p:nvPr/>
        </p:nvSpPr>
        <p:spPr>
          <a:xfrm>
            <a:off x="3707326" y="5193815"/>
            <a:ext cx="864675" cy="379125"/>
          </a:xfrm>
          <a:prstGeom prst="rect">
            <a:avLst/>
          </a:prstGeom>
          <a:noFill/>
          <a:ln>
            <a:noFill/>
          </a:ln>
        </p:spPr>
        <p:txBody>
          <a:bodyPr spcFirstLastPara="1" wrap="square" lIns="68569" tIns="68569" rIns="68569" bIns="68569" anchor="t" anchorCtr="0">
            <a:noAutofit/>
          </a:bodyPr>
          <a:lstStyle/>
          <a:p>
            <a:r>
              <a:rPr lang="en-US" sz="1400" b="1">
                <a:solidFill>
                  <a:srgbClr val="6D9EEB"/>
                </a:solidFill>
              </a:rPr>
              <a:t>Spark</a:t>
            </a:r>
            <a:endParaRPr sz="1400" b="1">
              <a:solidFill>
                <a:srgbClr val="6D9EEB"/>
              </a:solidFill>
            </a:endParaRPr>
          </a:p>
        </p:txBody>
      </p:sp>
      <p:cxnSp>
        <p:nvCxnSpPr>
          <p:cNvPr id="137" name="Shape 137"/>
          <p:cNvCxnSpPr>
            <a:cxnSpLocks/>
          </p:cNvCxnSpPr>
          <p:nvPr/>
        </p:nvCxnSpPr>
        <p:spPr>
          <a:xfrm flipH="1">
            <a:off x="795693" y="1952868"/>
            <a:ext cx="20250" cy="2937600"/>
          </a:xfrm>
          <a:prstGeom prst="straightConnector1">
            <a:avLst/>
          </a:prstGeom>
          <a:noFill/>
          <a:ln w="38100" cap="flat" cmpd="sng">
            <a:solidFill>
              <a:srgbClr val="6AA84F"/>
            </a:solidFill>
            <a:prstDash val="dashDot"/>
            <a:round/>
            <a:headEnd type="none" w="med" len="med"/>
            <a:tailEnd type="none" w="med" len="med"/>
          </a:ln>
        </p:spPr>
      </p:cxnSp>
      <p:cxnSp>
        <p:nvCxnSpPr>
          <p:cNvPr id="138" name="Shape 138"/>
          <p:cNvCxnSpPr>
            <a:cxnSpLocks/>
          </p:cNvCxnSpPr>
          <p:nvPr/>
        </p:nvCxnSpPr>
        <p:spPr>
          <a:xfrm flipV="1">
            <a:off x="851607" y="4921461"/>
            <a:ext cx="4254473" cy="29364"/>
          </a:xfrm>
          <a:prstGeom prst="straightConnector1">
            <a:avLst/>
          </a:prstGeom>
          <a:noFill/>
          <a:ln w="38100" cap="flat" cmpd="sng">
            <a:solidFill>
              <a:srgbClr val="6AA84F"/>
            </a:solidFill>
            <a:prstDash val="dashDot"/>
            <a:round/>
            <a:headEnd type="none" w="med" len="med"/>
            <a:tailEnd type="none" w="med" len="med"/>
          </a:ln>
        </p:spPr>
      </p:cxnSp>
      <p:cxnSp>
        <p:nvCxnSpPr>
          <p:cNvPr id="139" name="Shape 139"/>
          <p:cNvCxnSpPr>
            <a:cxnSpLocks/>
          </p:cNvCxnSpPr>
          <p:nvPr/>
        </p:nvCxnSpPr>
        <p:spPr>
          <a:xfrm>
            <a:off x="826988" y="1952868"/>
            <a:ext cx="3776278" cy="0"/>
          </a:xfrm>
          <a:prstGeom prst="straightConnector1">
            <a:avLst/>
          </a:prstGeom>
          <a:noFill/>
          <a:ln w="38100" cap="flat" cmpd="sng">
            <a:solidFill>
              <a:srgbClr val="6AA84F"/>
            </a:solidFill>
            <a:prstDash val="dashDot"/>
            <a:round/>
            <a:headEnd type="none" w="med" len="med"/>
            <a:tailEnd type="none" w="med" len="med"/>
          </a:ln>
        </p:spPr>
      </p:cxnSp>
      <p:cxnSp>
        <p:nvCxnSpPr>
          <p:cNvPr id="140" name="Shape 140"/>
          <p:cNvCxnSpPr>
            <a:cxnSpLocks/>
          </p:cNvCxnSpPr>
          <p:nvPr/>
        </p:nvCxnSpPr>
        <p:spPr>
          <a:xfrm>
            <a:off x="5153176" y="2069118"/>
            <a:ext cx="10125" cy="792900"/>
          </a:xfrm>
          <a:prstGeom prst="straightConnector1">
            <a:avLst/>
          </a:prstGeom>
          <a:noFill/>
          <a:ln w="38100" cap="flat" cmpd="sng">
            <a:solidFill>
              <a:srgbClr val="6AA84F"/>
            </a:solidFill>
            <a:prstDash val="dashDot"/>
            <a:round/>
            <a:headEnd type="none" w="med" len="med"/>
            <a:tailEnd type="none" w="med" len="med"/>
          </a:ln>
        </p:spPr>
      </p:cxnSp>
      <p:cxnSp>
        <p:nvCxnSpPr>
          <p:cNvPr id="141" name="Shape 141"/>
          <p:cNvCxnSpPr>
            <a:cxnSpLocks/>
          </p:cNvCxnSpPr>
          <p:nvPr/>
        </p:nvCxnSpPr>
        <p:spPr>
          <a:xfrm flipV="1">
            <a:off x="4038244" y="2832206"/>
            <a:ext cx="993747" cy="15189"/>
          </a:xfrm>
          <a:prstGeom prst="straightConnector1">
            <a:avLst/>
          </a:prstGeom>
          <a:noFill/>
          <a:ln w="38100" cap="flat" cmpd="sng">
            <a:solidFill>
              <a:srgbClr val="6AA84F"/>
            </a:solidFill>
            <a:prstDash val="dashDot"/>
            <a:round/>
            <a:headEnd type="none" w="med" len="med"/>
            <a:tailEnd type="none" w="med" len="med"/>
          </a:ln>
        </p:spPr>
      </p:cxnSp>
      <p:cxnSp>
        <p:nvCxnSpPr>
          <p:cNvPr id="142" name="Shape 142"/>
          <p:cNvCxnSpPr>
            <a:cxnSpLocks/>
          </p:cNvCxnSpPr>
          <p:nvPr/>
        </p:nvCxnSpPr>
        <p:spPr>
          <a:xfrm>
            <a:off x="4066979" y="2829019"/>
            <a:ext cx="11925" cy="912825"/>
          </a:xfrm>
          <a:prstGeom prst="straightConnector1">
            <a:avLst/>
          </a:prstGeom>
          <a:noFill/>
          <a:ln w="38100" cap="flat" cmpd="sng">
            <a:solidFill>
              <a:srgbClr val="6AA84F"/>
            </a:solidFill>
            <a:prstDash val="dashDot"/>
            <a:round/>
            <a:headEnd type="none" w="med" len="med"/>
            <a:tailEnd type="none" w="med" len="med"/>
          </a:ln>
        </p:spPr>
      </p:cxnSp>
      <p:cxnSp>
        <p:nvCxnSpPr>
          <p:cNvPr id="143" name="Shape 143"/>
          <p:cNvCxnSpPr>
            <a:cxnSpLocks/>
          </p:cNvCxnSpPr>
          <p:nvPr/>
        </p:nvCxnSpPr>
        <p:spPr>
          <a:xfrm>
            <a:off x="4038243" y="3699750"/>
            <a:ext cx="1067836" cy="42094"/>
          </a:xfrm>
          <a:prstGeom prst="straightConnector1">
            <a:avLst/>
          </a:prstGeom>
          <a:noFill/>
          <a:ln w="38100" cap="flat" cmpd="sng">
            <a:solidFill>
              <a:srgbClr val="6AA84F"/>
            </a:solidFill>
            <a:prstDash val="dashDot"/>
            <a:round/>
            <a:headEnd type="none" w="med" len="med"/>
            <a:tailEnd type="none" w="med" len="med"/>
          </a:ln>
        </p:spPr>
      </p:cxnSp>
      <p:cxnSp>
        <p:nvCxnSpPr>
          <p:cNvPr id="144" name="Shape 144"/>
          <p:cNvCxnSpPr>
            <a:cxnSpLocks/>
          </p:cNvCxnSpPr>
          <p:nvPr/>
        </p:nvCxnSpPr>
        <p:spPr>
          <a:xfrm>
            <a:off x="5234771" y="3806536"/>
            <a:ext cx="11925" cy="912825"/>
          </a:xfrm>
          <a:prstGeom prst="straightConnector1">
            <a:avLst/>
          </a:prstGeom>
          <a:noFill/>
          <a:ln w="38100" cap="flat" cmpd="sng">
            <a:solidFill>
              <a:srgbClr val="6AA84F"/>
            </a:solidFill>
            <a:prstDash val="dashDot"/>
            <a:round/>
            <a:headEnd type="none" w="med" len="med"/>
            <a:tailEnd type="none" w="med" len="med"/>
          </a:ln>
        </p:spPr>
      </p:cxnSp>
      <p:cxnSp>
        <p:nvCxnSpPr>
          <p:cNvPr id="145" name="Shape 145"/>
          <p:cNvCxnSpPr>
            <a:cxnSpLocks/>
            <a:stCxn id="128" idx="2"/>
          </p:cNvCxnSpPr>
          <p:nvPr/>
        </p:nvCxnSpPr>
        <p:spPr>
          <a:xfrm flipH="1">
            <a:off x="5289104" y="3617579"/>
            <a:ext cx="1318174" cy="386015"/>
          </a:xfrm>
          <a:prstGeom prst="straightConnector1">
            <a:avLst/>
          </a:prstGeom>
          <a:noFill/>
          <a:ln w="28575" cap="flat" cmpd="sng">
            <a:solidFill>
              <a:srgbClr val="000000"/>
            </a:solidFill>
            <a:prstDash val="solid"/>
            <a:round/>
            <a:headEnd type="none" w="med" len="med"/>
            <a:tailEnd type="triangle" w="med" len="med"/>
          </a:ln>
        </p:spPr>
      </p:cxnSp>
      <p:cxnSp>
        <p:nvCxnSpPr>
          <p:cNvPr id="146" name="Shape 146"/>
          <p:cNvCxnSpPr>
            <a:stCxn id="128" idx="2"/>
            <a:endCxn id="126" idx="0"/>
          </p:cNvCxnSpPr>
          <p:nvPr/>
        </p:nvCxnSpPr>
        <p:spPr>
          <a:xfrm>
            <a:off x="6607277" y="3617578"/>
            <a:ext cx="78804" cy="255984"/>
          </a:xfrm>
          <a:prstGeom prst="straightConnector1">
            <a:avLst/>
          </a:prstGeom>
          <a:noFill/>
          <a:ln w="19050" cap="flat" cmpd="sng">
            <a:solidFill>
              <a:srgbClr val="000000"/>
            </a:solidFill>
            <a:prstDash val="solid"/>
            <a:round/>
            <a:headEnd type="none" w="med" len="med"/>
            <a:tailEnd type="triangle" w="med" len="med"/>
          </a:ln>
        </p:spPr>
      </p:cxnSp>
      <p:sp>
        <p:nvSpPr>
          <p:cNvPr id="147" name="Shape 147"/>
          <p:cNvSpPr txBox="1"/>
          <p:nvPr/>
        </p:nvSpPr>
        <p:spPr>
          <a:xfrm>
            <a:off x="18038" y="2573831"/>
            <a:ext cx="1015425" cy="379125"/>
          </a:xfrm>
          <a:prstGeom prst="rect">
            <a:avLst/>
          </a:prstGeom>
          <a:noFill/>
          <a:ln>
            <a:noFill/>
          </a:ln>
        </p:spPr>
        <p:txBody>
          <a:bodyPr spcFirstLastPara="1" wrap="square" lIns="68569" tIns="68569" rIns="68569" bIns="68569" anchor="t" anchorCtr="0">
            <a:noAutofit/>
          </a:bodyPr>
          <a:lstStyle/>
          <a:p>
            <a:r>
              <a:rPr lang="en-US" sz="1200">
                <a:solidFill>
                  <a:srgbClr val="FF0000"/>
                </a:solidFill>
              </a:rPr>
              <a:t>Processing</a:t>
            </a:r>
            <a:endParaRPr sz="1200">
              <a:solidFill>
                <a:srgbClr val="FF0000"/>
              </a:solidFill>
            </a:endParaRPr>
          </a:p>
        </p:txBody>
      </p:sp>
      <p:cxnSp>
        <p:nvCxnSpPr>
          <p:cNvPr id="148" name="Shape 148"/>
          <p:cNvCxnSpPr>
            <a:cxnSpLocks/>
          </p:cNvCxnSpPr>
          <p:nvPr/>
        </p:nvCxnSpPr>
        <p:spPr>
          <a:xfrm flipH="1">
            <a:off x="3788643" y="2705081"/>
            <a:ext cx="1514700" cy="335475"/>
          </a:xfrm>
          <a:prstGeom prst="straightConnector1">
            <a:avLst/>
          </a:prstGeom>
          <a:noFill/>
          <a:ln w="28575" cap="flat" cmpd="sng">
            <a:solidFill>
              <a:srgbClr val="000000"/>
            </a:solidFill>
            <a:prstDash val="solid"/>
            <a:round/>
            <a:headEnd type="none" w="med" len="med"/>
            <a:tailEnd type="triangle" w="med" len="med"/>
          </a:ln>
        </p:spPr>
      </p:cxnSp>
      <p:sp>
        <p:nvSpPr>
          <p:cNvPr id="46" name="Line 2">
            <a:extLst>
              <a:ext uri="{FF2B5EF4-FFF2-40B4-BE49-F238E27FC236}">
                <a16:creationId xmlns:a16="http://schemas.microsoft.com/office/drawing/2014/main" id="{B21B9ACE-3206-4D32-A621-EB1C055E02B2}"/>
              </a:ext>
            </a:extLst>
          </p:cNvPr>
          <p:cNvSpPr/>
          <p:nvPr/>
        </p:nvSpPr>
        <p:spPr>
          <a:xfrm>
            <a:off x="450031" y="1697118"/>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4704370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Word count – </a:t>
            </a:r>
            <a:r>
              <a:rPr lang="en-US" dirty="0" err="1"/>
              <a:t>PySpark</a:t>
            </a:r>
            <a:r>
              <a:rPr lang="en-US" dirty="0"/>
              <a:t> Code</a:t>
            </a:r>
          </a:p>
        </p:txBody>
      </p:sp>
      <p:sp>
        <p:nvSpPr>
          <p:cNvPr id="4" name="Slide Number Placeholder 3"/>
          <p:cNvSpPr>
            <a:spLocks noGrp="1"/>
          </p:cNvSpPr>
          <p:nvPr>
            <p:ph type="sldNum" sz="quarter" idx="12"/>
          </p:nvPr>
        </p:nvSpPr>
        <p:spPr/>
        <p:txBody>
          <a:bodyPr/>
          <a:lstStyle/>
          <a:p>
            <a:fld id="{71BD4A25-22B2-48E3-9FC3-0D375F0F72AF}" type="slidenum">
              <a:rPr lang="en-US" smtClean="0"/>
              <a:t>80</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23" t="19976"/>
          <a:stretch/>
        </p:blipFill>
        <p:spPr bwMode="auto">
          <a:xfrm>
            <a:off x="76200" y="1939158"/>
            <a:ext cx="8991600" cy="4286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196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Word Count - Variations</a:t>
            </a:r>
          </a:p>
        </p:txBody>
      </p:sp>
      <p:sp>
        <p:nvSpPr>
          <p:cNvPr id="5" name="Content Placeholder 4"/>
          <p:cNvSpPr>
            <a:spLocks noGrp="1"/>
          </p:cNvSpPr>
          <p:nvPr>
            <p:ph idx="1"/>
          </p:nvPr>
        </p:nvSpPr>
        <p:spPr/>
        <p:txBody>
          <a:bodyPr/>
          <a:lstStyle/>
          <a:p>
            <a:r>
              <a:rPr lang="en-US" dirty="0"/>
              <a:t>Modify the word count program by only considering words with at least 4 characters.</a:t>
            </a:r>
          </a:p>
          <a:p>
            <a:r>
              <a:rPr lang="en-US" dirty="0"/>
              <a:t>Sort the output</a:t>
            </a:r>
          </a:p>
          <a:p>
            <a:endParaRPr lang="en-US" dirty="0"/>
          </a:p>
        </p:txBody>
      </p:sp>
      <p:sp>
        <p:nvSpPr>
          <p:cNvPr id="3" name="Slide Number Placeholder 2"/>
          <p:cNvSpPr>
            <a:spLocks noGrp="1"/>
          </p:cNvSpPr>
          <p:nvPr>
            <p:ph type="sldNum" sz="quarter" idx="12"/>
          </p:nvPr>
        </p:nvSpPr>
        <p:spPr/>
        <p:txBody>
          <a:bodyPr/>
          <a:lstStyle/>
          <a:p>
            <a:fld id="{71BD4A25-22B2-48E3-9FC3-0D375F0F72AF}" type="slidenum">
              <a:rPr lang="en-US" smtClean="0"/>
              <a:t>81</a:t>
            </a:fld>
            <a:endParaRPr lang="en-US"/>
          </a:p>
        </p:txBody>
      </p:sp>
    </p:spTree>
    <p:extLst>
      <p:ext uri="{BB962C8B-B14F-4D97-AF65-F5344CB8AC3E}">
        <p14:creationId xmlns:p14="http://schemas.microsoft.com/office/powerpoint/2010/main" val="25451553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Count – </a:t>
            </a:r>
            <a:r>
              <a:rPr lang="en-US" dirty="0" err="1"/>
              <a:t>PySpark</a:t>
            </a:r>
            <a:r>
              <a:rPr lang="en-US" dirty="0"/>
              <a:t> Code (2)</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from </a:t>
            </a:r>
            <a:r>
              <a:rPr lang="en-US" dirty="0" err="1"/>
              <a:t>pysparkimport</a:t>
            </a:r>
            <a:r>
              <a:rPr lang="en-US" dirty="0"/>
              <a:t> </a:t>
            </a:r>
            <a:r>
              <a:rPr lang="en-US" dirty="0" err="1"/>
              <a:t>SparkContext</a:t>
            </a:r>
            <a:endParaRPr lang="en-US" dirty="0"/>
          </a:p>
          <a:p>
            <a:pPr marL="0" indent="0">
              <a:buNone/>
            </a:pPr>
            <a:endParaRPr lang="en-US" dirty="0"/>
          </a:p>
          <a:p>
            <a:pPr marL="0" indent="0">
              <a:buNone/>
            </a:pPr>
            <a:r>
              <a:rPr lang="en-US" dirty="0" err="1"/>
              <a:t>sc</a:t>
            </a:r>
            <a:r>
              <a:rPr lang="en-US" dirty="0"/>
              <a:t>= </a:t>
            </a:r>
            <a:r>
              <a:rPr lang="en-US" dirty="0" err="1"/>
              <a:t>SparkContext</a:t>
            </a:r>
            <a:r>
              <a:rPr lang="en-US" dirty="0"/>
              <a:t>(</a:t>
            </a:r>
            <a:r>
              <a:rPr lang="en-US" dirty="0" err="1"/>
              <a:t>appName</a:t>
            </a:r>
            <a:r>
              <a:rPr lang="en-US" dirty="0"/>
              <a:t>="</a:t>
            </a:r>
            <a:r>
              <a:rPr lang="en-US" dirty="0" err="1"/>
              <a:t>Wordcount</a:t>
            </a:r>
            <a:r>
              <a:rPr lang="en-US" dirty="0"/>
              <a:t>")</a:t>
            </a:r>
          </a:p>
          <a:p>
            <a:pPr marL="0" indent="0">
              <a:buNone/>
            </a:pPr>
            <a:endParaRPr lang="en-US" dirty="0"/>
          </a:p>
          <a:p>
            <a:pPr marL="0" indent="0">
              <a:buNone/>
            </a:pPr>
            <a:r>
              <a:rPr lang="en-US" dirty="0" err="1"/>
              <a:t>myfile</a:t>
            </a:r>
            <a:r>
              <a:rPr lang="en-US" dirty="0"/>
              <a:t>= </a:t>
            </a:r>
            <a:r>
              <a:rPr lang="en-US" dirty="0" err="1"/>
              <a:t>sc.textFile</a:t>
            </a:r>
            <a:r>
              <a:rPr lang="en-US" dirty="0"/>
              <a:t>("/user/zladr41/data/DavidCopperfield.txt")</a:t>
            </a:r>
          </a:p>
          <a:p>
            <a:pPr marL="0" indent="0">
              <a:buNone/>
            </a:pPr>
            <a:r>
              <a:rPr lang="en-US" dirty="0"/>
              <a:t>words = </a:t>
            </a:r>
            <a:r>
              <a:rPr lang="en-US" dirty="0" err="1"/>
              <a:t>myfile.flatMap</a:t>
            </a:r>
            <a:r>
              <a:rPr lang="en-US" dirty="0"/>
              <a:t>(lambda line: </a:t>
            </a:r>
            <a:r>
              <a:rPr lang="en-US" dirty="0" err="1"/>
              <a:t>line.split</a:t>
            </a:r>
            <a:r>
              <a:rPr lang="en-US" dirty="0"/>
              <a:t>(" "))</a:t>
            </a:r>
          </a:p>
          <a:p>
            <a:pPr marL="0" indent="0">
              <a:buNone/>
            </a:pPr>
            <a:r>
              <a:rPr lang="en-US" b="1" dirty="0"/>
              <a:t>words = </a:t>
            </a:r>
            <a:r>
              <a:rPr lang="en-US" b="1" dirty="0" err="1"/>
              <a:t>words.filter</a:t>
            </a:r>
            <a:r>
              <a:rPr lang="en-US" b="1" dirty="0"/>
              <a:t>(lambda w: </a:t>
            </a:r>
            <a:r>
              <a:rPr lang="en-US" b="1" dirty="0" err="1"/>
              <a:t>len</a:t>
            </a:r>
            <a:r>
              <a:rPr lang="en-US" b="1" dirty="0"/>
              <a:t>(w)==4)</a:t>
            </a:r>
            <a:endParaRPr lang="en-US" dirty="0"/>
          </a:p>
          <a:p>
            <a:pPr marL="0" indent="0">
              <a:buNone/>
            </a:pPr>
            <a:r>
              <a:rPr lang="en-US" dirty="0"/>
              <a:t>counts = </a:t>
            </a:r>
            <a:r>
              <a:rPr lang="en-US" dirty="0" err="1"/>
              <a:t>words.map</a:t>
            </a:r>
            <a:r>
              <a:rPr lang="en-US" dirty="0"/>
              <a:t>(lambda word: (word, 1))</a:t>
            </a:r>
          </a:p>
          <a:p>
            <a:pPr marL="0" indent="0">
              <a:buNone/>
            </a:pPr>
            <a:r>
              <a:rPr lang="en-US" dirty="0"/>
              <a:t>counts = </a:t>
            </a:r>
            <a:r>
              <a:rPr lang="en-US" dirty="0" err="1"/>
              <a:t>counts.reduceByKey</a:t>
            </a:r>
            <a:r>
              <a:rPr lang="en-US" dirty="0"/>
              <a:t>(lambda v1,v2: v1 + v2)</a:t>
            </a:r>
          </a:p>
          <a:p>
            <a:pPr marL="0" indent="0">
              <a:buNone/>
            </a:pPr>
            <a:r>
              <a:rPr lang="en-US" b="1" dirty="0"/>
              <a:t>counts = </a:t>
            </a:r>
            <a:r>
              <a:rPr lang="en-US" b="1" dirty="0" err="1"/>
              <a:t>counts.sortBy</a:t>
            </a:r>
            <a:r>
              <a:rPr lang="en-US" b="1" dirty="0"/>
              <a:t>(ascending=False, </a:t>
            </a:r>
            <a:r>
              <a:rPr lang="en-US" b="1" dirty="0" err="1"/>
              <a:t>keyfunc</a:t>
            </a:r>
            <a:r>
              <a:rPr lang="en-US" b="1" dirty="0"/>
              <a:t>=lambda a: a[1])</a:t>
            </a:r>
            <a:endParaRPr lang="en-US" dirty="0"/>
          </a:p>
          <a:p>
            <a:pPr marL="0" indent="0">
              <a:buNone/>
            </a:pPr>
            <a:endParaRPr lang="en-US" dirty="0"/>
          </a:p>
          <a:p>
            <a:pPr marL="0" indent="0">
              <a:buNone/>
            </a:pPr>
            <a:r>
              <a:rPr lang="en-US" dirty="0" err="1"/>
              <a:t>counts.saveAsTextFile</a:t>
            </a:r>
            <a:r>
              <a:rPr lang="en-US" dirty="0"/>
              <a:t>("/user/zladr41/data/results/").repartition(1)</a:t>
            </a:r>
          </a:p>
        </p:txBody>
      </p:sp>
      <p:sp>
        <p:nvSpPr>
          <p:cNvPr id="4" name="Slide Number Placeholder 3"/>
          <p:cNvSpPr>
            <a:spLocks noGrp="1"/>
          </p:cNvSpPr>
          <p:nvPr>
            <p:ph type="sldNum" sz="quarter" idx="12"/>
          </p:nvPr>
        </p:nvSpPr>
        <p:spPr/>
        <p:txBody>
          <a:bodyPr/>
          <a:lstStyle/>
          <a:p>
            <a:fld id="{71BD4A25-22B2-48E3-9FC3-0D375F0F72AF}" type="slidenum">
              <a:rPr lang="en-US" smtClean="0"/>
              <a:t>82</a:t>
            </a:fld>
            <a:endParaRPr lang="en-US"/>
          </a:p>
        </p:txBody>
      </p:sp>
    </p:spTree>
    <p:extLst>
      <p:ext uri="{BB962C8B-B14F-4D97-AF65-F5344CB8AC3E}">
        <p14:creationId xmlns:p14="http://schemas.microsoft.com/office/powerpoint/2010/main" val="24762475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Built-in</a:t>
            </a:r>
          </a:p>
        </p:txBody>
      </p:sp>
      <p:sp>
        <p:nvSpPr>
          <p:cNvPr id="3" name="Content Placeholder 2"/>
          <p:cNvSpPr>
            <a:spLocks noGrp="1"/>
          </p:cNvSpPr>
          <p:nvPr>
            <p:ph idx="1"/>
          </p:nvPr>
        </p:nvSpPr>
        <p:spPr>
          <a:xfrm>
            <a:off x="457200" y="1600200"/>
            <a:ext cx="8229600" cy="4572000"/>
          </a:xfrm>
        </p:spPr>
        <p:txBody>
          <a:bodyPr>
            <a:normAutofit fontScale="62500" lnSpcReduction="20000"/>
          </a:bodyPr>
          <a:lstStyle/>
          <a:p>
            <a:pPr marL="0" indent="0">
              <a:buNone/>
            </a:pPr>
            <a:r>
              <a:rPr lang="en-US" b="1" u="sng" dirty="0"/>
              <a:t>Count the total number of words</a:t>
            </a:r>
          </a:p>
          <a:p>
            <a:pPr marL="0" indent="0">
              <a:buNone/>
            </a:pPr>
            <a:r>
              <a:rPr lang="en-US" dirty="0"/>
              <a:t>from </a:t>
            </a:r>
            <a:r>
              <a:rPr lang="en-US" dirty="0" err="1"/>
              <a:t>pysparkimport</a:t>
            </a:r>
            <a:r>
              <a:rPr lang="en-US" dirty="0"/>
              <a:t> </a:t>
            </a:r>
            <a:r>
              <a:rPr lang="en-US" dirty="0" err="1"/>
              <a:t>SparkContext</a:t>
            </a:r>
            <a:endParaRPr lang="en-US" dirty="0"/>
          </a:p>
          <a:p>
            <a:pPr marL="0" indent="0">
              <a:buNone/>
            </a:pPr>
            <a:r>
              <a:rPr lang="en-US" dirty="0" err="1"/>
              <a:t>sc</a:t>
            </a:r>
            <a:r>
              <a:rPr lang="en-US" dirty="0"/>
              <a:t>= </a:t>
            </a:r>
            <a:r>
              <a:rPr lang="en-US" dirty="0" err="1"/>
              <a:t>SparkContext</a:t>
            </a:r>
            <a:r>
              <a:rPr lang="en-US" dirty="0"/>
              <a:t>(</a:t>
            </a:r>
            <a:r>
              <a:rPr lang="en-US" dirty="0" err="1"/>
              <a:t>appName</a:t>
            </a:r>
            <a:r>
              <a:rPr lang="en-US" dirty="0"/>
              <a:t>="</a:t>
            </a:r>
            <a:r>
              <a:rPr lang="en-US" dirty="0" err="1"/>
              <a:t>Wordcount</a:t>
            </a:r>
            <a:r>
              <a:rPr lang="en-US" dirty="0"/>
              <a:t>")</a:t>
            </a:r>
          </a:p>
          <a:p>
            <a:pPr marL="0" indent="0">
              <a:buNone/>
            </a:pPr>
            <a:r>
              <a:rPr lang="en-US" dirty="0" err="1"/>
              <a:t>myfile</a:t>
            </a:r>
            <a:r>
              <a:rPr lang="en-US" dirty="0"/>
              <a:t>= </a:t>
            </a:r>
            <a:r>
              <a:rPr lang="en-US" dirty="0" err="1"/>
              <a:t>sc.textFile</a:t>
            </a:r>
            <a:r>
              <a:rPr lang="en-US" dirty="0"/>
              <a:t>("/user/zladr41/data/DavidCopperfield.txt")</a:t>
            </a:r>
          </a:p>
          <a:p>
            <a:pPr marL="0" indent="0">
              <a:buNone/>
            </a:pPr>
            <a:r>
              <a:rPr lang="en-US" dirty="0" err="1"/>
              <a:t>numberOfWords</a:t>
            </a:r>
            <a:r>
              <a:rPr lang="en-US" dirty="0"/>
              <a:t>= </a:t>
            </a:r>
            <a:r>
              <a:rPr lang="en-US" dirty="0" err="1"/>
              <a:t>myfile.flatMap</a:t>
            </a:r>
            <a:r>
              <a:rPr lang="en-US" dirty="0"/>
              <a:t>(lambda line: </a:t>
            </a:r>
            <a:r>
              <a:rPr lang="en-US" dirty="0" err="1"/>
              <a:t>line.split</a:t>
            </a:r>
            <a:r>
              <a:rPr lang="en-US" dirty="0"/>
              <a:t>(" ")).count()</a:t>
            </a:r>
          </a:p>
          <a:p>
            <a:pPr marL="0" indent="0">
              <a:buNone/>
            </a:pPr>
            <a:r>
              <a:rPr lang="en-US" dirty="0"/>
              <a:t>print </a:t>
            </a:r>
            <a:r>
              <a:rPr lang="en-US" dirty="0" err="1"/>
              <a:t>numberOfWords</a:t>
            </a:r>
            <a:endParaRPr lang="en-US" dirty="0"/>
          </a:p>
          <a:p>
            <a:pPr marL="0" indent="0">
              <a:buNone/>
            </a:pPr>
            <a:endParaRPr lang="en-US" dirty="0"/>
          </a:p>
          <a:p>
            <a:pPr marL="0" indent="0">
              <a:buNone/>
            </a:pPr>
            <a:r>
              <a:rPr lang="en-US" b="1" u="sng" dirty="0"/>
              <a:t>Count the total number of unique words</a:t>
            </a:r>
            <a:endParaRPr lang="en-US" dirty="0"/>
          </a:p>
          <a:p>
            <a:pPr marL="0" indent="0">
              <a:buNone/>
            </a:pPr>
            <a:r>
              <a:rPr lang="en-US" dirty="0"/>
              <a:t>from </a:t>
            </a:r>
            <a:r>
              <a:rPr lang="en-US" dirty="0" err="1"/>
              <a:t>pysparkimport</a:t>
            </a:r>
            <a:r>
              <a:rPr lang="en-US" dirty="0"/>
              <a:t> </a:t>
            </a:r>
            <a:r>
              <a:rPr lang="en-US" dirty="0" err="1"/>
              <a:t>SparkContext</a:t>
            </a:r>
            <a:endParaRPr lang="en-US" dirty="0"/>
          </a:p>
          <a:p>
            <a:pPr marL="0" indent="0">
              <a:buNone/>
            </a:pPr>
            <a:r>
              <a:rPr lang="en-US" dirty="0" err="1"/>
              <a:t>sc</a:t>
            </a:r>
            <a:r>
              <a:rPr lang="en-US" dirty="0"/>
              <a:t>= </a:t>
            </a:r>
            <a:r>
              <a:rPr lang="en-US" dirty="0" err="1"/>
              <a:t>SparkContext</a:t>
            </a:r>
            <a:r>
              <a:rPr lang="en-US" dirty="0"/>
              <a:t>(</a:t>
            </a:r>
            <a:r>
              <a:rPr lang="en-US" dirty="0" err="1"/>
              <a:t>appName</a:t>
            </a:r>
            <a:r>
              <a:rPr lang="en-US" dirty="0"/>
              <a:t>="</a:t>
            </a:r>
            <a:r>
              <a:rPr lang="en-US" dirty="0" err="1"/>
              <a:t>Wordcount</a:t>
            </a:r>
            <a:r>
              <a:rPr lang="en-US" dirty="0"/>
              <a:t>")</a:t>
            </a:r>
          </a:p>
          <a:p>
            <a:pPr marL="0" indent="0">
              <a:buNone/>
            </a:pPr>
            <a:r>
              <a:rPr lang="en-US" dirty="0" err="1"/>
              <a:t>myfile</a:t>
            </a:r>
            <a:r>
              <a:rPr lang="en-US" dirty="0"/>
              <a:t>= </a:t>
            </a:r>
            <a:r>
              <a:rPr lang="en-US" dirty="0" err="1"/>
              <a:t>sc.textFile</a:t>
            </a:r>
            <a:r>
              <a:rPr lang="en-US" dirty="0"/>
              <a:t>("/user/zladr41/data/DavidCopperfield.txt")</a:t>
            </a:r>
          </a:p>
          <a:p>
            <a:pPr marL="0" indent="0">
              <a:buNone/>
            </a:pPr>
            <a:r>
              <a:rPr lang="en-US" dirty="0" err="1"/>
              <a:t>numberOfWords</a:t>
            </a:r>
            <a:r>
              <a:rPr lang="en-US" dirty="0"/>
              <a:t>= </a:t>
            </a:r>
            <a:r>
              <a:rPr lang="en-US" dirty="0" err="1"/>
              <a:t>myfile.flatMap</a:t>
            </a:r>
            <a:r>
              <a:rPr lang="en-US" dirty="0"/>
              <a:t>(lambda line: </a:t>
            </a:r>
            <a:r>
              <a:rPr lang="en-US" dirty="0" err="1"/>
              <a:t>line.split</a:t>
            </a:r>
            <a:r>
              <a:rPr lang="en-US" dirty="0"/>
              <a:t>(" ")).distinct().count()</a:t>
            </a:r>
          </a:p>
          <a:p>
            <a:pPr marL="0" indent="0">
              <a:buNone/>
            </a:pPr>
            <a:r>
              <a:rPr lang="en-US" dirty="0"/>
              <a:t>print </a:t>
            </a:r>
            <a:r>
              <a:rPr lang="en-US" dirty="0" err="1"/>
              <a:t>numberOfWords</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83</a:t>
            </a:fld>
            <a:endParaRPr lang="en-US"/>
          </a:p>
        </p:txBody>
      </p:sp>
    </p:spTree>
    <p:extLst>
      <p:ext uri="{BB962C8B-B14F-4D97-AF65-F5344CB8AC3E}">
        <p14:creationId xmlns:p14="http://schemas.microsoft.com/office/powerpoint/2010/main" val="2977002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Maximum Temperature</a:t>
            </a:r>
          </a:p>
        </p:txBody>
      </p:sp>
      <p:sp>
        <p:nvSpPr>
          <p:cNvPr id="3" name="Content Placeholder 2"/>
          <p:cNvSpPr>
            <a:spLocks noGrp="1"/>
          </p:cNvSpPr>
          <p:nvPr>
            <p:ph idx="1"/>
          </p:nvPr>
        </p:nvSpPr>
        <p:spPr/>
        <p:txBody>
          <a:bodyPr/>
          <a:lstStyle/>
          <a:p>
            <a:r>
              <a:rPr lang="en-US" dirty="0"/>
              <a:t>What is the highest temperatures measured each year for the period 1950-2014. </a:t>
            </a:r>
          </a:p>
          <a:p>
            <a:r>
              <a:rPr lang="en-US" dirty="0"/>
              <a:t>Provide the lists sorted in the descending order w.r.t. temperature.</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84</a:t>
            </a:fld>
            <a:endParaRPr lang="en-US"/>
          </a:p>
        </p:txBody>
      </p:sp>
    </p:spTree>
    <p:extLst>
      <p:ext uri="{BB962C8B-B14F-4D97-AF65-F5344CB8AC3E}">
        <p14:creationId xmlns:p14="http://schemas.microsoft.com/office/powerpoint/2010/main" val="1929139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Finding Max Temperatures – Conceptual Solution</a:t>
            </a:r>
          </a:p>
        </p:txBody>
      </p:sp>
      <p:sp>
        <p:nvSpPr>
          <p:cNvPr id="3" name="Content Placeholder 2"/>
          <p:cNvSpPr>
            <a:spLocks noGrp="1"/>
          </p:cNvSpPr>
          <p:nvPr>
            <p:ph idx="1"/>
          </p:nvPr>
        </p:nvSpPr>
        <p:spPr/>
        <p:txBody>
          <a:bodyPr>
            <a:normAutofit fontScale="92500" lnSpcReduction="10000"/>
          </a:bodyPr>
          <a:lstStyle/>
          <a:p>
            <a:r>
              <a:rPr lang="en-US" dirty="0"/>
              <a:t>Divide the input into more manageable parts</a:t>
            </a:r>
          </a:p>
          <a:p>
            <a:r>
              <a:rPr lang="en-US" dirty="0"/>
              <a:t>In each part, select only the necessary information, i.e. year and temperature</a:t>
            </a:r>
          </a:p>
          <a:p>
            <a:r>
              <a:rPr lang="en-US" dirty="0"/>
              <a:t>Filter out the data that is not in the interval 1950-2014</a:t>
            </a:r>
          </a:p>
          <a:p>
            <a:r>
              <a:rPr lang="en-US" dirty="0"/>
              <a:t>Find the maximum for each year in each partition</a:t>
            </a:r>
          </a:p>
          <a:p>
            <a:r>
              <a:rPr lang="en-US" dirty="0"/>
              <a:t>Send the intermediate results to node(s) which then find the maximum from the intermediate results</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85</a:t>
            </a:fld>
            <a:endParaRPr lang="en-US"/>
          </a:p>
        </p:txBody>
      </p:sp>
    </p:spTree>
    <p:extLst>
      <p:ext uri="{BB962C8B-B14F-4D97-AF65-F5344CB8AC3E}">
        <p14:creationId xmlns:p14="http://schemas.microsoft.com/office/powerpoint/2010/main" val="421276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Max Temperatures - Algorithm</a:t>
            </a:r>
          </a:p>
        </p:txBody>
      </p:sp>
      <p:sp>
        <p:nvSpPr>
          <p:cNvPr id="3" name="Content Placeholder 2"/>
          <p:cNvSpPr>
            <a:spLocks noGrp="1"/>
          </p:cNvSpPr>
          <p:nvPr>
            <p:ph idx="1"/>
          </p:nvPr>
        </p:nvSpPr>
        <p:spPr/>
        <p:txBody>
          <a:bodyPr>
            <a:normAutofit fontScale="92500" lnSpcReduction="10000"/>
          </a:bodyPr>
          <a:lstStyle/>
          <a:p>
            <a:r>
              <a:rPr lang="en-US" dirty="0"/>
              <a:t>Pre-Step 1: distribute the </a:t>
            </a:r>
            <a:r>
              <a:rPr lang="en-US" i="1" dirty="0"/>
              <a:t>temperature-readings </a:t>
            </a:r>
            <a:r>
              <a:rPr lang="en-US" dirty="0"/>
              <a:t>file using </a:t>
            </a:r>
            <a:r>
              <a:rPr lang="en-US" dirty="0" err="1"/>
              <a:t>hdfs</a:t>
            </a:r>
            <a:r>
              <a:rPr lang="en-US" dirty="0"/>
              <a:t> commands </a:t>
            </a:r>
          </a:p>
          <a:p>
            <a:r>
              <a:rPr lang="en-US" dirty="0"/>
              <a:t>Step 1: read the file, Spark produces an RDD</a:t>
            </a:r>
          </a:p>
          <a:p>
            <a:r>
              <a:rPr lang="en-US" dirty="0"/>
              <a:t>Step 2: select only relevant values in each row (year and temperature), produce key-value pairs</a:t>
            </a:r>
          </a:p>
          <a:p>
            <a:r>
              <a:rPr lang="en-US" dirty="0"/>
              <a:t>Step 3: filter out the years that are not relevant</a:t>
            </a:r>
          </a:p>
          <a:p>
            <a:r>
              <a:rPr lang="en-US" dirty="0"/>
              <a:t>Step 4: write the reducer code which finds the maximum value for each year</a:t>
            </a:r>
          </a:p>
          <a:p>
            <a:r>
              <a:rPr lang="en-US" dirty="0"/>
              <a:t>Step 5: output the results</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86</a:t>
            </a:fld>
            <a:endParaRPr lang="en-US"/>
          </a:p>
        </p:txBody>
      </p:sp>
    </p:spTree>
    <p:extLst>
      <p:ext uri="{BB962C8B-B14F-4D97-AF65-F5344CB8AC3E}">
        <p14:creationId xmlns:p14="http://schemas.microsoft.com/office/powerpoint/2010/main" val="27978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Finding max – </a:t>
            </a:r>
            <a:r>
              <a:rPr lang="en-US" dirty="0" err="1"/>
              <a:t>PySpark</a:t>
            </a:r>
            <a:r>
              <a:rPr lang="en-US" dirty="0"/>
              <a:t> Code</a:t>
            </a:r>
          </a:p>
        </p:txBody>
      </p:sp>
      <p:sp>
        <p:nvSpPr>
          <p:cNvPr id="4" name="Slide Number Placeholder 3"/>
          <p:cNvSpPr>
            <a:spLocks noGrp="1"/>
          </p:cNvSpPr>
          <p:nvPr>
            <p:ph type="sldNum" sz="quarter" idx="12"/>
          </p:nvPr>
        </p:nvSpPr>
        <p:spPr/>
        <p:txBody>
          <a:bodyPr/>
          <a:lstStyle/>
          <a:p>
            <a:fld id="{71BD4A25-22B2-48E3-9FC3-0D375F0F72AF}" type="slidenum">
              <a:rPr lang="en-US" smtClean="0"/>
              <a:t>87</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33" t="8552"/>
          <a:stretch/>
        </p:blipFill>
        <p:spPr bwMode="auto">
          <a:xfrm>
            <a:off x="152400" y="1143000"/>
            <a:ext cx="8862847" cy="484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1295400"/>
            <a:ext cx="5638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16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a:t>
            </a:r>
          </a:p>
        </p:txBody>
      </p:sp>
      <p:sp>
        <p:nvSpPr>
          <p:cNvPr id="3" name="Content Placeholder 2"/>
          <p:cNvSpPr>
            <a:spLocks noGrp="1"/>
          </p:cNvSpPr>
          <p:nvPr>
            <p:ph idx="1"/>
          </p:nvPr>
        </p:nvSpPr>
        <p:spPr/>
        <p:txBody>
          <a:bodyPr/>
          <a:lstStyle/>
          <a:p>
            <a:r>
              <a:rPr lang="en-US" dirty="0"/>
              <a:t>Good example of a more complex algorithm</a:t>
            </a:r>
          </a:p>
          <a:p>
            <a:pPr lvl="1"/>
            <a:r>
              <a:rPr lang="en-US" dirty="0"/>
              <a:t>Multiple stages of map &amp; reduce</a:t>
            </a:r>
          </a:p>
          <a:p>
            <a:r>
              <a:rPr lang="en-US" dirty="0"/>
              <a:t>Benefits from Spark’s in-memory caching</a:t>
            </a:r>
          </a:p>
          <a:p>
            <a:pPr lvl="1"/>
            <a:r>
              <a:rPr lang="en-US" dirty="0"/>
              <a:t>Multiple iterations over the same data</a:t>
            </a:r>
          </a:p>
        </p:txBody>
      </p:sp>
    </p:spTree>
    <p:extLst>
      <p:ext uri="{BB962C8B-B14F-4D97-AF65-F5344CB8AC3E}">
        <p14:creationId xmlns:p14="http://schemas.microsoft.com/office/powerpoint/2010/main" val="9664971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Basic Idea</a:t>
            </a:r>
          </a:p>
        </p:txBody>
      </p:sp>
      <p:sp>
        <p:nvSpPr>
          <p:cNvPr id="3" name="Content Placeholder 2"/>
          <p:cNvSpPr>
            <a:spLocks noGrp="1"/>
          </p:cNvSpPr>
          <p:nvPr>
            <p:ph idx="1"/>
          </p:nvPr>
        </p:nvSpPr>
        <p:spPr>
          <a:xfrm>
            <a:off x="371475" y="1295400"/>
            <a:ext cx="8229600" cy="1905000"/>
          </a:xfrm>
        </p:spPr>
        <p:txBody>
          <a:bodyPr>
            <a:normAutofit fontScale="92500"/>
          </a:bodyPr>
          <a:lstStyle/>
          <a:p>
            <a:r>
              <a:rPr lang="en-US" dirty="0"/>
              <a:t>Give pages ranks (scores) based on links to them</a:t>
            </a:r>
          </a:p>
          <a:p>
            <a:pPr lvl="1"/>
            <a:r>
              <a:rPr lang="en-US" dirty="0"/>
              <a:t>Links from many pages </a:t>
            </a:r>
            <a:r>
              <a:rPr lang="en-US" dirty="0">
                <a:latin typeface="Wingdings"/>
                <a:ea typeface="Wingdings"/>
                <a:cs typeface="Wingdings"/>
                <a:sym typeface="Wingdings"/>
              </a:rPr>
              <a:t></a:t>
            </a:r>
            <a:r>
              <a:rPr lang="en-US" dirty="0"/>
              <a:t> high rank</a:t>
            </a:r>
          </a:p>
          <a:p>
            <a:pPr lvl="1"/>
            <a:r>
              <a:rPr lang="en-US" dirty="0"/>
              <a:t>Link from a high-rank page </a:t>
            </a:r>
            <a:r>
              <a:rPr lang="en-US" dirty="0">
                <a:latin typeface="Wingdings"/>
                <a:ea typeface="Wingdings"/>
                <a:cs typeface="Wingdings"/>
                <a:sym typeface="Wingdings"/>
              </a:rPr>
              <a:t></a:t>
            </a:r>
            <a:r>
              <a:rPr lang="en-US" dirty="0"/>
              <a:t> high rank</a:t>
            </a:r>
          </a:p>
        </p:txBody>
      </p:sp>
      <p:sp>
        <p:nvSpPr>
          <p:cNvPr id="5" name="TextBox 4"/>
          <p:cNvSpPr txBox="1"/>
          <p:nvPr/>
        </p:nvSpPr>
        <p:spPr>
          <a:xfrm>
            <a:off x="-29166" y="6553201"/>
            <a:ext cx="4711542" cy="307775"/>
          </a:xfrm>
          <a:prstGeom prst="rect">
            <a:avLst/>
          </a:prstGeom>
          <a:noFill/>
        </p:spPr>
        <p:txBody>
          <a:bodyPr wrap="none" lIns="91438" tIns="45719" rIns="91438" bIns="45719" rtlCol="0">
            <a:spAutoFit/>
          </a:bodyPr>
          <a:lstStyle/>
          <a:p>
            <a:r>
              <a:rPr lang="en-US" sz="1400" dirty="0">
                <a:solidFill>
                  <a:schemeClr val="tx1">
                    <a:lumMod val="50000"/>
                    <a:lumOff val="50000"/>
                  </a:schemeClr>
                </a:solidFill>
                <a:latin typeface="Arial"/>
                <a:cs typeface="Arial"/>
              </a:rPr>
              <a:t>Image: en.wikipedia.org/wiki/File:PageRank-hi-res-2.png </a:t>
            </a:r>
          </a:p>
        </p:txBody>
      </p:sp>
      <p:pic>
        <p:nvPicPr>
          <p:cNvPr id="7" name="Picture 6" descr="800px-PageRank-hi-res-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0" y="2895600"/>
            <a:ext cx="3737413" cy="3587916"/>
          </a:xfrm>
          <a:prstGeom prst="rect">
            <a:avLst/>
          </a:prstGeom>
        </p:spPr>
      </p:pic>
    </p:spTree>
    <p:extLst>
      <p:ext uri="{BB962C8B-B14F-4D97-AF65-F5344CB8AC3E}">
        <p14:creationId xmlns:p14="http://schemas.microsoft.com/office/powerpoint/2010/main" val="115848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03075" y="1057341"/>
            <a:ext cx="8090100" cy="456509"/>
          </a:xfrm>
          <a:prstGeom prst="rect">
            <a:avLst/>
          </a:prstGeom>
          <a:noFill/>
          <a:ln>
            <a:noFill/>
          </a:ln>
        </p:spPr>
        <p:txBody>
          <a:bodyPr spcFirstLastPara="1" vert="horz" wrap="square" lIns="68569" tIns="34275" rIns="68569" bIns="34275" rtlCol="0" anchor="ctr" anchorCtr="0">
            <a:noAutofit/>
          </a:bodyPr>
          <a:lstStyle/>
          <a:p>
            <a:pPr>
              <a:buClr>
                <a:srgbClr val="C00000"/>
              </a:buClr>
            </a:pPr>
            <a:r>
              <a:rPr lang="en-US" dirty="0">
                <a:ea typeface="Arial"/>
                <a:cs typeface="Arial"/>
                <a:sym typeface="Arial"/>
              </a:rPr>
              <a:t>Apache Spark</a:t>
            </a:r>
            <a:endParaRPr dirty="0">
              <a:solidFill>
                <a:srgbClr val="C00000"/>
              </a:solidFill>
              <a:ea typeface="Arial"/>
              <a:cs typeface="Arial"/>
              <a:sym typeface="Arial"/>
            </a:endParaRPr>
          </a:p>
        </p:txBody>
      </p:sp>
      <p:sp>
        <p:nvSpPr>
          <p:cNvPr id="155" name="Shape 155"/>
          <p:cNvSpPr txBox="1">
            <a:spLocks noGrp="1"/>
          </p:cNvSpPr>
          <p:nvPr>
            <p:ph type="sldNum" idx="12"/>
          </p:nvPr>
        </p:nvSpPr>
        <p:spPr>
          <a:xfrm>
            <a:off x="8128000" y="5710278"/>
            <a:ext cx="730350" cy="205650"/>
          </a:xfrm>
          <a:prstGeom prst="rect">
            <a:avLst/>
          </a:prstGeom>
          <a:noFill/>
          <a:ln>
            <a:noFill/>
          </a:ln>
        </p:spPr>
        <p:txBody>
          <a:bodyPr spcFirstLastPara="1" vert="horz" wrap="square" lIns="68569" tIns="34275" rIns="68569" bIns="34275" rtlCol="0" anchor="ctr" anchorCtr="0">
            <a:noAutofit/>
          </a:bodyPr>
          <a:lstStyle/>
          <a:p>
            <a:pPr algn="l"/>
            <a:fld id="{00000000-1234-1234-1234-123412341234}" type="slidenum">
              <a:rPr lang="en-US"/>
              <a:pPr algn="l"/>
              <a:t>9</a:t>
            </a:fld>
            <a:endParaRPr/>
          </a:p>
        </p:txBody>
      </p:sp>
      <p:sp>
        <p:nvSpPr>
          <p:cNvPr id="156" name="Shape 156"/>
          <p:cNvSpPr/>
          <p:nvPr/>
        </p:nvSpPr>
        <p:spPr>
          <a:xfrm>
            <a:off x="3548962" y="4085879"/>
            <a:ext cx="4027500" cy="834075"/>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650">
              <a:latin typeface="Questrial"/>
              <a:ea typeface="Questrial"/>
              <a:cs typeface="Questrial"/>
              <a:sym typeface="Questrial"/>
            </a:endParaRPr>
          </a:p>
          <a:p>
            <a:endParaRPr sz="1350"/>
          </a:p>
        </p:txBody>
      </p:sp>
      <p:sp>
        <p:nvSpPr>
          <p:cNvPr id="157" name="Shape 157"/>
          <p:cNvSpPr/>
          <p:nvPr/>
        </p:nvSpPr>
        <p:spPr>
          <a:xfrm>
            <a:off x="4466794" y="3257448"/>
            <a:ext cx="2338425" cy="602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500"/>
          </a:p>
          <a:p>
            <a:pPr algn="ctr"/>
            <a:r>
              <a:rPr lang="en-US" sz="1500"/>
              <a:t>Yet Another Resource Negotiator (YARN)</a:t>
            </a:r>
            <a:endParaRPr sz="1500"/>
          </a:p>
          <a:p>
            <a:endParaRPr sz="1350"/>
          </a:p>
        </p:txBody>
      </p:sp>
      <p:sp>
        <p:nvSpPr>
          <p:cNvPr id="158" name="Shape 158"/>
          <p:cNvSpPr/>
          <p:nvPr/>
        </p:nvSpPr>
        <p:spPr>
          <a:xfrm>
            <a:off x="1090472" y="2265760"/>
            <a:ext cx="1190475" cy="647100"/>
          </a:xfrm>
          <a:prstGeom prst="roundRect">
            <a:avLst>
              <a:gd name="adj" fmla="val 16667"/>
            </a:avLst>
          </a:prstGeom>
          <a:solidFill>
            <a:srgbClr val="A4C2F4"/>
          </a:solidFill>
          <a:ln w="76200" cap="flat" cmpd="sng">
            <a:solidFill>
              <a:srgbClr val="6D9EEB"/>
            </a:solidFill>
            <a:prstDash val="solid"/>
            <a:round/>
            <a:headEnd type="none" w="sm" len="sm"/>
            <a:tailEnd type="none" w="sm" len="sm"/>
          </a:ln>
        </p:spPr>
        <p:txBody>
          <a:bodyPr spcFirstLastPara="1" wrap="square" lIns="68569" tIns="68569" rIns="68569" bIns="68569" anchor="ctr" anchorCtr="0">
            <a:noAutofit/>
          </a:bodyPr>
          <a:lstStyle/>
          <a:p>
            <a:pPr algn="ctr"/>
            <a:endParaRPr sz="1500">
              <a:latin typeface="Questrial"/>
              <a:ea typeface="Questrial"/>
              <a:cs typeface="Questrial"/>
              <a:sym typeface="Questrial"/>
            </a:endParaRPr>
          </a:p>
          <a:p>
            <a:pPr algn="ctr"/>
            <a:r>
              <a:rPr lang="en-US" sz="1500"/>
              <a:t>Spark Stream</a:t>
            </a:r>
            <a:endParaRPr sz="1500"/>
          </a:p>
          <a:p>
            <a:endParaRPr sz="1350"/>
          </a:p>
        </p:txBody>
      </p:sp>
      <p:sp>
        <p:nvSpPr>
          <p:cNvPr id="159" name="Shape 159"/>
          <p:cNvSpPr/>
          <p:nvPr/>
        </p:nvSpPr>
        <p:spPr>
          <a:xfrm>
            <a:off x="2455012" y="2265760"/>
            <a:ext cx="1093950" cy="6471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500" dirty="0">
              <a:latin typeface="Questrial"/>
              <a:ea typeface="Questrial"/>
              <a:cs typeface="Questrial"/>
              <a:sym typeface="Questrial"/>
            </a:endParaRPr>
          </a:p>
          <a:p>
            <a:pPr algn="ctr"/>
            <a:r>
              <a:rPr lang="en-US" sz="1500" dirty="0"/>
              <a:t>Spark SQL</a:t>
            </a:r>
            <a:endParaRPr sz="1500" dirty="0"/>
          </a:p>
          <a:p>
            <a:endParaRPr sz="1350" dirty="0"/>
          </a:p>
        </p:txBody>
      </p:sp>
      <p:sp>
        <p:nvSpPr>
          <p:cNvPr id="160" name="Shape 160"/>
          <p:cNvSpPr/>
          <p:nvPr/>
        </p:nvSpPr>
        <p:spPr>
          <a:xfrm>
            <a:off x="4884601" y="2262302"/>
            <a:ext cx="1190475" cy="647100"/>
          </a:xfrm>
          <a:prstGeom prst="roundRect">
            <a:avLst>
              <a:gd name="adj" fmla="val 16667"/>
            </a:avLst>
          </a:prstGeom>
          <a:solidFill>
            <a:srgbClr val="CCCCCC"/>
          </a:solidFill>
          <a:ln w="38100" cap="flat" cmpd="sng">
            <a:solidFill>
              <a:srgbClr val="6D9EEB"/>
            </a:solidFill>
            <a:prstDash val="solid"/>
            <a:round/>
            <a:headEnd type="none" w="sm" len="sm"/>
            <a:tailEnd type="none" w="sm" len="sm"/>
          </a:ln>
        </p:spPr>
        <p:txBody>
          <a:bodyPr spcFirstLastPara="1" wrap="square" lIns="68569" tIns="68569" rIns="68569" bIns="68569" anchor="ctr" anchorCtr="0">
            <a:noAutofit/>
          </a:bodyPr>
          <a:lstStyle/>
          <a:p>
            <a:pPr algn="ctr"/>
            <a:endParaRPr sz="1500" dirty="0">
              <a:latin typeface="Questrial"/>
              <a:ea typeface="Questrial"/>
              <a:cs typeface="Questrial"/>
              <a:sym typeface="Questrial"/>
            </a:endParaRPr>
          </a:p>
          <a:p>
            <a:pPr algn="ctr"/>
            <a:r>
              <a:rPr lang="en-US" sz="1350" dirty="0"/>
              <a:t>Other Applications</a:t>
            </a:r>
            <a:endParaRPr sz="1350" dirty="0"/>
          </a:p>
          <a:p>
            <a:endParaRPr sz="1350" dirty="0"/>
          </a:p>
        </p:txBody>
      </p:sp>
      <p:sp>
        <p:nvSpPr>
          <p:cNvPr id="161" name="Shape 161"/>
          <p:cNvSpPr/>
          <p:nvPr/>
        </p:nvSpPr>
        <p:spPr>
          <a:xfrm>
            <a:off x="7724888" y="3262418"/>
            <a:ext cx="1190475" cy="1685475"/>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350"/>
              <a:t>Data Ingestion Systems</a:t>
            </a:r>
            <a:endParaRPr sz="1350"/>
          </a:p>
          <a:p>
            <a:pPr algn="ctr"/>
            <a:r>
              <a:rPr lang="en-US" sz="1350"/>
              <a:t>e.g., Apache Kafka, Flume, etc</a:t>
            </a:r>
            <a:endParaRPr sz="1350"/>
          </a:p>
          <a:p>
            <a:endParaRPr sz="1650">
              <a:latin typeface="Questrial"/>
              <a:ea typeface="Questrial"/>
              <a:cs typeface="Questrial"/>
              <a:sym typeface="Questrial"/>
            </a:endParaRPr>
          </a:p>
        </p:txBody>
      </p:sp>
      <p:sp>
        <p:nvSpPr>
          <p:cNvPr id="162" name="Shape 162"/>
          <p:cNvSpPr/>
          <p:nvPr/>
        </p:nvSpPr>
        <p:spPr>
          <a:xfrm>
            <a:off x="3987871" y="4153274"/>
            <a:ext cx="3296269" cy="348957"/>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lang="en-US" sz="1500" dirty="0">
              <a:latin typeface="Questrial"/>
              <a:ea typeface="Questrial"/>
              <a:cs typeface="Questrial"/>
              <a:sym typeface="Questrial"/>
            </a:endParaRPr>
          </a:p>
          <a:p>
            <a:pPr algn="ctr"/>
            <a:r>
              <a:rPr lang="en-US" sz="1500" dirty="0">
                <a:latin typeface="Questrial"/>
                <a:ea typeface="Questrial"/>
                <a:cs typeface="Questrial"/>
                <a:sym typeface="Questrial"/>
              </a:rPr>
              <a:t>Hadoop NoSQL Database (HBase)</a:t>
            </a:r>
            <a:endParaRPr sz="1500" dirty="0">
              <a:latin typeface="Questrial"/>
              <a:ea typeface="Questrial"/>
              <a:cs typeface="Questrial"/>
              <a:sym typeface="Questrial"/>
            </a:endParaRPr>
          </a:p>
          <a:p>
            <a:endParaRPr sz="1350" dirty="0"/>
          </a:p>
        </p:txBody>
      </p:sp>
      <p:sp>
        <p:nvSpPr>
          <p:cNvPr id="163" name="Shape 163"/>
          <p:cNvSpPr/>
          <p:nvPr/>
        </p:nvSpPr>
        <p:spPr>
          <a:xfrm>
            <a:off x="3669806" y="4510165"/>
            <a:ext cx="3845280" cy="328133"/>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lang="en-US" sz="1500" dirty="0">
              <a:latin typeface="Questrial"/>
              <a:ea typeface="Questrial"/>
              <a:cs typeface="Questrial"/>
              <a:sym typeface="Questrial"/>
            </a:endParaRPr>
          </a:p>
          <a:p>
            <a:pPr algn="ctr"/>
            <a:r>
              <a:rPr lang="en-US" sz="1500" dirty="0">
                <a:latin typeface="Questrial"/>
                <a:ea typeface="Questrial"/>
                <a:cs typeface="Questrial"/>
                <a:sym typeface="Questrial"/>
              </a:rPr>
              <a:t>Hadoop Distributed File System (HDFS)</a:t>
            </a:r>
            <a:endParaRPr sz="1500" dirty="0">
              <a:latin typeface="Questrial"/>
              <a:ea typeface="Questrial"/>
              <a:cs typeface="Questrial"/>
              <a:sym typeface="Questrial"/>
            </a:endParaRPr>
          </a:p>
          <a:p>
            <a:endParaRPr sz="1350" dirty="0"/>
          </a:p>
        </p:txBody>
      </p:sp>
      <p:sp>
        <p:nvSpPr>
          <p:cNvPr id="164" name="Shape 164"/>
          <p:cNvSpPr/>
          <p:nvPr/>
        </p:nvSpPr>
        <p:spPr>
          <a:xfrm>
            <a:off x="1114556" y="4179367"/>
            <a:ext cx="2338425" cy="647100"/>
          </a:xfrm>
          <a:prstGeom prst="roundRect">
            <a:avLst>
              <a:gd name="adj" fmla="val 16667"/>
            </a:avLst>
          </a:prstGeom>
          <a:solidFill>
            <a:srgbClr val="B4A7D6"/>
          </a:solidFill>
          <a:ln w="9525" cap="flat" cmpd="sng">
            <a:solidFill>
              <a:srgbClr val="A4C2F4"/>
            </a:solidFill>
            <a:prstDash val="solid"/>
            <a:round/>
            <a:headEnd type="none" w="sm" len="sm"/>
            <a:tailEnd type="none" w="sm" len="sm"/>
          </a:ln>
        </p:spPr>
        <p:txBody>
          <a:bodyPr spcFirstLastPara="1" wrap="square" lIns="68569" tIns="68569" rIns="68569" bIns="68569" anchor="ctr" anchorCtr="0">
            <a:noAutofit/>
          </a:bodyPr>
          <a:lstStyle/>
          <a:p>
            <a:r>
              <a:rPr lang="en-US" sz="1575"/>
              <a:t>S3, Cassandra etc., other storage systems</a:t>
            </a:r>
            <a:endParaRPr sz="1575"/>
          </a:p>
          <a:p>
            <a:endParaRPr sz="1350"/>
          </a:p>
        </p:txBody>
      </p:sp>
      <p:sp>
        <p:nvSpPr>
          <p:cNvPr id="165" name="Shape 165"/>
          <p:cNvSpPr/>
          <p:nvPr/>
        </p:nvSpPr>
        <p:spPr>
          <a:xfrm>
            <a:off x="2966439" y="3291043"/>
            <a:ext cx="1303200" cy="6471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650" dirty="0"/>
              <a:t>Mesos etc.</a:t>
            </a:r>
            <a:endParaRPr sz="1650" dirty="0"/>
          </a:p>
          <a:p>
            <a:endParaRPr sz="1350" dirty="0"/>
          </a:p>
        </p:txBody>
      </p:sp>
      <p:sp>
        <p:nvSpPr>
          <p:cNvPr id="166" name="Shape 166"/>
          <p:cNvSpPr/>
          <p:nvPr/>
        </p:nvSpPr>
        <p:spPr>
          <a:xfrm>
            <a:off x="1063894" y="3262408"/>
            <a:ext cx="1771125" cy="6471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650" dirty="0"/>
              <a:t>Spark Core</a:t>
            </a:r>
            <a:endParaRPr sz="1650" dirty="0"/>
          </a:p>
          <a:p>
            <a:r>
              <a:rPr lang="en-US" sz="1300" dirty="0"/>
              <a:t>(Standalone Scheduler)</a:t>
            </a:r>
            <a:endParaRPr sz="1300" dirty="0"/>
          </a:p>
        </p:txBody>
      </p:sp>
      <p:sp>
        <p:nvSpPr>
          <p:cNvPr id="167" name="Shape 167"/>
          <p:cNvSpPr txBox="1"/>
          <p:nvPr/>
        </p:nvSpPr>
        <p:spPr>
          <a:xfrm>
            <a:off x="83006" y="4279717"/>
            <a:ext cx="814725" cy="647100"/>
          </a:xfrm>
          <a:prstGeom prst="rect">
            <a:avLst/>
          </a:prstGeom>
          <a:noFill/>
          <a:ln>
            <a:noFill/>
          </a:ln>
        </p:spPr>
        <p:txBody>
          <a:bodyPr spcFirstLastPara="1" wrap="square" lIns="68569" tIns="68569" rIns="68569" bIns="68569" anchor="t" anchorCtr="0">
            <a:noAutofit/>
          </a:bodyPr>
          <a:lstStyle/>
          <a:p>
            <a:r>
              <a:rPr lang="en-US" sz="1200">
                <a:solidFill>
                  <a:srgbClr val="FF0000"/>
                </a:solidFill>
              </a:rPr>
              <a:t>Data Storage</a:t>
            </a:r>
            <a:endParaRPr sz="1200">
              <a:solidFill>
                <a:srgbClr val="FF0000"/>
              </a:solidFill>
            </a:endParaRPr>
          </a:p>
        </p:txBody>
      </p:sp>
      <p:sp>
        <p:nvSpPr>
          <p:cNvPr id="168" name="Shape 168"/>
          <p:cNvSpPr txBox="1"/>
          <p:nvPr/>
        </p:nvSpPr>
        <p:spPr>
          <a:xfrm>
            <a:off x="100481" y="3201414"/>
            <a:ext cx="964575" cy="647100"/>
          </a:xfrm>
          <a:prstGeom prst="rect">
            <a:avLst/>
          </a:prstGeom>
          <a:noFill/>
          <a:ln>
            <a:noFill/>
          </a:ln>
        </p:spPr>
        <p:txBody>
          <a:bodyPr spcFirstLastPara="1" wrap="square" lIns="68569" tIns="68569" rIns="68569" bIns="68569" anchor="t" anchorCtr="0">
            <a:noAutofit/>
          </a:bodyPr>
          <a:lstStyle/>
          <a:p>
            <a:r>
              <a:rPr lang="en-US" sz="1200">
                <a:solidFill>
                  <a:srgbClr val="FF0000"/>
                </a:solidFill>
              </a:rPr>
              <a:t>Resource manager</a:t>
            </a:r>
            <a:endParaRPr sz="1200">
              <a:solidFill>
                <a:srgbClr val="FF0000"/>
              </a:solidFill>
            </a:endParaRPr>
          </a:p>
        </p:txBody>
      </p:sp>
      <p:sp>
        <p:nvSpPr>
          <p:cNvPr id="169" name="Shape 169"/>
          <p:cNvSpPr/>
          <p:nvPr/>
        </p:nvSpPr>
        <p:spPr>
          <a:xfrm>
            <a:off x="1066878" y="5273469"/>
            <a:ext cx="396450" cy="32535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350"/>
          </a:p>
        </p:txBody>
      </p:sp>
      <p:sp>
        <p:nvSpPr>
          <p:cNvPr id="170" name="Shape 170"/>
          <p:cNvSpPr/>
          <p:nvPr/>
        </p:nvSpPr>
        <p:spPr>
          <a:xfrm>
            <a:off x="3399115" y="5273469"/>
            <a:ext cx="396450" cy="32535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350"/>
          </a:p>
        </p:txBody>
      </p:sp>
      <p:sp>
        <p:nvSpPr>
          <p:cNvPr id="171" name="Shape 171"/>
          <p:cNvSpPr txBox="1"/>
          <p:nvPr/>
        </p:nvSpPr>
        <p:spPr>
          <a:xfrm>
            <a:off x="1532853" y="5246582"/>
            <a:ext cx="1093950" cy="379125"/>
          </a:xfrm>
          <a:prstGeom prst="rect">
            <a:avLst/>
          </a:prstGeom>
          <a:noFill/>
          <a:ln>
            <a:noFill/>
          </a:ln>
        </p:spPr>
        <p:txBody>
          <a:bodyPr spcFirstLastPara="1" wrap="square" lIns="68569" tIns="68569" rIns="68569" bIns="68569" anchor="t" anchorCtr="0">
            <a:noAutofit/>
          </a:bodyPr>
          <a:lstStyle/>
          <a:p>
            <a:r>
              <a:rPr lang="en-US" sz="1400" b="1">
                <a:solidFill>
                  <a:srgbClr val="6AA84F"/>
                </a:solidFill>
              </a:rPr>
              <a:t>Hadoop</a:t>
            </a:r>
            <a:endParaRPr sz="1400" b="1">
              <a:solidFill>
                <a:srgbClr val="6AA84F"/>
              </a:solidFill>
            </a:endParaRPr>
          </a:p>
        </p:txBody>
      </p:sp>
      <p:sp>
        <p:nvSpPr>
          <p:cNvPr id="172" name="Shape 172"/>
          <p:cNvSpPr txBox="1"/>
          <p:nvPr/>
        </p:nvSpPr>
        <p:spPr>
          <a:xfrm>
            <a:off x="3858584" y="5246582"/>
            <a:ext cx="864675" cy="379125"/>
          </a:xfrm>
          <a:prstGeom prst="rect">
            <a:avLst/>
          </a:prstGeom>
          <a:noFill/>
          <a:ln>
            <a:noFill/>
          </a:ln>
        </p:spPr>
        <p:txBody>
          <a:bodyPr spcFirstLastPara="1" wrap="square" lIns="68569" tIns="68569" rIns="68569" bIns="68569" anchor="t" anchorCtr="0">
            <a:noAutofit/>
          </a:bodyPr>
          <a:lstStyle/>
          <a:p>
            <a:r>
              <a:rPr lang="en-US" sz="1400" b="1">
                <a:solidFill>
                  <a:srgbClr val="6D9EEB"/>
                </a:solidFill>
              </a:rPr>
              <a:t>Spark</a:t>
            </a:r>
            <a:endParaRPr sz="1400" b="1">
              <a:solidFill>
                <a:srgbClr val="6D9EEB"/>
              </a:solidFill>
            </a:endParaRPr>
          </a:p>
        </p:txBody>
      </p:sp>
      <p:sp>
        <p:nvSpPr>
          <p:cNvPr id="175" name="Shape 175"/>
          <p:cNvSpPr txBox="1"/>
          <p:nvPr/>
        </p:nvSpPr>
        <p:spPr>
          <a:xfrm>
            <a:off x="75056" y="2347511"/>
            <a:ext cx="1015425" cy="379125"/>
          </a:xfrm>
          <a:prstGeom prst="rect">
            <a:avLst/>
          </a:prstGeom>
          <a:noFill/>
          <a:ln>
            <a:noFill/>
          </a:ln>
        </p:spPr>
        <p:txBody>
          <a:bodyPr spcFirstLastPara="1" wrap="square" lIns="68569" tIns="68569" rIns="68569" bIns="68569" anchor="t" anchorCtr="0">
            <a:noAutofit/>
          </a:bodyPr>
          <a:lstStyle/>
          <a:p>
            <a:r>
              <a:rPr lang="en-US" sz="1200">
                <a:solidFill>
                  <a:srgbClr val="FF0000"/>
                </a:solidFill>
              </a:rPr>
              <a:t>Processing</a:t>
            </a:r>
            <a:endParaRPr sz="1200">
              <a:solidFill>
                <a:srgbClr val="FF0000"/>
              </a:solidFill>
            </a:endParaRPr>
          </a:p>
        </p:txBody>
      </p:sp>
      <p:sp>
        <p:nvSpPr>
          <p:cNvPr id="176" name="Shape 176"/>
          <p:cNvSpPr txBox="1"/>
          <p:nvPr/>
        </p:nvSpPr>
        <p:spPr>
          <a:xfrm>
            <a:off x="3669806" y="1611114"/>
            <a:ext cx="5213148" cy="463524"/>
          </a:xfrm>
          <a:prstGeom prst="rect">
            <a:avLst/>
          </a:prstGeom>
          <a:noFill/>
          <a:ln>
            <a:noFill/>
          </a:ln>
        </p:spPr>
        <p:txBody>
          <a:bodyPr spcFirstLastPara="1" wrap="square" lIns="68569" tIns="68569" rIns="68569" bIns="68569" anchor="t" anchorCtr="0">
            <a:noAutofit/>
          </a:bodyPr>
          <a:lstStyle/>
          <a:p>
            <a:r>
              <a:rPr lang="en-US" sz="1500" dirty="0">
                <a:solidFill>
                  <a:srgbClr val="0000FF"/>
                </a:solidFill>
                <a:highlight>
                  <a:srgbClr val="FFFFFF"/>
                </a:highlight>
              </a:rPr>
              <a:t>** Spark can connect to several types of </a:t>
            </a:r>
            <a:r>
              <a:rPr lang="en-US" sz="1500" i="1" dirty="0">
                <a:solidFill>
                  <a:srgbClr val="0000FF"/>
                </a:solidFill>
                <a:highlight>
                  <a:srgbClr val="FFFFFF"/>
                </a:highlight>
              </a:rPr>
              <a:t>cluster managers</a:t>
            </a:r>
            <a:r>
              <a:rPr lang="en-US" sz="1500" dirty="0">
                <a:solidFill>
                  <a:srgbClr val="0000FF"/>
                </a:solidFill>
                <a:highlight>
                  <a:srgbClr val="FFFFFF"/>
                </a:highlight>
              </a:rPr>
              <a:t> (either Spark’s own standalone cluster manager, Mesos or YARN)</a:t>
            </a:r>
            <a:endParaRPr sz="1500" dirty="0">
              <a:solidFill>
                <a:srgbClr val="0000FF"/>
              </a:solidFill>
            </a:endParaRPr>
          </a:p>
        </p:txBody>
      </p:sp>
      <p:sp>
        <p:nvSpPr>
          <p:cNvPr id="24" name="Shape 159">
            <a:extLst>
              <a:ext uri="{FF2B5EF4-FFF2-40B4-BE49-F238E27FC236}">
                <a16:creationId xmlns:a16="http://schemas.microsoft.com/office/drawing/2014/main" id="{4411DF59-CD76-41BD-870E-2D5DC113F49E}"/>
              </a:ext>
            </a:extLst>
          </p:cNvPr>
          <p:cNvSpPr/>
          <p:nvPr/>
        </p:nvSpPr>
        <p:spPr>
          <a:xfrm>
            <a:off x="3669806" y="2270923"/>
            <a:ext cx="1093950" cy="6471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500" dirty="0">
              <a:latin typeface="Questrial"/>
              <a:ea typeface="Questrial"/>
              <a:cs typeface="Questrial"/>
              <a:sym typeface="Questrial"/>
            </a:endParaRPr>
          </a:p>
          <a:p>
            <a:pPr algn="ctr"/>
            <a:r>
              <a:rPr lang="en-US" sz="1500" dirty="0"/>
              <a:t>Spark ML</a:t>
            </a:r>
            <a:endParaRPr sz="1500" dirty="0"/>
          </a:p>
          <a:p>
            <a:endParaRPr sz="1350" dirty="0"/>
          </a:p>
        </p:txBody>
      </p:sp>
      <p:sp>
        <p:nvSpPr>
          <p:cNvPr id="25" name="Line 2">
            <a:extLst>
              <a:ext uri="{FF2B5EF4-FFF2-40B4-BE49-F238E27FC236}">
                <a16:creationId xmlns:a16="http://schemas.microsoft.com/office/drawing/2014/main" id="{DB9518F2-242C-4872-B360-862AFD8101D9}"/>
              </a:ext>
            </a:extLst>
          </p:cNvPr>
          <p:cNvSpPr/>
          <p:nvPr/>
        </p:nvSpPr>
        <p:spPr>
          <a:xfrm>
            <a:off x="445763" y="1574843"/>
            <a:ext cx="784872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400" dirty="0"/>
          </a:p>
        </p:txBody>
      </p:sp>
    </p:spTree>
    <p:extLst>
      <p:ext uri="{BB962C8B-B14F-4D97-AF65-F5344CB8AC3E}">
        <p14:creationId xmlns:p14="http://schemas.microsoft.com/office/powerpoint/2010/main" val="37661201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4" name="Folded Corner 3"/>
          <p:cNvSpPr/>
          <p:nvPr/>
        </p:nvSpPr>
        <p:spPr>
          <a:xfrm>
            <a:off x="2668592" y="4327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dirty="0"/>
          </a:p>
        </p:txBody>
      </p:sp>
      <p:sp>
        <p:nvSpPr>
          <p:cNvPr id="5" name="Folded Corner 4"/>
          <p:cNvSpPr/>
          <p:nvPr/>
        </p:nvSpPr>
        <p:spPr>
          <a:xfrm>
            <a:off x="4191001" y="3534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6" name="Folded Corner 5"/>
          <p:cNvSpPr/>
          <p:nvPr/>
        </p:nvSpPr>
        <p:spPr>
          <a:xfrm>
            <a:off x="5716592" y="4327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8" name="Folded Corner 7"/>
          <p:cNvSpPr/>
          <p:nvPr/>
        </p:nvSpPr>
        <p:spPr>
          <a:xfrm>
            <a:off x="4195523" y="5378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cxnSp>
        <p:nvCxnSpPr>
          <p:cNvPr id="10" name="Straight Arrow Connector 9"/>
          <p:cNvCxnSpPr/>
          <p:nvPr/>
        </p:nvCxnSpPr>
        <p:spPr>
          <a:xfrm flipH="1" flipV="1">
            <a:off x="3276600" y="4905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327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3930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3822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3982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0" y="4432840"/>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41" name="TextBox 40"/>
          <p:cNvSpPr txBox="1"/>
          <p:nvPr/>
        </p:nvSpPr>
        <p:spPr>
          <a:xfrm>
            <a:off x="6416931" y="4425015"/>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42" name="TextBox 41"/>
          <p:cNvSpPr txBox="1"/>
          <p:nvPr/>
        </p:nvSpPr>
        <p:spPr>
          <a:xfrm>
            <a:off x="3518485" y="3293680"/>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43" name="TextBox 42"/>
          <p:cNvSpPr txBox="1"/>
          <p:nvPr/>
        </p:nvSpPr>
        <p:spPr>
          <a:xfrm>
            <a:off x="3514633" y="5740887"/>
            <a:ext cx="505262" cy="369330"/>
          </a:xfrm>
          <a:prstGeom prst="rect">
            <a:avLst/>
          </a:prstGeom>
          <a:noFill/>
        </p:spPr>
        <p:txBody>
          <a:bodyPr wrap="none" lIns="91438" tIns="45719" rIns="91438" bIns="45719" rtlCol="0">
            <a:spAutoFit/>
          </a:bodyPr>
          <a:lstStyle/>
          <a:p>
            <a:r>
              <a:rPr lang="en-US" dirty="0">
                <a:latin typeface="Arial"/>
                <a:cs typeface="Arial"/>
              </a:rPr>
              <a:t>1.0</a:t>
            </a:r>
          </a:p>
        </p:txBody>
      </p:sp>
      <p:cxnSp>
        <p:nvCxnSpPr>
          <p:cNvPr id="17" name="Straight Arrow Connector 16"/>
          <p:cNvCxnSpPr/>
          <p:nvPr/>
        </p:nvCxnSpPr>
        <p:spPr>
          <a:xfrm flipV="1">
            <a:off x="4803531" y="4860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9" name="Content Placeholder 2"/>
          <p:cNvSpPr>
            <a:spLocks noGrp="1"/>
          </p:cNvSpPr>
          <p:nvPr>
            <p:ph idx="1"/>
          </p:nvPr>
        </p:nvSpPr>
        <p:spPr>
          <a:xfrm>
            <a:off x="457200" y="1409700"/>
            <a:ext cx="8229600" cy="1999817"/>
          </a:xfrm>
        </p:spPr>
        <p:txBody>
          <a:bodyPr>
            <a:normAutofit fontScale="92500" lnSpcReduction="10000"/>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Tree>
    <p:extLst>
      <p:ext uri="{BB962C8B-B14F-4D97-AF65-F5344CB8AC3E}">
        <p14:creationId xmlns:p14="http://schemas.microsoft.com/office/powerpoint/2010/main" val="18586541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0"/>
            <a:ext cx="8229600" cy="1999817"/>
          </a:xfrm>
        </p:spPr>
        <p:txBody>
          <a:bodyPr>
            <a:normAutofit fontScale="92500" lnSpcReduction="10000"/>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4038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dirty="0"/>
          </a:p>
        </p:txBody>
      </p:sp>
      <p:sp>
        <p:nvSpPr>
          <p:cNvPr id="5" name="Folded Corner 4"/>
          <p:cNvSpPr/>
          <p:nvPr/>
        </p:nvSpPr>
        <p:spPr>
          <a:xfrm>
            <a:off x="4191001" y="36103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6" name="Folded Corner 5"/>
          <p:cNvSpPr/>
          <p:nvPr/>
        </p:nvSpPr>
        <p:spPr>
          <a:xfrm>
            <a:off x="5716592" y="44038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8" name="Folded Corner 7"/>
          <p:cNvSpPr/>
          <p:nvPr/>
        </p:nvSpPr>
        <p:spPr>
          <a:xfrm>
            <a:off x="4195523" y="54549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cxnSp>
        <p:nvCxnSpPr>
          <p:cNvPr id="10" name="Straight Arrow Connector 9"/>
          <p:cNvCxnSpPr/>
          <p:nvPr/>
        </p:nvCxnSpPr>
        <p:spPr>
          <a:xfrm flipH="1" flipV="1">
            <a:off x="3276600" y="49819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4038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0071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38991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0585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0" y="4509040"/>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41" name="TextBox 40"/>
          <p:cNvSpPr txBox="1"/>
          <p:nvPr/>
        </p:nvSpPr>
        <p:spPr>
          <a:xfrm>
            <a:off x="6416931" y="4501215"/>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42" name="TextBox 41"/>
          <p:cNvSpPr txBox="1"/>
          <p:nvPr/>
        </p:nvSpPr>
        <p:spPr>
          <a:xfrm>
            <a:off x="3518485" y="3369880"/>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43" name="TextBox 42"/>
          <p:cNvSpPr txBox="1"/>
          <p:nvPr/>
        </p:nvSpPr>
        <p:spPr>
          <a:xfrm>
            <a:off x="3514633" y="5817087"/>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7" name="TextBox 6"/>
          <p:cNvSpPr txBox="1"/>
          <p:nvPr/>
        </p:nvSpPr>
        <p:spPr>
          <a:xfrm>
            <a:off x="3357173" y="3827730"/>
            <a:ext cx="31290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1</a:t>
            </a:r>
          </a:p>
        </p:txBody>
      </p:sp>
      <p:sp>
        <p:nvSpPr>
          <p:cNvPr id="18" name="TextBox 17"/>
          <p:cNvSpPr txBox="1"/>
          <p:nvPr/>
        </p:nvSpPr>
        <p:spPr>
          <a:xfrm>
            <a:off x="3429001" y="5210581"/>
            <a:ext cx="50526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0.5</a:t>
            </a:r>
          </a:p>
        </p:txBody>
      </p:sp>
      <p:sp>
        <p:nvSpPr>
          <p:cNvPr id="19" name="TextBox 18"/>
          <p:cNvSpPr txBox="1"/>
          <p:nvPr/>
        </p:nvSpPr>
        <p:spPr>
          <a:xfrm>
            <a:off x="3924010" y="4600981"/>
            <a:ext cx="50526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0.5</a:t>
            </a:r>
          </a:p>
        </p:txBody>
      </p:sp>
      <p:sp>
        <p:nvSpPr>
          <p:cNvPr id="20" name="TextBox 19"/>
          <p:cNvSpPr txBox="1"/>
          <p:nvPr/>
        </p:nvSpPr>
        <p:spPr>
          <a:xfrm>
            <a:off x="5239977" y="3726955"/>
            <a:ext cx="50526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0.5</a:t>
            </a:r>
          </a:p>
        </p:txBody>
      </p:sp>
      <p:sp>
        <p:nvSpPr>
          <p:cNvPr id="21" name="TextBox 20"/>
          <p:cNvSpPr txBox="1"/>
          <p:nvPr/>
        </p:nvSpPr>
        <p:spPr>
          <a:xfrm>
            <a:off x="4964386" y="4264821"/>
            <a:ext cx="31290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1</a:t>
            </a:r>
          </a:p>
        </p:txBody>
      </p:sp>
      <p:cxnSp>
        <p:nvCxnSpPr>
          <p:cNvPr id="22" name="Straight Arrow Connector 21"/>
          <p:cNvCxnSpPr/>
          <p:nvPr/>
        </p:nvCxnSpPr>
        <p:spPr>
          <a:xfrm flipV="1">
            <a:off x="4803531" y="49366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239977" y="5053716"/>
            <a:ext cx="50526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0.5</a:t>
            </a:r>
          </a:p>
        </p:txBody>
      </p:sp>
    </p:spTree>
    <p:extLst>
      <p:ext uri="{BB962C8B-B14F-4D97-AF65-F5344CB8AC3E}">
        <p14:creationId xmlns:p14="http://schemas.microsoft.com/office/powerpoint/2010/main" val="2102656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0"/>
            <a:ext cx="8229600" cy="1999817"/>
          </a:xfrm>
        </p:spPr>
        <p:txBody>
          <a:bodyPr>
            <a:normAutofit fontScale="92500" lnSpcReduction="10000"/>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5562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dirty="0"/>
          </a:p>
        </p:txBody>
      </p:sp>
      <p:sp>
        <p:nvSpPr>
          <p:cNvPr id="5" name="Folded Corner 4"/>
          <p:cNvSpPr/>
          <p:nvPr/>
        </p:nvSpPr>
        <p:spPr>
          <a:xfrm>
            <a:off x="4191001" y="37627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6" name="Folded Corner 5"/>
          <p:cNvSpPr/>
          <p:nvPr/>
        </p:nvSpPr>
        <p:spPr>
          <a:xfrm>
            <a:off x="5716592" y="45562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8" name="Folded Corner 7"/>
          <p:cNvSpPr/>
          <p:nvPr/>
        </p:nvSpPr>
        <p:spPr>
          <a:xfrm>
            <a:off x="4195523" y="56073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cxnSp>
        <p:nvCxnSpPr>
          <p:cNvPr id="10" name="Straight Arrow Connector 9"/>
          <p:cNvCxnSpPr/>
          <p:nvPr/>
        </p:nvCxnSpPr>
        <p:spPr>
          <a:xfrm flipH="1" flipV="1">
            <a:off x="3276600" y="51343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5562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1595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0515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2109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63177" y="4661440"/>
            <a:ext cx="633503" cy="369330"/>
          </a:xfrm>
          <a:prstGeom prst="rect">
            <a:avLst/>
          </a:prstGeom>
          <a:noFill/>
        </p:spPr>
        <p:txBody>
          <a:bodyPr wrap="none" lIns="91438" tIns="45719" rIns="91438" bIns="45719" rtlCol="0">
            <a:spAutoFit/>
          </a:bodyPr>
          <a:lstStyle/>
          <a:p>
            <a:r>
              <a:rPr lang="en-US" dirty="0">
                <a:latin typeface="Arial"/>
                <a:cs typeface="Arial"/>
              </a:rPr>
              <a:t>0.58</a:t>
            </a:r>
          </a:p>
        </p:txBody>
      </p:sp>
      <p:sp>
        <p:nvSpPr>
          <p:cNvPr id="41" name="TextBox 40"/>
          <p:cNvSpPr txBox="1"/>
          <p:nvPr/>
        </p:nvSpPr>
        <p:spPr>
          <a:xfrm>
            <a:off x="6416931" y="4653615"/>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42" name="TextBox 41"/>
          <p:cNvSpPr txBox="1"/>
          <p:nvPr/>
        </p:nvSpPr>
        <p:spPr>
          <a:xfrm>
            <a:off x="3388199" y="3522280"/>
            <a:ext cx="633503" cy="369330"/>
          </a:xfrm>
          <a:prstGeom prst="rect">
            <a:avLst/>
          </a:prstGeom>
          <a:noFill/>
        </p:spPr>
        <p:txBody>
          <a:bodyPr wrap="none" lIns="91438" tIns="45719" rIns="91438" bIns="45719" rtlCol="0">
            <a:spAutoFit/>
          </a:bodyPr>
          <a:lstStyle/>
          <a:p>
            <a:r>
              <a:rPr lang="en-US" dirty="0">
                <a:latin typeface="Arial"/>
                <a:cs typeface="Arial"/>
              </a:rPr>
              <a:t>1.85</a:t>
            </a:r>
          </a:p>
        </p:txBody>
      </p:sp>
      <p:sp>
        <p:nvSpPr>
          <p:cNvPr id="43" name="TextBox 42"/>
          <p:cNvSpPr txBox="1"/>
          <p:nvPr/>
        </p:nvSpPr>
        <p:spPr>
          <a:xfrm>
            <a:off x="3370692" y="5969487"/>
            <a:ext cx="633503" cy="369330"/>
          </a:xfrm>
          <a:prstGeom prst="rect">
            <a:avLst/>
          </a:prstGeom>
          <a:noFill/>
        </p:spPr>
        <p:txBody>
          <a:bodyPr wrap="none" lIns="91438" tIns="45719" rIns="91438" bIns="45719" rtlCol="0">
            <a:spAutoFit/>
          </a:bodyPr>
          <a:lstStyle/>
          <a:p>
            <a:r>
              <a:rPr lang="en-US" dirty="0">
                <a:latin typeface="Arial"/>
                <a:cs typeface="Arial"/>
              </a:rPr>
              <a:t>0.58</a:t>
            </a:r>
          </a:p>
        </p:txBody>
      </p:sp>
      <p:cxnSp>
        <p:nvCxnSpPr>
          <p:cNvPr id="17" name="Straight Arrow Connector 16"/>
          <p:cNvCxnSpPr/>
          <p:nvPr/>
        </p:nvCxnSpPr>
        <p:spPr>
          <a:xfrm flipV="1">
            <a:off x="4803531" y="50890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0999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0"/>
            <a:ext cx="8229600" cy="1999817"/>
          </a:xfrm>
        </p:spPr>
        <p:txBody>
          <a:bodyPr>
            <a:normAutofit fontScale="92500" lnSpcReduction="10000"/>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4800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dirty="0"/>
          </a:p>
        </p:txBody>
      </p:sp>
      <p:sp>
        <p:nvSpPr>
          <p:cNvPr id="5" name="Folded Corner 4"/>
          <p:cNvSpPr/>
          <p:nvPr/>
        </p:nvSpPr>
        <p:spPr>
          <a:xfrm>
            <a:off x="4191001" y="36865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6" name="Folded Corner 5"/>
          <p:cNvSpPr/>
          <p:nvPr/>
        </p:nvSpPr>
        <p:spPr>
          <a:xfrm>
            <a:off x="5716592" y="44800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8" name="Folded Corner 7"/>
          <p:cNvSpPr/>
          <p:nvPr/>
        </p:nvSpPr>
        <p:spPr>
          <a:xfrm>
            <a:off x="4195523" y="55311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cxnSp>
        <p:nvCxnSpPr>
          <p:cNvPr id="10" name="Straight Arrow Connector 9"/>
          <p:cNvCxnSpPr/>
          <p:nvPr/>
        </p:nvCxnSpPr>
        <p:spPr>
          <a:xfrm flipH="1" flipV="1">
            <a:off x="3276600" y="50581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4800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0833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39753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1347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22082" y="3929846"/>
            <a:ext cx="633503"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0.58</a:t>
            </a:r>
          </a:p>
        </p:txBody>
      </p:sp>
      <p:sp>
        <p:nvSpPr>
          <p:cNvPr id="18" name="TextBox 17"/>
          <p:cNvSpPr txBox="1"/>
          <p:nvPr/>
        </p:nvSpPr>
        <p:spPr>
          <a:xfrm>
            <a:off x="3295940" y="5282316"/>
            <a:ext cx="633503"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0.29</a:t>
            </a:r>
          </a:p>
        </p:txBody>
      </p:sp>
      <p:sp>
        <p:nvSpPr>
          <p:cNvPr id="19" name="TextBox 18"/>
          <p:cNvSpPr txBox="1"/>
          <p:nvPr/>
        </p:nvSpPr>
        <p:spPr>
          <a:xfrm>
            <a:off x="3766795" y="4704491"/>
            <a:ext cx="633503"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0.29</a:t>
            </a:r>
          </a:p>
        </p:txBody>
      </p:sp>
      <p:sp>
        <p:nvSpPr>
          <p:cNvPr id="20" name="TextBox 19"/>
          <p:cNvSpPr txBox="1"/>
          <p:nvPr/>
        </p:nvSpPr>
        <p:spPr>
          <a:xfrm>
            <a:off x="5214059" y="3803156"/>
            <a:ext cx="50526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0.5</a:t>
            </a:r>
          </a:p>
        </p:txBody>
      </p:sp>
      <p:sp>
        <p:nvSpPr>
          <p:cNvPr id="21" name="TextBox 20"/>
          <p:cNvSpPr txBox="1"/>
          <p:nvPr/>
        </p:nvSpPr>
        <p:spPr>
          <a:xfrm>
            <a:off x="4698482" y="4341020"/>
            <a:ext cx="633503"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1.85</a:t>
            </a:r>
          </a:p>
        </p:txBody>
      </p:sp>
      <p:sp>
        <p:nvSpPr>
          <p:cNvPr id="22" name="TextBox 21"/>
          <p:cNvSpPr txBox="1"/>
          <p:nvPr/>
        </p:nvSpPr>
        <p:spPr>
          <a:xfrm>
            <a:off x="1863177" y="4585240"/>
            <a:ext cx="633503" cy="369330"/>
          </a:xfrm>
          <a:prstGeom prst="rect">
            <a:avLst/>
          </a:prstGeom>
          <a:noFill/>
        </p:spPr>
        <p:txBody>
          <a:bodyPr wrap="none" lIns="91438" tIns="45719" rIns="91438" bIns="45719" rtlCol="0">
            <a:spAutoFit/>
          </a:bodyPr>
          <a:lstStyle/>
          <a:p>
            <a:r>
              <a:rPr lang="en-US" dirty="0">
                <a:latin typeface="Arial"/>
                <a:cs typeface="Arial"/>
              </a:rPr>
              <a:t>0.58</a:t>
            </a:r>
          </a:p>
        </p:txBody>
      </p:sp>
      <p:sp>
        <p:nvSpPr>
          <p:cNvPr id="23" name="TextBox 22"/>
          <p:cNvSpPr txBox="1"/>
          <p:nvPr/>
        </p:nvSpPr>
        <p:spPr>
          <a:xfrm>
            <a:off x="6416931" y="4577415"/>
            <a:ext cx="505262" cy="369330"/>
          </a:xfrm>
          <a:prstGeom prst="rect">
            <a:avLst/>
          </a:prstGeom>
          <a:noFill/>
        </p:spPr>
        <p:txBody>
          <a:bodyPr wrap="none" lIns="91438" tIns="45719" rIns="91438" bIns="45719" rtlCol="0">
            <a:spAutoFit/>
          </a:bodyPr>
          <a:lstStyle/>
          <a:p>
            <a:r>
              <a:rPr lang="en-US" dirty="0">
                <a:latin typeface="Arial"/>
                <a:cs typeface="Arial"/>
              </a:rPr>
              <a:t>1.0</a:t>
            </a:r>
          </a:p>
        </p:txBody>
      </p:sp>
      <p:sp>
        <p:nvSpPr>
          <p:cNvPr id="24" name="TextBox 23"/>
          <p:cNvSpPr txBox="1"/>
          <p:nvPr/>
        </p:nvSpPr>
        <p:spPr>
          <a:xfrm>
            <a:off x="3388199" y="3446080"/>
            <a:ext cx="633503" cy="369330"/>
          </a:xfrm>
          <a:prstGeom prst="rect">
            <a:avLst/>
          </a:prstGeom>
          <a:noFill/>
        </p:spPr>
        <p:txBody>
          <a:bodyPr wrap="none" lIns="91438" tIns="45719" rIns="91438" bIns="45719" rtlCol="0">
            <a:spAutoFit/>
          </a:bodyPr>
          <a:lstStyle/>
          <a:p>
            <a:r>
              <a:rPr lang="en-US" dirty="0">
                <a:latin typeface="Arial"/>
                <a:cs typeface="Arial"/>
              </a:rPr>
              <a:t>1.85</a:t>
            </a:r>
          </a:p>
        </p:txBody>
      </p:sp>
      <p:sp>
        <p:nvSpPr>
          <p:cNvPr id="25" name="TextBox 24"/>
          <p:cNvSpPr txBox="1"/>
          <p:nvPr/>
        </p:nvSpPr>
        <p:spPr>
          <a:xfrm>
            <a:off x="3370692" y="5893287"/>
            <a:ext cx="633503" cy="369330"/>
          </a:xfrm>
          <a:prstGeom prst="rect">
            <a:avLst/>
          </a:prstGeom>
          <a:noFill/>
        </p:spPr>
        <p:txBody>
          <a:bodyPr wrap="none" lIns="91438" tIns="45719" rIns="91438" bIns="45719" rtlCol="0">
            <a:spAutoFit/>
          </a:bodyPr>
          <a:lstStyle/>
          <a:p>
            <a:r>
              <a:rPr lang="en-US" dirty="0">
                <a:latin typeface="Arial"/>
                <a:cs typeface="Arial"/>
              </a:rPr>
              <a:t>0.58</a:t>
            </a:r>
          </a:p>
        </p:txBody>
      </p:sp>
      <p:cxnSp>
        <p:nvCxnSpPr>
          <p:cNvPr id="26" name="Straight Arrow Connector 25"/>
          <p:cNvCxnSpPr/>
          <p:nvPr/>
        </p:nvCxnSpPr>
        <p:spPr>
          <a:xfrm flipV="1">
            <a:off x="4803531" y="50128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239977" y="5128651"/>
            <a:ext cx="505262" cy="369330"/>
          </a:xfrm>
          <a:prstGeom prst="rect">
            <a:avLst/>
          </a:prstGeom>
          <a:noFill/>
        </p:spPr>
        <p:txBody>
          <a:bodyPr wrap="none" lIns="91438" tIns="45719" rIns="91438" bIns="45719" rtlCol="0">
            <a:spAutoFit/>
          </a:bodyPr>
          <a:lstStyle/>
          <a:p>
            <a:r>
              <a:rPr lang="en-US" dirty="0">
                <a:solidFill>
                  <a:srgbClr val="008040"/>
                </a:solidFill>
                <a:latin typeface="Arial"/>
                <a:cs typeface="Arial"/>
              </a:rPr>
              <a:t>0.5</a:t>
            </a:r>
          </a:p>
        </p:txBody>
      </p:sp>
    </p:spTree>
    <p:extLst>
      <p:ext uri="{BB962C8B-B14F-4D97-AF65-F5344CB8AC3E}">
        <p14:creationId xmlns:p14="http://schemas.microsoft.com/office/powerpoint/2010/main" val="33165300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0"/>
            <a:ext cx="8229600" cy="1999817"/>
          </a:xfrm>
        </p:spPr>
        <p:txBody>
          <a:bodyPr>
            <a:normAutofit fontScale="92500" lnSpcReduction="10000"/>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5562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dirty="0"/>
          </a:p>
        </p:txBody>
      </p:sp>
      <p:sp>
        <p:nvSpPr>
          <p:cNvPr id="5" name="Folded Corner 4"/>
          <p:cNvSpPr/>
          <p:nvPr/>
        </p:nvSpPr>
        <p:spPr>
          <a:xfrm>
            <a:off x="4191001" y="37627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6" name="Folded Corner 5"/>
          <p:cNvSpPr/>
          <p:nvPr/>
        </p:nvSpPr>
        <p:spPr>
          <a:xfrm>
            <a:off x="5716592" y="45562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sp>
        <p:nvSpPr>
          <p:cNvPr id="8" name="Folded Corner 7"/>
          <p:cNvSpPr/>
          <p:nvPr/>
        </p:nvSpPr>
        <p:spPr>
          <a:xfrm>
            <a:off x="4195523" y="56073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a:p>
        </p:txBody>
      </p:sp>
      <p:cxnSp>
        <p:nvCxnSpPr>
          <p:cNvPr id="10" name="Straight Arrow Connector 9"/>
          <p:cNvCxnSpPr/>
          <p:nvPr/>
        </p:nvCxnSpPr>
        <p:spPr>
          <a:xfrm flipH="1" flipV="1">
            <a:off x="3276600" y="51343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5562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1595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0515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2109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90487" y="4661440"/>
            <a:ext cx="633503" cy="369330"/>
          </a:xfrm>
          <a:prstGeom prst="rect">
            <a:avLst/>
          </a:prstGeom>
          <a:noFill/>
        </p:spPr>
        <p:txBody>
          <a:bodyPr wrap="none" lIns="91438" tIns="45719" rIns="91438" bIns="45719" rtlCol="0">
            <a:spAutoFit/>
          </a:bodyPr>
          <a:lstStyle/>
          <a:p>
            <a:r>
              <a:rPr lang="en-US" dirty="0">
                <a:latin typeface="Arial"/>
                <a:cs typeface="Arial"/>
              </a:rPr>
              <a:t>0.39</a:t>
            </a:r>
          </a:p>
        </p:txBody>
      </p:sp>
      <p:sp>
        <p:nvSpPr>
          <p:cNvPr id="41" name="TextBox 40"/>
          <p:cNvSpPr txBox="1"/>
          <p:nvPr/>
        </p:nvSpPr>
        <p:spPr>
          <a:xfrm>
            <a:off x="6416931" y="4653615"/>
            <a:ext cx="633503" cy="369330"/>
          </a:xfrm>
          <a:prstGeom prst="rect">
            <a:avLst/>
          </a:prstGeom>
          <a:noFill/>
        </p:spPr>
        <p:txBody>
          <a:bodyPr wrap="none" lIns="91438" tIns="45719" rIns="91438" bIns="45719" rtlCol="0">
            <a:spAutoFit/>
          </a:bodyPr>
          <a:lstStyle/>
          <a:p>
            <a:r>
              <a:rPr lang="en-US" dirty="0">
                <a:latin typeface="Arial"/>
                <a:cs typeface="Arial"/>
              </a:rPr>
              <a:t>1.72</a:t>
            </a:r>
          </a:p>
        </p:txBody>
      </p:sp>
      <p:sp>
        <p:nvSpPr>
          <p:cNvPr id="42" name="TextBox 41"/>
          <p:cNvSpPr txBox="1"/>
          <p:nvPr/>
        </p:nvSpPr>
        <p:spPr>
          <a:xfrm>
            <a:off x="3388895" y="3522280"/>
            <a:ext cx="633503" cy="369330"/>
          </a:xfrm>
          <a:prstGeom prst="rect">
            <a:avLst/>
          </a:prstGeom>
          <a:noFill/>
        </p:spPr>
        <p:txBody>
          <a:bodyPr wrap="none" lIns="91438" tIns="45719" rIns="91438" bIns="45719" rtlCol="0">
            <a:spAutoFit/>
          </a:bodyPr>
          <a:lstStyle/>
          <a:p>
            <a:r>
              <a:rPr lang="en-US" dirty="0">
                <a:latin typeface="Arial"/>
                <a:cs typeface="Arial"/>
              </a:rPr>
              <a:t>1.31</a:t>
            </a:r>
          </a:p>
        </p:txBody>
      </p:sp>
      <p:sp>
        <p:nvSpPr>
          <p:cNvPr id="43" name="TextBox 42"/>
          <p:cNvSpPr txBox="1"/>
          <p:nvPr/>
        </p:nvSpPr>
        <p:spPr>
          <a:xfrm>
            <a:off x="3398002" y="5969487"/>
            <a:ext cx="633503" cy="369330"/>
          </a:xfrm>
          <a:prstGeom prst="rect">
            <a:avLst/>
          </a:prstGeom>
          <a:noFill/>
        </p:spPr>
        <p:txBody>
          <a:bodyPr wrap="none" lIns="91438" tIns="45719" rIns="91438" bIns="45719" rtlCol="0">
            <a:spAutoFit/>
          </a:bodyPr>
          <a:lstStyle/>
          <a:p>
            <a:r>
              <a:rPr lang="en-US" dirty="0">
                <a:latin typeface="Arial"/>
                <a:cs typeface="Arial"/>
              </a:rPr>
              <a:t>0.58</a:t>
            </a:r>
          </a:p>
        </p:txBody>
      </p:sp>
      <p:sp>
        <p:nvSpPr>
          <p:cNvPr id="22" name="Rounded Rectangle 21"/>
          <p:cNvSpPr/>
          <p:nvPr/>
        </p:nvSpPr>
        <p:spPr>
          <a:xfrm>
            <a:off x="3725277" y="4750321"/>
            <a:ext cx="1545483" cy="557193"/>
          </a:xfrm>
          <a:prstGeom prst="roundRect">
            <a:avLst>
              <a:gd name="adj" fmla="val 16408"/>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lIns="91438" tIns="0" rIns="91438" bIns="45719" rtlCol="0" anchor="b"/>
          <a:lstStyle/>
          <a:p>
            <a:pPr algn="ctr"/>
            <a:r>
              <a:rPr lang="en-US" b="1" dirty="0"/>
              <a:t>. . .</a:t>
            </a:r>
          </a:p>
        </p:txBody>
      </p:sp>
      <p:cxnSp>
        <p:nvCxnSpPr>
          <p:cNvPr id="18" name="Straight Arrow Connector 17"/>
          <p:cNvCxnSpPr/>
          <p:nvPr/>
        </p:nvCxnSpPr>
        <p:spPr>
          <a:xfrm flipV="1">
            <a:off x="4803531" y="50890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07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0"/>
            <a:ext cx="8229600" cy="1999817"/>
          </a:xfrm>
        </p:spPr>
        <p:txBody>
          <a:bodyPr>
            <a:normAutofit fontScale="92500" lnSpcReduction="10000"/>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grpSp>
        <p:nvGrpSpPr>
          <p:cNvPr id="7" name="Group 6"/>
          <p:cNvGrpSpPr/>
          <p:nvPr/>
        </p:nvGrpSpPr>
        <p:grpSpPr>
          <a:xfrm>
            <a:off x="1027982" y="3380558"/>
            <a:ext cx="6104243" cy="2944042"/>
            <a:chOff x="2738564" y="7443800"/>
            <a:chExt cx="16277982" cy="5888084"/>
          </a:xfrm>
        </p:grpSpPr>
        <p:sp>
          <p:nvSpPr>
            <p:cNvPr id="4" name="Folded Corner 3"/>
            <p:cNvSpPr/>
            <p:nvPr/>
          </p:nvSpPr>
          <p:spPr>
            <a:xfrm>
              <a:off x="7116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dirty="0"/>
            </a:p>
          </p:txBody>
        </p:sp>
        <p:sp>
          <p:nvSpPr>
            <p:cNvPr id="5" name="Folded Corner 4"/>
            <p:cNvSpPr/>
            <p:nvPr/>
          </p:nvSpPr>
          <p:spPr>
            <a:xfrm>
              <a:off x="11176002" y="792480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a:p>
          </p:txBody>
        </p:sp>
        <p:sp>
          <p:nvSpPr>
            <p:cNvPr id="6" name="Folded Corner 5"/>
            <p:cNvSpPr/>
            <p:nvPr/>
          </p:nvSpPr>
          <p:spPr>
            <a:xfrm>
              <a:off x="15244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a:p>
          </p:txBody>
        </p:sp>
        <p:sp>
          <p:nvSpPr>
            <p:cNvPr id="8" name="Folded Corner 7"/>
            <p:cNvSpPr/>
            <p:nvPr/>
          </p:nvSpPr>
          <p:spPr>
            <a:xfrm>
              <a:off x="11188060" y="1161388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a:p>
          </p:txBody>
        </p:sp>
        <p:cxnSp>
          <p:nvCxnSpPr>
            <p:cNvPr id="10" name="Straight Arrow Connector 9"/>
            <p:cNvCxnSpPr/>
            <p:nvPr/>
          </p:nvCxnSpPr>
          <p:spPr>
            <a:xfrm flipH="1" flipV="1">
              <a:off x="8737600" y="10668000"/>
              <a:ext cx="2438400" cy="94588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11986680" y="9511760"/>
              <a:ext cx="12059" cy="21021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8737600" y="8718280"/>
              <a:ext cx="2438400"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12797357" y="8502250"/>
              <a:ext cx="2446885"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2797357" y="8821164"/>
              <a:ext cx="2446885" cy="11877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576666" y="9722120"/>
              <a:ext cx="2369363" cy="993670"/>
            </a:xfrm>
            <a:prstGeom prst="rect">
              <a:avLst/>
            </a:prstGeom>
            <a:noFill/>
          </p:spPr>
          <p:txBody>
            <a:bodyPr wrap="none" lIns="217709" tIns="108855" rIns="217709" bIns="108855" rtlCol="0">
              <a:spAutoFit/>
            </a:bodyPr>
            <a:lstStyle/>
            <a:p>
              <a:pPr algn="ctr"/>
              <a:r>
                <a:rPr lang="en-US" dirty="0">
                  <a:latin typeface="Arial"/>
                  <a:cs typeface="Arial"/>
                </a:rPr>
                <a:t>0.46</a:t>
              </a:r>
            </a:p>
          </p:txBody>
        </p:sp>
        <p:sp>
          <p:nvSpPr>
            <p:cNvPr id="41" name="TextBox 40"/>
            <p:cNvSpPr txBox="1"/>
            <p:nvPr/>
          </p:nvSpPr>
          <p:spPr>
            <a:xfrm>
              <a:off x="16647183" y="9706470"/>
              <a:ext cx="2369363" cy="993670"/>
            </a:xfrm>
            <a:prstGeom prst="rect">
              <a:avLst/>
            </a:prstGeom>
            <a:noFill/>
          </p:spPr>
          <p:txBody>
            <a:bodyPr wrap="none" lIns="217709" tIns="108855" rIns="217709" bIns="108855" rtlCol="0">
              <a:spAutoFit/>
            </a:bodyPr>
            <a:lstStyle/>
            <a:p>
              <a:pPr algn="ctr"/>
              <a:r>
                <a:rPr lang="en-US" dirty="0">
                  <a:latin typeface="Arial"/>
                  <a:cs typeface="Arial"/>
                </a:rPr>
                <a:t>1.37</a:t>
              </a:r>
            </a:p>
          </p:txBody>
        </p:sp>
        <p:sp>
          <p:nvSpPr>
            <p:cNvPr id="42" name="TextBox 41"/>
            <p:cNvSpPr txBox="1"/>
            <p:nvPr/>
          </p:nvSpPr>
          <p:spPr>
            <a:xfrm>
              <a:off x="8470604" y="7443800"/>
              <a:ext cx="2369363" cy="993670"/>
            </a:xfrm>
            <a:prstGeom prst="rect">
              <a:avLst/>
            </a:prstGeom>
            <a:noFill/>
          </p:spPr>
          <p:txBody>
            <a:bodyPr wrap="none" lIns="217709" tIns="108855" rIns="217709" bIns="108855" rtlCol="0">
              <a:spAutoFit/>
            </a:bodyPr>
            <a:lstStyle/>
            <a:p>
              <a:pPr algn="ctr"/>
              <a:r>
                <a:rPr lang="en-US" dirty="0">
                  <a:latin typeface="Arial"/>
                  <a:cs typeface="Arial"/>
                </a:rPr>
                <a:t>1.44</a:t>
              </a:r>
            </a:p>
          </p:txBody>
        </p:sp>
        <p:sp>
          <p:nvSpPr>
            <p:cNvPr id="43" name="TextBox 42"/>
            <p:cNvSpPr txBox="1"/>
            <p:nvPr/>
          </p:nvSpPr>
          <p:spPr>
            <a:xfrm>
              <a:off x="8633119" y="12338214"/>
              <a:ext cx="2369363" cy="993670"/>
            </a:xfrm>
            <a:prstGeom prst="rect">
              <a:avLst/>
            </a:prstGeom>
            <a:noFill/>
          </p:spPr>
          <p:txBody>
            <a:bodyPr wrap="none" lIns="217709" tIns="108855" rIns="217709" bIns="108855" rtlCol="0">
              <a:spAutoFit/>
            </a:bodyPr>
            <a:lstStyle/>
            <a:p>
              <a:pPr algn="ctr"/>
              <a:r>
                <a:rPr lang="en-US" dirty="0">
                  <a:latin typeface="Arial"/>
                  <a:cs typeface="Arial"/>
                </a:rPr>
                <a:t>0.73</a:t>
              </a:r>
            </a:p>
          </p:txBody>
        </p:sp>
        <p:sp>
          <p:nvSpPr>
            <p:cNvPr id="17" name="TextBox 16"/>
            <p:cNvSpPr txBox="1"/>
            <p:nvPr/>
          </p:nvSpPr>
          <p:spPr>
            <a:xfrm>
              <a:off x="2738564" y="7580970"/>
              <a:ext cx="4421208" cy="993670"/>
            </a:xfrm>
            <a:prstGeom prst="rect">
              <a:avLst/>
            </a:prstGeom>
            <a:noFill/>
          </p:spPr>
          <p:txBody>
            <a:bodyPr wrap="none" lIns="217709" tIns="108855" rIns="217709" bIns="108855" rtlCol="0">
              <a:spAutoFit/>
            </a:bodyPr>
            <a:lstStyle/>
            <a:p>
              <a:pPr algn="ctr"/>
              <a:r>
                <a:rPr lang="en-US" b="1" dirty="0">
                  <a:latin typeface="Arial"/>
                  <a:cs typeface="Arial"/>
                </a:rPr>
                <a:t>Final state:</a:t>
              </a:r>
            </a:p>
          </p:txBody>
        </p:sp>
        <p:cxnSp>
          <p:nvCxnSpPr>
            <p:cNvPr id="18" name="Straight Arrow Connector 17"/>
            <p:cNvCxnSpPr/>
            <p:nvPr/>
          </p:nvCxnSpPr>
          <p:spPr>
            <a:xfrm flipV="1">
              <a:off x="12809416" y="10577390"/>
              <a:ext cx="2434827" cy="11186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561228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Implementation</a:t>
            </a:r>
          </a:p>
        </p:txBody>
      </p:sp>
      <p:sp>
        <p:nvSpPr>
          <p:cNvPr id="3" name="Content Placeholder 2"/>
          <p:cNvSpPr>
            <a:spLocks noGrp="1"/>
          </p:cNvSpPr>
          <p:nvPr>
            <p:ph idx="1"/>
          </p:nvPr>
        </p:nvSpPr>
        <p:spPr>
          <a:xfrm>
            <a:off x="457200" y="1295400"/>
            <a:ext cx="8229600" cy="5029200"/>
          </a:xfrm>
        </p:spPr>
        <p:txBody>
          <a:bodyPr>
            <a:normAutofit/>
          </a:bodyPr>
          <a:lstStyle/>
          <a:p>
            <a:pPr marL="19202" indent="0">
              <a:spcBef>
                <a:spcPct val="0"/>
              </a:spcBef>
              <a:buNone/>
            </a:pPr>
            <a:r>
              <a:rPr lang="en-US" sz="1600" dirty="0">
                <a:latin typeface="Consolas"/>
                <a:ea typeface="Consolas" charset="0"/>
                <a:cs typeface="Consolas"/>
              </a:rPr>
              <a:t>links = </a:t>
            </a:r>
            <a:r>
              <a:rPr lang="en-US" sz="1600" dirty="0">
                <a:solidFill>
                  <a:srgbClr val="008040"/>
                </a:solidFill>
                <a:latin typeface="Consolas"/>
                <a:ea typeface="Consolas" charset="0"/>
                <a:cs typeface="Consolas"/>
              </a:rPr>
              <a:t># RDD of (</a:t>
            </a:r>
            <a:r>
              <a:rPr lang="en-US" sz="1600" dirty="0" err="1">
                <a:solidFill>
                  <a:srgbClr val="008040"/>
                </a:solidFill>
                <a:latin typeface="Consolas"/>
                <a:ea typeface="Consolas" charset="0"/>
                <a:cs typeface="Consolas"/>
              </a:rPr>
              <a:t>url</a:t>
            </a:r>
            <a:r>
              <a:rPr lang="en-US" sz="1600" dirty="0">
                <a:solidFill>
                  <a:srgbClr val="008040"/>
                </a:solidFill>
                <a:latin typeface="Consolas"/>
                <a:ea typeface="Consolas" charset="0"/>
                <a:cs typeface="Consolas"/>
              </a:rPr>
              <a:t>, neighbors) pairs</a:t>
            </a:r>
          </a:p>
          <a:p>
            <a:pPr marL="19202" indent="0">
              <a:spcBef>
                <a:spcPct val="0"/>
              </a:spcBef>
              <a:buNone/>
            </a:pPr>
            <a:r>
              <a:rPr lang="en-US" sz="1600" dirty="0">
                <a:latin typeface="Consolas"/>
                <a:ea typeface="Consolas" charset="0"/>
                <a:cs typeface="Consolas"/>
              </a:rPr>
              <a:t>ranks = </a:t>
            </a:r>
            <a:r>
              <a:rPr lang="en-US" sz="1600" dirty="0">
                <a:solidFill>
                  <a:srgbClr val="008040"/>
                </a:solidFill>
                <a:latin typeface="Consolas"/>
                <a:ea typeface="Consolas" charset="0"/>
                <a:cs typeface="Consolas"/>
              </a:rPr>
              <a:t># RDD of (</a:t>
            </a:r>
            <a:r>
              <a:rPr lang="en-US" sz="1600" dirty="0" err="1">
                <a:solidFill>
                  <a:srgbClr val="008040"/>
                </a:solidFill>
                <a:latin typeface="Consolas"/>
                <a:ea typeface="Consolas" charset="0"/>
                <a:cs typeface="Consolas"/>
              </a:rPr>
              <a:t>url</a:t>
            </a:r>
            <a:r>
              <a:rPr lang="en-US" sz="1600" dirty="0">
                <a:solidFill>
                  <a:srgbClr val="008040"/>
                </a:solidFill>
                <a:latin typeface="Consolas"/>
                <a:ea typeface="Consolas" charset="0"/>
                <a:cs typeface="Consolas"/>
              </a:rPr>
              <a:t>, rank) pairs</a:t>
            </a:r>
          </a:p>
          <a:p>
            <a:pPr marL="19202" indent="0">
              <a:spcBef>
                <a:spcPct val="0"/>
              </a:spcBef>
              <a:buNone/>
            </a:pPr>
            <a:endParaRPr lang="en-US" sz="1600" dirty="0">
              <a:solidFill>
                <a:srgbClr val="008000"/>
              </a:solidFill>
              <a:latin typeface="Consolas"/>
              <a:ea typeface="Consolas" charset="0"/>
              <a:cs typeface="Consolas"/>
            </a:endParaRPr>
          </a:p>
          <a:p>
            <a:pPr marL="19202" indent="0">
              <a:spcBef>
                <a:spcPct val="0"/>
              </a:spcBef>
              <a:buNone/>
            </a:pPr>
            <a:r>
              <a:rPr lang="en-US" sz="1600" b="1" dirty="0">
                <a:latin typeface="Consolas"/>
                <a:ea typeface="Consolas" charset="0"/>
                <a:cs typeface="Consolas"/>
              </a:rPr>
              <a:t>for</a:t>
            </a:r>
            <a:r>
              <a:rPr lang="en-US" sz="1600" dirty="0">
                <a:latin typeface="Consolas"/>
                <a:ea typeface="Consolas" charset="0"/>
                <a:cs typeface="Consolas"/>
              </a:rPr>
              <a:t> </a:t>
            </a:r>
            <a:r>
              <a:rPr lang="en-US" sz="1600" dirty="0" err="1">
                <a:latin typeface="Consolas"/>
                <a:ea typeface="Consolas" charset="0"/>
                <a:cs typeface="Consolas"/>
              </a:rPr>
              <a:t>i</a:t>
            </a:r>
            <a:r>
              <a:rPr lang="en-US" sz="1600" dirty="0">
                <a:latin typeface="Consolas"/>
                <a:ea typeface="Consolas" charset="0"/>
                <a:cs typeface="Consolas"/>
              </a:rPr>
              <a:t> </a:t>
            </a:r>
            <a:r>
              <a:rPr lang="en-US" sz="1600" b="1" dirty="0">
                <a:latin typeface="Consolas"/>
                <a:ea typeface="Consolas" charset="0"/>
                <a:cs typeface="Consolas"/>
              </a:rPr>
              <a:t>in</a:t>
            </a:r>
            <a:r>
              <a:rPr lang="en-US" sz="1600" dirty="0">
                <a:latin typeface="Consolas"/>
                <a:ea typeface="Consolas" charset="0"/>
                <a:cs typeface="Consolas"/>
              </a:rPr>
              <a:t> range(NUM_ITERATIONS):</a:t>
            </a:r>
          </a:p>
          <a:p>
            <a:pPr marL="19202" indent="0">
              <a:spcBef>
                <a:spcPct val="0"/>
              </a:spcBef>
              <a:buNone/>
            </a:pPr>
            <a:r>
              <a:rPr lang="en-US" sz="1600" dirty="0">
                <a:latin typeface="Consolas"/>
                <a:ea typeface="Consolas" charset="0"/>
                <a:cs typeface="Consolas"/>
              </a:rPr>
              <a:t>    </a:t>
            </a:r>
            <a:r>
              <a:rPr lang="en-US" sz="1600" b="1" dirty="0" err="1">
                <a:latin typeface="Consolas"/>
                <a:ea typeface="Consolas" charset="0"/>
                <a:cs typeface="Consolas"/>
              </a:rPr>
              <a:t>def</a:t>
            </a:r>
            <a:r>
              <a:rPr lang="en-US" sz="1600" b="1" dirty="0">
                <a:latin typeface="Consolas"/>
                <a:ea typeface="Consolas" charset="0"/>
                <a:cs typeface="Consolas"/>
              </a:rPr>
              <a:t> </a:t>
            </a:r>
            <a:r>
              <a:rPr lang="en-US" sz="1600" dirty="0" err="1">
                <a:latin typeface="Consolas"/>
                <a:ea typeface="Consolas" charset="0"/>
                <a:cs typeface="Consolas"/>
              </a:rPr>
              <a:t>compute_contribs</a:t>
            </a:r>
            <a:r>
              <a:rPr lang="en-US" sz="1600" dirty="0">
                <a:latin typeface="Consolas"/>
                <a:ea typeface="Consolas" charset="0"/>
                <a:cs typeface="Consolas"/>
              </a:rPr>
              <a:t>(pair):</a:t>
            </a:r>
            <a:br>
              <a:rPr lang="en-US" sz="1600" dirty="0">
                <a:latin typeface="Consolas"/>
                <a:ea typeface="Consolas" charset="0"/>
                <a:cs typeface="Consolas"/>
              </a:rPr>
            </a:br>
            <a:r>
              <a:rPr lang="en-US" sz="1600" dirty="0">
                <a:latin typeface="Consolas"/>
                <a:ea typeface="Consolas" charset="0"/>
                <a:cs typeface="Consolas"/>
              </a:rPr>
              <a:t>        [</a:t>
            </a:r>
            <a:r>
              <a:rPr lang="en-US" sz="1600" dirty="0" err="1">
                <a:latin typeface="Consolas"/>
                <a:ea typeface="Consolas" charset="0"/>
                <a:cs typeface="Consolas"/>
              </a:rPr>
              <a:t>url</a:t>
            </a:r>
            <a:r>
              <a:rPr lang="en-US" sz="1600" dirty="0">
                <a:latin typeface="Consolas"/>
                <a:ea typeface="Consolas" charset="0"/>
                <a:cs typeface="Consolas"/>
              </a:rPr>
              <a:t>, [links, rank]] = pair  </a:t>
            </a:r>
            <a:r>
              <a:rPr lang="en-US" sz="1600" dirty="0">
                <a:solidFill>
                  <a:srgbClr val="008000"/>
                </a:solidFill>
                <a:latin typeface="Consolas"/>
                <a:ea typeface="Consolas" charset="0"/>
                <a:cs typeface="Consolas"/>
              </a:rPr>
              <a:t># split key-value pair</a:t>
            </a:r>
          </a:p>
          <a:p>
            <a:pPr marL="19202" indent="0">
              <a:spcBef>
                <a:spcPct val="0"/>
              </a:spcBef>
              <a:buNone/>
            </a:pPr>
            <a:r>
              <a:rPr lang="en-US" sz="1600" dirty="0">
                <a:latin typeface="Consolas"/>
                <a:ea typeface="Consolas" charset="0"/>
                <a:cs typeface="Consolas"/>
              </a:rPr>
              <a:t>        </a:t>
            </a:r>
            <a:r>
              <a:rPr lang="en-US" sz="1600" b="1" dirty="0">
                <a:latin typeface="Consolas"/>
                <a:ea typeface="Consolas" charset="0"/>
                <a:cs typeface="Consolas"/>
              </a:rPr>
              <a:t>return</a:t>
            </a:r>
            <a:r>
              <a:rPr lang="en-US" sz="1600" dirty="0">
                <a:latin typeface="Consolas"/>
                <a:ea typeface="Consolas" charset="0"/>
                <a:cs typeface="Consolas"/>
              </a:rPr>
              <a:t> [(</a:t>
            </a:r>
            <a:r>
              <a:rPr lang="en-US" sz="1600" dirty="0" err="1">
                <a:latin typeface="Consolas"/>
                <a:ea typeface="Consolas" charset="0"/>
                <a:cs typeface="Consolas"/>
              </a:rPr>
              <a:t>dest</a:t>
            </a:r>
            <a:r>
              <a:rPr lang="en-US" sz="1600" dirty="0">
                <a:latin typeface="Consolas"/>
                <a:ea typeface="Consolas" charset="0"/>
                <a:cs typeface="Consolas"/>
              </a:rPr>
              <a:t>, rank/</a:t>
            </a:r>
            <a:r>
              <a:rPr lang="en-US" sz="1600" dirty="0" err="1">
                <a:latin typeface="Consolas"/>
                <a:ea typeface="Consolas" charset="0"/>
                <a:cs typeface="Consolas"/>
              </a:rPr>
              <a:t>len</a:t>
            </a:r>
            <a:r>
              <a:rPr lang="en-US" sz="1600" dirty="0">
                <a:latin typeface="Consolas"/>
                <a:ea typeface="Consolas" charset="0"/>
                <a:cs typeface="Consolas"/>
              </a:rPr>
              <a:t>(links)) </a:t>
            </a:r>
            <a:r>
              <a:rPr lang="en-US" sz="1600" b="1" dirty="0">
                <a:latin typeface="Consolas"/>
                <a:ea typeface="Consolas" charset="0"/>
                <a:cs typeface="Consolas"/>
              </a:rPr>
              <a:t>for</a:t>
            </a:r>
            <a:r>
              <a:rPr lang="en-US" sz="1600" dirty="0">
                <a:latin typeface="Consolas"/>
                <a:ea typeface="Consolas" charset="0"/>
                <a:cs typeface="Consolas"/>
              </a:rPr>
              <a:t> </a:t>
            </a:r>
            <a:r>
              <a:rPr lang="en-US" sz="1600" dirty="0" err="1">
                <a:latin typeface="Consolas"/>
                <a:ea typeface="Consolas" charset="0"/>
                <a:cs typeface="Consolas"/>
              </a:rPr>
              <a:t>dest</a:t>
            </a:r>
            <a:r>
              <a:rPr lang="en-US" sz="1600" dirty="0">
                <a:latin typeface="Consolas"/>
                <a:ea typeface="Consolas" charset="0"/>
                <a:cs typeface="Consolas"/>
              </a:rPr>
              <a:t> </a:t>
            </a:r>
            <a:r>
              <a:rPr lang="en-US" sz="1600" b="1" dirty="0">
                <a:latin typeface="Consolas"/>
                <a:ea typeface="Consolas" charset="0"/>
                <a:cs typeface="Consolas"/>
              </a:rPr>
              <a:t>in</a:t>
            </a:r>
            <a:r>
              <a:rPr lang="en-US" sz="1600" dirty="0">
                <a:latin typeface="Consolas"/>
                <a:ea typeface="Consolas" charset="0"/>
                <a:cs typeface="Consolas"/>
              </a:rPr>
              <a:t> links]</a:t>
            </a:r>
          </a:p>
          <a:p>
            <a:pPr marL="19202" indent="0">
              <a:spcBef>
                <a:spcPct val="0"/>
              </a:spcBef>
              <a:buNone/>
            </a:pPr>
            <a:endParaRPr lang="en-US" sz="1600" dirty="0">
              <a:latin typeface="Consolas"/>
              <a:ea typeface="Consolas" charset="0"/>
              <a:cs typeface="Consolas"/>
            </a:endParaRPr>
          </a:p>
          <a:p>
            <a:pPr marL="19202" indent="0">
              <a:spcBef>
                <a:spcPct val="0"/>
              </a:spcBef>
              <a:buNone/>
            </a:pPr>
            <a:r>
              <a:rPr lang="en-US" sz="1600" dirty="0">
                <a:latin typeface="Consolas"/>
                <a:ea typeface="Consolas" charset="0"/>
                <a:cs typeface="Consolas"/>
              </a:rPr>
              <a:t>    </a:t>
            </a:r>
            <a:r>
              <a:rPr lang="en-US" sz="1600" dirty="0" err="1">
                <a:latin typeface="Consolas"/>
                <a:ea typeface="Consolas" charset="0"/>
                <a:cs typeface="Consolas"/>
              </a:rPr>
              <a:t>contribs</a:t>
            </a:r>
            <a:r>
              <a:rPr lang="en-US" sz="1600" dirty="0">
                <a:latin typeface="Consolas"/>
                <a:ea typeface="Consolas" charset="0"/>
                <a:cs typeface="Consolas"/>
              </a:rPr>
              <a:t> = </a:t>
            </a:r>
            <a:r>
              <a:rPr lang="en-US" sz="1600" dirty="0" err="1">
                <a:latin typeface="Consolas"/>
                <a:ea typeface="Consolas" charset="0"/>
                <a:cs typeface="Consolas"/>
              </a:rPr>
              <a:t>links.</a:t>
            </a:r>
            <a:r>
              <a:rPr lang="en-US" sz="1600" dirty="0" err="1">
                <a:solidFill>
                  <a:srgbClr val="3366FF"/>
                </a:solidFill>
                <a:latin typeface="Consolas"/>
                <a:ea typeface="Consolas" charset="0"/>
                <a:cs typeface="Consolas"/>
              </a:rPr>
              <a:t>join</a:t>
            </a:r>
            <a:r>
              <a:rPr lang="en-US" sz="1600" dirty="0">
                <a:latin typeface="Consolas"/>
                <a:ea typeface="Consolas" charset="0"/>
                <a:cs typeface="Consolas"/>
              </a:rPr>
              <a:t>(ranks).</a:t>
            </a:r>
            <a:r>
              <a:rPr lang="en-US" sz="1600" dirty="0" err="1">
                <a:solidFill>
                  <a:srgbClr val="3366FF"/>
                </a:solidFill>
                <a:latin typeface="Consolas"/>
                <a:ea typeface="Consolas" charset="0"/>
                <a:cs typeface="Consolas"/>
              </a:rPr>
              <a:t>flatMap</a:t>
            </a:r>
            <a:r>
              <a:rPr lang="en-US" sz="1600" dirty="0">
                <a:latin typeface="Consolas"/>
                <a:ea typeface="Consolas" charset="0"/>
                <a:cs typeface="Consolas"/>
              </a:rPr>
              <a:t>(</a:t>
            </a:r>
            <a:r>
              <a:rPr lang="en-US" sz="1600" dirty="0" err="1">
                <a:latin typeface="Consolas"/>
                <a:ea typeface="Consolas" charset="0"/>
                <a:cs typeface="Consolas"/>
              </a:rPr>
              <a:t>compute_contribs</a:t>
            </a:r>
            <a:r>
              <a:rPr lang="en-US" sz="1600" dirty="0">
                <a:latin typeface="Consolas"/>
                <a:ea typeface="Consolas" charset="0"/>
                <a:cs typeface="Consolas"/>
              </a:rPr>
              <a:t>)</a:t>
            </a:r>
          </a:p>
          <a:p>
            <a:pPr marL="19202" indent="0">
              <a:spcBef>
                <a:spcPct val="0"/>
              </a:spcBef>
              <a:buNone/>
            </a:pPr>
            <a:r>
              <a:rPr lang="en-US" sz="1600" dirty="0">
                <a:latin typeface="Consolas"/>
                <a:ea typeface="Consolas" charset="0"/>
                <a:cs typeface="Consolas"/>
              </a:rPr>
              <a:t>    ranks = </a:t>
            </a:r>
            <a:r>
              <a:rPr lang="en-US" sz="1600" dirty="0" err="1">
                <a:latin typeface="Consolas"/>
                <a:ea typeface="Consolas" charset="0"/>
                <a:cs typeface="Consolas"/>
              </a:rPr>
              <a:t>contribs.</a:t>
            </a:r>
            <a:r>
              <a:rPr lang="en-US" sz="1600" dirty="0" err="1">
                <a:solidFill>
                  <a:srgbClr val="3366FF"/>
                </a:solidFill>
                <a:latin typeface="Consolas"/>
                <a:ea typeface="Consolas" charset="0"/>
                <a:cs typeface="Consolas"/>
              </a:rPr>
              <a:t>reduceByKey</a:t>
            </a:r>
            <a:r>
              <a:rPr lang="en-US" sz="1600" dirty="0">
                <a:latin typeface="Consolas"/>
                <a:ea typeface="Consolas" charset="0"/>
                <a:cs typeface="Consolas"/>
              </a:rPr>
              <a:t>(</a:t>
            </a:r>
            <a:r>
              <a:rPr lang="en-US" sz="1600" dirty="0">
                <a:solidFill>
                  <a:srgbClr val="FF0080"/>
                </a:solidFill>
                <a:latin typeface="Consolas"/>
                <a:ea typeface="Consolas" charset="0"/>
                <a:cs typeface="Consolas"/>
              </a:rPr>
              <a:t>lambda x, y: x + y</a:t>
            </a:r>
            <a:r>
              <a:rPr lang="en-US" sz="1600" dirty="0">
                <a:latin typeface="Consolas"/>
                <a:ea typeface="Consolas" charset="0"/>
                <a:cs typeface="Consolas"/>
              </a:rPr>
              <a:t>) \</a:t>
            </a:r>
            <a:br>
              <a:rPr lang="en-US" sz="1600" dirty="0">
                <a:latin typeface="Consolas"/>
                <a:ea typeface="Consolas" charset="0"/>
                <a:cs typeface="Consolas"/>
              </a:rPr>
            </a:br>
            <a:r>
              <a:rPr lang="en-US" sz="1600" dirty="0">
                <a:latin typeface="Consolas"/>
                <a:ea typeface="Consolas" charset="0"/>
                <a:cs typeface="Consolas"/>
              </a:rPr>
              <a:t>                    .</a:t>
            </a:r>
            <a:r>
              <a:rPr lang="en-US" sz="1600" dirty="0" err="1">
                <a:solidFill>
                  <a:srgbClr val="3366FF"/>
                </a:solidFill>
                <a:latin typeface="Consolas"/>
                <a:ea typeface="Consolas" charset="0"/>
                <a:cs typeface="Consolas"/>
              </a:rPr>
              <a:t>mapValues</a:t>
            </a:r>
            <a:r>
              <a:rPr lang="en-US" sz="1600" dirty="0">
                <a:latin typeface="Consolas"/>
                <a:ea typeface="Consolas" charset="0"/>
                <a:cs typeface="Consolas"/>
              </a:rPr>
              <a:t>(</a:t>
            </a:r>
            <a:r>
              <a:rPr lang="en-US" sz="1600" dirty="0">
                <a:solidFill>
                  <a:srgbClr val="FF0080"/>
                </a:solidFill>
                <a:latin typeface="Consolas"/>
                <a:ea typeface="Consolas" charset="0"/>
                <a:cs typeface="Consolas"/>
              </a:rPr>
              <a:t>lambda x: 0.15 + 0.85 * x</a:t>
            </a:r>
            <a:r>
              <a:rPr lang="en-US" sz="1600" dirty="0">
                <a:latin typeface="Consolas"/>
                <a:ea typeface="Consolas" charset="0"/>
                <a:cs typeface="Consolas"/>
              </a:rPr>
              <a:t>)</a:t>
            </a:r>
            <a:br>
              <a:rPr lang="en-US" sz="1600" dirty="0">
                <a:latin typeface="Consolas"/>
                <a:ea typeface="Consolas" charset="0"/>
                <a:cs typeface="Consolas"/>
              </a:rPr>
            </a:br>
            <a:br>
              <a:rPr lang="en-US" sz="1600" dirty="0">
                <a:latin typeface="Consolas"/>
                <a:ea typeface="Consolas" charset="0"/>
                <a:cs typeface="Consolas"/>
              </a:rPr>
            </a:br>
            <a:r>
              <a:rPr lang="en-US" sz="1600" dirty="0" err="1">
                <a:latin typeface="Consolas"/>
                <a:ea typeface="Consolas" charset="0"/>
                <a:cs typeface="Consolas"/>
              </a:rPr>
              <a:t>ranks.</a:t>
            </a:r>
            <a:r>
              <a:rPr lang="en-US" sz="1600" dirty="0" err="1">
                <a:solidFill>
                  <a:srgbClr val="3366FF"/>
                </a:solidFill>
                <a:latin typeface="Consolas"/>
                <a:ea typeface="Consolas" charset="0"/>
                <a:cs typeface="Consolas"/>
              </a:rPr>
              <a:t>saveAsTextFile</a:t>
            </a:r>
            <a:r>
              <a:rPr lang="en-US" sz="1600" dirty="0">
                <a:latin typeface="Consolas"/>
                <a:ea typeface="Consolas" charset="0"/>
                <a:cs typeface="Consolas"/>
              </a:rPr>
              <a:t>(...)</a:t>
            </a:r>
          </a:p>
          <a:p>
            <a:pPr marL="19202" indent="0">
              <a:spcBef>
                <a:spcPct val="0"/>
              </a:spcBef>
              <a:buNone/>
            </a:pPr>
            <a:endParaRPr lang="en-US" sz="1600" dirty="0">
              <a:latin typeface="Consolas"/>
              <a:ea typeface="Consolas" charset="0"/>
              <a:cs typeface="Consolas"/>
            </a:endParaRPr>
          </a:p>
          <a:p>
            <a:pPr marL="19202" indent="0">
              <a:spcBef>
                <a:spcPct val="0"/>
              </a:spcBef>
              <a:buNone/>
            </a:pPr>
            <a:endParaRPr lang="en-US" sz="1600" dirty="0">
              <a:latin typeface="Consolas"/>
              <a:ea typeface="Consolas" charset="0"/>
              <a:cs typeface="Consolas"/>
            </a:endParaRPr>
          </a:p>
          <a:p>
            <a:pPr marL="19202" indent="0">
              <a:spcBef>
                <a:spcPct val="0"/>
              </a:spcBef>
              <a:buNone/>
            </a:pPr>
            <a:r>
              <a:rPr lang="en-US" sz="1600" dirty="0">
                <a:latin typeface="Consolas"/>
                <a:ea typeface="Consolas" charset="0"/>
                <a:cs typeface="Consolas"/>
              </a:rPr>
              <a:t>For more implementation details see:</a:t>
            </a:r>
          </a:p>
          <a:p>
            <a:pPr marL="19202" indent="0">
              <a:spcBef>
                <a:spcPct val="0"/>
              </a:spcBef>
              <a:buNone/>
            </a:pPr>
            <a:r>
              <a:rPr lang="en-US" sz="1600" dirty="0">
                <a:hlinkClick r:id="rId2"/>
              </a:rPr>
              <a:t>https://github.com/apache/spark/blob/master/examples/src/main/python/pagerank.py</a:t>
            </a:r>
            <a:endParaRPr lang="en-US" sz="1600" dirty="0"/>
          </a:p>
          <a:p>
            <a:pPr marL="19202" indent="0">
              <a:spcBef>
                <a:spcPct val="0"/>
              </a:spcBef>
              <a:buNone/>
            </a:pPr>
            <a:endParaRPr lang="en-US" sz="1600" dirty="0">
              <a:hlinkClick r:id="rId3"/>
            </a:endParaRPr>
          </a:p>
          <a:p>
            <a:pPr marL="19202" indent="0">
              <a:spcBef>
                <a:spcPct val="0"/>
              </a:spcBef>
              <a:buNone/>
            </a:pPr>
            <a:r>
              <a:rPr lang="en-US" sz="1600" dirty="0">
                <a:hlinkClick r:id="rId3"/>
              </a:rPr>
              <a:t>https://github.com/abbas-taher/pagerank-example-spark2.0-deep-dive/blob/master/README.md</a:t>
            </a:r>
            <a:endParaRPr lang="en-US" sz="1600" dirty="0"/>
          </a:p>
          <a:p>
            <a:pPr marL="19202" indent="0">
              <a:spcBef>
                <a:spcPct val="0"/>
              </a:spcBef>
              <a:buNone/>
            </a:pPr>
            <a:endParaRPr lang="en-US" sz="1600" dirty="0"/>
          </a:p>
          <a:p>
            <a:pPr marL="19202" indent="0">
              <a:spcBef>
                <a:spcPct val="0"/>
              </a:spcBef>
              <a:buNone/>
            </a:pPr>
            <a:endParaRPr lang="en-US" sz="1600" dirty="0"/>
          </a:p>
          <a:p>
            <a:pPr marL="19202" indent="0">
              <a:spcBef>
                <a:spcPct val="0"/>
              </a:spcBef>
              <a:buNone/>
            </a:pPr>
            <a:endParaRPr lang="en-US" sz="1600" dirty="0">
              <a:latin typeface="Consolas"/>
              <a:ea typeface="Consolas" charset="0"/>
              <a:cs typeface="Consolas"/>
            </a:endParaRPr>
          </a:p>
        </p:txBody>
      </p:sp>
    </p:spTree>
    <p:extLst>
      <p:ext uri="{BB962C8B-B14F-4D97-AF65-F5344CB8AC3E}">
        <p14:creationId xmlns:p14="http://schemas.microsoft.com/office/powerpoint/2010/main" val="502800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sz="2400" dirty="0"/>
              <a:t>Spark is a powerful “manager” for big data computing.</a:t>
            </a:r>
          </a:p>
          <a:p>
            <a:pPr marL="0" indent="0">
              <a:buNone/>
            </a:pPr>
            <a:endParaRPr lang="en-US" sz="2400" dirty="0"/>
          </a:p>
          <a:p>
            <a:r>
              <a:rPr lang="en-US" sz="2400" dirty="0"/>
              <a:t>Spark offers a rich API to make data analytics </a:t>
            </a:r>
            <a:r>
              <a:rPr lang="en-US" sz="2400" i="1" dirty="0"/>
              <a:t>fast</a:t>
            </a:r>
            <a:r>
              <a:rPr lang="en-US" sz="2400" dirty="0"/>
              <a:t>: both fast to write and fast to run</a:t>
            </a:r>
          </a:p>
          <a:p>
            <a:endParaRPr lang="en-US" sz="2400" dirty="0"/>
          </a:p>
          <a:p>
            <a:r>
              <a:rPr lang="en-US" sz="2400" dirty="0"/>
              <a:t>Achieves 100x speedups in real applications</a:t>
            </a:r>
          </a:p>
          <a:p>
            <a:endParaRPr lang="en-US" sz="2400" dirty="0"/>
          </a:p>
          <a:p>
            <a:r>
              <a:rPr lang="en-US" sz="2400" dirty="0"/>
              <a:t>It centers on a job scheduler for Hadoop (MapReduce) that is smart about where to run each task: co-locate task with data.</a:t>
            </a:r>
          </a:p>
          <a:p>
            <a:endParaRPr lang="en-US" sz="2400" dirty="0"/>
          </a:p>
          <a:p>
            <a:r>
              <a:rPr lang="en-US" sz="2400" dirty="0"/>
              <a:t>The data objects are “RDDs”:  a kind of recipe for generating a file from an underlying data collection.  RDD caching allows Spark to run mostly from memory-mapped data, for speed.</a:t>
            </a:r>
          </a:p>
          <a:p>
            <a:endParaRPr lang="en-US" sz="2400" dirty="0"/>
          </a:p>
        </p:txBody>
      </p:sp>
      <p:sp>
        <p:nvSpPr>
          <p:cNvPr id="4" name="Slide Number Placeholder 3"/>
          <p:cNvSpPr>
            <a:spLocks noGrp="1"/>
          </p:cNvSpPr>
          <p:nvPr>
            <p:ph type="sldNum" sz="quarter" idx="12"/>
          </p:nvPr>
        </p:nvSpPr>
        <p:spPr/>
        <p:txBody>
          <a:bodyPr/>
          <a:lstStyle/>
          <a:p>
            <a:fld id="{71BD4A25-22B2-48E3-9FC3-0D375F0F72AF}" type="slidenum">
              <a:rPr lang="en-US" smtClean="0"/>
              <a:t>97</a:t>
            </a:fld>
            <a:endParaRPr lang="en-US"/>
          </a:p>
        </p:txBody>
      </p:sp>
    </p:spTree>
    <p:extLst>
      <p:ext uri="{BB962C8B-B14F-4D97-AF65-F5344CB8AC3E}">
        <p14:creationId xmlns:p14="http://schemas.microsoft.com/office/powerpoint/2010/main" val="1262297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59200</TotalTime>
  <Words>5699</Words>
  <Application>Microsoft Office PowerPoint</Application>
  <PresentationFormat>On-screen Show (4:3)</PresentationFormat>
  <Paragraphs>789</Paragraphs>
  <Slides>97</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97</vt:i4>
      </vt:variant>
    </vt:vector>
  </HeadingPairs>
  <TitlesOfParts>
    <vt:vector size="107" baseType="lpstr">
      <vt:lpstr>Arial</vt:lpstr>
      <vt:lpstr>Calibri</vt:lpstr>
      <vt:lpstr>Consolas</vt:lpstr>
      <vt:lpstr>Courier New</vt:lpstr>
      <vt:lpstr>Questrial</vt:lpstr>
      <vt:lpstr>Roboto</vt:lpstr>
      <vt:lpstr>Wingdings</vt:lpstr>
      <vt:lpstr>YandexSansText-Light</vt:lpstr>
      <vt:lpstr>YandexSansText-Regular</vt:lpstr>
      <vt:lpstr>Office Theme</vt:lpstr>
      <vt:lpstr>PowerPoint Presentation</vt:lpstr>
      <vt:lpstr>Overview</vt:lpstr>
      <vt:lpstr>History of Hadoop and Spark</vt:lpstr>
      <vt:lpstr>Recap</vt:lpstr>
      <vt:lpstr>Background</vt:lpstr>
      <vt:lpstr>Background</vt:lpstr>
      <vt:lpstr>Overview</vt:lpstr>
      <vt:lpstr>Apache Hadoop &amp; Apache Spark</vt:lpstr>
      <vt:lpstr>Apache Spark</vt:lpstr>
      <vt:lpstr>Apache Hadoop: No Unified Vision</vt:lpstr>
      <vt:lpstr>Spark Ecosystem: A Unified Pipeline</vt:lpstr>
      <vt:lpstr>Spark vs MapReduce: Data Flow</vt:lpstr>
      <vt:lpstr>Spark: High Performance &amp; Simple Data Flow</vt:lpstr>
      <vt:lpstr>Data Access Rates</vt:lpstr>
      <vt:lpstr>Performance: Spark vs MapReduce</vt:lpstr>
      <vt:lpstr>Performance: Spark vs MapReduce</vt:lpstr>
      <vt:lpstr>The Working Set Idea</vt:lpstr>
      <vt:lpstr>The Working Set Idea in Spark</vt:lpstr>
      <vt:lpstr>What is Spark?</vt:lpstr>
      <vt:lpstr>Spark on YARN</vt:lpstr>
      <vt:lpstr>Anatomy of a Spark Application</vt:lpstr>
      <vt:lpstr>PowerPoint Presentation</vt:lpstr>
      <vt:lpstr>Driver</vt:lpstr>
      <vt:lpstr>Driver – cont.</vt:lpstr>
      <vt:lpstr>Spark Context</vt:lpstr>
      <vt:lpstr>Executors</vt:lpstr>
      <vt:lpstr>How Spark runs a job</vt:lpstr>
      <vt:lpstr>Task Scheduler</vt:lpstr>
      <vt:lpstr>Controlling the Level of Parallelism</vt:lpstr>
      <vt:lpstr>Lifetime of a Job in Spark</vt:lpstr>
      <vt:lpstr>Job Execution</vt:lpstr>
      <vt:lpstr>PowerPoint Presentation</vt:lpstr>
      <vt:lpstr>Spark Programming</vt:lpstr>
      <vt:lpstr>Spark Programming</vt:lpstr>
      <vt:lpstr>How to start?</vt:lpstr>
      <vt:lpstr>Spark Context (1)</vt:lpstr>
      <vt:lpstr>Spark Context (2)</vt:lpstr>
      <vt:lpstr>Create a SparkContext</vt:lpstr>
      <vt:lpstr>Spark Fundamentals</vt:lpstr>
      <vt:lpstr>Resilient Distributed Dataset</vt:lpstr>
      <vt:lpstr>RDDs</vt:lpstr>
      <vt:lpstr>Creating a RDD</vt:lpstr>
      <vt:lpstr>Example: A File-based RDD</vt:lpstr>
      <vt:lpstr>Creating RDDs</vt:lpstr>
      <vt:lpstr>Multiple Datasets</vt:lpstr>
      <vt:lpstr>Typical RDD pattern of use</vt:lpstr>
      <vt:lpstr>Spark Fundamentals</vt:lpstr>
      <vt:lpstr>RDD Operations</vt:lpstr>
      <vt:lpstr>RDD Transformations</vt:lpstr>
      <vt:lpstr>Example: map and filter Transformations</vt:lpstr>
      <vt:lpstr>RDD Actions</vt:lpstr>
      <vt:lpstr>Sample Spark transformations</vt:lpstr>
      <vt:lpstr>Sample Spark Actions</vt:lpstr>
      <vt:lpstr>Lambda Functions Examples</vt:lpstr>
      <vt:lpstr>Basic Transformations (python)</vt:lpstr>
      <vt:lpstr>Basic Actions (python)</vt:lpstr>
      <vt:lpstr>Some Key-Value Operations (python)</vt:lpstr>
      <vt:lpstr>Lazy Execution of RDDs (1)</vt:lpstr>
      <vt:lpstr>Lazy Execution of RDDs (2)</vt:lpstr>
      <vt:lpstr>Lazy Execution of RDDs (3)</vt:lpstr>
      <vt:lpstr>Lazy Execution of RDDs (4)</vt:lpstr>
      <vt:lpstr>Lazy Execution of RDDs (5)</vt:lpstr>
      <vt:lpstr>Spark – RDD Persistence</vt:lpstr>
      <vt:lpstr>Example: Log Mining</vt:lpstr>
      <vt:lpstr>Example: Mining Console Logs (python)</vt:lpstr>
      <vt:lpstr>Dependency Graph</vt:lpstr>
      <vt:lpstr>RDD Fault Tolerance</vt:lpstr>
      <vt:lpstr>Broadcast Variables</vt:lpstr>
      <vt:lpstr>Motivation</vt:lpstr>
      <vt:lpstr>Example</vt:lpstr>
      <vt:lpstr>Accumulator Variables</vt:lpstr>
      <vt:lpstr>Motivation Example and Use Cases</vt:lpstr>
      <vt:lpstr>PowerPoint Presentation</vt:lpstr>
      <vt:lpstr>Accumulator Example</vt:lpstr>
      <vt:lpstr>Spark Program Samples</vt:lpstr>
      <vt:lpstr>Overview</vt:lpstr>
      <vt:lpstr>Word Count – Conceptual solution</vt:lpstr>
      <vt:lpstr>Word Count – Conceptual solution</vt:lpstr>
      <vt:lpstr>Word Count - Algorithm</vt:lpstr>
      <vt:lpstr>Word count – PySpark Code</vt:lpstr>
      <vt:lpstr>Word Count - Variations</vt:lpstr>
      <vt:lpstr>Word Count – PySpark Code (2)</vt:lpstr>
      <vt:lpstr>Some Built-in</vt:lpstr>
      <vt:lpstr>Finding Maximum Temperature</vt:lpstr>
      <vt:lpstr>Finding Max Temperatures – Conceptual Solution</vt:lpstr>
      <vt:lpstr>Finding Max Temperatures - Algorithm</vt:lpstr>
      <vt:lpstr>Finding max – PySpark Code</vt:lpstr>
      <vt:lpstr>PageRank</vt:lpstr>
      <vt:lpstr>Basic Idea</vt:lpstr>
      <vt:lpstr>Algorithm</vt:lpstr>
      <vt:lpstr>Algorithm</vt:lpstr>
      <vt:lpstr>Algorithm</vt:lpstr>
      <vt:lpstr>Algorithm</vt:lpstr>
      <vt:lpstr>Algorithm</vt:lpstr>
      <vt:lpstr>Algorithm</vt:lpstr>
      <vt:lpstr>Python 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Elsayed Hemayed</cp:lastModifiedBy>
  <cp:revision>514</cp:revision>
  <cp:lastPrinted>2017-12-01T07:52:14Z</cp:lastPrinted>
  <dcterms:created xsi:type="dcterms:W3CDTF">2016-03-29T07:35:54Z</dcterms:created>
  <dcterms:modified xsi:type="dcterms:W3CDTF">2020-11-08T06:20:02Z</dcterms:modified>
</cp:coreProperties>
</file>