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61" r:id="rId2"/>
    <p:sldId id="400" r:id="rId3"/>
    <p:sldId id="479" r:id="rId4"/>
    <p:sldId id="401" r:id="rId5"/>
    <p:sldId id="435" r:id="rId6"/>
    <p:sldId id="436" r:id="rId7"/>
    <p:sldId id="437" r:id="rId8"/>
    <p:sldId id="438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562" r:id="rId20"/>
    <p:sldId id="563" r:id="rId21"/>
    <p:sldId id="564" r:id="rId22"/>
    <p:sldId id="456" r:id="rId23"/>
    <p:sldId id="474" r:id="rId24"/>
    <p:sldId id="475" r:id="rId25"/>
    <p:sldId id="476" r:id="rId26"/>
    <p:sldId id="477" r:id="rId27"/>
    <p:sldId id="478" r:id="rId28"/>
    <p:sldId id="465" r:id="rId29"/>
    <p:sldId id="466" r:id="rId30"/>
    <p:sldId id="471" r:id="rId31"/>
    <p:sldId id="472" r:id="rId32"/>
    <p:sldId id="480" r:id="rId33"/>
    <p:sldId id="481" r:id="rId34"/>
    <p:sldId id="442" r:id="rId35"/>
    <p:sldId id="468" r:id="rId36"/>
    <p:sldId id="469" r:id="rId37"/>
    <p:sldId id="482" r:id="rId38"/>
    <p:sldId id="483" r:id="rId39"/>
    <p:sldId id="484" r:id="rId40"/>
    <p:sldId id="457" r:id="rId41"/>
    <p:sldId id="559" r:id="rId42"/>
    <p:sldId id="561" r:id="rId43"/>
    <p:sldId id="560" r:id="rId44"/>
    <p:sldId id="558" r:id="rId45"/>
    <p:sldId id="557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249" autoAdjust="0"/>
  </p:normalViewPr>
  <p:slideViewPr>
    <p:cSldViewPr>
      <p:cViewPr varScale="1">
        <p:scale>
          <a:sx n="68" d="100"/>
          <a:sy n="68" d="100"/>
        </p:scale>
        <p:origin x="122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CIE 504: Big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D4E4E-D7F4-4342-9EAF-DBEC3793E7C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nl-NL"/>
              <a:t>Lect 11: Hadoop Echo System - SparkML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821BEC-D180-4355-9A23-992982F5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02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CIE 504: Big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0E4BCE7-09DF-42B1-8FB0-2E4C2F9C098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nl-NL"/>
              <a:t>Lect 11: Hadoop Echo System - SparkML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D95B7C-6CF9-43D7-BE59-00ACFCE4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925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CIE 504: Big 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BBF71AE-AD68-4862-8127-C79CECB8A7D1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Lect 11: Hadoop Echo System - SparkML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8D95B7C-6CF9-43D7-BE59-00ACFCE4D1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7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SchemaRDD</a:t>
            </a:r>
            <a:r>
              <a:rPr lang="en-US" dirty="0"/>
              <a:t> + DSL  (</a:t>
            </a:r>
            <a:r>
              <a:rPr lang="en-US" dirty="0" err="1"/>
              <a:t>SchemaRDD</a:t>
            </a:r>
            <a:r>
              <a:rPr lang="en-US" dirty="0"/>
              <a:t> is now called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r>
              <a:rPr lang="en-US" dirty="0"/>
              <a:t>Introduced</a:t>
            </a:r>
            <a:r>
              <a:rPr lang="en-US" baseline="0" dirty="0"/>
              <a:t> in Spark 1.3</a:t>
            </a:r>
          </a:p>
          <a:p>
            <a:r>
              <a:rPr lang="en-US" dirty="0"/>
              <a:t>Integrates with pandas</a:t>
            </a:r>
            <a:r>
              <a:rPr lang="en-US" baseline="0" dirty="0"/>
              <a:t> </a:t>
            </a:r>
            <a:r>
              <a:rPr lang="en-US" baseline="0" dirty="0" err="1"/>
              <a:t>dataframes</a:t>
            </a:r>
            <a:endParaRPr lang="en-US" baseline="0" dirty="0"/>
          </a:p>
          <a:p>
            <a:r>
              <a:rPr lang="en-US" dirty="0"/>
              <a:t>Catalyst optimizer handles column materialization</a:t>
            </a:r>
          </a:p>
          <a:p>
            <a:r>
              <a:rPr lang="en-US" dirty="0"/>
              <a:t>Other:</a:t>
            </a:r>
          </a:p>
          <a:p>
            <a:pPr marL="181240" indent="-181240">
              <a:buFontTx/>
              <a:buChar char="•"/>
            </a:pPr>
            <a:r>
              <a:rPr lang="en-US" dirty="0"/>
              <a:t>built-in</a:t>
            </a:r>
            <a:r>
              <a:rPr lang="en-US" baseline="0" dirty="0"/>
              <a:t> data sources &amp; 3</a:t>
            </a:r>
            <a:r>
              <a:rPr lang="en-US" baseline="30000" dirty="0"/>
              <a:t>rd</a:t>
            </a:r>
            <a:r>
              <a:rPr lang="en-US" baseline="0" dirty="0"/>
              <a:t>-party extensions</a:t>
            </a:r>
          </a:p>
          <a:p>
            <a:pPr marL="181240" indent="-181240">
              <a:buFontTx/>
              <a:buChar char="•"/>
            </a:pPr>
            <a:r>
              <a:rPr lang="en-US" dirty="0"/>
              <a:t>optimizations</a:t>
            </a:r>
            <a:r>
              <a:rPr lang="en-US" baseline="0" dirty="0"/>
              <a:t> &amp; </a:t>
            </a:r>
            <a:r>
              <a:rPr lang="en-US" baseline="0" dirty="0" err="1"/>
              <a:t>codegen</a:t>
            </a:r>
            <a:endParaRPr lang="en-US" dirty="0"/>
          </a:p>
          <a:p>
            <a:pPr marL="181240" indent="-181240">
              <a:buFontTx/>
              <a:buChar char="•"/>
            </a:pPr>
            <a:r>
              <a:rPr lang="en-US" dirty="0"/>
              <a:t>APIs for Python, Java</a:t>
            </a:r>
            <a:r>
              <a:rPr lang="en-US" baseline="0" dirty="0"/>
              <a:t> &amp; </a:t>
            </a:r>
            <a:r>
              <a:rPr lang="en-US" baseline="0" dirty="0" err="1"/>
              <a:t>Scala</a:t>
            </a:r>
            <a:r>
              <a:rPr lang="en-US" baseline="0" dirty="0"/>
              <a:t> (+R in </a:t>
            </a:r>
            <a:r>
              <a:rPr lang="en-US" baseline="0" dirty="0" err="1"/>
              <a:t>dev</a:t>
            </a:r>
            <a:r>
              <a:rPr lang="en-US" baseline="0" dirty="0"/>
              <a:t>)</a:t>
            </a:r>
          </a:p>
          <a:p>
            <a:pPr defTabSz="483306"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6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6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----- Meeting Notes (3/18/15 01:56) -----</a:t>
            </a:r>
          </a:p>
          <a:p>
            <a:r>
              <a:rPr lang="en-US" b="1" dirty="0"/>
              <a:t>bad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Contributions estimated from </a:t>
            </a:r>
            <a:r>
              <a:rPr lang="en-US" dirty="0" err="1"/>
              <a:t>github</a:t>
            </a:r>
            <a:r>
              <a:rPr lang="en-US" dirty="0"/>
              <a:t> commit logs,</a:t>
            </a:r>
            <a:r>
              <a:rPr lang="en-US" baseline="0" dirty="0"/>
              <a:t> with some effort to de-duplicate entities.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5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source: http://</a:t>
            </a:r>
            <a:r>
              <a:rPr lang="en-US" dirty="0" err="1"/>
              <a:t>kdd.ics.uci.edu</a:t>
            </a:r>
            <a:r>
              <a:rPr lang="en-US" dirty="0"/>
              <a:t>/databases/20newsgroups/20newsgroups.html</a:t>
            </a:r>
          </a:p>
          <a:p>
            <a:pPr defTabSz="483306">
              <a:defRPr/>
            </a:pPr>
            <a:r>
              <a:rPr lang="en-US" sz="1300" i="1" dirty="0"/>
              <a:t>*Data from UCI KDD Archive, originally donated to archive by Tom Mitchell (CMU).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multiple RDDs and data types</a:t>
            </a:r>
          </a:p>
          <a:p>
            <a:pPr marL="302066" indent="-302066">
              <a:buFontTx/>
              <a:buChar char="•"/>
            </a:pPr>
            <a:r>
              <a:rPr lang="en-US" dirty="0"/>
              <a:t>Split loaded data into </a:t>
            </a:r>
            <a:r>
              <a:rPr lang="en-US" dirty="0" err="1"/>
              <a:t>featuresRDD</a:t>
            </a:r>
            <a:r>
              <a:rPr lang="en-US" dirty="0"/>
              <a:t>, </a:t>
            </a:r>
            <a:r>
              <a:rPr lang="en-US" dirty="0" err="1"/>
              <a:t>labelsRDD</a:t>
            </a:r>
            <a:endParaRPr lang="en-US" dirty="0"/>
          </a:p>
          <a:p>
            <a:pPr marL="302066" indent="-302066">
              <a:buFontTx/>
              <a:buChar char="•"/>
            </a:pPr>
            <a:r>
              <a:rPr lang="en-US" dirty="0"/>
              <a:t>Transform </a:t>
            </a:r>
            <a:r>
              <a:rPr lang="en-US" dirty="0" err="1"/>
              <a:t>featuresRDD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ym typeface="Wingdings"/>
              </a:rPr>
              <a:t> words RDD</a:t>
            </a:r>
          </a:p>
          <a:p>
            <a:r>
              <a:rPr lang="en-US" dirty="0">
                <a:sym typeface="Wingdings"/>
              </a:rPr>
              <a:t>	 feature vector RDD</a:t>
            </a:r>
          </a:p>
          <a:p>
            <a:pPr marL="302066" indent="-302066">
              <a:buFontTx/>
              <a:buChar char="•"/>
            </a:pPr>
            <a:r>
              <a:rPr lang="en-US" dirty="0">
                <a:sym typeface="Wingdings"/>
              </a:rPr>
              <a:t>Zip labels with feature vector to create final RDD</a:t>
            </a:r>
          </a:p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2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It is possible for programmers to abstract workflows by putting their</a:t>
            </a:r>
            <a:r>
              <a:rPr lang="en-US" i="0" baseline="0" dirty="0"/>
              <a:t> workflows into methods or callable scripts.  However, that makes it hard to do exploratory work or do rapid iterative tweaking-and-testing of workflows.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Feature extraction</a:t>
            </a:r>
            <a:r>
              <a:rPr lang="en-US" i="0" baseline="0" dirty="0"/>
              <a:t> in particular can be long and complicated, and using the same workflow is vital.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Parameter tuning is doable in essentially any ML library, but it is often done by hand</a:t>
            </a:r>
            <a:r>
              <a:rPr lang="en-US" i="0" baseline="0" dirty="0"/>
              <a:t> and involves a lot of repetitive but difficult-to-abstract code.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2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>
              <a:defRPr/>
            </a:pPr>
            <a:r>
              <a:rPr lang="en-US" b="0" dirty="0"/>
              <a:t>This API shipped</a:t>
            </a:r>
            <a:r>
              <a:rPr lang="en-US" b="0" baseline="0" dirty="0"/>
              <a:t> with Spark 1.2 and 1.3 but is still experimental.</a:t>
            </a:r>
            <a:endParaRPr lang="en-US" b="0" dirty="0"/>
          </a:p>
          <a:p>
            <a:endParaRPr lang="en-US" b="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9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9975-C252-4F8B-9ECD-F01E6CFEEF83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B2B0-E0F9-4AA1-85EC-8A37CA4A14B4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956-B4F5-4236-9EC3-1BB9E6D41770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5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1F76-C9AC-4257-948D-B5644515581B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FB-2EC1-4F91-A40D-ACB7E3EAFB36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1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E64-856E-4AB2-91FB-3EF8470170C0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61-0F3E-4CB1-98F5-41CEB579C646}" type="datetime1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6902-9C7A-4C6C-9E24-86F00EAB7B03}" type="datetime1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FCD0-6EA5-45E9-BC3C-81F9A3D70D63}" type="datetime1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4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3A-B321-4D52-A7C7-68B5121E6790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E1CA-260D-43AB-ABC1-570ECAA167F4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9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D1B0-99A2-4F4D-A8C8-6053129664B2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Elsayed Hemayed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096000"/>
            <a:ext cx="891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of the slides are from Spark Summit Talk by Joseph K. Bradley and Machine Learning with Spark by Jose Pena </a:t>
            </a:r>
          </a:p>
        </p:txBody>
      </p:sp>
      <p:sp>
        <p:nvSpPr>
          <p:cNvPr id="4" name="AutoShape 2" descr="Image result for hbas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spark MLlib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6" name="Picture 4" descr="https://res.infoq.com/articles/apache-spark-machine-learning/en/smallimage/Spark-MLi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717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0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60619" y="6380848"/>
            <a:ext cx="558806" cy="365125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4657" y="1480609"/>
            <a:ext cx="1033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Training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6129" y="1480609"/>
            <a:ext cx="2219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Testing/Production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1876" y="2118491"/>
            <a:ext cx="3684524" cy="3444425"/>
            <a:chOff x="531876" y="1588868"/>
            <a:chExt cx="3684524" cy="2583319"/>
          </a:xfrm>
        </p:grpSpPr>
        <p:grpSp>
          <p:nvGrpSpPr>
            <p:cNvPr id="30" name="Group 29"/>
            <p:cNvGrpSpPr/>
            <p:nvPr/>
          </p:nvGrpSpPr>
          <p:grpSpPr>
            <a:xfrm>
              <a:off x="531876" y="1588868"/>
              <a:ext cx="3684524" cy="2162935"/>
              <a:chOff x="531876" y="1588868"/>
              <a:chExt cx="3684524" cy="216293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1876" y="1588868"/>
                <a:ext cx="2632772" cy="48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labeled data:</a:t>
                </a:r>
              </a:p>
              <a:p>
                <a:r>
                  <a:rPr lang="en-US" dirty="0"/>
                  <a:t>     RDD of (features, label)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3796" y="2230902"/>
                <a:ext cx="2384044" cy="41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Subject: Re: Lexan Polish?</a:t>
                </a:r>
              </a:p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Suggest </a:t>
                </a:r>
                <a:r>
                  <a:rPr lang="en-US" sz="1000" dirty="0" err="1">
                    <a:solidFill>
                      <a:srgbClr val="7F7F7F"/>
                    </a:solidFill>
                    <a:latin typeface="Courier"/>
                    <a:cs typeface="Courier"/>
                  </a:rPr>
                  <a:t>McQuires</a:t>
                </a:r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 #1 plastic polish.  It will help...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3796" y="2923400"/>
                <a:ext cx="2421695" cy="41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Subject: RIPEM FAQ</a:t>
                </a:r>
              </a:p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RIPEM is a program which performs Privacy Enhanced...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2640" y="3405554"/>
                <a:ext cx="429926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...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75491" y="2322342"/>
                <a:ext cx="1140909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urier"/>
                    <a:cs typeface="Courier"/>
                  </a:rPr>
                  <a:t>Label 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75491" y="3014840"/>
                <a:ext cx="1140909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urier"/>
                    <a:cs typeface="Courier"/>
                  </a:rPr>
                  <a:t>Label 1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31876" y="3895188"/>
              <a:ext cx="1580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Learn a model.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58436" y="2082614"/>
            <a:ext cx="3156762" cy="3480302"/>
            <a:chOff x="4758436" y="1561960"/>
            <a:chExt cx="3156762" cy="2610227"/>
          </a:xfrm>
        </p:grpSpPr>
        <p:grpSp>
          <p:nvGrpSpPr>
            <p:cNvPr id="31" name="Group 30"/>
            <p:cNvGrpSpPr/>
            <p:nvPr/>
          </p:nvGrpSpPr>
          <p:grpSpPr>
            <a:xfrm>
              <a:off x="4758436" y="1561960"/>
              <a:ext cx="2694648" cy="1750031"/>
              <a:chOff x="4758436" y="1561960"/>
              <a:chExt cx="2694648" cy="17500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58436" y="1561960"/>
                <a:ext cx="2694648" cy="48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new unlabeled data:</a:t>
                </a:r>
              </a:p>
              <a:p>
                <a:r>
                  <a:rPr lang="en-US" dirty="0"/>
                  <a:t>     RDD of features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51476" y="2203994"/>
                <a:ext cx="2384044" cy="41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Subject: Apollo Training</a:t>
                </a:r>
              </a:p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The Apollo astronauts also trained at (in) Meteor...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51476" y="2896492"/>
                <a:ext cx="2421695" cy="41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Subject: A demo of Nonsense</a:t>
                </a:r>
              </a:p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How can you lie about something that no one...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758436" y="3895188"/>
              <a:ext cx="315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 model to make predictions.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23383" y="3096456"/>
            <a:ext cx="1526989" cy="307777"/>
            <a:chOff x="7323382" y="2322342"/>
            <a:chExt cx="1526989" cy="230833"/>
          </a:xfrm>
        </p:grpSpPr>
        <p:sp>
          <p:nvSpPr>
            <p:cNvPr id="23" name="TextBox 22"/>
            <p:cNvSpPr txBox="1"/>
            <p:nvPr/>
          </p:nvSpPr>
          <p:spPr>
            <a:xfrm>
              <a:off x="7709462" y="2322342"/>
              <a:ext cx="114090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"/>
                  <a:cs typeface="Courier"/>
                </a:rPr>
                <a:t>Label 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323382" y="2506247"/>
              <a:ext cx="38608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323383" y="4019787"/>
            <a:ext cx="1526989" cy="307777"/>
            <a:chOff x="7323382" y="3014840"/>
            <a:chExt cx="1526989" cy="230833"/>
          </a:xfrm>
        </p:grpSpPr>
        <p:sp>
          <p:nvSpPr>
            <p:cNvPr id="24" name="TextBox 23"/>
            <p:cNvSpPr txBox="1"/>
            <p:nvPr/>
          </p:nvSpPr>
          <p:spPr>
            <a:xfrm>
              <a:off x="7709462" y="3014840"/>
              <a:ext cx="114090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"/>
                  <a:cs typeface="Courier"/>
                </a:rPr>
                <a:t>Label 0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323382" y="3186967"/>
              <a:ext cx="38608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94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ML Workflow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558373" y="1417639"/>
            <a:ext cx="1809049" cy="816528"/>
          </a:xfrm>
        </p:spPr>
        <p:txBody>
          <a:bodyPr>
            <a:noAutofit/>
          </a:bodyPr>
          <a:lstStyle/>
          <a:p>
            <a:r>
              <a:rPr lang="en-US" sz="2400" dirty="0"/>
              <a:t>Training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16424" y="4248248"/>
            <a:ext cx="2954167" cy="906477"/>
            <a:chOff x="716424" y="3186185"/>
            <a:chExt cx="2954167" cy="679858"/>
          </a:xfrm>
        </p:grpSpPr>
        <p:sp>
          <p:nvSpPr>
            <p:cNvPr id="8" name="Rounded Rectangle 7"/>
            <p:cNvSpPr/>
            <p:nvPr/>
          </p:nvSpPr>
          <p:spPr>
            <a:xfrm>
              <a:off x="716424" y="3186185"/>
              <a:ext cx="2019300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Train model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26073" y="3585607"/>
              <a:ext cx="0" cy="28043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89334" y="3560300"/>
              <a:ext cx="17812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labels + predictions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084723" y="5223816"/>
            <a:ext cx="1282700" cy="43454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46085" y="2351454"/>
            <a:ext cx="2480814" cy="868988"/>
            <a:chOff x="1046084" y="1763590"/>
            <a:chExt cx="2480814" cy="651741"/>
          </a:xfrm>
        </p:grpSpPr>
        <p:sp>
          <p:nvSpPr>
            <p:cNvPr id="5" name="Rounded Rectangle 4"/>
            <p:cNvSpPr/>
            <p:nvPr/>
          </p:nvSpPr>
          <p:spPr>
            <a:xfrm>
              <a:off x="1046084" y="1763590"/>
              <a:ext cx="1359980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data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26073" y="2153945"/>
              <a:ext cx="0" cy="26138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89334" y="2076777"/>
              <a:ext cx="16375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labels + plain text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6423" y="3288176"/>
            <a:ext cx="3285092" cy="885902"/>
            <a:chOff x="716423" y="2466131"/>
            <a:chExt cx="3285092" cy="664426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726073" y="2865881"/>
              <a:ext cx="0" cy="26467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89334" y="2817234"/>
              <a:ext cx="2112181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labels + feature vectors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16423" y="2466131"/>
              <a:ext cx="2019299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Extract features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467848" y="4451981"/>
            <a:ext cx="3484880" cy="1258683"/>
            <a:chOff x="4467848" y="3338985"/>
            <a:chExt cx="3484880" cy="944012"/>
          </a:xfrm>
        </p:grpSpPr>
        <p:sp>
          <p:nvSpPr>
            <p:cNvPr id="61" name="TextBox 60"/>
            <p:cNvSpPr txBox="1"/>
            <p:nvPr/>
          </p:nvSpPr>
          <p:spPr>
            <a:xfrm>
              <a:off x="4467848" y="3338985"/>
              <a:ext cx="2653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Explicitly unzip &amp; zip RDDs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70565" y="3728999"/>
              <a:ext cx="32821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ier New"/>
                  <a:cs typeface="Courier New"/>
                </a:rPr>
                <a:t>labels.zip</a:t>
              </a:r>
              <a:r>
                <a:rPr lang="en-US" sz="1400" dirty="0">
                  <a:latin typeface="Courier New"/>
                  <a:cs typeface="Courier New"/>
                </a:rPr>
                <a:t>(predictions).map {</a:t>
              </a:r>
            </a:p>
            <a:p>
              <a:r>
                <a:rPr lang="en-US" sz="1400" dirty="0">
                  <a:latin typeface="Courier New"/>
                  <a:cs typeface="Courier New"/>
                </a:rPr>
                <a:t>  if (_._1 == _._2) ...</a:t>
              </a:r>
            </a:p>
            <a:p>
              <a:r>
                <a:rPr lang="en-US" sz="1400" dirty="0">
                  <a:latin typeface="Courier New"/>
                  <a:cs typeface="Courier New"/>
                </a:rPr>
                <a:t>}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70565" y="3627905"/>
            <a:ext cx="328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/>
                <a:cs typeface="Courier New"/>
              </a:rPr>
              <a:t>val</a:t>
            </a:r>
            <a:r>
              <a:rPr lang="en-US" sz="1400" dirty="0">
                <a:latin typeface="Courier New"/>
                <a:cs typeface="Courier New"/>
              </a:rPr>
              <a:t> features: RDD[Vector]</a:t>
            </a:r>
          </a:p>
          <a:p>
            <a:r>
              <a:rPr lang="en-US" sz="1400" dirty="0" err="1">
                <a:latin typeface="Courier New"/>
                <a:cs typeface="Courier New"/>
              </a:rPr>
              <a:t>val</a:t>
            </a:r>
            <a:r>
              <a:rPr lang="en-US" sz="1400" dirty="0">
                <a:latin typeface="Courier New"/>
                <a:cs typeface="Courier New"/>
              </a:rPr>
              <a:t> predictions: RDD[Double]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526899" y="1794777"/>
            <a:ext cx="4100226" cy="1455522"/>
            <a:chOff x="3526899" y="1346082"/>
            <a:chExt cx="4100226" cy="1091642"/>
          </a:xfrm>
        </p:grpSpPr>
        <p:cxnSp>
          <p:nvCxnSpPr>
            <p:cNvPr id="59" name="Straight Connector 58"/>
            <p:cNvCxnSpPr>
              <a:stCxn id="30" idx="3"/>
            </p:cNvCxnSpPr>
            <p:nvPr/>
          </p:nvCxnSpPr>
          <p:spPr>
            <a:xfrm flipV="1">
              <a:off x="3526899" y="1666321"/>
              <a:ext cx="843400" cy="53741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67848" y="1666320"/>
              <a:ext cx="1921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many RDDs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70565" y="2045309"/>
              <a:ext cx="295656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ier New"/>
                  <a:cs typeface="Courier New"/>
                </a:rPr>
                <a:t>val</a:t>
              </a:r>
              <a:r>
                <a:rPr lang="en-US" sz="1400" dirty="0">
                  <a:latin typeface="Courier New"/>
                  <a:cs typeface="Courier New"/>
                </a:rPr>
                <a:t> labels: RDD[Double] =</a:t>
              </a:r>
            </a:p>
            <a:p>
              <a:r>
                <a:rPr lang="en-US" sz="1400" dirty="0">
                  <a:latin typeface="Courier New"/>
                  <a:cs typeface="Courier New"/>
                </a:rPr>
                <a:t>  </a:t>
              </a:r>
              <a:r>
                <a:rPr lang="en-US" sz="1400" dirty="0" err="1">
                  <a:latin typeface="Courier New"/>
                  <a:cs typeface="Courier New"/>
                </a:rPr>
                <a:t>data.map</a:t>
              </a:r>
              <a:r>
                <a:rPr lang="en-US" sz="1400" dirty="0">
                  <a:latin typeface="Courier New"/>
                  <a:cs typeface="Courier New"/>
                </a:rPr>
                <a:t>(_.label)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70299" y="1346082"/>
              <a:ext cx="1154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Pain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78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ML Workflow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46171" y="1567565"/>
            <a:ext cx="3369897" cy="1603607"/>
            <a:chOff x="4246170" y="1175674"/>
            <a:chExt cx="3369897" cy="1202705"/>
          </a:xfrm>
        </p:grpSpPr>
        <p:sp>
          <p:nvSpPr>
            <p:cNvPr id="21" name="TextBox 20"/>
            <p:cNvSpPr txBox="1"/>
            <p:nvPr/>
          </p:nvSpPr>
          <p:spPr>
            <a:xfrm>
              <a:off x="4358640" y="1491520"/>
              <a:ext cx="1694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as a script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46170" y="1175674"/>
              <a:ext cx="1154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Pain point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160" y="1893631"/>
              <a:ext cx="3033907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•"/>
              </a:pPr>
              <a:r>
                <a:rPr lang="en-US" dirty="0"/>
                <a:t>Not modular</a:t>
              </a:r>
            </a:p>
            <a:p>
              <a:pPr marL="285750" indent="-285750">
                <a:buFontTx/>
                <a:buChar char="•"/>
              </a:pPr>
              <a:r>
                <a:rPr lang="en-US" dirty="0"/>
                <a:t>Difficult to re-use workflow</a:t>
              </a:r>
            </a:p>
          </p:txBody>
        </p:sp>
      </p:grp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558374" y="1417639"/>
            <a:ext cx="1847690" cy="816528"/>
          </a:xfrm>
        </p:spPr>
        <p:txBody>
          <a:bodyPr>
            <a:noAutofit/>
          </a:bodyPr>
          <a:lstStyle/>
          <a:p>
            <a:r>
              <a:rPr lang="en-US" sz="2400" dirty="0"/>
              <a:t>Training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26073" y="3821175"/>
            <a:ext cx="0" cy="35290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89334" y="3756312"/>
            <a:ext cx="2112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labels + feature vectors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16424" y="4248247"/>
            <a:ext cx="2019300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model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26073" y="4780809"/>
            <a:ext cx="0" cy="3739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89334" y="4747067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labels + predictions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84723" y="5223816"/>
            <a:ext cx="1282700" cy="43454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046084" y="2351454"/>
            <a:ext cx="1359980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26073" y="2871927"/>
            <a:ext cx="0" cy="3485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89334" y="2769036"/>
            <a:ext cx="1637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labels + plain text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6424" y="3288175"/>
            <a:ext cx="2019299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features</a:t>
            </a:r>
          </a:p>
        </p:txBody>
      </p:sp>
    </p:spTree>
    <p:extLst>
      <p:ext uri="{BB962C8B-B14F-4D97-AF65-F5344CB8AC3E}">
        <p14:creationId xmlns:p14="http://schemas.microsoft.com/office/powerpoint/2010/main" val="30020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ML Workflow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558373" y="1417639"/>
            <a:ext cx="1809049" cy="816528"/>
          </a:xfrm>
        </p:spPr>
        <p:txBody>
          <a:bodyPr>
            <a:noAutofit/>
          </a:bodyPr>
          <a:lstStyle/>
          <a:p>
            <a:r>
              <a:rPr lang="en-US" sz="2400" dirty="0"/>
              <a:t>Training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26073" y="3821175"/>
            <a:ext cx="0" cy="35290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89334" y="3756312"/>
            <a:ext cx="2112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labels + feature vectors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16424" y="4248247"/>
            <a:ext cx="2019300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model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26073" y="4780809"/>
            <a:ext cx="0" cy="3739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89334" y="4747067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labels + predictions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84723" y="5223816"/>
            <a:ext cx="1282700" cy="43454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046084" y="2351454"/>
            <a:ext cx="1359980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26073" y="2871927"/>
            <a:ext cx="0" cy="3485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89334" y="2769036"/>
            <a:ext cx="1637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labels + plain text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6424" y="3288175"/>
            <a:ext cx="2019299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features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26388" y="1417639"/>
            <a:ext cx="2739274" cy="816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90000"/>
              <a:buFont typeface="Arial"/>
              <a:buNone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SzPct val="90000"/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2pPr>
            <a:lvl3pPr marL="1089025" indent="-174625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3pPr>
            <a:lvl4pPr marL="1541463" indent="-169863" algn="l" defTabSz="457200" rtl="0" eaLnBrk="1" latinLnBrk="0" hangingPunct="1">
              <a:spcBef>
                <a:spcPct val="20000"/>
              </a:spcBef>
              <a:buSzPct val="90000"/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4pPr>
            <a:lvl5pPr marL="2001838" indent="-173038" algn="l" defTabSz="457200" rtl="0" eaLnBrk="1" latinLnBrk="0" hangingPunct="1">
              <a:spcBef>
                <a:spcPct val="20000"/>
              </a:spcBef>
              <a:buFont typeface="Lucida Grande"/>
              <a:buChar char="-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Testing/Production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96025" y="3821175"/>
            <a:ext cx="0" cy="35290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9287" y="3756312"/>
            <a:ext cx="1434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feature vectors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23141" y="4248247"/>
            <a:ext cx="2345769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 using model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96025" y="4780809"/>
            <a:ext cx="0" cy="3739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59286" y="4747067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predictions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87193" y="5223816"/>
            <a:ext cx="2217664" cy="43454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 on predictions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991785" y="2351454"/>
            <a:ext cx="1808480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</a:t>
            </a:r>
            <a:r>
              <a:rPr lang="en-US" b="1" i="1" dirty="0">
                <a:solidFill>
                  <a:schemeClr val="tx1"/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96025" y="2871927"/>
            <a:ext cx="0" cy="3485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287" y="2769036"/>
            <a:ext cx="959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plain text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886376" y="3288175"/>
            <a:ext cx="2019299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features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02780" y="2379484"/>
            <a:ext cx="1248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Almost identical workflow</a:t>
            </a:r>
          </a:p>
        </p:txBody>
      </p:sp>
    </p:spTree>
    <p:extLst>
      <p:ext uri="{BB962C8B-B14F-4D97-AF65-F5344CB8AC3E}">
        <p14:creationId xmlns:p14="http://schemas.microsoft.com/office/powerpoint/2010/main" val="137783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ML Workflow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558374" y="1417639"/>
            <a:ext cx="1847690" cy="816528"/>
          </a:xfrm>
        </p:spPr>
        <p:txBody>
          <a:bodyPr>
            <a:noAutofit/>
          </a:bodyPr>
          <a:lstStyle/>
          <a:p>
            <a:r>
              <a:rPr lang="en-US" sz="2400" dirty="0"/>
              <a:t>Training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26073" y="3821175"/>
            <a:ext cx="0" cy="35290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89334" y="3756312"/>
            <a:ext cx="2112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labels + feature vectors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16424" y="4248247"/>
            <a:ext cx="2019300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model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26073" y="4780809"/>
            <a:ext cx="0" cy="3739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89334" y="4747067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labels + predictions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84723" y="5223816"/>
            <a:ext cx="1282700" cy="43454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046084" y="2351454"/>
            <a:ext cx="1359980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26073" y="2871927"/>
            <a:ext cx="0" cy="3485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89334" y="2769036"/>
            <a:ext cx="1637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labels + plain text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6424" y="3288175"/>
            <a:ext cx="2019299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features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82114" y="2423259"/>
            <a:ext cx="5093843" cy="2051980"/>
            <a:chOff x="3582113" y="1817444"/>
            <a:chExt cx="5093843" cy="1538985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3582113" y="2094219"/>
              <a:ext cx="1030527" cy="441702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12640" y="1817444"/>
              <a:ext cx="1154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Pain point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3717466" y="2246054"/>
              <a:ext cx="895174" cy="111037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76619" y="2186776"/>
              <a:ext cx="389933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Parameter tuning</a:t>
              </a:r>
            </a:p>
            <a:p>
              <a:pPr marL="285750" indent="-285750">
                <a:buFontTx/>
                <a:buChar char="•"/>
              </a:pPr>
              <a:r>
                <a:rPr lang="en-US" dirty="0"/>
                <a:t>Key part of ML</a:t>
              </a:r>
            </a:p>
            <a:p>
              <a:pPr marL="285750" indent="-285750">
                <a:buFontTx/>
                <a:buChar char="•"/>
              </a:pPr>
              <a:r>
                <a:rPr lang="en-US" dirty="0"/>
                <a:t>Involves training many models</a:t>
              </a:r>
            </a:p>
            <a:p>
              <a:pPr marL="742950" lvl="1" indent="-285750">
                <a:buFontTx/>
                <a:buChar char="•"/>
              </a:pPr>
              <a:r>
                <a:rPr lang="en-US" dirty="0"/>
                <a:t>For different splits of the data</a:t>
              </a:r>
            </a:p>
            <a:p>
              <a:pPr marL="742950" lvl="1" indent="-285750">
                <a:buFontTx/>
                <a:buChar char="•"/>
              </a:pPr>
              <a:r>
                <a:rPr lang="en-US" dirty="0"/>
                <a:t>For different sets of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5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Pain 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&amp; handle many RDDs and data types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Write as a script</a:t>
            </a:r>
          </a:p>
          <a:p>
            <a:pPr lvl="1"/>
            <a:r>
              <a:rPr lang="en-US" dirty="0"/>
              <a:t>Pipeline </a:t>
            </a:r>
          </a:p>
          <a:p>
            <a:r>
              <a:rPr lang="en-US" dirty="0"/>
              <a:t>Tune parameters</a:t>
            </a:r>
          </a:p>
          <a:p>
            <a:pPr lvl="1"/>
            <a:r>
              <a:rPr lang="en-US" dirty="0"/>
              <a:t>Hyper-parameter tuning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: The ML Dataset</a:t>
            </a:r>
          </a:p>
          <a:p>
            <a:r>
              <a:rPr lang="en-US" dirty="0"/>
              <a:t>Abstractions: Transformers, Estimators, &amp; Evaluators </a:t>
            </a:r>
            <a:r>
              <a:rPr lang="en-US" dirty="0">
                <a:sym typeface="Wingdings" panose="05000000000000000000" pitchFamily="2" charset="2"/>
              </a:rPr>
              <a:t> Pipeline</a:t>
            </a:r>
            <a:endParaRPr lang="en-US" dirty="0"/>
          </a:p>
          <a:p>
            <a:r>
              <a:rPr lang="en-US" dirty="0"/>
              <a:t>Parameters: Hyper-parameter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40782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DataFrame: The ML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:  RDD  +  schema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80534" y="2082802"/>
            <a:ext cx="3019866" cy="1961473"/>
            <a:chOff x="880533" y="2082800"/>
            <a:chExt cx="3019866" cy="1961473"/>
          </a:xfrm>
        </p:grpSpPr>
        <p:sp>
          <p:nvSpPr>
            <p:cNvPr id="4" name="TextBox 3"/>
            <p:cNvSpPr txBox="1"/>
            <p:nvPr/>
          </p:nvSpPr>
          <p:spPr>
            <a:xfrm>
              <a:off x="880533" y="2413057"/>
              <a:ext cx="3019866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Named columns with types</a:t>
              </a:r>
            </a:p>
            <a:p>
              <a:pPr marL="228600"/>
              <a:r>
                <a:rPr lang="en-US" sz="1600" dirty="0">
                  <a:latin typeface="Courier New"/>
                  <a:cs typeface="Courier New"/>
                </a:rPr>
                <a:t>label: Double</a:t>
              </a:r>
            </a:p>
            <a:p>
              <a:pPr marL="228600"/>
              <a:r>
                <a:rPr lang="en-US" sz="1600" dirty="0">
                  <a:latin typeface="Courier New"/>
                  <a:cs typeface="Courier New"/>
                </a:rPr>
                <a:t>text: String</a:t>
              </a:r>
            </a:p>
            <a:p>
              <a:pPr marL="228600"/>
              <a:r>
                <a:rPr lang="en-US" sz="1600" dirty="0">
                  <a:latin typeface="Courier New"/>
                  <a:cs typeface="Courier New"/>
                </a:rPr>
                <a:t>words: Seq[String]</a:t>
              </a:r>
            </a:p>
            <a:p>
              <a:pPr marL="228600"/>
              <a:r>
                <a:rPr lang="en-US" sz="1600" dirty="0">
                  <a:latin typeface="Courier New"/>
                  <a:cs typeface="Courier New"/>
                </a:rPr>
                <a:t>features: Vector</a:t>
              </a:r>
            </a:p>
            <a:p>
              <a:pPr marL="228600"/>
              <a:r>
                <a:rPr lang="en-US" sz="1600" dirty="0">
                  <a:latin typeface="Courier New"/>
                  <a:cs typeface="Courier New"/>
                </a:rPr>
                <a:t>prediction: Double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783840" y="2082800"/>
              <a:ext cx="802640" cy="32850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25584"/>
              </p:ext>
            </p:extLst>
          </p:nvPr>
        </p:nvGraphicFramePr>
        <p:xfrm>
          <a:off x="3900401" y="3228664"/>
          <a:ext cx="4232791" cy="279113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5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227">
                <a:tc>
                  <a:txBody>
                    <a:bodyPr/>
                    <a:lstStyle/>
                    <a:p>
                      <a:r>
                        <a:rPr lang="en-US" sz="1300" dirty="0"/>
                        <a:t>label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text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words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features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227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This is ...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[“This”, “is”, …]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[0.5, 1.2, …]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227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When we ...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[“When”,</a:t>
                      </a:r>
                      <a:r>
                        <a:rPr lang="en-US" sz="1300" baseline="0" dirty="0"/>
                        <a:t> ...]</a:t>
                      </a:r>
                      <a:endParaRPr lang="en-US" sz="1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[1.9, -0.8,</a:t>
                      </a:r>
                      <a:r>
                        <a:rPr lang="en-US" sz="1300" baseline="0" dirty="0"/>
                        <a:t> …]</a:t>
                      </a:r>
                      <a:endParaRPr lang="en-US" sz="13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227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Knuth was ...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[“Knuth”, …]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[0.0, 8.7,</a:t>
                      </a:r>
                      <a:r>
                        <a:rPr lang="en-US" sz="1300" baseline="0" dirty="0"/>
                        <a:t> …]</a:t>
                      </a:r>
                      <a:endParaRPr lang="en-US" sz="13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7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Or you ...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[“Or”, “you”, …]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[0.1, -0.6, …]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98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DataFrame: The ML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3" y="1473520"/>
            <a:ext cx="6802968" cy="711200"/>
          </a:xfrm>
        </p:spPr>
        <p:txBody>
          <a:bodyPr/>
          <a:lstStyle/>
          <a:p>
            <a:r>
              <a:rPr lang="en-US" dirty="0"/>
              <a:t>DataFrame:  RDD  +  schema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2711" y="3197409"/>
            <a:ext cx="2874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•"/>
            </a:pPr>
            <a:r>
              <a:rPr lang="en-US" dirty="0"/>
              <a:t>Shipped with Spark 1.3</a:t>
            </a:r>
          </a:p>
          <a:p>
            <a:pPr marL="171450" indent="-171450">
              <a:buFontTx/>
              <a:buChar char="•"/>
            </a:pPr>
            <a:r>
              <a:rPr lang="en-US" dirty="0"/>
              <a:t>Integration with Spark SQL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Data import/export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Internal optimizations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80534" y="2082804"/>
            <a:ext cx="3019866" cy="730367"/>
            <a:chOff x="880533" y="2082800"/>
            <a:chExt cx="3019866" cy="730367"/>
          </a:xfrm>
        </p:grpSpPr>
        <p:sp>
          <p:nvSpPr>
            <p:cNvPr id="4" name="TextBox 3"/>
            <p:cNvSpPr txBox="1"/>
            <p:nvPr/>
          </p:nvSpPr>
          <p:spPr>
            <a:xfrm>
              <a:off x="880533" y="2413057"/>
              <a:ext cx="3019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Named columns with types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783840" y="2082800"/>
              <a:ext cx="802640" cy="32850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679441" y="3663606"/>
            <a:ext cx="2661559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Pain point</a:t>
            </a:r>
            <a:r>
              <a:rPr lang="en-US" sz="1600" dirty="0"/>
              <a:t>: Create &amp; handle many RDDs and data types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546999" y="3446859"/>
            <a:ext cx="3037840" cy="1110827"/>
            <a:chOff x="5750560" y="2661920"/>
            <a:chExt cx="3037840" cy="83312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50560" y="2661920"/>
              <a:ext cx="3037840" cy="747336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750560" y="2661920"/>
              <a:ext cx="2966720" cy="83312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rapezoid 22"/>
          <p:cNvSpPr/>
          <p:nvPr/>
        </p:nvSpPr>
        <p:spPr>
          <a:xfrm>
            <a:off x="6471921" y="1686877"/>
            <a:ext cx="1262381" cy="497843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6327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</a:t>
            </a:r>
            <a:r>
              <a:rPr lang="en-US" dirty="0"/>
              <a:t>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spark, dataframe, pyspark, python, sq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/>
          <a:stretch/>
        </p:blipFill>
        <p:spPr bwMode="auto">
          <a:xfrm>
            <a:off x="990600" y="2590800"/>
            <a:ext cx="6324600" cy="337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4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Spark </a:t>
            </a:r>
            <a:r>
              <a:rPr lang="en-US" dirty="0" err="1"/>
              <a:t>Mllib</a:t>
            </a:r>
            <a:endParaRPr lang="en-US" dirty="0"/>
          </a:p>
          <a:p>
            <a:r>
              <a:rPr lang="en-US" dirty="0"/>
              <a:t>Example: Text Classification</a:t>
            </a:r>
          </a:p>
          <a:p>
            <a:r>
              <a:rPr lang="en-US" dirty="0"/>
              <a:t>Pain Points</a:t>
            </a:r>
          </a:p>
          <a:p>
            <a:r>
              <a:rPr lang="en-US" dirty="0"/>
              <a:t>Key Concepts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Pipeline</a:t>
            </a:r>
          </a:p>
          <a:p>
            <a:pPr lvl="1"/>
            <a:r>
              <a:rPr lang="en-US" dirty="0"/>
              <a:t>Hyper-parameter tuning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9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pyspark</a:t>
            </a:r>
            <a:r>
              <a:rPr lang="en-US" sz="2000" dirty="0"/>
              <a:t> import </a:t>
            </a:r>
            <a:r>
              <a:rPr lang="en-US" sz="2000" dirty="0" err="1"/>
              <a:t>SparkContext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</a:t>
            </a:r>
            <a:r>
              <a:rPr lang="en-US" sz="2000" dirty="0"/>
              <a:t> = </a:t>
            </a:r>
            <a:r>
              <a:rPr lang="en-US" sz="2000" dirty="0" err="1"/>
              <a:t>SparkContext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err="1"/>
              <a:t>sqlContext</a:t>
            </a:r>
            <a:r>
              <a:rPr lang="en-US" sz="2000" dirty="0"/>
              <a:t> = </a:t>
            </a:r>
            <a:r>
              <a:rPr lang="en-US" sz="2000" dirty="0" err="1"/>
              <a:t>SQLContext</a:t>
            </a:r>
            <a:r>
              <a:rPr lang="en-US" sz="2000" dirty="0"/>
              <a:t>(</a:t>
            </a:r>
            <a:r>
              <a:rPr lang="en-US" sz="2000" dirty="0" err="1"/>
              <a:t>sc</a:t>
            </a:r>
            <a:r>
              <a:rPr lang="en-US" sz="2000" dirty="0"/>
              <a:t>)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train = </a:t>
            </a:r>
            <a:r>
              <a:rPr lang="en-US" sz="2000" dirty="0" err="1"/>
              <a:t>sqlContext.load</a:t>
            </a:r>
            <a:r>
              <a:rPr lang="en-US" sz="2000" dirty="0"/>
              <a:t>(source="com.databricks.spark.csv", path = 'PATH/train</a:t>
            </a:r>
          </a:p>
          <a:p>
            <a:pPr marL="0" indent="0">
              <a:buNone/>
            </a:pPr>
            <a:r>
              <a:rPr lang="en-US" sz="2000" dirty="0"/>
              <a:t>.csv', header = </a:t>
            </a:r>
            <a:r>
              <a:rPr lang="en-US" sz="2000" dirty="0" err="1"/>
              <a:t>True,inferSchema</a:t>
            </a:r>
            <a:r>
              <a:rPr lang="en-US" sz="2000" dirty="0"/>
              <a:t> = True)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train.printSchema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err="1"/>
              <a:t>train.count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err="1"/>
              <a:t>train.describe</a:t>
            </a:r>
            <a:r>
              <a:rPr lang="en-US" sz="2000" dirty="0"/>
              <a:t>('</a:t>
            </a:r>
            <a:r>
              <a:rPr lang="en-US" sz="2000" dirty="0" err="1"/>
              <a:t>Product_ID</a:t>
            </a:r>
            <a:r>
              <a:rPr lang="en-US" sz="2000" dirty="0"/>
              <a:t>’)	 #count, mean, </a:t>
            </a:r>
            <a:r>
              <a:rPr lang="en-US" sz="2000" dirty="0" err="1"/>
              <a:t>stddev</a:t>
            </a:r>
            <a:r>
              <a:rPr lang="en-US" sz="2000" dirty="0"/>
              <a:t>, </a:t>
            </a:r>
            <a:r>
              <a:rPr lang="en-US" sz="2000" dirty="0" err="1"/>
              <a:t>min,max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train.select</a:t>
            </a:r>
            <a:r>
              <a:rPr lang="en-US" sz="2000" dirty="0"/>
              <a:t>('</a:t>
            </a:r>
            <a:r>
              <a:rPr lang="en-US" sz="2000" dirty="0" err="1"/>
              <a:t>User_ID','Age</a:t>
            </a:r>
            <a:r>
              <a:rPr lang="en-US" sz="2000" dirty="0"/>
              <a:t>')</a:t>
            </a:r>
          </a:p>
          <a:p>
            <a:pPr marL="0" indent="0">
              <a:buNone/>
            </a:pPr>
            <a:r>
              <a:rPr lang="en-US" sz="2000" dirty="0" err="1"/>
              <a:t>train.select</a:t>
            </a:r>
            <a:r>
              <a:rPr lang="en-US" sz="2000" dirty="0"/>
              <a:t>('</a:t>
            </a:r>
            <a:r>
              <a:rPr lang="en-US" sz="2000" dirty="0" err="1"/>
              <a:t>Product_ID</a:t>
            </a:r>
            <a:r>
              <a:rPr lang="en-US" sz="2000" dirty="0"/>
              <a:t>').distinct().count()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2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train.crosstab</a:t>
            </a:r>
            <a:r>
              <a:rPr lang="en-US" sz="2000" dirty="0"/>
              <a:t>('Age', 'Gender').show()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train.dropna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err="1"/>
              <a:t>train.fillna</a:t>
            </a:r>
            <a:r>
              <a:rPr lang="en-US" sz="2000" dirty="0"/>
              <a:t>(-1) </a:t>
            </a:r>
          </a:p>
          <a:p>
            <a:pPr marL="0" indent="0">
              <a:buNone/>
            </a:pPr>
            <a:r>
              <a:rPr lang="en-US" sz="2000" dirty="0" err="1"/>
              <a:t>train.filter</a:t>
            </a:r>
            <a:r>
              <a:rPr lang="en-US" sz="2000" dirty="0"/>
              <a:t>(</a:t>
            </a:r>
            <a:r>
              <a:rPr lang="en-US" sz="2000" dirty="0" err="1"/>
              <a:t>train.Purchase</a:t>
            </a:r>
            <a:r>
              <a:rPr lang="en-US" sz="2000" dirty="0"/>
              <a:t> &gt; 15000) </a:t>
            </a:r>
          </a:p>
          <a:p>
            <a:pPr marL="0" indent="0">
              <a:buNone/>
            </a:pPr>
            <a:r>
              <a:rPr lang="en-US" sz="2000" dirty="0" err="1"/>
              <a:t>train.groupby</a:t>
            </a:r>
            <a:r>
              <a:rPr lang="en-US" sz="2000" dirty="0"/>
              <a:t>('Age').count()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train.orderBy</a:t>
            </a:r>
            <a:r>
              <a:rPr lang="en-US" sz="2000" dirty="0"/>
              <a:t>(</a:t>
            </a:r>
            <a:r>
              <a:rPr lang="en-US" sz="2000" dirty="0" err="1"/>
              <a:t>train.Purchase.desc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/>
              <a:t>## Adding new column</a:t>
            </a:r>
          </a:p>
          <a:p>
            <a:pPr marL="0" indent="0">
              <a:buNone/>
            </a:pPr>
            <a:r>
              <a:rPr lang="en-US" sz="1600" dirty="0" err="1"/>
              <a:t>train.withColumn</a:t>
            </a:r>
            <a:r>
              <a:rPr lang="en-US" sz="1600" dirty="0"/>
              <a:t>('</a:t>
            </a:r>
            <a:r>
              <a:rPr lang="en-US" sz="1600" dirty="0" err="1"/>
              <a:t>Purchase_new</a:t>
            </a:r>
            <a:r>
              <a:rPr lang="en-US" sz="1600" dirty="0"/>
              <a:t>', </a:t>
            </a:r>
            <a:r>
              <a:rPr lang="en-US" sz="1600" dirty="0" err="1"/>
              <a:t>train.Purchase</a:t>
            </a:r>
            <a:r>
              <a:rPr lang="en-US" sz="1600" dirty="0"/>
              <a:t> /2.0).select('Purchase','</a:t>
            </a:r>
            <a:r>
              <a:rPr lang="en-US" sz="1600" dirty="0" err="1"/>
              <a:t>Purchase_new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200" dirty="0"/>
              <a:t>#Apply SQL Query</a:t>
            </a:r>
          </a:p>
          <a:p>
            <a:pPr marL="0" indent="0">
              <a:buNone/>
            </a:pPr>
            <a:r>
              <a:rPr lang="en-US" sz="2000" dirty="0" err="1"/>
              <a:t>sqlContext.sql</a:t>
            </a:r>
            <a:r>
              <a:rPr lang="en-US" sz="2000" dirty="0"/>
              <a:t>('select </a:t>
            </a:r>
            <a:r>
              <a:rPr lang="en-US" sz="2000" dirty="0" err="1"/>
              <a:t>Product_ID</a:t>
            </a:r>
            <a:r>
              <a:rPr lang="en-US" sz="2000" dirty="0"/>
              <a:t> from </a:t>
            </a:r>
            <a:r>
              <a:rPr lang="en-US" sz="2000" dirty="0" err="1"/>
              <a:t>train_table</a:t>
            </a:r>
            <a:r>
              <a:rPr lang="en-US" sz="2000" dirty="0"/>
              <a:t>').show(5)</a:t>
            </a:r>
          </a:p>
          <a:p>
            <a:pPr marL="0" indent="0">
              <a:buNone/>
            </a:pPr>
            <a:r>
              <a:rPr lang="en-US" sz="2000" dirty="0" err="1"/>
              <a:t>sqlContext.sql</a:t>
            </a:r>
            <a:r>
              <a:rPr lang="en-US" sz="2000" dirty="0"/>
              <a:t>('select Age, max(Purchase) from </a:t>
            </a:r>
            <a:r>
              <a:rPr lang="en-US" sz="2000" dirty="0" err="1"/>
              <a:t>train_table</a:t>
            </a:r>
            <a:r>
              <a:rPr lang="en-US" sz="2000" dirty="0"/>
              <a:t> group by Age').show()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20215" y="1612513"/>
            <a:ext cx="304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+----------------+------+-------+</a:t>
            </a:r>
          </a:p>
          <a:p>
            <a:r>
              <a:rPr lang="en-US" dirty="0"/>
              <a:t>|</a:t>
            </a:r>
            <a:r>
              <a:rPr lang="en-US" dirty="0" err="1"/>
              <a:t>Age_Gender</a:t>
            </a:r>
            <a:r>
              <a:rPr lang="en-US" dirty="0"/>
              <a:t>|    F   |     M|</a:t>
            </a:r>
          </a:p>
          <a:p>
            <a:r>
              <a:rPr lang="en-US" dirty="0"/>
              <a:t>+----------------+-------+-------+</a:t>
            </a:r>
          </a:p>
          <a:p>
            <a:r>
              <a:rPr lang="en-US" dirty="0"/>
              <a:t>|      0-17      | 5083| 10019|</a:t>
            </a:r>
          </a:p>
          <a:p>
            <a:r>
              <a:rPr lang="en-US" dirty="0"/>
              <a:t>|     46-50     |13199| 32502|</a:t>
            </a:r>
          </a:p>
          <a:p>
            <a:r>
              <a:rPr lang="en-US" dirty="0"/>
              <a:t>|     18-25     |24628| 75032|</a:t>
            </a:r>
          </a:p>
        </p:txBody>
      </p:sp>
    </p:spTree>
    <p:extLst>
      <p:ext uri="{BB962C8B-B14F-4D97-AF65-F5344CB8AC3E}">
        <p14:creationId xmlns:p14="http://schemas.microsoft.com/office/powerpoint/2010/main" val="4208048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60619" y="6380848"/>
            <a:ext cx="558806" cy="365125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8374" y="1417639"/>
            <a:ext cx="1847690" cy="816528"/>
          </a:xfrm>
        </p:spPr>
        <p:txBody>
          <a:bodyPr>
            <a:noAutofit/>
          </a:bodyPr>
          <a:lstStyle/>
          <a:p>
            <a:r>
              <a:rPr lang="en-US" sz="2400" dirty="0"/>
              <a:t>Training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26073" y="3645068"/>
            <a:ext cx="0" cy="35290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6424" y="4072141"/>
            <a:ext cx="2019300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model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26073" y="4604703"/>
            <a:ext cx="0" cy="3739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84723" y="5047709"/>
            <a:ext cx="1282700" cy="43454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6084" y="2175347"/>
            <a:ext cx="1359980" cy="868988"/>
            <a:chOff x="1046084" y="1763590"/>
            <a:chExt cx="1359980" cy="651741"/>
          </a:xfrm>
        </p:grpSpPr>
        <p:sp>
          <p:nvSpPr>
            <p:cNvPr id="11" name="Rounded Rectangle 10"/>
            <p:cNvSpPr/>
            <p:nvPr/>
          </p:nvSpPr>
          <p:spPr>
            <a:xfrm>
              <a:off x="1046084" y="1763590"/>
              <a:ext cx="1359980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data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26073" y="2153945"/>
              <a:ext cx="0" cy="26138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716424" y="3112069"/>
            <a:ext cx="2019299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features</a:t>
            </a:r>
          </a:p>
        </p:txBody>
      </p:sp>
    </p:spTree>
    <p:extLst>
      <p:ext uri="{BB962C8B-B14F-4D97-AF65-F5344CB8AC3E}">
        <p14:creationId xmlns:p14="http://schemas.microsoft.com/office/powerpoint/2010/main" val="213560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Abstractions: Transformer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0334"/>
            <a:ext cx="8762999" cy="374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79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Abstraction: Estimator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3498"/>
            <a:ext cx="8991600" cy="381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616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Abstraction: Evaluator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9924"/>
            <a:ext cx="8839199" cy="363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83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3615"/>
            <a:ext cx="8762999" cy="362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073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Pipelines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83312"/>
            <a:ext cx="8991600" cy="393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813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Abstractions: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60619" y="6380848"/>
            <a:ext cx="558806" cy="365125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8731" y="2877142"/>
            <a:ext cx="1630575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accent1"/>
                </a:solidFill>
                <a:latin typeface="Courier New"/>
                <a:cs typeface="Courier New"/>
              </a:rPr>
              <a:t>Transformer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8732" y="1960958"/>
            <a:ext cx="13676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732" y="4677107"/>
            <a:ext cx="13676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Courier New"/>
                <a:cs typeface="Courier New"/>
              </a:rPr>
              <a:t>Estimator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732" y="5639129"/>
            <a:ext cx="13676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008000"/>
                </a:solidFill>
                <a:latin typeface="Courier New"/>
                <a:cs typeface="Courier New"/>
              </a:rPr>
              <a:t>Evaluator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50174" y="1836607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label: Double</a:t>
            </a:r>
          </a:p>
          <a:p>
            <a:r>
              <a:rPr lang="en-US" dirty="0">
                <a:latin typeface="Courier New"/>
                <a:cs typeface="Courier New"/>
              </a:rPr>
              <a:t>text: String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50174" y="408732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features: Vector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35836" y="1393017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Current data schema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50174" y="502816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prediction: Double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696353" y="1241533"/>
            <a:ext cx="1916288" cy="65686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Training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361833" y="4277128"/>
            <a:ext cx="0" cy="35290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52184" y="4677107"/>
            <a:ext cx="2019300" cy="438367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LogisticRegression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361833" y="5196123"/>
            <a:ext cx="0" cy="3739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255520" y="5570038"/>
            <a:ext cx="2204720" cy="702069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BinaryClassification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681844" y="1940421"/>
            <a:ext cx="1359980" cy="43836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361833" y="2460893"/>
            <a:ext cx="0" cy="3485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52184" y="2877142"/>
            <a:ext cx="2019299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113280" y="2643490"/>
            <a:ext cx="2499361" cy="266680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8733" y="3794697"/>
            <a:ext cx="1630575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accent1"/>
                </a:solidFill>
                <a:latin typeface="Courier New"/>
                <a:cs typeface="Courier New"/>
              </a:rPr>
              <a:t>Transformer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61835" y="3378448"/>
            <a:ext cx="0" cy="3485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352186" y="3794697"/>
            <a:ext cx="2019299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HashingTF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50174" y="318970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words: Seq[String]</a:t>
            </a:r>
          </a:p>
        </p:txBody>
      </p:sp>
    </p:spTree>
    <p:extLst>
      <p:ext uri="{BB962C8B-B14F-4D97-AF65-F5344CB8AC3E}">
        <p14:creationId xmlns:p14="http://schemas.microsoft.com/office/powerpoint/2010/main" val="9662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0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Abstractions: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60619" y="6380848"/>
            <a:ext cx="558806" cy="365125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8731" y="2877142"/>
            <a:ext cx="1630575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accent1"/>
                </a:solidFill>
                <a:latin typeface="Courier New"/>
                <a:cs typeface="Courier New"/>
              </a:rPr>
              <a:t>Transformer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8732" y="1960958"/>
            <a:ext cx="13676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732" y="4677107"/>
            <a:ext cx="13676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Courier New"/>
                <a:cs typeface="Courier New"/>
              </a:rPr>
              <a:t>Estimator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732" y="5639129"/>
            <a:ext cx="13676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008000"/>
                </a:solidFill>
                <a:latin typeface="Courier New"/>
                <a:cs typeface="Courier New"/>
              </a:rPr>
              <a:t>Evaluator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113280" y="1241533"/>
            <a:ext cx="2258203" cy="65686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Training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361833" y="4277128"/>
            <a:ext cx="0" cy="35290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52184" y="4677107"/>
            <a:ext cx="2019300" cy="438367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LogisticRegression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361833" y="5196123"/>
            <a:ext cx="0" cy="3739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255520" y="5570038"/>
            <a:ext cx="2204720" cy="702069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BinaryClassification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681844" y="1940421"/>
            <a:ext cx="1359980" cy="43836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361833" y="2460893"/>
            <a:ext cx="0" cy="3485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52184" y="2877142"/>
            <a:ext cx="2019299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113280" y="2643490"/>
            <a:ext cx="2499361" cy="266680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8733" y="3794697"/>
            <a:ext cx="1630575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accent1"/>
                </a:solidFill>
                <a:latin typeface="Courier New"/>
                <a:cs typeface="Courier New"/>
              </a:rPr>
              <a:t>Transformer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61835" y="3378448"/>
            <a:ext cx="0" cy="3485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352186" y="3794697"/>
            <a:ext cx="2019299" cy="438367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HashingTF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9162" y="3099216"/>
            <a:ext cx="2661559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Pain point</a:t>
            </a:r>
            <a:r>
              <a:rPr lang="en-US" sz="1600" dirty="0"/>
              <a:t>: Write as a script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506720" y="2882469"/>
            <a:ext cx="3037840" cy="1110827"/>
            <a:chOff x="5750560" y="2661920"/>
            <a:chExt cx="3037840" cy="83312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50560" y="2661920"/>
              <a:ext cx="3037840" cy="747336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750560" y="2661920"/>
              <a:ext cx="2966720" cy="83312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59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Workflows are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" t="11920" r="10738" b="11095"/>
          <a:stretch/>
        </p:blipFill>
        <p:spPr bwMode="auto">
          <a:xfrm>
            <a:off x="83706" y="1751579"/>
            <a:ext cx="9060294" cy="40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27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pipeline is a sequence of stages, where each stage is of one of two types:</a:t>
            </a:r>
          </a:p>
          <a:p>
            <a:pPr lvl="1"/>
            <a:r>
              <a:rPr lang="en-US" dirty="0"/>
              <a:t>Transformer: It transforms a dataset into another dataset, e.g. tokenizing a dataset into words is a transformer.</a:t>
            </a:r>
          </a:p>
          <a:p>
            <a:pPr lvl="1"/>
            <a:r>
              <a:rPr lang="en-US" dirty="0"/>
              <a:t>Estimator: It fits a model to a dataset. The model becomes a transformer, since it transforms a dataset into 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19600"/>
            <a:ext cx="7105051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936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pipeline typically contains estimators and, thus, the pipeline is an estimator itself.</a:t>
            </a:r>
          </a:p>
          <a:p>
            <a:r>
              <a:rPr lang="en-US" dirty="0"/>
              <a:t>By fitting the pipeline, the estimators in it become transformers. Then, the pipeline becomes a transformer itself (called pipeline model), which is ready to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718997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641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111907"/>
            <a:ext cx="8229600" cy="878693"/>
          </a:xfrm>
        </p:spPr>
        <p:txBody>
          <a:bodyPr/>
          <a:lstStyle/>
          <a:p>
            <a:r>
              <a:rPr lang="en-US" dirty="0"/>
              <a:t>Pipeline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838200"/>
            <a:ext cx="8763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pyspark.ml import Pipeline</a:t>
            </a:r>
          </a:p>
          <a:p>
            <a:r>
              <a:rPr lang="en-US" dirty="0"/>
              <a:t>from </a:t>
            </a:r>
            <a:r>
              <a:rPr lang="en-US" dirty="0" err="1"/>
              <a:t>pyspark.ml.classification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pyspark.ml.feature</a:t>
            </a:r>
            <a:r>
              <a:rPr lang="en-US" dirty="0"/>
              <a:t> import </a:t>
            </a:r>
            <a:r>
              <a:rPr lang="en-US" dirty="0" err="1"/>
              <a:t>HashingTF</a:t>
            </a:r>
            <a:r>
              <a:rPr lang="en-US" dirty="0"/>
              <a:t>, Tokenizer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pyspark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pyspark.sql</a:t>
            </a:r>
            <a:r>
              <a:rPr lang="en-US" dirty="0"/>
              <a:t> import </a:t>
            </a:r>
            <a:r>
              <a:rPr lang="en-US" dirty="0" err="1"/>
              <a:t>SparkSession</a:t>
            </a:r>
            <a:r>
              <a:rPr lang="en-US" dirty="0"/>
              <a:t>        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# using spark session starting SPARK 2.0</a:t>
            </a:r>
            <a:endParaRPr lang="en-US" dirty="0"/>
          </a:p>
          <a:p>
            <a:r>
              <a:rPr lang="en-US" dirty="0"/>
              <a:t>spark = </a:t>
            </a:r>
            <a:r>
              <a:rPr lang="en-US" dirty="0" err="1"/>
              <a:t>SparkSession.builder.getOrCreate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Prepare training documents from a list of (id, text, label) tuples.</a:t>
            </a:r>
          </a:p>
          <a:p>
            <a:r>
              <a:rPr lang="en-US" dirty="0"/>
              <a:t>training = </a:t>
            </a:r>
            <a:r>
              <a:rPr lang="en-US" dirty="0" err="1"/>
              <a:t>spark.createDataFrame</a:t>
            </a:r>
            <a:r>
              <a:rPr lang="en-US" dirty="0"/>
              <a:t>([</a:t>
            </a:r>
          </a:p>
          <a:p>
            <a:r>
              <a:rPr lang="en-US" dirty="0"/>
              <a:t>    (0, "a b c d e spark", 1.0),</a:t>
            </a:r>
          </a:p>
          <a:p>
            <a:r>
              <a:rPr lang="en-US" dirty="0"/>
              <a:t>    (1, "b d", 0.0),</a:t>
            </a:r>
          </a:p>
          <a:p>
            <a:r>
              <a:rPr lang="en-US" dirty="0"/>
              <a:t>    (2, "spark f g h", 1.0),</a:t>
            </a:r>
          </a:p>
          <a:p>
            <a:r>
              <a:rPr lang="en-US" dirty="0"/>
              <a:t>    (3, "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", 0.0)</a:t>
            </a:r>
          </a:p>
          <a:p>
            <a:r>
              <a:rPr lang="en-US" dirty="0"/>
              <a:t>], ["id", "text", "label"])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Configure an ML pipeline, which consists of three stages: tokenizer,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hashingTF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lr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dirty="0"/>
              <a:t>tokenizer = Tokenizer(</a:t>
            </a:r>
            <a:r>
              <a:rPr lang="en-US" dirty="0" err="1"/>
              <a:t>inputCol</a:t>
            </a:r>
            <a:r>
              <a:rPr lang="en-US" dirty="0"/>
              <a:t>="text", </a:t>
            </a:r>
            <a:r>
              <a:rPr lang="en-US" dirty="0" err="1"/>
              <a:t>outputCol</a:t>
            </a:r>
            <a:r>
              <a:rPr lang="en-US" dirty="0"/>
              <a:t>="words")</a:t>
            </a:r>
          </a:p>
          <a:p>
            <a:r>
              <a:rPr lang="en-US" dirty="0" err="1"/>
              <a:t>hashingTF</a:t>
            </a:r>
            <a:r>
              <a:rPr lang="en-US" dirty="0"/>
              <a:t> = </a:t>
            </a:r>
            <a:r>
              <a:rPr lang="en-US" dirty="0" err="1"/>
              <a:t>HashingTF</a:t>
            </a:r>
            <a:r>
              <a:rPr lang="en-US" dirty="0"/>
              <a:t>(</a:t>
            </a:r>
            <a:r>
              <a:rPr lang="en-US" dirty="0" err="1"/>
              <a:t>inputCol</a:t>
            </a:r>
            <a:r>
              <a:rPr lang="en-US" dirty="0"/>
              <a:t>=</a:t>
            </a:r>
            <a:r>
              <a:rPr lang="en-US" dirty="0" err="1"/>
              <a:t>tokenizer.getOutputCol</a:t>
            </a:r>
            <a:r>
              <a:rPr lang="en-US" dirty="0"/>
              <a:t>(), </a:t>
            </a:r>
            <a:r>
              <a:rPr lang="en-US" dirty="0" err="1"/>
              <a:t>outputCol</a:t>
            </a:r>
            <a:r>
              <a:rPr lang="en-US" dirty="0"/>
              <a:t>="features")</a:t>
            </a:r>
          </a:p>
          <a:p>
            <a:r>
              <a:rPr lang="en-US" dirty="0" err="1"/>
              <a:t>lr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maxIter</a:t>
            </a:r>
            <a:r>
              <a:rPr lang="en-US" dirty="0"/>
              <a:t>=10, </a:t>
            </a:r>
            <a:r>
              <a:rPr lang="en-US" dirty="0" err="1"/>
              <a:t>regParam</a:t>
            </a:r>
            <a:r>
              <a:rPr lang="en-US" dirty="0"/>
              <a:t>=0.001)</a:t>
            </a:r>
          </a:p>
          <a:p>
            <a:r>
              <a:rPr lang="en-US" dirty="0"/>
              <a:t>pipeline = Pipeline(stages=[tokenizer, </a:t>
            </a:r>
            <a:r>
              <a:rPr lang="en-US" dirty="0" err="1"/>
              <a:t>hashingTF</a:t>
            </a:r>
            <a:r>
              <a:rPr lang="en-US" dirty="0"/>
              <a:t>, </a:t>
            </a:r>
            <a:r>
              <a:rPr lang="en-US" dirty="0" err="1"/>
              <a:t>lr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963715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Example – cont.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421" y="1371600"/>
            <a:ext cx="8763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Fit the pipeline to training documents.</a:t>
            </a:r>
          </a:p>
          <a:p>
            <a:r>
              <a:rPr lang="en-US" dirty="0"/>
              <a:t>model = </a:t>
            </a:r>
            <a:r>
              <a:rPr lang="en-US" dirty="0" err="1"/>
              <a:t>pipeline.fit</a:t>
            </a:r>
            <a:r>
              <a:rPr lang="en-US" dirty="0"/>
              <a:t>(training)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Prepare test documents, which are unlabeled (id, text) tuples.</a:t>
            </a:r>
          </a:p>
          <a:p>
            <a:r>
              <a:rPr lang="en-US" dirty="0"/>
              <a:t>test = </a:t>
            </a:r>
            <a:r>
              <a:rPr lang="en-US" dirty="0" err="1"/>
              <a:t>spark.createDataFrame</a:t>
            </a:r>
            <a:r>
              <a:rPr lang="en-US" dirty="0"/>
              <a:t>([</a:t>
            </a:r>
          </a:p>
          <a:p>
            <a:r>
              <a:rPr lang="en-US" dirty="0"/>
              <a:t>    (4, "spark </a:t>
            </a:r>
            <a:r>
              <a:rPr lang="en-US" dirty="0" err="1"/>
              <a:t>i</a:t>
            </a:r>
            <a:r>
              <a:rPr lang="en-US" dirty="0"/>
              <a:t> j k"),</a:t>
            </a:r>
          </a:p>
          <a:p>
            <a:r>
              <a:rPr lang="en-US" dirty="0"/>
              <a:t>    (5, "l m n"),</a:t>
            </a:r>
          </a:p>
          <a:p>
            <a:r>
              <a:rPr lang="en-US" dirty="0"/>
              <a:t>    (6, "spark </a:t>
            </a:r>
            <a:r>
              <a:rPr lang="en-US" dirty="0" err="1"/>
              <a:t>hadoop</a:t>
            </a:r>
            <a:r>
              <a:rPr lang="en-US" dirty="0"/>
              <a:t> spark"),</a:t>
            </a:r>
          </a:p>
          <a:p>
            <a:r>
              <a:rPr lang="en-US" dirty="0"/>
              <a:t>    (7, "apache </a:t>
            </a:r>
            <a:r>
              <a:rPr lang="en-US" dirty="0" err="1"/>
              <a:t>hadoop</a:t>
            </a:r>
            <a:r>
              <a:rPr lang="en-US" dirty="0"/>
              <a:t>")</a:t>
            </a:r>
          </a:p>
          <a:p>
            <a:r>
              <a:rPr lang="en-US" dirty="0"/>
              <a:t>], ["id", "text"])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Make predictions on test documents and print columns of interest.</a:t>
            </a:r>
          </a:p>
          <a:p>
            <a:r>
              <a:rPr lang="en-US" dirty="0"/>
              <a:t>prediction = </a:t>
            </a:r>
            <a:r>
              <a:rPr lang="en-US" dirty="0" err="1"/>
              <a:t>model.transform</a:t>
            </a:r>
            <a:r>
              <a:rPr lang="en-US" dirty="0"/>
              <a:t>(test)</a:t>
            </a:r>
          </a:p>
          <a:p>
            <a:r>
              <a:rPr lang="en-US" dirty="0"/>
              <a:t>selected = </a:t>
            </a:r>
            <a:r>
              <a:rPr lang="en-US" dirty="0" err="1"/>
              <a:t>prediction.select</a:t>
            </a:r>
            <a:r>
              <a:rPr lang="en-US" dirty="0"/>
              <a:t>("id", "text", "probability", "prediction")</a:t>
            </a:r>
          </a:p>
          <a:p>
            <a:r>
              <a:rPr lang="en-US" dirty="0"/>
              <a:t>for row in </a:t>
            </a:r>
            <a:r>
              <a:rPr lang="en-US" dirty="0" err="1"/>
              <a:t>selected.collect</a:t>
            </a:r>
            <a:r>
              <a:rPr lang="en-US" dirty="0"/>
              <a:t>():</a:t>
            </a:r>
          </a:p>
          <a:p>
            <a:r>
              <a:rPr lang="en-US" dirty="0"/>
              <a:t>    rid, text, </a:t>
            </a:r>
            <a:r>
              <a:rPr lang="en-US" dirty="0" err="1"/>
              <a:t>prob</a:t>
            </a:r>
            <a:r>
              <a:rPr lang="en-US" dirty="0"/>
              <a:t>, prediction = row</a:t>
            </a:r>
          </a:p>
          <a:p>
            <a:r>
              <a:rPr lang="en-US" dirty="0"/>
              <a:t>    print("(%d, %s) --&gt; </a:t>
            </a:r>
            <a:r>
              <a:rPr lang="en-US" dirty="0" err="1"/>
              <a:t>prob</a:t>
            </a:r>
            <a:r>
              <a:rPr lang="en-US" dirty="0"/>
              <a:t>=%s, prediction=%f" % (rid, text,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prob</a:t>
            </a:r>
            <a:r>
              <a:rPr lang="en-US" dirty="0"/>
              <a:t>), prediction))</a:t>
            </a:r>
          </a:p>
        </p:txBody>
      </p:sp>
    </p:spTree>
    <p:extLst>
      <p:ext uri="{BB962C8B-B14F-4D97-AF65-F5344CB8AC3E}">
        <p14:creationId xmlns:p14="http://schemas.microsoft.com/office/powerpoint/2010/main" val="2102193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Cross-Validation &amp; Hyper-parameter Tuning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226160"/>
            <a:ext cx="8229600" cy="1098440"/>
          </a:xfrm>
        </p:spPr>
        <p:txBody>
          <a:bodyPr>
            <a:normAutofit/>
          </a:bodyPr>
          <a:lstStyle/>
          <a:p>
            <a:r>
              <a:rPr lang="en-US" sz="2400" dirty="0"/>
              <a:t>Number of features</a:t>
            </a:r>
          </a:p>
          <a:p>
            <a:r>
              <a:rPr lang="en-US" sz="2400" dirty="0"/>
              <a:t>Regularization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83" y="1219200"/>
            <a:ext cx="6926317" cy="40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586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4660" y="1650955"/>
            <a:ext cx="2603500" cy="2250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Given:</a:t>
            </a:r>
          </a:p>
          <a:p>
            <a:pPr marL="342900" indent="-228600">
              <a:buFontTx/>
              <a:buChar char="•"/>
            </a:pPr>
            <a:r>
              <a:rPr lang="en-US" sz="1800" dirty="0"/>
              <a:t>Estimator</a:t>
            </a:r>
          </a:p>
          <a:p>
            <a:pPr marL="342900" indent="-228600">
              <a:buFontTx/>
              <a:buChar char="•"/>
            </a:pPr>
            <a:r>
              <a:rPr lang="en-US" sz="1800" dirty="0"/>
              <a:t>Parameter grid</a:t>
            </a:r>
          </a:p>
          <a:p>
            <a:pPr marL="342900" indent="-228600">
              <a:buFontTx/>
              <a:buChar char="•"/>
            </a:pPr>
            <a:r>
              <a:rPr lang="en-US" sz="1800" dirty="0"/>
              <a:t>Evaluator</a:t>
            </a:r>
          </a:p>
          <a:p>
            <a:r>
              <a:rPr lang="en-US" sz="2000" dirty="0"/>
              <a:t>Find best parameters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82733" y="4310193"/>
            <a:ext cx="2950335" cy="584774"/>
            <a:chOff x="5482733" y="3232647"/>
            <a:chExt cx="2950335" cy="438581"/>
          </a:xfrm>
        </p:grpSpPr>
        <p:sp>
          <p:nvSpPr>
            <p:cNvPr id="16" name="TextBox 15"/>
            <p:cNvSpPr txBox="1"/>
            <p:nvPr/>
          </p:nvSpPr>
          <p:spPr>
            <a:xfrm>
              <a:off x="6150071" y="3232647"/>
              <a:ext cx="2282997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/>
                  <a:cs typeface="Courier New"/>
                </a:rPr>
                <a:t>lr.regParam</a:t>
              </a:r>
              <a:endParaRPr lang="en-US" sz="1600" dirty="0">
                <a:latin typeface="Courier New"/>
                <a:cs typeface="Courier New"/>
              </a:endParaRPr>
            </a:p>
            <a:p>
              <a:r>
                <a:rPr lang="en-US" sz="1600" dirty="0">
                  <a:latin typeface="Courier New"/>
                  <a:cs typeface="Courier New"/>
                </a:rPr>
                <a:t> {0.01, 0.1, 0.5}</a:t>
              </a:r>
            </a:p>
          </p:txBody>
        </p:sp>
        <p:cxnSp>
          <p:nvCxnSpPr>
            <p:cNvPr id="36" name="Straight Arrow Connector 35"/>
            <p:cNvCxnSpPr>
              <a:stCxn id="16" idx="1"/>
            </p:cNvCxnSpPr>
            <p:nvPr/>
          </p:nvCxnSpPr>
          <p:spPr>
            <a:xfrm flipH="1" flipV="1">
              <a:off x="5482733" y="3232647"/>
              <a:ext cx="667338" cy="21929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482732" y="2385635"/>
            <a:ext cx="3261180" cy="779701"/>
            <a:chOff x="5482732" y="1789226"/>
            <a:chExt cx="3261180" cy="584776"/>
          </a:xfrm>
        </p:grpSpPr>
        <p:sp>
          <p:nvSpPr>
            <p:cNvPr id="15" name="TextBox 14"/>
            <p:cNvSpPr txBox="1"/>
            <p:nvPr/>
          </p:nvSpPr>
          <p:spPr>
            <a:xfrm>
              <a:off x="5967190" y="1789226"/>
              <a:ext cx="277672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/>
                  <a:cs typeface="Courier New"/>
                </a:rPr>
                <a:t>hashingTF.numFeatures</a:t>
              </a:r>
              <a:endParaRPr lang="en-US" sz="1600" dirty="0">
                <a:latin typeface="Courier New"/>
                <a:cs typeface="Courier New"/>
              </a:endParaRPr>
            </a:p>
            <a:p>
              <a:r>
                <a:rPr lang="en-US" sz="1600" dirty="0">
                  <a:latin typeface="Courier New"/>
                  <a:cs typeface="Courier New"/>
                </a:rPr>
                <a:t> {100, 1000, 10000}</a:t>
              </a:r>
            </a:p>
          </p:txBody>
        </p:sp>
        <p:cxnSp>
          <p:nvCxnSpPr>
            <p:cNvPr id="37" name="Straight Arrow Connector 36"/>
            <p:cNvCxnSpPr>
              <a:stCxn id="15" idx="1"/>
            </p:cNvCxnSpPr>
            <p:nvPr/>
          </p:nvCxnSpPr>
          <p:spPr>
            <a:xfrm flipH="1">
              <a:off x="5482732" y="2008516"/>
              <a:ext cx="484458" cy="36548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69121" y="2259282"/>
            <a:ext cx="2204720" cy="3410765"/>
            <a:chOff x="3269121" y="1694461"/>
            <a:chExt cx="2204720" cy="2558074"/>
          </a:xfrm>
        </p:grpSpPr>
        <p:grpSp>
          <p:nvGrpSpPr>
            <p:cNvPr id="17" name="Group 16"/>
            <p:cNvGrpSpPr/>
            <p:nvPr/>
          </p:nvGrpSpPr>
          <p:grpSpPr>
            <a:xfrm>
              <a:off x="3361831" y="1694461"/>
              <a:ext cx="2019301" cy="1678749"/>
              <a:chOff x="2352183" y="2157856"/>
              <a:chExt cx="2019301" cy="167874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3361833" y="3207846"/>
                <a:ext cx="0" cy="26467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>
                <a:off x="2352184" y="3507830"/>
                <a:ext cx="2019300" cy="328775"/>
              </a:xfrm>
              <a:prstGeom prst="roundRect">
                <a:avLst/>
              </a:prstGeom>
              <a:noFill/>
              <a:ln w="38100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LogisticRegression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352183" y="2157856"/>
                <a:ext cx="2019299" cy="328775"/>
              </a:xfrm>
              <a:prstGeom prst="roundRect">
                <a:avLst/>
              </a:prstGeom>
              <a:noFill/>
              <a:ln w="38100" cmpd="sng">
                <a:solidFill>
                  <a:srgbClr val="1EA3B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Tokenizer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361835" y="2533836"/>
                <a:ext cx="0" cy="26138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ounded Rectangle 34"/>
              <p:cNvSpPr/>
              <p:nvPr/>
            </p:nvSpPr>
            <p:spPr>
              <a:xfrm>
                <a:off x="2352185" y="2846022"/>
                <a:ext cx="2019299" cy="328775"/>
              </a:xfrm>
              <a:prstGeom prst="roundRect">
                <a:avLst/>
              </a:prstGeom>
              <a:noFill/>
              <a:ln w="38100" cmpd="sng">
                <a:solidFill>
                  <a:srgbClr val="1EA3B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HashingTF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4375434" y="3415067"/>
              <a:ext cx="0" cy="28043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3269121" y="3725983"/>
              <a:ext cx="2204720" cy="526552"/>
            </a:xfrm>
            <a:prstGeom prst="roundRect">
              <a:avLst/>
            </a:prstGeom>
            <a:noFill/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BinaryClassification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3210560" y="1977813"/>
            <a:ext cx="2343292" cy="272223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4661" y="4393857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/>
                <a:cs typeface="Courier New"/>
              </a:rPr>
              <a:t>CrossValidator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790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4660" y="1650955"/>
            <a:ext cx="2603500" cy="2250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Given:</a:t>
            </a:r>
          </a:p>
          <a:p>
            <a:pPr marL="342900" indent="-228600">
              <a:buFontTx/>
              <a:buChar char="•"/>
            </a:pPr>
            <a:r>
              <a:rPr lang="en-US" sz="1800" dirty="0"/>
              <a:t>Estimator</a:t>
            </a:r>
          </a:p>
          <a:p>
            <a:pPr marL="342900" indent="-228600">
              <a:buFontTx/>
              <a:buChar char="•"/>
            </a:pPr>
            <a:r>
              <a:rPr lang="en-US" sz="1800" dirty="0"/>
              <a:t>Parameter grid</a:t>
            </a:r>
          </a:p>
          <a:p>
            <a:pPr marL="342900" indent="-228600">
              <a:buFontTx/>
              <a:buChar char="•"/>
            </a:pPr>
            <a:r>
              <a:rPr lang="en-US" sz="1800" dirty="0"/>
              <a:t>Evaluator</a:t>
            </a:r>
          </a:p>
          <a:p>
            <a:r>
              <a:rPr lang="en-US" sz="2000" dirty="0"/>
              <a:t>Find best parameters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361832" y="2259282"/>
            <a:ext cx="2019301" cy="2238332"/>
            <a:chOff x="2352183" y="2157856"/>
            <a:chExt cx="2019301" cy="1678749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361833" y="3207846"/>
              <a:ext cx="0" cy="26467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2352184" y="3507830"/>
              <a:ext cx="2019300" cy="328775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LogisticRegression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352183" y="2157856"/>
              <a:ext cx="2019299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361835" y="2533836"/>
              <a:ext cx="0" cy="26138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2352185" y="2846022"/>
              <a:ext cx="2019299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HashingTF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4375434" y="4553423"/>
            <a:ext cx="0" cy="3739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269121" y="4967978"/>
            <a:ext cx="2204720" cy="702069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BinaryClassification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4661" y="4393857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/>
                <a:cs typeface="Courier New"/>
              </a:rPr>
              <a:t>CrossValidator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4122" y="2653610"/>
            <a:ext cx="2661559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Pain point</a:t>
            </a:r>
            <a:r>
              <a:rPr lang="en-US" sz="1600" dirty="0"/>
              <a:t>: Tune parameters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821680" y="2436863"/>
            <a:ext cx="3037840" cy="1110827"/>
            <a:chOff x="5750560" y="2661920"/>
            <a:chExt cx="3037840" cy="83312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750560" y="2661920"/>
              <a:ext cx="3037840" cy="747336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50560" y="2661920"/>
              <a:ext cx="2966720" cy="83312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210560" y="1977813"/>
            <a:ext cx="2343292" cy="272223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Hyper-parameter Tuning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510" y="8382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pyspark.ml import Pipeline</a:t>
            </a:r>
          </a:p>
          <a:p>
            <a:r>
              <a:rPr lang="en-US" dirty="0"/>
              <a:t>from </a:t>
            </a:r>
            <a:r>
              <a:rPr lang="en-US" dirty="0" err="1"/>
              <a:t>pyspark.ml.classification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pyspark.ml.evaluation</a:t>
            </a:r>
            <a:r>
              <a:rPr lang="en-US" dirty="0"/>
              <a:t> import </a:t>
            </a:r>
            <a:r>
              <a:rPr lang="en-US" dirty="0" err="1"/>
              <a:t>BinaryClassificationEvaluator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pyspark.ml.feature</a:t>
            </a:r>
            <a:r>
              <a:rPr lang="en-US" dirty="0"/>
              <a:t> import </a:t>
            </a:r>
            <a:r>
              <a:rPr lang="en-US" dirty="0" err="1"/>
              <a:t>HashingTF</a:t>
            </a:r>
            <a:r>
              <a:rPr lang="en-US" dirty="0"/>
              <a:t>, Tokenizer</a:t>
            </a:r>
          </a:p>
          <a:p>
            <a:r>
              <a:rPr lang="en-US" dirty="0"/>
              <a:t>from </a:t>
            </a:r>
            <a:r>
              <a:rPr lang="en-US" dirty="0" err="1"/>
              <a:t>pyspark.ml.tuning</a:t>
            </a:r>
            <a:r>
              <a:rPr lang="en-US" dirty="0"/>
              <a:t> import </a:t>
            </a:r>
            <a:r>
              <a:rPr lang="en-US" dirty="0" err="1"/>
              <a:t>CrossValidator</a:t>
            </a:r>
            <a:r>
              <a:rPr lang="en-US" dirty="0"/>
              <a:t>, </a:t>
            </a:r>
            <a:r>
              <a:rPr lang="en-US" dirty="0" err="1"/>
              <a:t>ParamGridBuilder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Prepare training documents, which are labeled.</a:t>
            </a:r>
          </a:p>
          <a:p>
            <a:r>
              <a:rPr lang="en-US" dirty="0"/>
              <a:t>training = </a:t>
            </a:r>
            <a:r>
              <a:rPr lang="en-US" dirty="0" err="1"/>
              <a:t>spark.createDataFrame</a:t>
            </a:r>
            <a:r>
              <a:rPr lang="en-US" dirty="0"/>
              <a:t>([</a:t>
            </a:r>
          </a:p>
          <a:p>
            <a:r>
              <a:rPr lang="en-US" dirty="0"/>
              <a:t>    (0, "a b c d e spark", 1.0),</a:t>
            </a:r>
          </a:p>
          <a:p>
            <a:r>
              <a:rPr lang="en-US" dirty="0"/>
              <a:t>    (1, "b d", 0.0),</a:t>
            </a:r>
          </a:p>
          <a:p>
            <a:r>
              <a:rPr lang="en-US" dirty="0"/>
              <a:t>    (2, "spark f g h", 1.0),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    (11, "</a:t>
            </a:r>
            <a:r>
              <a:rPr lang="en-US" dirty="0" err="1"/>
              <a:t>hadoop</a:t>
            </a:r>
            <a:r>
              <a:rPr lang="en-US" dirty="0"/>
              <a:t> software", 0.0)</a:t>
            </a:r>
          </a:p>
          <a:p>
            <a:r>
              <a:rPr lang="en-US" dirty="0"/>
              <a:t>], ["id", "text", "label"])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Configure an ML pipeline, which consists of tree stages: tokenizer,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hashingTF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lr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dirty="0"/>
              <a:t>tokenizer = Tokenizer(</a:t>
            </a:r>
            <a:r>
              <a:rPr lang="en-US" dirty="0" err="1"/>
              <a:t>inputCol</a:t>
            </a:r>
            <a:r>
              <a:rPr lang="en-US" dirty="0"/>
              <a:t>="text", </a:t>
            </a:r>
            <a:r>
              <a:rPr lang="en-US" dirty="0" err="1"/>
              <a:t>outputCol</a:t>
            </a:r>
            <a:r>
              <a:rPr lang="en-US" dirty="0"/>
              <a:t>="words")</a:t>
            </a:r>
          </a:p>
          <a:p>
            <a:r>
              <a:rPr lang="en-US" dirty="0" err="1"/>
              <a:t>hashingTF</a:t>
            </a:r>
            <a:r>
              <a:rPr lang="en-US" dirty="0"/>
              <a:t> = </a:t>
            </a:r>
            <a:r>
              <a:rPr lang="en-US" dirty="0" err="1"/>
              <a:t>HashingTF</a:t>
            </a:r>
            <a:r>
              <a:rPr lang="en-US" dirty="0"/>
              <a:t>(</a:t>
            </a:r>
            <a:r>
              <a:rPr lang="en-US" dirty="0" err="1"/>
              <a:t>inputCol</a:t>
            </a:r>
            <a:r>
              <a:rPr lang="en-US" dirty="0"/>
              <a:t>=</a:t>
            </a:r>
            <a:r>
              <a:rPr lang="en-US" dirty="0" err="1"/>
              <a:t>tokenizer.getOutputCol</a:t>
            </a:r>
            <a:r>
              <a:rPr lang="en-US" dirty="0"/>
              <a:t>(), </a:t>
            </a:r>
            <a:r>
              <a:rPr lang="en-US" dirty="0" err="1"/>
              <a:t>outputCol</a:t>
            </a:r>
            <a:r>
              <a:rPr lang="en-US" dirty="0"/>
              <a:t>="features")</a:t>
            </a:r>
          </a:p>
          <a:p>
            <a:r>
              <a:rPr lang="en-US" dirty="0" err="1"/>
              <a:t>lr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maxIter</a:t>
            </a:r>
            <a:r>
              <a:rPr lang="en-US" dirty="0"/>
              <a:t>=10)</a:t>
            </a:r>
          </a:p>
          <a:p>
            <a:r>
              <a:rPr lang="en-US" dirty="0"/>
              <a:t>pipeline = Pipeline(stages=[tokenizer, </a:t>
            </a:r>
            <a:r>
              <a:rPr lang="en-US" dirty="0" err="1"/>
              <a:t>hashingTF</a:t>
            </a:r>
            <a:r>
              <a:rPr lang="en-US" dirty="0"/>
              <a:t>, </a:t>
            </a:r>
            <a:r>
              <a:rPr lang="en-US" dirty="0" err="1"/>
              <a:t>lr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073735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Hyper-parameter Tuning Example – Cont.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We now treat the Pipeline as an Estimator, wrapping it in a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CrossValidator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instance.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This will allow us to jointly choose parameters for all Pipeline stages.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CrossValidator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requires an Estimator, a set of Estimator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ParamMaps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and an Evaluator.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We use a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ParamGridBuilder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to construct a grid of parameters to search over.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With 3 values for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hashingTF.numFeatures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and 2 values for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lr.regParam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this grid will have 3 x 2 = 6 parameter settings for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CrossValidator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to choose from.</a:t>
            </a:r>
          </a:p>
          <a:p>
            <a:r>
              <a:rPr lang="en-US" dirty="0" err="1"/>
              <a:t>paramGrid</a:t>
            </a:r>
            <a:r>
              <a:rPr lang="en-US" dirty="0"/>
              <a:t> = </a:t>
            </a:r>
            <a:r>
              <a:rPr lang="en-US" dirty="0" err="1"/>
              <a:t>ParamGridBuilder</a:t>
            </a:r>
            <a:r>
              <a:rPr lang="en-US" dirty="0"/>
              <a:t>() \</a:t>
            </a:r>
          </a:p>
          <a:p>
            <a:r>
              <a:rPr lang="en-US" dirty="0"/>
              <a:t>    .</a:t>
            </a:r>
            <a:r>
              <a:rPr lang="en-US" dirty="0" err="1"/>
              <a:t>addGrid</a:t>
            </a:r>
            <a:r>
              <a:rPr lang="en-US" dirty="0"/>
              <a:t>(</a:t>
            </a:r>
            <a:r>
              <a:rPr lang="en-US" dirty="0" err="1"/>
              <a:t>hashingTF.numFeatures</a:t>
            </a:r>
            <a:r>
              <a:rPr lang="en-US" dirty="0"/>
              <a:t>, [10, 100, 1000]) \</a:t>
            </a:r>
          </a:p>
          <a:p>
            <a:r>
              <a:rPr lang="en-US" dirty="0"/>
              <a:t>    .</a:t>
            </a:r>
            <a:r>
              <a:rPr lang="en-US" dirty="0" err="1"/>
              <a:t>addGrid</a:t>
            </a:r>
            <a:r>
              <a:rPr lang="en-US" dirty="0"/>
              <a:t>(</a:t>
            </a:r>
            <a:r>
              <a:rPr lang="en-US" dirty="0" err="1"/>
              <a:t>lr.regParam</a:t>
            </a:r>
            <a:r>
              <a:rPr lang="en-US" dirty="0"/>
              <a:t>, [0.1, 0.01]) \</a:t>
            </a:r>
          </a:p>
          <a:p>
            <a:r>
              <a:rPr lang="en-US" dirty="0"/>
              <a:t>    .build()</a:t>
            </a:r>
          </a:p>
          <a:p>
            <a:endParaRPr lang="en-US" dirty="0"/>
          </a:p>
          <a:p>
            <a:r>
              <a:rPr lang="en-US" dirty="0" err="1"/>
              <a:t>crossval</a:t>
            </a:r>
            <a:r>
              <a:rPr lang="en-US" dirty="0"/>
              <a:t> = </a:t>
            </a:r>
            <a:r>
              <a:rPr lang="en-US" dirty="0" err="1"/>
              <a:t>CrossValidator</a:t>
            </a:r>
            <a:r>
              <a:rPr lang="en-US" dirty="0"/>
              <a:t>(estimator=pipeline,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estimatorParamMaps</a:t>
            </a:r>
            <a:r>
              <a:rPr lang="en-US" dirty="0"/>
              <a:t>=</a:t>
            </a:r>
            <a:r>
              <a:rPr lang="en-US" dirty="0" err="1"/>
              <a:t>paramGrid</a:t>
            </a:r>
            <a:r>
              <a:rPr lang="en-US" dirty="0"/>
              <a:t>,</a:t>
            </a:r>
          </a:p>
          <a:p>
            <a:r>
              <a:rPr lang="en-US" dirty="0"/>
              <a:t>                          evaluator=</a:t>
            </a:r>
            <a:r>
              <a:rPr lang="en-US" dirty="0" err="1"/>
              <a:t>BinaryClassificationEvaluator</a:t>
            </a:r>
            <a:r>
              <a:rPr lang="en-US" dirty="0"/>
              <a:t>(),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numFolds</a:t>
            </a:r>
            <a:r>
              <a:rPr lang="en-US" dirty="0"/>
              <a:t>=2)  # use 3+ folds in practice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Run cross-validation, and choose the best set of parameters.</a:t>
            </a:r>
          </a:p>
          <a:p>
            <a:r>
              <a:rPr lang="en-US" dirty="0" err="1"/>
              <a:t>cvModel</a:t>
            </a:r>
            <a:r>
              <a:rPr lang="en-US" dirty="0"/>
              <a:t> = </a:t>
            </a:r>
            <a:r>
              <a:rPr lang="en-US" dirty="0" err="1"/>
              <a:t>crossval.fit</a:t>
            </a:r>
            <a:r>
              <a:rPr lang="en-US" dirty="0"/>
              <a:t>(training)</a:t>
            </a:r>
          </a:p>
        </p:txBody>
      </p:sp>
    </p:spTree>
    <p:extLst>
      <p:ext uri="{BB962C8B-B14F-4D97-AF65-F5344CB8AC3E}">
        <p14:creationId xmlns:p14="http://schemas.microsoft.com/office/powerpoint/2010/main" val="1992356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Hyper-parameter Tuning Example – Cont.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869281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Prepare test documents, which are unlabeled.</a:t>
            </a:r>
          </a:p>
          <a:p>
            <a:r>
              <a:rPr lang="en-US" dirty="0"/>
              <a:t>test = </a:t>
            </a:r>
            <a:r>
              <a:rPr lang="en-US" dirty="0" err="1"/>
              <a:t>spark.createDataFrame</a:t>
            </a:r>
            <a:r>
              <a:rPr lang="en-US" dirty="0"/>
              <a:t>([</a:t>
            </a:r>
          </a:p>
          <a:p>
            <a:r>
              <a:rPr lang="en-US" dirty="0"/>
              <a:t>    (4, "spark </a:t>
            </a:r>
            <a:r>
              <a:rPr lang="en-US" dirty="0" err="1"/>
              <a:t>i</a:t>
            </a:r>
            <a:r>
              <a:rPr lang="en-US" dirty="0"/>
              <a:t> j k"),</a:t>
            </a:r>
          </a:p>
          <a:p>
            <a:r>
              <a:rPr lang="en-US" dirty="0"/>
              <a:t>    (5, "l m n"),</a:t>
            </a:r>
          </a:p>
          <a:p>
            <a:r>
              <a:rPr lang="en-US" dirty="0"/>
              <a:t>    (6, "</a:t>
            </a:r>
            <a:r>
              <a:rPr lang="en-US" dirty="0" err="1"/>
              <a:t>mapreduce</a:t>
            </a:r>
            <a:r>
              <a:rPr lang="en-US" dirty="0"/>
              <a:t> spark"),</a:t>
            </a:r>
          </a:p>
          <a:p>
            <a:r>
              <a:rPr lang="en-US" dirty="0"/>
              <a:t>    (7, "apache </a:t>
            </a:r>
            <a:r>
              <a:rPr lang="en-US" dirty="0" err="1"/>
              <a:t>hadoop</a:t>
            </a:r>
            <a:r>
              <a:rPr lang="en-US" dirty="0"/>
              <a:t>")</a:t>
            </a:r>
          </a:p>
          <a:p>
            <a:r>
              <a:rPr lang="en-US" dirty="0"/>
              <a:t>], ["id", "text"])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Make predictions on test documents.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cvModel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uses the best model found (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lrModel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).</a:t>
            </a:r>
          </a:p>
          <a:p>
            <a:r>
              <a:rPr lang="en-US" dirty="0"/>
              <a:t>prediction = </a:t>
            </a:r>
            <a:r>
              <a:rPr lang="en-US" dirty="0" err="1"/>
              <a:t>cvModel.transform</a:t>
            </a:r>
            <a:r>
              <a:rPr lang="en-US" dirty="0"/>
              <a:t>(test)</a:t>
            </a:r>
          </a:p>
          <a:p>
            <a:r>
              <a:rPr lang="en-US" dirty="0"/>
              <a:t>selected = </a:t>
            </a:r>
            <a:r>
              <a:rPr lang="en-US" dirty="0" err="1"/>
              <a:t>prediction.select</a:t>
            </a:r>
            <a:r>
              <a:rPr lang="en-US" dirty="0"/>
              <a:t>("id", "text", "probability", "prediction")</a:t>
            </a:r>
          </a:p>
          <a:p>
            <a:r>
              <a:rPr lang="en-US" dirty="0"/>
              <a:t>for row in </a:t>
            </a:r>
            <a:r>
              <a:rPr lang="en-US" dirty="0" err="1"/>
              <a:t>selected.collect</a:t>
            </a:r>
            <a:r>
              <a:rPr lang="en-US" dirty="0"/>
              <a:t>():</a:t>
            </a:r>
          </a:p>
          <a:p>
            <a:r>
              <a:rPr lang="en-US" dirty="0"/>
              <a:t>    print(row)</a:t>
            </a:r>
          </a:p>
        </p:txBody>
      </p:sp>
    </p:spTree>
    <p:extLst>
      <p:ext uri="{BB962C8B-B14F-4D97-AF65-F5344CB8AC3E}">
        <p14:creationId xmlns:p14="http://schemas.microsoft.com/office/powerpoint/2010/main" val="309456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Spark MLlib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MLlib’s</a:t>
            </a:r>
            <a:r>
              <a:rPr lang="en-US" dirty="0"/>
              <a:t> mission is to make practical machine learning easy and scalable.</a:t>
            </a:r>
          </a:p>
          <a:p>
            <a:pPr lvl="1"/>
            <a:r>
              <a:rPr lang="en-US" dirty="0"/>
              <a:t>Capable of learning from large-scale datasets</a:t>
            </a:r>
          </a:p>
          <a:p>
            <a:pPr lvl="1"/>
            <a:r>
              <a:rPr lang="en-US" dirty="0"/>
              <a:t>Easy to build machine learning applications</a:t>
            </a:r>
          </a:p>
          <a:p>
            <a:endParaRPr lang="en-US" dirty="0"/>
          </a:p>
          <a:p>
            <a:r>
              <a:rPr lang="en-US" dirty="0"/>
              <a:t>Started in UC Berkeley </a:t>
            </a:r>
            <a:r>
              <a:rPr lang="en-US" dirty="0" err="1"/>
              <a:t>AMPLab</a:t>
            </a:r>
            <a:endParaRPr lang="en-US" dirty="0"/>
          </a:p>
          <a:p>
            <a:pPr lvl="1"/>
            <a:r>
              <a:rPr lang="en-US" dirty="0"/>
              <a:t>Shipped with Spark 0.8</a:t>
            </a:r>
          </a:p>
          <a:p>
            <a:pPr lvl="1"/>
            <a:r>
              <a:rPr lang="en-US" dirty="0" err="1"/>
              <a:t>SparkML</a:t>
            </a:r>
            <a:r>
              <a:rPr lang="en-US" dirty="0"/>
              <a:t> (pipeline API) was introduced in Spark 1.2</a:t>
            </a:r>
          </a:p>
          <a:p>
            <a:pPr lvl="1"/>
            <a:r>
              <a:rPr lang="en-US" dirty="0"/>
              <a:t>Currently (Spark 3.0)</a:t>
            </a:r>
          </a:p>
          <a:p>
            <a:pPr lvl="1"/>
            <a:r>
              <a:rPr lang="en-US" dirty="0"/>
              <a:t>Contributions from 50+ orgs, 100+ individuals</a:t>
            </a:r>
          </a:p>
          <a:p>
            <a:pPr lvl="1"/>
            <a:r>
              <a:rPr lang="en-US" dirty="0"/>
              <a:t>Growing coverage of </a:t>
            </a:r>
            <a:r>
              <a:rPr lang="en-US" i="1" dirty="0"/>
              <a:t>distributed </a:t>
            </a:r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922671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851758"/>
            <a:ext cx="7543800" cy="1207008"/>
          </a:xfrm>
        </p:spPr>
        <p:txBody>
          <a:bodyPr/>
          <a:lstStyle/>
          <a:p>
            <a:r>
              <a:rPr lang="en-US" dirty="0"/>
              <a:t>Abstracted Pipeline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2403" y="2058766"/>
            <a:ext cx="1592060" cy="789330"/>
            <a:chOff x="832002" y="1201516"/>
            <a:chExt cx="1592060" cy="7893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002" y="1201516"/>
              <a:ext cx="1592060" cy="78933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95423" y="1457286"/>
              <a:ext cx="129636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Evropa Normal" charset="0"/>
                  <a:ea typeface="Evropa Normal" charset="0"/>
                  <a:cs typeface="Evropa Normal" charset="0"/>
                </a:rPr>
                <a:t>Raw data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4364" y="2093491"/>
            <a:ext cx="1926336" cy="880872"/>
            <a:chOff x="3456467" y="1236241"/>
            <a:chExt cx="1926336" cy="8808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467" y="1236241"/>
              <a:ext cx="1926336" cy="88087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545487" y="1492011"/>
              <a:ext cx="180372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Evropa Normal" charset="0"/>
                  <a:ea typeface="Evropa Normal" charset="0"/>
                  <a:cs typeface="Evropa Normal" charset="0"/>
                </a:rPr>
                <a:t>Transformer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00795" y="3856355"/>
            <a:ext cx="2031867" cy="1618488"/>
            <a:chOff x="2485346" y="2999105"/>
            <a:chExt cx="2031867" cy="161848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346" y="2999105"/>
              <a:ext cx="2031867" cy="161848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837319" y="3515748"/>
              <a:ext cx="130783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Evropa Normal" charset="0"/>
                  <a:ea typeface="Evropa Normal" charset="0"/>
                  <a:cs typeface="Evropa Normal" charset="0"/>
                </a:rPr>
                <a:t>Estimator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37318" y="4129900"/>
              <a:ext cx="1307837" cy="3096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Evropa Normal" charset="0"/>
                  <a:ea typeface="Evropa Normal" charset="0"/>
                  <a:cs typeface="Evropa Normal" charset="0"/>
                </a:rPr>
                <a:t>[parameters]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54331" y="4308696"/>
            <a:ext cx="1926336" cy="880872"/>
            <a:chOff x="5102001" y="3451446"/>
            <a:chExt cx="1926336" cy="88087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001" y="3451446"/>
              <a:ext cx="1926336" cy="88087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191021" y="3707216"/>
              <a:ext cx="180372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Evropa Normal" charset="0"/>
                  <a:ea typeface="Evropa Normal" charset="0"/>
                  <a:cs typeface="Evropa Normal" charset="0"/>
                </a:rPr>
                <a:t>Transformer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1228" y="3947744"/>
              <a:ext cx="148156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Evropa Normal" charset="0"/>
                  <a:ea typeface="Evropa Normal" charset="0"/>
                  <a:cs typeface="Evropa Normal" charset="0"/>
                </a:rPr>
                <a:t>[parameters]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84769" y="1770983"/>
            <a:ext cx="2194560" cy="1618488"/>
            <a:chOff x="6415208" y="913733"/>
            <a:chExt cx="2194560" cy="16184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208" y="913733"/>
              <a:ext cx="2194560" cy="161848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771190" y="1492540"/>
              <a:ext cx="148156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Evropa Normal" charset="0"/>
                  <a:ea typeface="Evropa Normal" charset="0"/>
                  <a:cs typeface="Evropa Normal" charset="0"/>
                </a:rPr>
                <a:t>Estimator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59615" y="2083643"/>
              <a:ext cx="148156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Evropa Normal" charset="0"/>
                  <a:ea typeface="Evropa Normal" charset="0"/>
                  <a:cs typeface="Evropa Normal" charset="0"/>
                </a:rPr>
                <a:t>[parameters]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08570" y="2166606"/>
            <a:ext cx="1350771" cy="580747"/>
            <a:chOff x="2118168" y="1309355"/>
            <a:chExt cx="1574156" cy="5807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168" y="1457286"/>
              <a:ext cx="1574156" cy="43281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291786" y="1309355"/>
              <a:ext cx="103240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Evropa Normal" charset="0"/>
                  <a:ea typeface="Evropa Normal" charset="0"/>
                  <a:cs typeface="Evropa Normal" charset="0"/>
                </a:rPr>
                <a:t>Dataset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67315" y="2186946"/>
            <a:ext cx="1449305" cy="592951"/>
            <a:chOff x="5185459" y="1329695"/>
            <a:chExt cx="1574156" cy="59295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459" y="1489830"/>
              <a:ext cx="1574156" cy="43281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380421" y="1329695"/>
              <a:ext cx="1001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Evropa Normal" charset="0"/>
                  <a:ea typeface="Evropa Normal" charset="0"/>
                  <a:cs typeface="Evropa Normal" charset="0"/>
                </a:rPr>
                <a:t>Dataset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6430401" y="3294796"/>
            <a:ext cx="1375797" cy="1078202"/>
            <a:chOff x="5908896" y="2451196"/>
            <a:chExt cx="1770888" cy="107820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14"/>
            <a:stretch/>
          </p:blipFill>
          <p:spPr>
            <a:xfrm>
              <a:off x="5908896" y="2451196"/>
              <a:ext cx="1770888" cy="107820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99859" y="3054760"/>
              <a:ext cx="141211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>
                  <a:latin typeface="Evropa Normal" charset="0"/>
                  <a:ea typeface="Evropa Normal" charset="0"/>
                  <a:cs typeface="Evropa Normal" charset="0"/>
                </a:rPr>
                <a:t>Dataset</a:t>
              </a:r>
              <a:endParaRPr lang="en-US" sz="1400" dirty="0">
                <a:latin typeface="Evropa Normal" charset="0"/>
                <a:ea typeface="Evropa Normal" charset="0"/>
                <a:cs typeface="Evropa Norm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55851" y="4358669"/>
            <a:ext cx="1337746" cy="586705"/>
            <a:chOff x="3767111" y="3501418"/>
            <a:chExt cx="1574156" cy="5867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67111" y="3655307"/>
              <a:ext cx="1574156" cy="43281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213185" y="3501418"/>
              <a:ext cx="9997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Evropa Normal" charset="0"/>
                  <a:ea typeface="Evropa Normal" charset="0"/>
                  <a:cs typeface="Evropa Normal" charset="0"/>
                </a:rPr>
                <a:t>Dataset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7679" y="5670495"/>
            <a:ext cx="8192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Evropa Normal" charset="0"/>
                <a:ea typeface="Evropa Normal" charset="0"/>
                <a:cs typeface="Evropa Normal" charset="0"/>
              </a:rPr>
              <a:t>http://</a:t>
            </a:r>
            <a:r>
              <a:rPr lang="en-US" sz="1100" dirty="0" err="1">
                <a:solidFill>
                  <a:schemeClr val="tx2"/>
                </a:solidFill>
                <a:latin typeface="Evropa Normal" charset="0"/>
                <a:ea typeface="Evropa Normal" charset="0"/>
                <a:cs typeface="Evropa Normal" charset="0"/>
              </a:rPr>
              <a:t>spark.apache.org</a:t>
            </a:r>
            <a:r>
              <a:rPr lang="en-US" sz="1100" dirty="0">
                <a:solidFill>
                  <a:schemeClr val="tx2"/>
                </a:solidFill>
                <a:latin typeface="Evropa Normal" charset="0"/>
                <a:ea typeface="Evropa Normal" charset="0"/>
                <a:cs typeface="Evropa Normal" charset="0"/>
              </a:rPr>
              <a:t>/docs/latest/ml-</a:t>
            </a:r>
            <a:r>
              <a:rPr lang="en-US" sz="1100" dirty="0" err="1">
                <a:solidFill>
                  <a:schemeClr val="tx2"/>
                </a:solidFill>
                <a:latin typeface="Evropa Normal" charset="0"/>
                <a:ea typeface="Evropa Normal" charset="0"/>
                <a:cs typeface="Evropa Normal" charset="0"/>
              </a:rPr>
              <a:t>pipeline.html</a:t>
            </a:r>
            <a:endParaRPr lang="en-US" sz="1100" dirty="0">
              <a:solidFill>
                <a:schemeClr val="tx2"/>
              </a:solidFill>
              <a:latin typeface="Evropa Normal" charset="0"/>
              <a:ea typeface="Evropa Normal" charset="0"/>
              <a:cs typeface="Evropa Norm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35117" y="3745354"/>
            <a:ext cx="2194560" cy="1618488"/>
            <a:chOff x="1905562" y="2999105"/>
            <a:chExt cx="2194560" cy="1618488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562" y="2999105"/>
              <a:ext cx="2194560" cy="1618488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2262062" y="3133616"/>
              <a:ext cx="148156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Evropa Normal" charset="0"/>
                  <a:ea typeface="Evropa Normal" charset="0"/>
                  <a:cs typeface="Evropa Normal" charset="0"/>
                </a:rPr>
                <a:t>Cross Validator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46503" y="3788435"/>
              <a:ext cx="148156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Evropa Normal" charset="0"/>
                  <a:ea typeface="Evropa Normal" charset="0"/>
                  <a:cs typeface="Evropa Normal" charset="0"/>
                </a:rPr>
                <a:t>[pipeline, evaluator, parameters]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43384" y="4246822"/>
            <a:ext cx="1375788" cy="586705"/>
            <a:chOff x="3767111" y="3501418"/>
            <a:chExt cx="1574156" cy="586705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67111" y="3655307"/>
              <a:ext cx="1574156" cy="432816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213185" y="3501418"/>
              <a:ext cx="9997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Evropa Normal" charset="0"/>
                  <a:ea typeface="Evropa Normal" charset="0"/>
                  <a:cs typeface="Evropa Normal" charset="0"/>
                </a:rPr>
                <a:t>Dataset</a:t>
              </a: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488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EAFB-CA0A-4506-83E5-05CCE53A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D5515-F331-49AD-A700-649DCB63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B1790-E34F-40B1-8A82-523DD39B2DEA}"/>
              </a:ext>
            </a:extLst>
          </p:cNvPr>
          <p:cNvSpPr/>
          <p:nvPr/>
        </p:nvSpPr>
        <p:spPr>
          <a:xfrm>
            <a:off x="457200" y="1495552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df = </a:t>
            </a:r>
            <a:r>
              <a:rPr lang="en-US" dirty="0" err="1"/>
              <a:t>sc.read.format</a:t>
            </a:r>
            <a:r>
              <a:rPr lang="en-US" dirty="0"/>
              <a:t>('com.databricks.spark.csv').\</a:t>
            </a:r>
          </a:p>
          <a:p>
            <a:r>
              <a:rPr lang="en-US" dirty="0"/>
              <a:t>                       options(header='true', \</a:t>
            </a:r>
          </a:p>
          <a:p>
            <a:r>
              <a:rPr lang="en-US" dirty="0"/>
              <a:t>                       </a:t>
            </a:r>
            <a:r>
              <a:rPr lang="en-US" dirty="0" err="1"/>
              <a:t>inferschema</a:t>
            </a:r>
            <a:r>
              <a:rPr lang="en-US" dirty="0"/>
              <a:t>='true').\</a:t>
            </a:r>
          </a:p>
          <a:p>
            <a:r>
              <a:rPr lang="en-US" dirty="0"/>
              <a:t>            load("../data/</a:t>
            </a:r>
            <a:r>
              <a:rPr lang="en-US" dirty="0" err="1"/>
              <a:t>iris.csv",header</a:t>
            </a:r>
            <a:r>
              <a:rPr lang="en-US" dirty="0"/>
              <a:t>=True);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FBD00-BE0B-4D2D-A017-BA71E1EC3ACF}"/>
              </a:ext>
            </a:extLst>
          </p:cNvPr>
          <p:cNvSpPr/>
          <p:nvPr/>
        </p:nvSpPr>
        <p:spPr>
          <a:xfrm>
            <a:off x="1981200" y="3369947"/>
            <a:ext cx="701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+------------+-----------+------------+-----------+-------+</a:t>
            </a:r>
          </a:p>
          <a:p>
            <a:r>
              <a:rPr lang="en-US" dirty="0"/>
              <a:t>|</a:t>
            </a:r>
            <a:r>
              <a:rPr lang="en-US" dirty="0" err="1"/>
              <a:t>sepallength|sepalwidth|petallength|petalwidth|species</a:t>
            </a:r>
            <a:r>
              <a:rPr lang="en-US" dirty="0"/>
              <a:t>|</a:t>
            </a:r>
          </a:p>
          <a:p>
            <a:r>
              <a:rPr lang="en-US" dirty="0"/>
              <a:t>+------------+-----------+------------+-----------+-------+</a:t>
            </a:r>
          </a:p>
          <a:p>
            <a:r>
              <a:rPr lang="en-US" dirty="0"/>
              <a:t>|         5.1      |        3.5     |         1.4      |        0.2     | </a:t>
            </a:r>
            <a:r>
              <a:rPr lang="en-US" dirty="0" err="1"/>
              <a:t>setosa</a:t>
            </a:r>
            <a:r>
              <a:rPr lang="en-US" dirty="0"/>
              <a:t>|</a:t>
            </a:r>
          </a:p>
          <a:p>
            <a:r>
              <a:rPr lang="en-US" dirty="0"/>
              <a:t>|         4.9      |        3.0     |         1.4      |        0.2     | </a:t>
            </a:r>
            <a:r>
              <a:rPr lang="en-US" dirty="0" err="1"/>
              <a:t>setosa</a:t>
            </a:r>
            <a:r>
              <a:rPr lang="en-US" dirty="0"/>
              <a:t>|</a:t>
            </a:r>
          </a:p>
          <a:p>
            <a:r>
              <a:rPr lang="en-US" dirty="0"/>
              <a:t>|         4.7      |        3.2     |         1.3      |        0.2     | </a:t>
            </a:r>
            <a:r>
              <a:rPr lang="en-US" dirty="0" err="1"/>
              <a:t>setosa</a:t>
            </a:r>
            <a:r>
              <a:rPr lang="en-US" dirty="0"/>
              <a:t>|</a:t>
            </a:r>
          </a:p>
          <a:p>
            <a:r>
              <a:rPr lang="en-US" dirty="0"/>
              <a:t>|         4.6      |        3.1     |         1.5      |        0.2     | </a:t>
            </a:r>
            <a:r>
              <a:rPr lang="en-US" dirty="0" err="1"/>
              <a:t>setosa</a:t>
            </a:r>
            <a:r>
              <a:rPr lang="en-US" dirty="0"/>
              <a:t>|</a:t>
            </a:r>
          </a:p>
          <a:p>
            <a:r>
              <a:rPr lang="en-US" dirty="0"/>
              <a:t>|         5.0      |        3.6     |         1.4      |        0.2     | </a:t>
            </a:r>
            <a:r>
              <a:rPr lang="en-US" dirty="0" err="1"/>
              <a:t>setosa</a:t>
            </a:r>
            <a:r>
              <a:rPr lang="en-US" dirty="0"/>
              <a:t>|</a:t>
            </a:r>
          </a:p>
          <a:p>
            <a:r>
              <a:rPr lang="en-US" dirty="0"/>
              <a:t>+------------+-----------+------------+-----------+-------+</a:t>
            </a:r>
          </a:p>
        </p:txBody>
      </p:sp>
    </p:spTree>
    <p:extLst>
      <p:ext uri="{BB962C8B-B14F-4D97-AF65-F5344CB8AC3E}">
        <p14:creationId xmlns:p14="http://schemas.microsoft.com/office/powerpoint/2010/main" val="2610103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F806-AE94-4565-9218-F24562B8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F19E2-4587-459B-ADA8-518AB324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76887-FC28-4FE0-9D03-F06960C5591C}"/>
              </a:ext>
            </a:extLst>
          </p:cNvPr>
          <p:cNvSpPr/>
          <p:nvPr/>
        </p:nvSpPr>
        <p:spPr>
          <a:xfrm>
            <a:off x="457200" y="1447800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pyspark.ml.feature</a:t>
            </a:r>
            <a:r>
              <a:rPr lang="en-US" dirty="0"/>
              <a:t> import </a:t>
            </a:r>
            <a:r>
              <a:rPr lang="en-US" dirty="0" err="1"/>
              <a:t>VectorAssembler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assembler = </a:t>
            </a:r>
            <a:r>
              <a:rPr lang="en-US" dirty="0" err="1"/>
              <a:t>VectorAssembler</a:t>
            </a:r>
            <a:r>
              <a:rPr lang="en-US" dirty="0"/>
              <a:t>(</a:t>
            </a:r>
            <a:r>
              <a:rPr lang="en-US" dirty="0" err="1"/>
              <a:t>inputCols</a:t>
            </a:r>
            <a:r>
              <a:rPr lang="en-US" dirty="0"/>
              <a:t> = ["sepal_length","sepal_width","petal_length","</a:t>
            </a:r>
            <a:r>
              <a:rPr lang="en-US" dirty="0" err="1"/>
              <a:t>petal_width</a:t>
            </a:r>
            <a:r>
              <a:rPr lang="en-US" dirty="0"/>
              <a:t>"], </a:t>
            </a:r>
            <a:r>
              <a:rPr lang="en-US" dirty="0" err="1"/>
              <a:t>outputCol</a:t>
            </a:r>
            <a:r>
              <a:rPr lang="en-US" dirty="0"/>
              <a:t> = "features")</a:t>
            </a:r>
          </a:p>
          <a:p>
            <a:endParaRPr lang="en-US" dirty="0"/>
          </a:p>
          <a:p>
            <a:r>
              <a:rPr lang="en-US" dirty="0"/>
              <a:t>transformed = </a:t>
            </a:r>
            <a:r>
              <a:rPr lang="en-US" dirty="0" err="1"/>
              <a:t>assembler.transform</a:t>
            </a:r>
            <a:r>
              <a:rPr lang="en-US" dirty="0"/>
              <a:t>(df).select(“features”)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508E5-8B84-42B9-9D12-84E7CC952D86}"/>
              </a:ext>
            </a:extLst>
          </p:cNvPr>
          <p:cNvSpPr/>
          <p:nvPr/>
        </p:nvSpPr>
        <p:spPr>
          <a:xfrm>
            <a:off x="3543300" y="3622287"/>
            <a:ext cx="205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+-----------------+</a:t>
            </a:r>
          </a:p>
          <a:p>
            <a:r>
              <a:rPr lang="en-US" dirty="0"/>
              <a:t>|features         |</a:t>
            </a:r>
          </a:p>
          <a:p>
            <a:r>
              <a:rPr lang="en-US" dirty="0"/>
              <a:t>+-----------------+</a:t>
            </a:r>
          </a:p>
          <a:p>
            <a:r>
              <a:rPr lang="en-US" dirty="0"/>
              <a:t>|[5.1,3.5,1.4,0.2]|</a:t>
            </a:r>
          </a:p>
          <a:p>
            <a:r>
              <a:rPr lang="en-US" dirty="0"/>
              <a:t>|[4.9,3.0,1.4,0.2]|</a:t>
            </a:r>
          </a:p>
          <a:p>
            <a:r>
              <a:rPr lang="en-US" dirty="0"/>
              <a:t>|[4.7,3.2,1.3,0.2]|</a:t>
            </a:r>
          </a:p>
          <a:p>
            <a:r>
              <a:rPr lang="en-US" dirty="0"/>
              <a:t>|[4.6,3.1,1.5,0.2]|</a:t>
            </a:r>
          </a:p>
          <a:p>
            <a:r>
              <a:rPr lang="en-US" dirty="0"/>
              <a:t>|[5.0,3.6,1.4,0.2]|</a:t>
            </a:r>
          </a:p>
          <a:p>
            <a:r>
              <a:rPr lang="en-US" dirty="0"/>
              <a:t>+-----------------+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353892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7793-3FD6-44E0-BF2D-5F3435B0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 With 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7F01A-82FD-4C13-B940-AC5DF0F1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2A83-429B-4E15-AD6C-6CE7D1AAC0E9}"/>
              </a:ext>
            </a:extLst>
          </p:cNvPr>
          <p:cNvSpPr/>
          <p:nvPr/>
        </p:nvSpPr>
        <p:spPr>
          <a:xfrm>
            <a:off x="457200" y="16002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pyspark.ml import Pipeline</a:t>
            </a:r>
          </a:p>
          <a:p>
            <a:r>
              <a:rPr lang="en-US" dirty="0"/>
              <a:t>from </a:t>
            </a:r>
            <a:r>
              <a:rPr lang="en-US" dirty="0" err="1"/>
              <a:t>pyspark.ml.regression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pyspark.ml.feature</a:t>
            </a:r>
            <a:r>
              <a:rPr lang="en-US" dirty="0"/>
              <a:t> import </a:t>
            </a:r>
            <a:r>
              <a:rPr lang="en-US" dirty="0" err="1"/>
              <a:t>VectorIndexer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pyspark.ml.evaluation</a:t>
            </a:r>
            <a:r>
              <a:rPr lang="en-US" dirty="0"/>
              <a:t> import </a:t>
            </a:r>
            <a:r>
              <a:rPr lang="en-US" dirty="0" err="1"/>
              <a:t>RegressionEvaluator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Automatically identify categorical features, and index them.</a:t>
            </a:r>
          </a:p>
          <a:p>
            <a:r>
              <a:rPr lang="en-US" dirty="0"/>
              <a:t># We specify </a:t>
            </a:r>
            <a:r>
              <a:rPr lang="en-US" dirty="0" err="1"/>
              <a:t>maxCategories</a:t>
            </a:r>
            <a:r>
              <a:rPr lang="en-US" dirty="0"/>
              <a:t> so features with &gt; 4 distinct values are treated as continuous.</a:t>
            </a:r>
          </a:p>
          <a:p>
            <a:endParaRPr lang="en-US" dirty="0"/>
          </a:p>
          <a:p>
            <a:r>
              <a:rPr lang="en-US" dirty="0" err="1"/>
              <a:t>featureIndexer</a:t>
            </a:r>
            <a:r>
              <a:rPr lang="en-US" dirty="0"/>
              <a:t> = </a:t>
            </a:r>
            <a:r>
              <a:rPr lang="en-US" dirty="0" err="1"/>
              <a:t>VectorIndexer</a:t>
            </a:r>
            <a:r>
              <a:rPr lang="en-US" dirty="0"/>
              <a:t>(</a:t>
            </a:r>
            <a:r>
              <a:rPr lang="en-US" dirty="0" err="1"/>
              <a:t>inputCol</a:t>
            </a:r>
            <a:r>
              <a:rPr lang="en-US" dirty="0"/>
              <a:t>="features", \</a:t>
            </a:r>
          </a:p>
          <a:p>
            <a:r>
              <a:rPr lang="en-US" dirty="0"/>
              <a:t>                               </a:t>
            </a:r>
            <a:r>
              <a:rPr lang="en-US" dirty="0" err="1"/>
              <a:t>outputCol</a:t>
            </a:r>
            <a:r>
              <a:rPr lang="en-US" dirty="0"/>
              <a:t>="</a:t>
            </a:r>
            <a:r>
              <a:rPr lang="en-US" dirty="0" err="1"/>
              <a:t>indexedFeatures</a:t>
            </a:r>
            <a:r>
              <a:rPr lang="en-US" dirty="0"/>
              <a:t>",\</a:t>
            </a:r>
          </a:p>
          <a:p>
            <a:r>
              <a:rPr lang="en-US" dirty="0"/>
              <a:t>                               </a:t>
            </a:r>
            <a:r>
              <a:rPr lang="en-US" dirty="0" err="1"/>
              <a:t>maxCategories</a:t>
            </a:r>
            <a:r>
              <a:rPr lang="en-US" dirty="0"/>
              <a:t>=4).fit(transformed)</a:t>
            </a:r>
          </a:p>
          <a:p>
            <a:endParaRPr lang="en-US" dirty="0"/>
          </a:p>
          <a:p>
            <a:r>
              <a:rPr lang="en-US" dirty="0"/>
              <a:t># data = </a:t>
            </a:r>
            <a:r>
              <a:rPr lang="en-US" dirty="0" err="1"/>
              <a:t>featureIndexer.transform</a:t>
            </a:r>
            <a:r>
              <a:rPr lang="en-US" dirty="0"/>
              <a:t>(transformed)</a:t>
            </a:r>
          </a:p>
        </p:txBody>
      </p:sp>
    </p:spTree>
    <p:extLst>
      <p:ext uri="{BB962C8B-B14F-4D97-AF65-F5344CB8AC3E}">
        <p14:creationId xmlns:p14="http://schemas.microsoft.com/office/powerpoint/2010/main" val="842214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AFBC-5B8D-4935-A97C-E54F2DCF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D314A-F017-4A10-BFE0-DC099929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82AD3-5D1C-4A5A-8205-D86BB95FCC8C}"/>
              </a:ext>
            </a:extLst>
          </p:cNvPr>
          <p:cNvSpPr/>
          <p:nvPr/>
        </p:nvSpPr>
        <p:spPr>
          <a:xfrm>
            <a:off x="457200" y="1371600"/>
            <a:ext cx="746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pyspark.ml.clustering</a:t>
            </a:r>
            <a:r>
              <a:rPr lang="en-US" dirty="0"/>
              <a:t> import </a:t>
            </a:r>
            <a:r>
              <a:rPr lang="en-US" dirty="0" err="1"/>
              <a:t>KMeans</a:t>
            </a:r>
            <a:r>
              <a:rPr lang="en-US" dirty="0"/>
              <a:t>, </a:t>
            </a:r>
            <a:r>
              <a:rPr lang="en-US" dirty="0" err="1"/>
              <a:t>KMeansModel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kmeans</a:t>
            </a:r>
            <a:r>
              <a:rPr lang="en-US" dirty="0"/>
              <a:t> = </a:t>
            </a:r>
            <a:r>
              <a:rPr lang="en-US" dirty="0" err="1"/>
              <a:t>KMeans</a:t>
            </a:r>
            <a:r>
              <a:rPr lang="en-US" dirty="0"/>
              <a:t>() \</a:t>
            </a:r>
          </a:p>
          <a:p>
            <a:r>
              <a:rPr lang="en-US" dirty="0"/>
              <a:t>          .</a:t>
            </a:r>
            <a:r>
              <a:rPr lang="en-US" dirty="0" err="1"/>
              <a:t>setK</a:t>
            </a:r>
            <a:r>
              <a:rPr lang="en-US" dirty="0"/>
              <a:t>(3) \</a:t>
            </a:r>
          </a:p>
          <a:p>
            <a:r>
              <a:rPr lang="en-US" dirty="0"/>
              <a:t>          .</a:t>
            </a:r>
            <a:r>
              <a:rPr lang="en-US" dirty="0" err="1"/>
              <a:t>setFeaturesCol</a:t>
            </a:r>
            <a:r>
              <a:rPr lang="en-US" dirty="0"/>
              <a:t>("</a:t>
            </a:r>
            <a:r>
              <a:rPr lang="en-US" dirty="0" err="1"/>
              <a:t>indexedFeatures</a:t>
            </a:r>
            <a:r>
              <a:rPr lang="en-US" dirty="0"/>
              <a:t>")\</a:t>
            </a:r>
          </a:p>
          <a:p>
            <a:r>
              <a:rPr lang="en-US" dirty="0"/>
              <a:t>          .</a:t>
            </a:r>
            <a:r>
              <a:rPr lang="en-US" dirty="0" err="1"/>
              <a:t>setPredictionCol</a:t>
            </a:r>
            <a:r>
              <a:rPr lang="en-US" dirty="0"/>
              <a:t>("cluster")</a:t>
            </a:r>
          </a:p>
          <a:p>
            <a:endParaRPr lang="en-US" dirty="0"/>
          </a:p>
          <a:p>
            <a:r>
              <a:rPr lang="en-US" dirty="0"/>
              <a:t># Chain indexer and tree in a Pipeline</a:t>
            </a:r>
          </a:p>
          <a:p>
            <a:r>
              <a:rPr lang="en-US" dirty="0"/>
              <a:t>pipeline = Pipeline(stages=[</a:t>
            </a:r>
            <a:r>
              <a:rPr lang="en-US" dirty="0" err="1"/>
              <a:t>featureIndexer</a:t>
            </a:r>
            <a:r>
              <a:rPr lang="en-US" dirty="0"/>
              <a:t>, </a:t>
            </a:r>
            <a:r>
              <a:rPr lang="en-US" dirty="0" err="1"/>
              <a:t>kmeans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model = </a:t>
            </a:r>
            <a:r>
              <a:rPr lang="en-US" dirty="0" err="1"/>
              <a:t>pipeline.fit</a:t>
            </a:r>
            <a:r>
              <a:rPr lang="en-US" dirty="0"/>
              <a:t>(transformed)</a:t>
            </a:r>
          </a:p>
          <a:p>
            <a:endParaRPr lang="en-US" dirty="0"/>
          </a:p>
          <a:p>
            <a:r>
              <a:rPr lang="en-US" dirty="0"/>
              <a:t>cluster = </a:t>
            </a:r>
            <a:r>
              <a:rPr lang="en-US" dirty="0" err="1"/>
              <a:t>model.transform</a:t>
            </a:r>
            <a:r>
              <a:rPr lang="en-US" dirty="0"/>
              <a:t>(transformed)</a:t>
            </a:r>
          </a:p>
          <a:p>
            <a:endParaRPr lang="en-US" dirty="0"/>
          </a:p>
          <a:p>
            <a:r>
              <a:rPr lang="en-US" dirty="0" err="1"/>
              <a:t>cluster.show</a:t>
            </a:r>
            <a:r>
              <a:rPr lang="en-US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A5305-9E4C-45E4-9130-AF927C3882C1}"/>
              </a:ext>
            </a:extLst>
          </p:cNvPr>
          <p:cNvSpPr/>
          <p:nvPr/>
        </p:nvSpPr>
        <p:spPr>
          <a:xfrm>
            <a:off x="2286000" y="5027474"/>
            <a:ext cx="4572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+-----------------+-----------------+-------+</a:t>
            </a:r>
          </a:p>
          <a:p>
            <a:r>
              <a:rPr lang="en-US" dirty="0"/>
              <a:t>|         features|  </a:t>
            </a:r>
            <a:r>
              <a:rPr lang="en-US" dirty="0" err="1"/>
              <a:t>indexedFeatures|cluster</a:t>
            </a:r>
            <a:r>
              <a:rPr lang="en-US" dirty="0"/>
              <a:t>|</a:t>
            </a:r>
          </a:p>
          <a:p>
            <a:r>
              <a:rPr lang="en-US" dirty="0"/>
              <a:t>+-----------------+-----------------+-------+</a:t>
            </a:r>
          </a:p>
          <a:p>
            <a:r>
              <a:rPr lang="en-US" dirty="0"/>
              <a:t>|[5.1,3.5,1.4,0.2]|[5.1,3.5,1.4,0.2]|      1|</a:t>
            </a:r>
          </a:p>
          <a:p>
            <a:r>
              <a:rPr lang="en-US" dirty="0"/>
              <a:t>|[4.9,3.0,1.4,0.2]|[4.9,3.0,1.4,0.2]|      1|</a:t>
            </a:r>
          </a:p>
          <a:p>
            <a:r>
              <a:rPr lang="en-US" dirty="0"/>
              <a:t>|[4.7,3.2,1.3,0.2]|[4.7,3.2,1.3,0.2]|      1|</a:t>
            </a:r>
          </a:p>
        </p:txBody>
      </p:sp>
    </p:spTree>
    <p:extLst>
      <p:ext uri="{BB962C8B-B14F-4D97-AF65-F5344CB8AC3E}">
        <p14:creationId xmlns:p14="http://schemas.microsoft.com/office/powerpoint/2010/main" val="3021014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5FC5-A8D3-40DA-B18D-730F6B22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4B0C-59FF-4E40-9D29-1C46727B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with Spark</a:t>
            </a:r>
          </a:p>
          <a:p>
            <a:pPr lvl="1"/>
            <a:r>
              <a:rPr lang="en-US" dirty="0"/>
              <a:t>Step 1) Getting data in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Step 2) Data preprocessing</a:t>
            </a:r>
          </a:p>
          <a:p>
            <a:pPr lvl="1"/>
            <a:r>
              <a:rPr lang="en-US" dirty="0"/>
              <a:t>Step 3) Build the classifier (or other ML algorithm)</a:t>
            </a:r>
          </a:p>
          <a:p>
            <a:pPr lvl="1"/>
            <a:r>
              <a:rPr lang="en-US" dirty="0"/>
              <a:t>Step 4) Build a pipeline</a:t>
            </a:r>
          </a:p>
          <a:p>
            <a:pPr lvl="1"/>
            <a:r>
              <a:rPr lang="en-US" dirty="0"/>
              <a:t>Step 5) Train and evaluate the model</a:t>
            </a:r>
          </a:p>
          <a:p>
            <a:pPr lvl="1"/>
            <a:r>
              <a:rPr lang="en-US" dirty="0"/>
              <a:t>Step 6) Tune the hyperparameter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2259C-E8A3-4F98-85D6-B64A9931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1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Coverage </a:t>
            </a:r>
            <a:r>
              <a:rPr lang="en-US" sz="3600" dirty="0"/>
              <a:t>(based on Spark 1.4)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48687"/>
              </p:ext>
            </p:extLst>
          </p:nvPr>
        </p:nvGraphicFramePr>
        <p:xfrm>
          <a:off x="304800" y="1219200"/>
          <a:ext cx="8534400" cy="525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78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i="0" u="sng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Streaming logistic regression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 SVMs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Gradient-boosted trees</a:t>
                      </a:r>
                    </a:p>
                    <a:p>
                      <a:r>
                        <a:rPr lang="en-US" sz="1600" b="1" i="0" u="sng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Ordinary least squares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Ridge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Isotonic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Gradient-boosted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Streaming linear methods</a:t>
                      </a:r>
                    </a:p>
                    <a:p>
                      <a:r>
                        <a:rPr lang="en-US" sz="1600" b="1" i="0" u="sng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Frequent </a:t>
                      </a:r>
                      <a:r>
                        <a:rPr lang="en-US" sz="1600" b="1" i="0" u="sng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itemsets</a:t>
                      </a:r>
                      <a:endParaRPr lang="en-US" sz="1600" b="1" i="0" u="sng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FP-growth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sng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Recommendation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Alternating Least Squares</a:t>
                      </a:r>
                    </a:p>
                    <a:p>
                      <a:r>
                        <a:rPr lang="en-US" sz="1600" b="1" i="0" u="sng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extraction &amp; selection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Word2Vec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Chi-Squared selection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Hashing term frequency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Inverse document frequency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Normalizer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Standard scaler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Tokenizer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One-Hot Encoder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StringIndexer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VectorIndexer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VectorAssembler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Binarizer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Bucketizer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ElementwiseProduct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PolynomialExpansion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i="0" u="sng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import/export</a:t>
                      </a:r>
                    </a:p>
                    <a:p>
                      <a:r>
                        <a:rPr lang="en-US" sz="1600" b="1" i="0" u="sng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Pipelines</a:t>
                      </a:r>
                      <a:endParaRPr lang="en-US" sz="16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sng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Clustering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Gaussian mixture models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K-Means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Streaming K-Means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Latent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Dirichlet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Allocation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Power Iteration Clustering</a:t>
                      </a:r>
                    </a:p>
                    <a:p>
                      <a:r>
                        <a:rPr lang="en-US" sz="1600" b="1" i="0" u="sng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Pearson correlation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Spearman correlation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Online summarization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Chi-squared test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Kernel density estimation</a:t>
                      </a:r>
                    </a:p>
                    <a:p>
                      <a:r>
                        <a:rPr lang="en-US" sz="1600" b="1" i="0" u="sng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 algebra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Local dense &amp; sparse vectors &amp; matrices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Distributed matrices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Block-partitioned matrix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Row matrix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Indexed row matrix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Coordinate matrix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Matrix decompositions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63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0389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51054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points = </a:t>
            </a:r>
            <a:r>
              <a:rPr lang="en-US" sz="2000" dirty="0" err="1"/>
              <a:t>context.sql</a:t>
            </a:r>
            <a:r>
              <a:rPr lang="en-US" sz="2000" dirty="0"/>
              <a:t>(“select latitude, longitude from tweets”)!</a:t>
            </a:r>
          </a:p>
          <a:p>
            <a:r>
              <a:rPr lang="en-US" sz="2000" dirty="0"/>
              <a:t>model = </a:t>
            </a:r>
            <a:r>
              <a:rPr lang="en-US" sz="2000" dirty="0" err="1"/>
              <a:t>KMeans.train</a:t>
            </a:r>
            <a:r>
              <a:rPr lang="en-US" sz="2000" dirty="0"/>
              <a:t>(points, 10)!</a:t>
            </a:r>
          </a:p>
        </p:txBody>
      </p:sp>
    </p:spTree>
    <p:extLst>
      <p:ext uri="{BB962C8B-B14F-4D97-AF65-F5344CB8AC3E}">
        <p14:creationId xmlns:p14="http://schemas.microsoft.com/office/powerpoint/2010/main" val="52340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b="1" dirty="0"/>
              <a:t>Same engine </a:t>
            </a:r>
            <a:r>
              <a:rPr lang="en-US" dirty="0"/>
              <a:t>performs data extraction, model training and interactive queries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7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80034"/>
            <a:ext cx="783515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69476"/>
            <a:ext cx="8876191" cy="144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63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MLlib</a:t>
            </a:r>
            <a:r>
              <a:rPr lang="en-US" dirty="0"/>
              <a:t> Sample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Autofit/>
          </a:bodyPr>
          <a:lstStyle/>
          <a:p>
            <a:r>
              <a:rPr lang="en-US" sz="1600" dirty="0"/>
              <a:t>Many machine learning methods are already implemented in </a:t>
            </a:r>
            <a:r>
              <a:rPr lang="en-US" sz="1600" dirty="0" err="1"/>
              <a:t>MLlib</a:t>
            </a:r>
            <a:r>
              <a:rPr lang="en-US" sz="1600" dirty="0"/>
              <a:t>, i.e. the user does not need to specify the map and reduce functions.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Logistic regression:</a:t>
            </a:r>
            <a:r>
              <a:rPr lang="en-US" sz="1600" b="1" dirty="0"/>
              <a:t>  	</a:t>
            </a:r>
            <a:r>
              <a:rPr lang="en-US" sz="1600" dirty="0" err="1"/>
              <a:t>lr</a:t>
            </a:r>
            <a:r>
              <a:rPr lang="en-US" sz="1600" dirty="0"/>
              <a:t> = </a:t>
            </a:r>
            <a:r>
              <a:rPr lang="en-US" sz="1600" dirty="0" err="1"/>
              <a:t>LogisticRegression</a:t>
            </a:r>
            <a:r>
              <a:rPr lang="en-US" sz="1600" dirty="0"/>
              <a:t>(</a:t>
            </a:r>
            <a:r>
              <a:rPr lang="en-US" sz="1600" dirty="0" err="1"/>
              <a:t>maxIter</a:t>
            </a:r>
            <a:r>
              <a:rPr lang="en-US" sz="1600" dirty="0"/>
              <a:t>=10, </a:t>
            </a:r>
            <a:r>
              <a:rPr lang="en-US" sz="1600" dirty="0" err="1"/>
              <a:t>regParam</a:t>
            </a:r>
            <a:r>
              <a:rPr lang="en-US" sz="1600" dirty="0"/>
              <a:t>=0.3, </a:t>
            </a:r>
            <a:r>
              <a:rPr lang="en-US" sz="1600" dirty="0" err="1"/>
              <a:t>elasticNetParam</a:t>
            </a:r>
            <a:r>
              <a:rPr lang="en-US" sz="1600" dirty="0"/>
              <a:t>=0.8)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lrModel</a:t>
            </a:r>
            <a:r>
              <a:rPr lang="en-US" sz="1600" dirty="0"/>
              <a:t> = </a:t>
            </a:r>
            <a:r>
              <a:rPr lang="en-US" sz="1600" dirty="0" err="1"/>
              <a:t>lr.fit</a:t>
            </a:r>
            <a:r>
              <a:rPr lang="en-US" sz="1600" dirty="0"/>
              <a:t>(training)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SVMs:</a:t>
            </a:r>
            <a:r>
              <a:rPr lang="en-US" sz="1600" b="1" dirty="0"/>
              <a:t>  		</a:t>
            </a:r>
            <a:r>
              <a:rPr lang="en-US" sz="1600" dirty="0"/>
              <a:t>model = </a:t>
            </a:r>
            <a:r>
              <a:rPr lang="en-US" sz="1600" dirty="0" err="1"/>
              <a:t>SVMWithSGD.train</a:t>
            </a:r>
            <a:r>
              <a:rPr lang="en-US" sz="1600" dirty="0"/>
              <a:t>(</a:t>
            </a:r>
            <a:r>
              <a:rPr lang="en-US" sz="1600" dirty="0" err="1"/>
              <a:t>parsedData</a:t>
            </a:r>
            <a:r>
              <a:rPr lang="en-US" sz="1600" dirty="0"/>
              <a:t>, iterations=100)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NNs:</a:t>
            </a:r>
            <a:r>
              <a:rPr lang="en-US" sz="1600" b="1" dirty="0"/>
              <a:t> 		</a:t>
            </a:r>
            <a:r>
              <a:rPr lang="en-US" sz="1600" dirty="0"/>
              <a:t>layers = [4, 5, 4, 3]</a:t>
            </a:r>
          </a:p>
          <a:p>
            <a:pPr marL="0" indent="0">
              <a:buNone/>
            </a:pPr>
            <a:r>
              <a:rPr lang="en-US" sz="1600" dirty="0"/>
              <a:t>		trainer = </a:t>
            </a:r>
            <a:r>
              <a:rPr lang="en-US" sz="1600" dirty="0" err="1"/>
              <a:t>MultilayerPerceptronClassifier</a:t>
            </a:r>
            <a:r>
              <a:rPr lang="en-US" sz="1600" dirty="0"/>
              <a:t>(</a:t>
            </a:r>
            <a:r>
              <a:rPr lang="en-US" sz="1600" dirty="0" err="1"/>
              <a:t>maxIter</a:t>
            </a:r>
            <a:r>
              <a:rPr lang="en-US" sz="1600" dirty="0"/>
              <a:t>=100, layers=layers,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blockSize</a:t>
            </a:r>
            <a:r>
              <a:rPr lang="en-US" sz="1600" dirty="0"/>
              <a:t>=128, seed=1234)</a:t>
            </a:r>
          </a:p>
          <a:p>
            <a:pPr marL="0" indent="0">
              <a:buNone/>
            </a:pPr>
            <a:r>
              <a:rPr lang="en-US" sz="1600" dirty="0"/>
              <a:t>		model = </a:t>
            </a:r>
            <a:r>
              <a:rPr lang="en-US" sz="1600" dirty="0" err="1"/>
              <a:t>trainer.fit</a:t>
            </a:r>
            <a:r>
              <a:rPr lang="en-US" sz="1600" dirty="0"/>
              <a:t>(train)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MMs:</a:t>
            </a:r>
            <a:r>
              <a:rPr lang="en-US" sz="1600" b="1" dirty="0"/>
              <a:t>		</a:t>
            </a:r>
            <a:r>
              <a:rPr lang="en-US" sz="1600" dirty="0" err="1"/>
              <a:t>gmm</a:t>
            </a:r>
            <a:r>
              <a:rPr lang="en-US" sz="1600" dirty="0"/>
              <a:t> = </a:t>
            </a:r>
            <a:r>
              <a:rPr lang="en-US" sz="1600" dirty="0" err="1"/>
              <a:t>GaussianMixture</a:t>
            </a:r>
            <a:r>
              <a:rPr lang="en-US" sz="1600" dirty="0"/>
              <a:t>().</a:t>
            </a:r>
            <a:r>
              <a:rPr lang="en-US" sz="1600" dirty="0" err="1"/>
              <a:t>setK</a:t>
            </a:r>
            <a:r>
              <a:rPr lang="en-US" sz="1600" dirty="0"/>
              <a:t>(2)</a:t>
            </a:r>
          </a:p>
          <a:p>
            <a:pPr marL="0" indent="0">
              <a:buNone/>
            </a:pPr>
            <a:r>
              <a:rPr lang="en-US" sz="1600" dirty="0"/>
              <a:t>		model = </a:t>
            </a:r>
            <a:r>
              <a:rPr lang="en-US" sz="1600" dirty="0" err="1"/>
              <a:t>gmm.fit</a:t>
            </a:r>
            <a:r>
              <a:rPr lang="en-US" sz="1600" dirty="0"/>
              <a:t>(dataset)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K-Means:</a:t>
            </a:r>
            <a:r>
              <a:rPr lang="en-US" sz="1600" b="1" dirty="0"/>
              <a:t>		</a:t>
            </a:r>
            <a:r>
              <a:rPr lang="en-US" sz="1600" dirty="0" err="1"/>
              <a:t>kmeans</a:t>
            </a:r>
            <a:r>
              <a:rPr lang="en-US" sz="1600" dirty="0"/>
              <a:t> = </a:t>
            </a:r>
            <a:r>
              <a:rPr lang="en-US" sz="1600" dirty="0" err="1"/>
              <a:t>KMeans</a:t>
            </a:r>
            <a:r>
              <a:rPr lang="en-US" sz="1600" dirty="0"/>
              <a:t>().</a:t>
            </a:r>
            <a:r>
              <a:rPr lang="en-US" sz="1600" dirty="0" err="1"/>
              <a:t>setK</a:t>
            </a:r>
            <a:r>
              <a:rPr lang="en-US" sz="1600" dirty="0"/>
              <a:t>(2).</a:t>
            </a:r>
            <a:r>
              <a:rPr lang="en-US" sz="1600" dirty="0" err="1"/>
              <a:t>setSeed</a:t>
            </a:r>
            <a:r>
              <a:rPr lang="en-US" sz="1600" dirty="0"/>
              <a:t>(1)</a:t>
            </a:r>
          </a:p>
          <a:p>
            <a:pPr marL="0" indent="0">
              <a:buNone/>
            </a:pPr>
            <a:r>
              <a:rPr lang="en-US" sz="1600" dirty="0"/>
              <a:t>		model = </a:t>
            </a:r>
            <a:r>
              <a:rPr lang="en-US" sz="1600" dirty="0" err="1"/>
              <a:t>kmeans.fit</a:t>
            </a:r>
            <a:r>
              <a:rPr lang="en-US" sz="1600" dirty="0"/>
              <a:t>(dataset)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Text Classification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98780" y="5867400"/>
            <a:ext cx="8000999" cy="80237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b="1" u="sng" dirty="0"/>
              <a:t>Dataset source: </a:t>
            </a:r>
          </a:p>
          <a:p>
            <a:pPr algn="l"/>
            <a:r>
              <a:rPr lang="en-US" sz="1600" dirty="0"/>
              <a:t>http://kdd.ics.uci.edu/databases/20newsgroups/20newsgroups.html</a:t>
            </a:r>
          </a:p>
          <a:p>
            <a:pPr algn="l" defTabSz="457200">
              <a:defRPr/>
            </a:pPr>
            <a:r>
              <a:rPr lang="en-US" sz="1600" i="1" dirty="0"/>
              <a:t>*Data from UCI KDD Archive, originally donated to archive by Tom Mitchell (CMU).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60619" y="6380848"/>
            <a:ext cx="558806" cy="365125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45672"/>
            <a:ext cx="5932186" cy="784355"/>
          </a:xfrm>
        </p:spPr>
        <p:txBody>
          <a:bodyPr>
            <a:noAutofit/>
          </a:bodyPr>
          <a:lstStyle/>
          <a:p>
            <a:r>
              <a:rPr lang="en-US" sz="2000" u="sng" dirty="0"/>
              <a:t>Goal</a:t>
            </a:r>
            <a:r>
              <a:rPr lang="en-US" sz="2000" dirty="0"/>
              <a:t>:  Given a text document,  predict its topic.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087190"/>
            <a:ext cx="348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Subject: Re: Lexan Polish?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Suggest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McQuires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#1 plastic polish.  It will help somewhat but nothing will remove deep scratches without making it worse than it already is.</a:t>
            </a:r>
          </a:p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McQuires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will do something...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631026" y="3404716"/>
            <a:ext cx="772160" cy="298027"/>
          </a:xfrm>
          <a:prstGeom prst="rightArrow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19747" y="3120237"/>
            <a:ext cx="20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about science</a:t>
            </a:r>
          </a:p>
          <a:p>
            <a:r>
              <a:rPr lang="en-US" dirty="0"/>
              <a:t>0: not about science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8306" y="256527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Label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12241" y="2565272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9459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70581</TotalTime>
  <Words>3230</Words>
  <Application>Microsoft Office PowerPoint</Application>
  <PresentationFormat>On-screen Show (4:3)</PresentationFormat>
  <Paragraphs>635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</vt:lpstr>
      <vt:lpstr>Courier New</vt:lpstr>
      <vt:lpstr>Evropa Normal</vt:lpstr>
      <vt:lpstr>Source Sans Pro Light</vt:lpstr>
      <vt:lpstr>Office Theme</vt:lpstr>
      <vt:lpstr>PowerPoint Presentation</vt:lpstr>
      <vt:lpstr>Overview</vt:lpstr>
      <vt:lpstr>ML Workflows are Complex</vt:lpstr>
      <vt:lpstr>About Spark MLlib</vt:lpstr>
      <vt:lpstr>Algorithm Coverage (based on Spark 1.4)</vt:lpstr>
      <vt:lpstr>A General Platform</vt:lpstr>
      <vt:lpstr>Same Engine</vt:lpstr>
      <vt:lpstr>MLlib Sample Algorithms</vt:lpstr>
      <vt:lpstr>Example: Text Classification</vt:lpstr>
      <vt:lpstr>Training &amp; Testing</vt:lpstr>
      <vt:lpstr>Example ML Workflow</vt:lpstr>
      <vt:lpstr>Example ML Workflow</vt:lpstr>
      <vt:lpstr>Example ML Workflow</vt:lpstr>
      <vt:lpstr>Example ML Workflow</vt:lpstr>
      <vt:lpstr>Pain Points</vt:lpstr>
      <vt:lpstr>Key Concepts</vt:lpstr>
      <vt:lpstr>DataFrame: The ML Dataset</vt:lpstr>
      <vt:lpstr>DataFrame: The ML Dataset</vt:lpstr>
      <vt:lpstr>Creating DataFrame in Spark</vt:lpstr>
      <vt:lpstr>Working with DataFrame (1)</vt:lpstr>
      <vt:lpstr>Working with DataFrame (2)</vt:lpstr>
      <vt:lpstr>Abstractions</vt:lpstr>
      <vt:lpstr>Abstractions: Transformer</vt:lpstr>
      <vt:lpstr>Abstraction: Estimator</vt:lpstr>
      <vt:lpstr>Abstraction: Evaluator</vt:lpstr>
      <vt:lpstr>Data Flow</vt:lpstr>
      <vt:lpstr>ML Pipelines</vt:lpstr>
      <vt:lpstr>Abstractions: Summary</vt:lpstr>
      <vt:lpstr>Abstractions: Summary</vt:lpstr>
      <vt:lpstr>Pipelines</vt:lpstr>
      <vt:lpstr>Pipeline Model</vt:lpstr>
      <vt:lpstr>Pipeline Example</vt:lpstr>
      <vt:lpstr>Pipeline Example – cont.</vt:lpstr>
      <vt:lpstr>Cross-Validation &amp; Hyper-parameter Tuning </vt:lpstr>
      <vt:lpstr>Parameter Tuning</vt:lpstr>
      <vt:lpstr>Parameter Tuning</vt:lpstr>
      <vt:lpstr>Hyper-parameter Tuning Example</vt:lpstr>
      <vt:lpstr>Hyper-parameter Tuning Example – Cont.</vt:lpstr>
      <vt:lpstr>Hyper-parameter Tuning Example – Cont.</vt:lpstr>
      <vt:lpstr>Abstracted Pipeline</vt:lpstr>
      <vt:lpstr>Clustering Example</vt:lpstr>
      <vt:lpstr>PowerPoint Presentation</vt:lpstr>
      <vt:lpstr>Deal With Categorical Variables</vt:lpstr>
      <vt:lpstr>K-Means Pipeline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CMP</dc:creator>
  <cp:lastModifiedBy>Elsayed Hemayed</cp:lastModifiedBy>
  <cp:revision>518</cp:revision>
  <cp:lastPrinted>2017-12-01T08:01:06Z</cp:lastPrinted>
  <dcterms:created xsi:type="dcterms:W3CDTF">2016-03-29T07:35:54Z</dcterms:created>
  <dcterms:modified xsi:type="dcterms:W3CDTF">2020-11-28T11:10:37Z</dcterms:modified>
</cp:coreProperties>
</file>