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361" r:id="rId2"/>
    <p:sldId id="400" r:id="rId3"/>
    <p:sldId id="402" r:id="rId4"/>
    <p:sldId id="294" r:id="rId5"/>
    <p:sldId id="424" r:id="rId6"/>
    <p:sldId id="429" r:id="rId7"/>
    <p:sldId id="407" r:id="rId8"/>
    <p:sldId id="446" r:id="rId9"/>
    <p:sldId id="447" r:id="rId10"/>
    <p:sldId id="448" r:id="rId11"/>
    <p:sldId id="455" r:id="rId12"/>
    <p:sldId id="457" r:id="rId13"/>
    <p:sldId id="459" r:id="rId14"/>
    <p:sldId id="425" r:id="rId15"/>
    <p:sldId id="426" r:id="rId16"/>
    <p:sldId id="404" r:id="rId17"/>
    <p:sldId id="403" r:id="rId18"/>
    <p:sldId id="297" r:id="rId19"/>
    <p:sldId id="401" r:id="rId20"/>
    <p:sldId id="405" r:id="rId21"/>
    <p:sldId id="406" r:id="rId22"/>
    <p:sldId id="298" r:id="rId23"/>
    <p:sldId id="299" r:id="rId24"/>
    <p:sldId id="412" r:id="rId25"/>
    <p:sldId id="413" r:id="rId26"/>
    <p:sldId id="408" r:id="rId27"/>
    <p:sldId id="409" r:id="rId28"/>
    <p:sldId id="267" r:id="rId29"/>
    <p:sldId id="268" r:id="rId30"/>
    <p:sldId id="410" r:id="rId31"/>
    <p:sldId id="414" r:id="rId32"/>
    <p:sldId id="411" r:id="rId33"/>
    <p:sldId id="308" r:id="rId34"/>
    <p:sldId id="325" r:id="rId35"/>
    <p:sldId id="300" r:id="rId36"/>
    <p:sldId id="301" r:id="rId37"/>
    <p:sldId id="302" r:id="rId38"/>
    <p:sldId id="317" r:id="rId39"/>
    <p:sldId id="304" r:id="rId40"/>
    <p:sldId id="318" r:id="rId41"/>
    <p:sldId id="319" r:id="rId42"/>
    <p:sldId id="313" r:id="rId43"/>
    <p:sldId id="314" r:id="rId44"/>
    <p:sldId id="415" r:id="rId45"/>
    <p:sldId id="416" r:id="rId46"/>
    <p:sldId id="417" r:id="rId47"/>
    <p:sldId id="418" r:id="rId48"/>
    <p:sldId id="419" r:id="rId49"/>
    <p:sldId id="420" r:id="rId50"/>
    <p:sldId id="421" r:id="rId51"/>
    <p:sldId id="422" r:id="rId52"/>
    <p:sldId id="423" r:id="rId53"/>
    <p:sldId id="322" r:id="rId5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249" autoAdjust="0"/>
  </p:normalViewPr>
  <p:slideViewPr>
    <p:cSldViewPr>
      <p:cViewPr varScale="1">
        <p:scale>
          <a:sx n="65" d="100"/>
          <a:sy n="65" d="100"/>
        </p:scale>
        <p:origin x="123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55D4E4E-D7F4-4342-9EAF-DBEC3793E7CE}" type="datetimeFigureOut">
              <a:rPr lang="en-US" smtClean="0"/>
              <a:t>12/4/2020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11: Hadoop Echo System - SparkML</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5821BEC-D180-4355-9A23-992982F518C6}" type="slidenum">
              <a:rPr lang="en-US" smtClean="0"/>
              <a:t>‹#›</a:t>
            </a:fld>
            <a:endParaRPr lang="en-US"/>
          </a:p>
        </p:txBody>
      </p:sp>
    </p:spTree>
    <p:extLst>
      <p:ext uri="{BB962C8B-B14F-4D97-AF65-F5344CB8AC3E}">
        <p14:creationId xmlns:p14="http://schemas.microsoft.com/office/powerpoint/2010/main" val="368582028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0E4BCE7-09DF-42B1-8FB0-2E4C2F9C0986}" type="datetimeFigureOut">
              <a:rPr lang="en-US" smtClean="0"/>
              <a:t>12/4/2020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11: Hadoop Echo System - SparkML</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atabricks.com/glossary/catalyst-optimize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CIE 504: Big Data</a:t>
            </a:r>
          </a:p>
        </p:txBody>
      </p:sp>
      <p:sp>
        <p:nvSpPr>
          <p:cNvPr id="5" name="Date Placeholder 4"/>
          <p:cNvSpPr>
            <a:spLocks noGrp="1"/>
          </p:cNvSpPr>
          <p:nvPr>
            <p:ph type="dt" idx="11"/>
          </p:nvPr>
        </p:nvSpPr>
        <p:spPr/>
        <p:txBody>
          <a:bodyPr/>
          <a:lstStyle/>
          <a:p>
            <a:fld id="{7BBF71AE-AD68-4862-8127-C79CECB8A7D1}" type="datetime1">
              <a:rPr lang="en-US" smtClean="0"/>
              <a:t>12/4/2020</a:t>
            </a:fld>
            <a:endParaRPr lang="en-US"/>
          </a:p>
        </p:txBody>
      </p:sp>
      <p:sp>
        <p:nvSpPr>
          <p:cNvPr id="6" name="Footer Placeholder 5"/>
          <p:cNvSpPr>
            <a:spLocks noGrp="1"/>
          </p:cNvSpPr>
          <p:nvPr>
            <p:ph type="ftr" sz="quarter" idx="12"/>
          </p:nvPr>
        </p:nvSpPr>
        <p:spPr/>
        <p:txBody>
          <a:bodyPr/>
          <a:lstStyle/>
          <a:p>
            <a:r>
              <a:rPr lang="nl-NL"/>
              <a:t>Lect 11: Hadoop Echo System - SparkML</a:t>
            </a:r>
            <a:endParaRPr lang="en-US"/>
          </a:p>
        </p:txBody>
      </p:sp>
      <p:sp>
        <p:nvSpPr>
          <p:cNvPr id="7" name="Slide Number Placeholder 6"/>
          <p:cNvSpPr>
            <a:spLocks noGrp="1"/>
          </p:cNvSpPr>
          <p:nvPr>
            <p:ph type="sldNum" sz="quarter" idx="13"/>
          </p:nvPr>
        </p:nvSpPr>
        <p:spPr/>
        <p:txBody>
          <a:bodyPr/>
          <a:lstStyle/>
          <a:p>
            <a:fld id="{08D95B7C-6CF9-43D7-BE59-00ACFCE4D165}" type="slidenum">
              <a:rPr lang="en-US" smtClean="0"/>
              <a:t>1</a:t>
            </a:fld>
            <a:endParaRPr lang="en-US"/>
          </a:p>
        </p:txBody>
      </p:sp>
    </p:spTree>
    <p:extLst>
      <p:ext uri="{BB962C8B-B14F-4D97-AF65-F5344CB8AC3E}">
        <p14:creationId xmlns:p14="http://schemas.microsoft.com/office/powerpoint/2010/main" val="3402767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231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CIE 504: Big Data</a:t>
            </a:r>
          </a:p>
        </p:txBody>
      </p:sp>
      <p:sp>
        <p:nvSpPr>
          <p:cNvPr id="5" name="Date Placeholder 4"/>
          <p:cNvSpPr>
            <a:spLocks noGrp="1"/>
          </p:cNvSpPr>
          <p:nvPr>
            <p:ph type="dt" idx="11"/>
          </p:nvPr>
        </p:nvSpPr>
        <p:spPr/>
        <p:txBody>
          <a:bodyPr/>
          <a:lstStyle/>
          <a:p>
            <a:fld id="{7BBF71AE-AD68-4862-8127-C79CECB8A7D1}" type="datetime1">
              <a:rPr lang="en-US" smtClean="0"/>
              <a:t>12/4/2020</a:t>
            </a:fld>
            <a:endParaRPr lang="en-US"/>
          </a:p>
        </p:txBody>
      </p:sp>
      <p:sp>
        <p:nvSpPr>
          <p:cNvPr id="6" name="Footer Placeholder 5"/>
          <p:cNvSpPr>
            <a:spLocks noGrp="1"/>
          </p:cNvSpPr>
          <p:nvPr>
            <p:ph type="ftr" sz="quarter" idx="12"/>
          </p:nvPr>
        </p:nvSpPr>
        <p:spPr/>
        <p:txBody>
          <a:bodyPr/>
          <a:lstStyle/>
          <a:p>
            <a:r>
              <a:rPr lang="nl-NL"/>
              <a:t>Lect 11: Hadoop Echo System - SparkML</a:t>
            </a:r>
            <a:endParaRPr lang="en-US"/>
          </a:p>
        </p:txBody>
      </p:sp>
      <p:sp>
        <p:nvSpPr>
          <p:cNvPr id="7" name="Slide Number Placeholder 6"/>
          <p:cNvSpPr>
            <a:spLocks noGrp="1"/>
          </p:cNvSpPr>
          <p:nvPr>
            <p:ph type="sldNum" sz="quarter" idx="13"/>
          </p:nvPr>
        </p:nvSpPr>
        <p:spPr/>
        <p:txBody>
          <a:bodyPr/>
          <a:lstStyle/>
          <a:p>
            <a:fld id="{08D95B7C-6CF9-43D7-BE59-00ACFCE4D165}" type="slidenum">
              <a:rPr lang="en-US" smtClean="0"/>
              <a:t>44</a:t>
            </a:fld>
            <a:endParaRPr lang="en-US"/>
          </a:p>
        </p:txBody>
      </p:sp>
    </p:spTree>
    <p:extLst>
      <p:ext uri="{BB962C8B-B14F-4D97-AF65-F5344CB8AC3E}">
        <p14:creationId xmlns:p14="http://schemas.microsoft.com/office/powerpoint/2010/main" val="167876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295;g3fdf203c13_0_33:notes"/>
          <p:cNvSpPr>
            <a:spLocks noGrp="1" noRot="1" noChangeAspect="1" noTextEdit="1"/>
          </p:cNvSpPr>
          <p:nvPr>
            <p:ph type="sldImg" idx="2"/>
          </p:nvPr>
        </p:nvSpPr>
        <p:spPr>
          <a:noFill/>
          <a:ln>
            <a:headEnd/>
            <a:tailEnd/>
          </a:ln>
        </p:spPr>
      </p:sp>
      <p:sp>
        <p:nvSpPr>
          <p:cNvPr id="296" name="Google Shape;296;g3fdf203c13_0_33:notes">
            <a:extLst>
              <a:ext uri="{FF2B5EF4-FFF2-40B4-BE49-F238E27FC236}">
                <a16:creationId xmlns:a16="http://schemas.microsoft.com/office/drawing/2014/main" id="{E39B4598-B952-485D-A007-7C1891029AE3}"/>
              </a:ext>
            </a:extLst>
          </p:cNvPr>
          <p:cNvSpPr txBox="1">
            <a:spLocks noGrp="1"/>
          </p:cNvSpPr>
          <p:nvPr>
            <p:ph type="body" idx="1"/>
          </p:nvPr>
        </p:nvSpPr>
        <p:spPr/>
        <p:txBody>
          <a:bodyPr spcFirstLastPara="1">
            <a:noAutofit/>
          </a:bodyPr>
          <a:lstStyle/>
          <a:p>
            <a:pPr marL="158750" indent="0" eaLnBrk="1" fontAlgn="auto" hangingPunct="1">
              <a:spcBef>
                <a:spcPts val="0"/>
              </a:spcBef>
              <a:spcAft>
                <a:spcPts val="0"/>
              </a:spcAft>
              <a:buSzPts val="1100"/>
              <a:buFont typeface="Arial"/>
              <a:buNone/>
              <a:defRPr/>
            </a:pPr>
            <a:r>
              <a:rPr lang="en-US" sz="1100" dirty="0">
                <a:sym typeface="Arial"/>
              </a:rPr>
              <a:t>Talk about </a:t>
            </a:r>
            <a:r>
              <a:rPr lang="en-US" sz="1100" b="1" dirty="0">
                <a:sym typeface="Arial"/>
              </a:rPr>
              <a:t>the benefits of Structured Streaming</a:t>
            </a:r>
            <a:r>
              <a:rPr lang="en-US" sz="1100" dirty="0">
                <a:sym typeface="Arial"/>
              </a:rPr>
              <a:t> (</a:t>
            </a:r>
            <a:r>
              <a:rPr lang="en-US" sz="1100" dirty="0" err="1">
                <a:sym typeface="Arial"/>
              </a:rPr>
              <a:t>e.g</a:t>
            </a:r>
            <a:r>
              <a:rPr lang="en-US" sz="1100" dirty="0">
                <a:sym typeface="Arial"/>
              </a:rPr>
              <a:t> end-to-end exactly-once fault tolerance), and explain </a:t>
            </a:r>
            <a:r>
              <a:rPr lang="en-US" sz="1100" b="1" dirty="0">
                <a:sym typeface="Arial"/>
              </a:rPr>
              <a:t>how is it different from Spark Streaming</a:t>
            </a:r>
          </a:p>
          <a:p>
            <a:pPr marL="158750" indent="0" eaLnBrk="1" fontAlgn="auto" hangingPunct="1">
              <a:spcBef>
                <a:spcPts val="0"/>
              </a:spcBef>
              <a:spcAft>
                <a:spcPts val="0"/>
              </a:spcAft>
              <a:buSzPts val="1100"/>
              <a:buFont typeface="Arial"/>
              <a:buNone/>
              <a:defRPr/>
            </a:pPr>
            <a:endParaRPr lang="en" sz="1100" dirty="0">
              <a:sym typeface="Arial"/>
            </a:endParaRPr>
          </a:p>
          <a:p>
            <a:pPr indent="-298450" eaLnBrk="1" fontAlgn="auto" hangingPunct="1">
              <a:spcBef>
                <a:spcPts val="0"/>
              </a:spcBef>
              <a:spcAft>
                <a:spcPts val="0"/>
              </a:spcAft>
              <a:buSzPts val="1100"/>
              <a:buFont typeface="Arial"/>
              <a:buChar char="●"/>
              <a:defRPr/>
            </a:pPr>
            <a:r>
              <a:rPr lang="en" sz="1100" dirty="0">
                <a:sym typeface="Arial"/>
              </a:rPr>
              <a:t>DataFrame/Dataset - rather than DStream’s RDD</a:t>
            </a:r>
            <a:endParaRPr sz="1100" dirty="0">
              <a:sym typeface="Arial"/>
            </a:endParaRPr>
          </a:p>
          <a:p>
            <a:pPr indent="-298450" eaLnBrk="1" fontAlgn="auto" hangingPunct="1">
              <a:spcBef>
                <a:spcPts val="0"/>
              </a:spcBef>
              <a:spcAft>
                <a:spcPts val="0"/>
              </a:spcAft>
              <a:buSzPts val="1100"/>
              <a:buFont typeface="Arial"/>
              <a:buChar char="●"/>
              <a:defRPr/>
            </a:pPr>
            <a:r>
              <a:rPr lang="en" sz="1100" dirty="0">
                <a:sym typeface="Arial"/>
              </a:rPr>
              <a:t>Catalyst Optimizer - </a:t>
            </a:r>
            <a:r>
              <a:rPr lang="en" sz="1100" dirty="0">
                <a:highlight>
                  <a:srgbClr val="FFFFFF"/>
                </a:highlight>
                <a:sym typeface="Arial"/>
              </a:rPr>
              <a:t>extensible query optimizer which is “</a:t>
            </a:r>
            <a:r>
              <a:rPr lang="en" sz="1100" i="1" dirty="0">
                <a:highlight>
                  <a:srgbClr val="FFFFFF"/>
                </a:highlight>
                <a:sym typeface="Arial"/>
              </a:rPr>
              <a:t>at </a:t>
            </a:r>
            <a:r>
              <a:rPr lang="en" sz="1100" i="1" dirty="0">
                <a:sym typeface="Arial"/>
              </a:rPr>
              <a:t>the core of Spark SQL… d</a:t>
            </a:r>
            <a:r>
              <a:rPr lang="en" sz="1100" i="1" dirty="0">
                <a:highlight>
                  <a:srgbClr val="FFFFFF"/>
                </a:highlight>
                <a:sym typeface="Arial"/>
              </a:rPr>
              <a:t>esigned with these key two purposes:</a:t>
            </a:r>
            <a:endParaRPr sz="1100" i="1" dirty="0">
              <a:highlight>
                <a:srgbClr val="FFFFFF"/>
              </a:highlight>
              <a:sym typeface="Arial"/>
            </a:endParaRPr>
          </a:p>
          <a:p>
            <a:pPr lvl="1" indent="-298450" eaLnBrk="1" fontAlgn="auto" hangingPunct="1">
              <a:spcBef>
                <a:spcPts val="0"/>
              </a:spcBef>
              <a:spcAft>
                <a:spcPts val="0"/>
              </a:spcAft>
              <a:buSzPts val="1100"/>
              <a:buFont typeface="Arial"/>
              <a:buChar char="○"/>
              <a:defRPr/>
            </a:pPr>
            <a:r>
              <a:rPr lang="en" sz="1100" i="1" dirty="0">
                <a:sym typeface="Arial"/>
              </a:rPr>
              <a:t>Easily add new optimization techniques and features to Spark SQL</a:t>
            </a:r>
            <a:endParaRPr sz="1100" i="1" dirty="0">
              <a:sym typeface="Arial"/>
            </a:endParaRPr>
          </a:p>
          <a:p>
            <a:pPr lvl="1" indent="-298450" eaLnBrk="1" fontAlgn="auto" hangingPunct="1">
              <a:lnSpc>
                <a:spcPct val="115000"/>
              </a:lnSpc>
              <a:spcBef>
                <a:spcPts val="0"/>
              </a:spcBef>
              <a:spcAft>
                <a:spcPts val="0"/>
              </a:spcAft>
              <a:buSzPts val="1100"/>
              <a:buFont typeface="Arial"/>
              <a:buChar char="○"/>
              <a:defRPr/>
            </a:pPr>
            <a:r>
              <a:rPr lang="en" sz="1100" i="1" dirty="0">
                <a:sym typeface="Arial"/>
              </a:rPr>
              <a:t>Enable external developers to extend the optimizer (e.g. adding data source specific rules, support for new data types, etc.)”</a:t>
            </a:r>
            <a:r>
              <a:rPr lang="en" sz="1100" dirty="0">
                <a:sym typeface="Arial"/>
              </a:rPr>
              <a:t> (see </a:t>
            </a:r>
            <a:r>
              <a:rPr lang="en" sz="1100" u="sng" dirty="0">
                <a:solidFill>
                  <a:schemeClr val="hlink"/>
                </a:solidFill>
                <a:sym typeface="Arial"/>
                <a:hlinkClick r:id="rId3"/>
              </a:rPr>
              <a:t>https://databricks.com/glossary/catalyst-optimizer</a:t>
            </a:r>
            <a:r>
              <a:rPr lang="en" sz="1100" dirty="0">
                <a:sym typeface="Arial"/>
              </a:rPr>
              <a:t>)</a:t>
            </a:r>
            <a:endParaRPr sz="1100" dirty="0">
              <a:sym typeface="Arial"/>
            </a:endParaRPr>
          </a:p>
          <a:p>
            <a:pPr indent="-298450" eaLnBrk="1" fontAlgn="auto" hangingPunct="1">
              <a:lnSpc>
                <a:spcPct val="115000"/>
              </a:lnSpc>
              <a:spcBef>
                <a:spcPts val="0"/>
              </a:spcBef>
              <a:spcAft>
                <a:spcPts val="0"/>
              </a:spcAft>
              <a:buSzPts val="1100"/>
              <a:buFont typeface="Calibri"/>
              <a:buChar char="●"/>
              <a:defRPr/>
            </a:pPr>
            <a:r>
              <a:rPr lang="en" sz="1100" dirty="0">
                <a:latin typeface="Calibri"/>
                <a:ea typeface="Calibri"/>
                <a:cs typeface="Calibri"/>
                <a:sym typeface="Calibri"/>
              </a:rPr>
              <a:t>Other features included :</a:t>
            </a:r>
            <a:endParaRPr sz="1100" dirty="0">
              <a:latin typeface="Calibri"/>
              <a:ea typeface="Calibri"/>
              <a:cs typeface="Calibri"/>
              <a:sym typeface="Calibri"/>
            </a:endParaRPr>
          </a:p>
          <a:p>
            <a:pPr lvl="1" indent="-298450" eaLnBrk="1" fontAlgn="auto" hangingPunct="1">
              <a:lnSpc>
                <a:spcPct val="115000"/>
              </a:lnSpc>
              <a:spcBef>
                <a:spcPts val="0"/>
              </a:spcBef>
              <a:spcAft>
                <a:spcPts val="0"/>
              </a:spcAft>
              <a:buSzPts val="1100"/>
              <a:buFont typeface="Calibri"/>
              <a:buChar char="○"/>
              <a:defRPr/>
            </a:pPr>
            <a:r>
              <a:rPr lang="en" sz="1100" dirty="0">
                <a:latin typeface="Calibri"/>
                <a:ea typeface="Calibri"/>
                <a:cs typeface="Calibri"/>
                <a:sym typeface="Calibri"/>
              </a:rPr>
              <a:t>Handling event-time and late data</a:t>
            </a:r>
            <a:endParaRPr sz="1100" dirty="0">
              <a:latin typeface="Calibri"/>
              <a:ea typeface="Calibri"/>
              <a:cs typeface="Calibri"/>
              <a:sym typeface="Calibri"/>
            </a:endParaRPr>
          </a:p>
          <a:p>
            <a:pPr lvl="1" indent="-298450" eaLnBrk="1" fontAlgn="auto" hangingPunct="1">
              <a:lnSpc>
                <a:spcPct val="115000"/>
              </a:lnSpc>
              <a:spcBef>
                <a:spcPts val="0"/>
              </a:spcBef>
              <a:spcAft>
                <a:spcPts val="0"/>
              </a:spcAft>
              <a:buSzPts val="1100"/>
              <a:buFont typeface="Calibri"/>
              <a:buChar char="○"/>
              <a:defRPr/>
            </a:pPr>
            <a:r>
              <a:rPr lang="en" sz="1100" dirty="0">
                <a:latin typeface="Calibri"/>
                <a:ea typeface="Calibri"/>
                <a:cs typeface="Calibri"/>
                <a:sym typeface="Calibri"/>
              </a:rPr>
              <a:t>End-to-end exactly-once fault-tolerance</a:t>
            </a:r>
            <a:endParaRPr sz="1100" dirty="0">
              <a:latin typeface="Calibri"/>
              <a:ea typeface="Calibri"/>
              <a:cs typeface="Calibri"/>
              <a:sym typeface="Calibri"/>
            </a:endParaRPr>
          </a:p>
        </p:txBody>
      </p:sp>
    </p:spTree>
    <p:extLst>
      <p:ext uri="{BB962C8B-B14F-4D97-AF65-F5344CB8AC3E}">
        <p14:creationId xmlns:p14="http://schemas.microsoft.com/office/powerpoint/2010/main" val="335162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574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90526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2433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1416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6817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Objective</a:t>
            </a:r>
            <a:r>
              <a:rPr lang="en-US" b="0" u="none" dirty="0"/>
              <a:t>: This</a:t>
            </a:r>
            <a:r>
              <a:rPr lang="en-US" b="0" u="none" baseline="0" dirty="0"/>
              <a:t> slide shows a set of transformations used in Apache Spark that encompasses windowing.</a:t>
            </a:r>
            <a:endParaRPr lang="en-US" b="1" u="sng" dirty="0"/>
          </a:p>
          <a:p>
            <a:endParaRPr lang="en-US" dirty="0"/>
          </a:p>
          <a:p>
            <a:r>
              <a:rPr lang="en-US" b="1" u="sng" dirty="0"/>
              <a:t>Talking</a:t>
            </a:r>
            <a:r>
              <a:rPr lang="en-US" b="1" u="sng" baseline="0" dirty="0"/>
              <a:t> points</a:t>
            </a:r>
            <a:r>
              <a:rPr lang="en-US" b="0" u="none" baseline="0" dirty="0"/>
              <a:t>:</a:t>
            </a:r>
          </a:p>
          <a:p>
            <a:pPr marL="171450" indent="-171450">
              <a:buFont typeface="Arial" panose="020B0604020202020204" pitchFamily="34" charset="0"/>
              <a:buChar char="•"/>
            </a:pPr>
            <a:r>
              <a:rPr lang="en-US" sz="900" dirty="0"/>
              <a:t>A window is defined by two parameters:</a:t>
            </a:r>
          </a:p>
          <a:p>
            <a:pPr marL="388712" lvl="1" indent="-171450">
              <a:buFont typeface="Arial" panose="020B0604020202020204" pitchFamily="34" charset="0"/>
              <a:buChar char="•"/>
            </a:pPr>
            <a:r>
              <a:rPr lang="en-US" sz="900" dirty="0"/>
              <a:t>Window length: the duration of the window</a:t>
            </a:r>
          </a:p>
          <a:p>
            <a:pPr marL="388712" lvl="1" indent="-171450">
              <a:buFont typeface="Arial" panose="020B0604020202020204" pitchFamily="34" charset="0"/>
              <a:buChar char="•"/>
            </a:pPr>
            <a:r>
              <a:rPr lang="en-US" sz="900" dirty="0"/>
              <a:t>Slide interval: the interval at which the window-based operation is performed</a:t>
            </a:r>
          </a:p>
          <a:p>
            <a:pPr marL="171450" indent="-171450">
              <a:buFont typeface="Arial" panose="020B0604020202020204" pitchFamily="34" charset="0"/>
              <a:buChar char="•"/>
            </a:pPr>
            <a:r>
              <a:rPr lang="en-US" sz="900" dirty="0"/>
              <a:t>The figure shown</a:t>
            </a:r>
            <a:r>
              <a:rPr lang="en-US" sz="900" baseline="0" dirty="0"/>
              <a:t> displays a</a:t>
            </a:r>
            <a:r>
              <a:rPr lang="en-US" sz="900" dirty="0"/>
              <a:t> window with a length equaling 8 secs. and slide interval equaling 4 secs.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305278E-5E87-46DA-836C-231A3458D21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002532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Objective</a:t>
            </a:r>
            <a:r>
              <a:rPr lang="en-US" b="0" u="none" dirty="0"/>
              <a:t>:</a:t>
            </a:r>
            <a:r>
              <a:rPr lang="en-US" b="0" u="none" baseline="0" dirty="0"/>
              <a:t> This slide displays the different type of transformations used to perform windowing.</a:t>
            </a:r>
            <a:endParaRPr lang="en-US" dirty="0"/>
          </a:p>
          <a:p>
            <a:endParaRPr lang="en-US" dirty="0"/>
          </a:p>
          <a:p>
            <a:r>
              <a:rPr lang="en-US" b="1" u="sng" dirty="0"/>
              <a:t>Talking</a:t>
            </a:r>
            <a:r>
              <a:rPr lang="en-US" b="1" u="sng" baseline="0" dirty="0"/>
              <a:t> points</a:t>
            </a:r>
            <a:r>
              <a:rPr lang="en-US" b="0" u="none" baseline="0" dirty="0"/>
              <a:t>:</a:t>
            </a:r>
          </a:p>
          <a:p>
            <a:pPr rtl="0" eaLnBrk="1" fontAlgn="t" latinLnBrk="0" hangingPunct="1"/>
            <a:r>
              <a:rPr lang="en-US" sz="900" b="0" i="0" u="none" strike="noStrike" kern="1200" dirty="0">
                <a:solidFill>
                  <a:schemeClr val="tx1"/>
                </a:solidFill>
                <a:effectLst/>
                <a:latin typeface="Segoe UI Light" pitchFamily="34" charset="0"/>
                <a:ea typeface="+mn-ea"/>
                <a:cs typeface="+mn-cs"/>
              </a:rPr>
              <a:t>Window </a:t>
            </a:r>
            <a:r>
              <a:rPr lang="en-US" sz="900" b="0" i="1" u="none" strike="noStrike" kern="1200" dirty="0">
                <a:solidFill>
                  <a:schemeClr val="tx1"/>
                </a:solidFill>
                <a:effectLst/>
                <a:latin typeface="Segoe UI Light" pitchFamily="34" charset="0"/>
                <a:ea typeface="+mn-ea"/>
                <a:cs typeface="+mn-cs"/>
              </a:rPr>
              <a:t>(</a:t>
            </a:r>
            <a:r>
              <a:rPr lang="en-US" sz="900" b="0" i="1" u="none" strike="noStrike" kern="1200" dirty="0" err="1">
                <a:solidFill>
                  <a:schemeClr val="tx1"/>
                </a:solidFill>
                <a:effectLst/>
                <a:latin typeface="Segoe UI Light" pitchFamily="34" charset="0"/>
                <a:ea typeface="+mn-ea"/>
                <a:cs typeface="+mn-cs"/>
              </a:rPr>
              <a:t>windowLength</a:t>
            </a:r>
            <a:r>
              <a:rPr lang="en-US" sz="900" b="0" i="1"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slideInterval</a:t>
            </a:r>
            <a:r>
              <a:rPr lang="en-US" sz="900" b="0" i="1" u="none" strike="noStrike" kern="1200" dirty="0">
                <a:solidFill>
                  <a:schemeClr val="tx1"/>
                </a:solidFill>
                <a:effectLst/>
                <a:latin typeface="Segoe UI Light" pitchFamily="34" charset="0"/>
                <a:ea typeface="+mn-ea"/>
                <a:cs typeface="+mn-cs"/>
              </a:rPr>
              <a:t>) – </a:t>
            </a:r>
            <a:r>
              <a:rPr lang="en-US" sz="900" b="0" i="0" u="none" strike="noStrike" kern="1200" dirty="0">
                <a:solidFill>
                  <a:schemeClr val="tx1"/>
                </a:solidFill>
                <a:effectLst/>
                <a:latin typeface="Segoe UI Light" pitchFamily="34" charset="0"/>
                <a:ea typeface="+mn-ea"/>
                <a:cs typeface="+mn-cs"/>
              </a:rPr>
              <a:t>Returns a new </a:t>
            </a:r>
            <a:r>
              <a:rPr lang="en-US" sz="900" b="0" i="0" u="none" strike="noStrike" kern="1200" dirty="0" err="1">
                <a:solidFill>
                  <a:schemeClr val="tx1"/>
                </a:solidFill>
                <a:effectLst/>
                <a:latin typeface="Segoe UI Light" pitchFamily="34" charset="0"/>
                <a:ea typeface="+mn-ea"/>
                <a:cs typeface="+mn-cs"/>
              </a:rPr>
              <a:t>DStream</a:t>
            </a:r>
            <a:r>
              <a:rPr lang="en-US" sz="900" b="0" i="0" u="none" strike="noStrike" kern="1200" dirty="0">
                <a:solidFill>
                  <a:schemeClr val="tx1"/>
                </a:solidFill>
                <a:effectLst/>
                <a:latin typeface="Segoe UI Light" pitchFamily="34" charset="0"/>
                <a:ea typeface="+mn-ea"/>
                <a:cs typeface="+mn-cs"/>
              </a:rPr>
              <a:t> that is computed based on windowed batches of the source </a:t>
            </a:r>
            <a:r>
              <a:rPr lang="en-US" sz="900" b="0" i="0" u="none" strike="noStrike" kern="1200" dirty="0" err="1">
                <a:solidFill>
                  <a:schemeClr val="tx1"/>
                </a:solidFill>
                <a:effectLst/>
                <a:latin typeface="Segoe UI Light" pitchFamily="34" charset="0"/>
                <a:ea typeface="+mn-ea"/>
                <a:cs typeface="+mn-cs"/>
              </a:rPr>
              <a:t>DStream</a:t>
            </a:r>
            <a:r>
              <a:rPr lang="en-US" sz="900" b="0" i="0" u="none" strike="noStrike" kern="1200" dirty="0">
                <a:solidFill>
                  <a:schemeClr val="tx1"/>
                </a:solidFill>
                <a:effectLst/>
                <a:latin typeface="Segoe UI Light" pitchFamily="34" charset="0"/>
                <a:ea typeface="+mn-ea"/>
                <a:cs typeface="+mn-cs"/>
              </a:rPr>
              <a:t>.</a:t>
            </a:r>
          </a:p>
          <a:p>
            <a:pPr rtl="0" eaLnBrk="1" fontAlgn="t" latinLnBrk="0" hangingPunct="1"/>
            <a:r>
              <a:rPr lang="en-US" sz="900" b="0" i="0" u="none" strike="noStrike" kern="1200" dirty="0" err="1">
                <a:solidFill>
                  <a:schemeClr val="tx1"/>
                </a:solidFill>
                <a:effectLst/>
                <a:latin typeface="Segoe UI Light" pitchFamily="34" charset="0"/>
                <a:ea typeface="+mn-ea"/>
                <a:cs typeface="+mn-cs"/>
              </a:rPr>
              <a:t>countByWindow</a:t>
            </a:r>
            <a:r>
              <a:rPr lang="en-US" sz="900" b="0" i="0"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windowLength,slideInterval</a:t>
            </a:r>
            <a:r>
              <a:rPr lang="en-US" sz="900" b="0" i="1" u="none" strike="noStrike" kern="1200" dirty="0">
                <a:solidFill>
                  <a:schemeClr val="tx1"/>
                </a:solidFill>
                <a:effectLst/>
                <a:latin typeface="Segoe UI Light" pitchFamily="34" charset="0"/>
                <a:ea typeface="+mn-ea"/>
                <a:cs typeface="+mn-cs"/>
              </a:rPr>
              <a:t>) – </a:t>
            </a:r>
            <a:r>
              <a:rPr lang="en-US" sz="900" b="0" i="0" u="none" strike="noStrike" kern="1200" dirty="0">
                <a:solidFill>
                  <a:schemeClr val="tx1"/>
                </a:solidFill>
                <a:effectLst/>
                <a:latin typeface="Segoe UI Light" pitchFamily="34" charset="0"/>
                <a:ea typeface="+mn-ea"/>
                <a:cs typeface="+mn-cs"/>
              </a:rPr>
              <a:t>Returns a sliding window count of elements in the stream.</a:t>
            </a:r>
          </a:p>
          <a:p>
            <a:pPr rtl="0" eaLnBrk="1" fontAlgn="t" latinLnBrk="0" hangingPunct="1"/>
            <a:r>
              <a:rPr lang="en-US" sz="900" b="0" i="0" u="none" strike="noStrike" kern="1200" dirty="0" err="1">
                <a:solidFill>
                  <a:schemeClr val="tx1"/>
                </a:solidFill>
                <a:effectLst/>
                <a:latin typeface="Segoe UI Light" pitchFamily="34" charset="0"/>
                <a:ea typeface="+mn-ea"/>
                <a:cs typeface="+mn-cs"/>
              </a:rPr>
              <a:t>reduceByWindow</a:t>
            </a:r>
            <a:r>
              <a:rPr lang="en-US" sz="900" b="0" i="0"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func</a:t>
            </a:r>
            <a:r>
              <a:rPr lang="en-US" sz="900" b="0" i="1"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windowLength,slideInterval</a:t>
            </a:r>
            <a:r>
              <a:rPr lang="en-US" sz="900" b="0" i="1" u="none" strike="noStrike" kern="1200" dirty="0">
                <a:solidFill>
                  <a:schemeClr val="tx1"/>
                </a:solidFill>
                <a:effectLst/>
                <a:latin typeface="Segoe UI Light" pitchFamily="34" charset="0"/>
                <a:ea typeface="+mn-ea"/>
                <a:cs typeface="+mn-cs"/>
              </a:rPr>
              <a:t>) – </a:t>
            </a:r>
            <a:r>
              <a:rPr lang="en-US" sz="900" b="0" i="0" u="none" strike="noStrike" kern="1200" dirty="0">
                <a:solidFill>
                  <a:schemeClr val="tx1"/>
                </a:solidFill>
                <a:effectLst/>
                <a:latin typeface="Segoe UI Light" pitchFamily="34" charset="0"/>
                <a:ea typeface="+mn-ea"/>
                <a:cs typeface="+mn-cs"/>
              </a:rPr>
              <a:t>Returns a new single-element stream, created by aggregating elements in the stream over a sliding interval using </a:t>
            </a:r>
            <a:r>
              <a:rPr lang="en-US" sz="900" b="0" i="0" u="none" strike="noStrike" kern="1200" dirty="0" err="1">
                <a:solidFill>
                  <a:schemeClr val="tx1"/>
                </a:solidFill>
                <a:effectLst/>
                <a:latin typeface="Segoe UI Light" pitchFamily="34" charset="0"/>
                <a:ea typeface="+mn-ea"/>
                <a:cs typeface="+mn-cs"/>
              </a:rPr>
              <a:t>func</a:t>
            </a:r>
            <a:r>
              <a:rPr lang="en-US" sz="900" b="0" i="0" u="none" strike="noStrike" kern="1200" dirty="0">
                <a:solidFill>
                  <a:schemeClr val="tx1"/>
                </a:solidFill>
                <a:effectLst/>
                <a:latin typeface="Segoe UI Light" pitchFamily="34" charset="0"/>
                <a:ea typeface="+mn-ea"/>
                <a:cs typeface="+mn-cs"/>
              </a:rPr>
              <a:t>. The function should be associative so that it can be computed correctly in parallel.</a:t>
            </a:r>
          </a:p>
          <a:p>
            <a:pPr rtl="0" eaLnBrk="1" fontAlgn="t" latinLnBrk="0" hangingPunct="1"/>
            <a:r>
              <a:rPr lang="en-US" sz="900" b="0" i="0" u="none" strike="noStrike" kern="1200" dirty="0" err="1">
                <a:solidFill>
                  <a:schemeClr val="tx1"/>
                </a:solidFill>
                <a:effectLst/>
                <a:latin typeface="Segoe UI Light" pitchFamily="34" charset="0"/>
                <a:ea typeface="+mn-ea"/>
                <a:cs typeface="+mn-cs"/>
              </a:rPr>
              <a:t>reduceByKeyAndWindow</a:t>
            </a:r>
            <a:r>
              <a:rPr lang="en-US" sz="900" b="0" i="0"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func,windowLength</a:t>
            </a:r>
            <a:r>
              <a:rPr lang="en-US" sz="900" b="0" i="1"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slideInterval</a:t>
            </a:r>
            <a:r>
              <a:rPr lang="en-US" sz="900" b="0" i="1" u="none" strike="noStrike" kern="1200" dirty="0">
                <a:solidFill>
                  <a:schemeClr val="tx1"/>
                </a:solidFill>
                <a:effectLst/>
                <a:latin typeface="Segoe UI Light" pitchFamily="34" charset="0"/>
                <a:ea typeface="+mn-ea"/>
                <a:cs typeface="+mn-cs"/>
              </a:rPr>
              <a:t>,</a:t>
            </a:r>
            <a:r>
              <a:rPr lang="en-US" sz="900" b="0" i="1" u="none" strike="noStrike" kern="1200" baseline="0" dirty="0">
                <a:solidFill>
                  <a:schemeClr val="tx1"/>
                </a:solidFill>
                <a:effectLst/>
                <a:latin typeface="Segoe UI Light" pitchFamily="34" charset="0"/>
                <a:ea typeface="+mn-ea"/>
                <a:cs typeface="+mn-cs"/>
              </a:rPr>
              <a:t> </a:t>
            </a:r>
            <a:r>
              <a:rPr lang="en-US" sz="900" b="0" i="1" u="none" strike="noStrike" kern="1200" dirty="0">
                <a:solidFill>
                  <a:schemeClr val="tx1"/>
                </a:solidFill>
                <a:effectLst/>
                <a:latin typeface="Segoe UI Light" pitchFamily="34" charset="0"/>
                <a:ea typeface="+mn-ea"/>
                <a:cs typeface="+mn-cs"/>
              </a:rPr>
              <a:t>[</a:t>
            </a:r>
            <a:r>
              <a:rPr lang="en-US" sz="900" b="0" i="1" u="none" strike="noStrike" kern="1200" dirty="0" err="1">
                <a:solidFill>
                  <a:schemeClr val="tx1"/>
                </a:solidFill>
                <a:effectLst/>
                <a:latin typeface="Segoe UI Light" pitchFamily="34" charset="0"/>
                <a:ea typeface="+mn-ea"/>
                <a:cs typeface="+mn-cs"/>
              </a:rPr>
              <a:t>numTasks</a:t>
            </a:r>
            <a:r>
              <a:rPr lang="en-US" sz="900" b="0" i="1" u="none" strike="noStrike" kern="1200" dirty="0">
                <a:solidFill>
                  <a:schemeClr val="tx1"/>
                </a:solidFill>
                <a:effectLst/>
                <a:latin typeface="Segoe UI Light" pitchFamily="34" charset="0"/>
                <a:ea typeface="+mn-ea"/>
                <a:cs typeface="+mn-cs"/>
              </a:rPr>
              <a:t>]) – </a:t>
            </a:r>
            <a:r>
              <a:rPr lang="en-US" sz="900" b="0" i="0" u="none" strike="noStrike" kern="1200" dirty="0">
                <a:solidFill>
                  <a:schemeClr val="tx1"/>
                </a:solidFill>
                <a:effectLst/>
                <a:latin typeface="Segoe UI Light" pitchFamily="34" charset="0"/>
                <a:ea typeface="+mn-ea"/>
                <a:cs typeface="+mn-cs"/>
              </a:rPr>
              <a:t>When called on, a </a:t>
            </a:r>
            <a:r>
              <a:rPr lang="en-US" sz="900" b="0" i="0" u="none" strike="noStrike" kern="1200" dirty="0" err="1">
                <a:solidFill>
                  <a:schemeClr val="tx1"/>
                </a:solidFill>
                <a:effectLst/>
                <a:latin typeface="Segoe UI Light" pitchFamily="34" charset="0"/>
                <a:ea typeface="+mn-ea"/>
                <a:cs typeface="+mn-cs"/>
              </a:rPr>
              <a:t>DStream</a:t>
            </a:r>
            <a:r>
              <a:rPr lang="en-US" sz="900" b="0" i="0" u="none" strike="noStrike" kern="1200" dirty="0">
                <a:solidFill>
                  <a:schemeClr val="tx1"/>
                </a:solidFill>
                <a:effectLst/>
                <a:latin typeface="Segoe UI Light" pitchFamily="34" charset="0"/>
                <a:ea typeface="+mn-ea"/>
                <a:cs typeface="+mn-cs"/>
              </a:rPr>
              <a:t> of (K, V) pairs</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returns a new </a:t>
            </a:r>
            <a:r>
              <a:rPr lang="en-US" sz="900" b="0" i="0" u="none" strike="noStrike" kern="1200" dirty="0" err="1">
                <a:solidFill>
                  <a:schemeClr val="tx1"/>
                </a:solidFill>
                <a:effectLst/>
                <a:latin typeface="Segoe UI Light" pitchFamily="34" charset="0"/>
                <a:ea typeface="+mn-ea"/>
                <a:cs typeface="+mn-cs"/>
              </a:rPr>
              <a:t>DStream</a:t>
            </a:r>
            <a:r>
              <a:rPr lang="en-US" sz="900" b="0" i="0" u="none" strike="noStrike" kern="1200" dirty="0">
                <a:solidFill>
                  <a:schemeClr val="tx1"/>
                </a:solidFill>
                <a:effectLst/>
                <a:latin typeface="Segoe UI Light" pitchFamily="34" charset="0"/>
                <a:ea typeface="+mn-ea"/>
                <a:cs typeface="+mn-cs"/>
              </a:rPr>
              <a:t> of (K, V) pairs, where the values for each key are aggregated using the given reduce function</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a:t>
            </a:r>
            <a:r>
              <a:rPr lang="en-US" sz="900" b="0" i="0" u="none" strike="noStrike" kern="1200" dirty="0" err="1">
                <a:solidFill>
                  <a:schemeClr val="tx1"/>
                </a:solidFill>
                <a:effectLst/>
                <a:latin typeface="Segoe UI Light" pitchFamily="34" charset="0"/>
                <a:ea typeface="+mn-ea"/>
                <a:cs typeface="+mn-cs"/>
              </a:rPr>
              <a:t>func</a:t>
            </a:r>
            <a:r>
              <a:rPr lang="en-US" sz="900" b="0" i="0" u="none" strike="noStrike" kern="1200" dirty="0">
                <a:solidFill>
                  <a:schemeClr val="tx1"/>
                </a:solidFill>
                <a:effectLst/>
                <a:latin typeface="Segoe UI Light" pitchFamily="34" charset="0"/>
                <a:ea typeface="+mn-ea"/>
                <a:cs typeface="+mn-cs"/>
              </a:rPr>
              <a:t>) over batches in a sliding window. </a:t>
            </a:r>
          </a:p>
          <a:p>
            <a:pPr rtl="0" eaLnBrk="1" fontAlgn="t" latinLnBrk="0" hangingPunct="1"/>
            <a:r>
              <a:rPr lang="en-US" sz="900" b="0" i="0" u="none" strike="noStrike" kern="1200" dirty="0" err="1">
                <a:solidFill>
                  <a:schemeClr val="tx1"/>
                </a:solidFill>
                <a:effectLst/>
                <a:latin typeface="Segoe UI Light" pitchFamily="34" charset="0"/>
                <a:ea typeface="+mn-ea"/>
                <a:cs typeface="+mn-cs"/>
              </a:rPr>
              <a:t>reduceByKeyAndWindow</a:t>
            </a:r>
            <a:r>
              <a:rPr lang="en-US" sz="900" b="0" i="0" u="none" strike="noStrike" kern="1200" dirty="0">
                <a:solidFill>
                  <a:schemeClr val="tx1"/>
                </a:solidFill>
                <a:effectLst/>
                <a:latin typeface="Segoe UI Light" pitchFamily="34" charset="0"/>
                <a:ea typeface="+mn-ea"/>
                <a:cs typeface="+mn-cs"/>
              </a:rPr>
              <a:t> </a:t>
            </a:r>
            <a:r>
              <a:rPr lang="en-US" sz="900" b="0" i="1" u="none" strike="noStrike" kern="1200" dirty="0">
                <a:solidFill>
                  <a:schemeClr val="tx1"/>
                </a:solidFill>
                <a:effectLst/>
                <a:latin typeface="Segoe UI Light" pitchFamily="34" charset="0"/>
                <a:ea typeface="+mn-ea"/>
                <a:cs typeface="+mn-cs"/>
              </a:rPr>
              <a:t>(</a:t>
            </a:r>
            <a:r>
              <a:rPr lang="en-US" sz="900" b="0" i="1" u="none" strike="noStrike" kern="1200" dirty="0" err="1">
                <a:solidFill>
                  <a:schemeClr val="tx1"/>
                </a:solidFill>
                <a:effectLst/>
                <a:latin typeface="Segoe UI Light" pitchFamily="34" charset="0"/>
                <a:ea typeface="+mn-ea"/>
                <a:cs typeface="+mn-cs"/>
              </a:rPr>
              <a:t>func</a:t>
            </a:r>
            <a:r>
              <a:rPr lang="en-US" sz="900" b="0" i="1"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invFunc,windowLength</a:t>
            </a:r>
            <a:r>
              <a:rPr lang="en-US" sz="900" b="0" i="1"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slideInterval</a:t>
            </a:r>
            <a:r>
              <a:rPr lang="en-US" sz="900" b="0" i="1"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numTasks</a:t>
            </a:r>
            <a:r>
              <a:rPr lang="en-US" sz="900" b="0" i="1" u="none" strike="noStrike" kern="1200" dirty="0">
                <a:solidFill>
                  <a:schemeClr val="tx1"/>
                </a:solidFill>
                <a:effectLst/>
                <a:latin typeface="Segoe UI Light" pitchFamily="34" charset="0"/>
                <a:ea typeface="+mn-ea"/>
                <a:cs typeface="+mn-cs"/>
              </a:rPr>
              <a:t>]) – </a:t>
            </a:r>
            <a:r>
              <a:rPr lang="en-US" sz="900" b="0" i="0" u="none" strike="noStrike" kern="1200" dirty="0">
                <a:solidFill>
                  <a:schemeClr val="tx1"/>
                </a:solidFill>
                <a:effectLst/>
                <a:latin typeface="Segoe UI Light" pitchFamily="34" charset="0"/>
                <a:ea typeface="+mn-ea"/>
                <a:cs typeface="+mn-cs"/>
              </a:rPr>
              <a:t>A more efficient version of the above </a:t>
            </a:r>
            <a:r>
              <a:rPr lang="en-US" sz="900" b="0" i="0" u="none" strike="noStrike" kern="1200" dirty="0" err="1">
                <a:solidFill>
                  <a:schemeClr val="tx1"/>
                </a:solidFill>
                <a:effectLst/>
                <a:latin typeface="Segoe UI Light" pitchFamily="34" charset="0"/>
                <a:ea typeface="+mn-ea"/>
                <a:cs typeface="+mn-cs"/>
              </a:rPr>
              <a:t>reduceByKeyAndWindow</a:t>
            </a:r>
            <a:r>
              <a:rPr lang="en-US" sz="900" b="0" i="0" u="none" strike="noStrike" kern="1200" dirty="0">
                <a:solidFill>
                  <a:schemeClr val="tx1"/>
                </a:solidFill>
                <a:effectLst/>
                <a:latin typeface="Segoe UI Light" pitchFamily="34" charset="0"/>
                <a:ea typeface="+mn-ea"/>
                <a:cs typeface="+mn-cs"/>
              </a:rPr>
              <a:t>(), where the reduce value of each window is calculated incrementally, using the reduce values of the previous window. This is done by reducing the new data that enters the sliding window, and "inverse reducing" the old data that leaves the window. An example would be that of "adding" and "subtracting" counts of keys as the window slides. However, it is applicable to only "invertible reduce functions”—that is, those reduce functions that have a corresponding "inverse reduce" function (taken as parameter </a:t>
            </a:r>
            <a:r>
              <a:rPr lang="en-US" sz="900" b="0" i="0" u="none" strike="noStrike" kern="1200" dirty="0" err="1">
                <a:solidFill>
                  <a:schemeClr val="tx1"/>
                </a:solidFill>
                <a:effectLst/>
                <a:latin typeface="Segoe UI Light" pitchFamily="34" charset="0"/>
                <a:ea typeface="+mn-ea"/>
                <a:cs typeface="+mn-cs"/>
              </a:rPr>
              <a:t>invFunc</a:t>
            </a:r>
            <a:r>
              <a:rPr lang="en-US" sz="900" b="0" i="0" u="none" strike="noStrike" kern="1200" dirty="0">
                <a:solidFill>
                  <a:schemeClr val="tx1"/>
                </a:solidFill>
                <a:effectLst/>
                <a:latin typeface="Segoe UI Light" pitchFamily="34" charset="0"/>
                <a:ea typeface="+mn-ea"/>
                <a:cs typeface="+mn-cs"/>
              </a:rPr>
              <a:t>).</a:t>
            </a:r>
          </a:p>
          <a:p>
            <a:pPr rtl="0" eaLnBrk="1" fontAlgn="t" latinLnBrk="0" hangingPunct="1"/>
            <a:r>
              <a:rPr lang="en-US" sz="900" b="0" i="0" u="none" strike="noStrike" kern="1200" dirty="0" err="1">
                <a:solidFill>
                  <a:schemeClr val="tx1"/>
                </a:solidFill>
                <a:effectLst/>
                <a:latin typeface="Segoe UI Light" pitchFamily="34" charset="0"/>
                <a:ea typeface="+mn-ea"/>
                <a:cs typeface="+mn-cs"/>
              </a:rPr>
              <a:t>countByValueAndWindow</a:t>
            </a:r>
            <a:r>
              <a:rPr lang="en-US" sz="900" b="0" i="0" u="none" strike="noStrike" kern="1200" dirty="0">
                <a:solidFill>
                  <a:schemeClr val="tx1"/>
                </a:solidFill>
                <a:effectLst/>
                <a:latin typeface="Segoe UI Light" pitchFamily="34" charset="0"/>
                <a:ea typeface="+mn-ea"/>
                <a:cs typeface="+mn-cs"/>
              </a:rPr>
              <a:t> </a:t>
            </a:r>
            <a:r>
              <a:rPr lang="en-US" sz="900" b="0" i="1" u="none" strike="noStrike" kern="1200" dirty="0">
                <a:solidFill>
                  <a:schemeClr val="tx1"/>
                </a:solidFill>
                <a:effectLst/>
                <a:latin typeface="Segoe UI Light" pitchFamily="34" charset="0"/>
                <a:ea typeface="+mn-ea"/>
                <a:cs typeface="+mn-cs"/>
              </a:rPr>
              <a:t>(</a:t>
            </a:r>
            <a:r>
              <a:rPr lang="en-US" sz="900" b="0" i="1" u="none" strike="noStrike" kern="1200" dirty="0" err="1">
                <a:solidFill>
                  <a:schemeClr val="tx1"/>
                </a:solidFill>
                <a:effectLst/>
                <a:latin typeface="Segoe UI Light" pitchFamily="34" charset="0"/>
                <a:ea typeface="+mn-ea"/>
                <a:cs typeface="+mn-cs"/>
              </a:rPr>
              <a:t>windowLength,slideInterval</a:t>
            </a:r>
            <a:r>
              <a:rPr lang="en-US" sz="900" b="0" i="1" u="none" strike="noStrike" kern="1200" dirty="0">
                <a:solidFill>
                  <a:schemeClr val="tx1"/>
                </a:solidFill>
                <a:effectLst/>
                <a:latin typeface="Segoe UI Light" pitchFamily="34" charset="0"/>
                <a:ea typeface="+mn-ea"/>
                <a:cs typeface="+mn-cs"/>
              </a:rPr>
              <a:t>, [</a:t>
            </a:r>
            <a:r>
              <a:rPr lang="en-US" sz="900" b="0" i="1" u="none" strike="noStrike" kern="1200" dirty="0" err="1">
                <a:solidFill>
                  <a:schemeClr val="tx1"/>
                </a:solidFill>
                <a:effectLst/>
                <a:latin typeface="Segoe UI Light" pitchFamily="34" charset="0"/>
                <a:ea typeface="+mn-ea"/>
                <a:cs typeface="+mn-cs"/>
              </a:rPr>
              <a:t>numTasks</a:t>
            </a:r>
            <a:r>
              <a:rPr lang="en-US" sz="900" b="0" i="1" u="none" strike="noStrike" kern="1200" dirty="0">
                <a:solidFill>
                  <a:schemeClr val="tx1"/>
                </a:solidFill>
                <a:effectLst/>
                <a:latin typeface="Segoe UI Light" pitchFamily="34" charset="0"/>
                <a:ea typeface="+mn-ea"/>
                <a:cs typeface="+mn-cs"/>
              </a:rPr>
              <a:t>]) – </a:t>
            </a:r>
            <a:r>
              <a:rPr lang="en-US" sz="900" b="0" i="0" u="none" strike="noStrike" kern="1200" dirty="0">
                <a:solidFill>
                  <a:schemeClr val="tx1"/>
                </a:solidFill>
                <a:effectLst/>
                <a:latin typeface="Segoe UI Light" pitchFamily="34" charset="0"/>
                <a:ea typeface="+mn-ea"/>
                <a:cs typeface="+mn-cs"/>
              </a:rPr>
              <a:t>When called on, a </a:t>
            </a:r>
            <a:r>
              <a:rPr lang="en-US" sz="900" b="0" i="0" u="none" strike="noStrike" kern="1200" dirty="0" err="1">
                <a:solidFill>
                  <a:schemeClr val="tx1"/>
                </a:solidFill>
                <a:effectLst/>
                <a:latin typeface="Segoe UI Light" pitchFamily="34" charset="0"/>
                <a:ea typeface="+mn-ea"/>
                <a:cs typeface="+mn-cs"/>
              </a:rPr>
              <a:t>DStream</a:t>
            </a:r>
            <a:r>
              <a:rPr lang="en-US" sz="900" b="0" i="0" u="none" strike="noStrike" kern="1200" dirty="0">
                <a:solidFill>
                  <a:schemeClr val="tx1"/>
                </a:solidFill>
                <a:effectLst/>
                <a:latin typeface="Segoe UI Light" pitchFamily="34" charset="0"/>
                <a:ea typeface="+mn-ea"/>
                <a:cs typeface="+mn-cs"/>
              </a:rPr>
              <a:t> of (K, V) pairs, returns a new </a:t>
            </a:r>
            <a:r>
              <a:rPr lang="en-US" sz="900" b="0" i="0" u="none" strike="noStrike" kern="1200" dirty="0" err="1">
                <a:solidFill>
                  <a:schemeClr val="tx1"/>
                </a:solidFill>
                <a:effectLst/>
                <a:latin typeface="Segoe UI Light" pitchFamily="34" charset="0"/>
                <a:ea typeface="+mn-ea"/>
                <a:cs typeface="+mn-cs"/>
              </a:rPr>
              <a:t>DStream</a:t>
            </a:r>
            <a:r>
              <a:rPr lang="en-US" sz="900" b="0" i="0" u="none" strike="noStrike" kern="1200" dirty="0">
                <a:solidFill>
                  <a:schemeClr val="tx1"/>
                </a:solidFill>
                <a:effectLst/>
                <a:latin typeface="Segoe UI Light" pitchFamily="34" charset="0"/>
                <a:ea typeface="+mn-ea"/>
                <a:cs typeface="+mn-cs"/>
              </a:rPr>
              <a:t> of (K, Long) pairs where the value of each key is its frequency within a sliding window.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12/4/2020 7:23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5823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5376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1C9975-C252-4F8B-9ECD-F01E6CFEEF83}" type="datetime1">
              <a:rPr lang="en-US" smtClean="0"/>
              <a:t>12/4/2020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6B2B0-E0F9-4AA1-85EC-8A37CA4A14B4}" type="datetime1">
              <a:rPr lang="en-US" smtClean="0"/>
              <a:t>12/4/2020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5E956-B4F5-4236-9EC3-1BB9E6D41770}" type="datetime1">
              <a:rPr lang="en-US" smtClean="0"/>
              <a:t>12/4/2020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a:t>Click to edit Master title style</a:t>
            </a:r>
          </a:p>
        </p:txBody>
      </p:sp>
      <p:sp>
        <p:nvSpPr>
          <p:cNvPr id="3" name="Date Placeholder 3"/>
          <p:cNvSpPr>
            <a:spLocks noGrp="1"/>
          </p:cNvSpPr>
          <p:nvPr>
            <p:ph type="dt" sz="half" idx="10"/>
          </p:nvPr>
        </p:nvSpPr>
        <p:spPr>
          <a:xfrm>
            <a:off x="457200" y="6356351"/>
            <a:ext cx="2133600" cy="365125"/>
          </a:xfrm>
          <a:prstGeom prst="rect">
            <a:avLst/>
          </a:prstGeom>
        </p:spPr>
        <p:txBody>
          <a:bodyPr lIns="91438" tIns="45719" rIns="91438" bIns="45719"/>
          <a:lstStyle>
            <a:lvl1pPr>
              <a:defRPr/>
            </a:lvl1pPr>
          </a:lstStyle>
          <a:p>
            <a:pPr>
              <a:defRPr/>
            </a:pPr>
            <a:endParaRPr lang="en-US"/>
          </a:p>
        </p:txBody>
      </p:sp>
      <p:sp>
        <p:nvSpPr>
          <p:cNvPr id="4" name="Footer Placeholder 4"/>
          <p:cNvSpPr>
            <a:spLocks noGrp="1"/>
          </p:cNvSpPr>
          <p:nvPr>
            <p:ph type="ftr" sz="quarter" idx="11"/>
          </p:nvPr>
        </p:nvSpPr>
        <p:spPr>
          <a:xfrm>
            <a:off x="3124200" y="6356351"/>
            <a:ext cx="2895600" cy="365125"/>
          </a:xfrm>
          <a:prstGeom prst="rect">
            <a:avLst/>
          </a:prstGeom>
        </p:spPr>
        <p:txBody>
          <a:bodyPr lIns="91438" tIns="45719" rIns="91438" bIns="45719"/>
          <a:lstStyle>
            <a:lvl1pPr>
              <a:defRPr/>
            </a:lvl1pPr>
          </a:lstStyle>
          <a:p>
            <a:pPr>
              <a:defRPr/>
            </a:pPr>
            <a:endParaRPr lang="en-US"/>
          </a:p>
        </p:txBody>
      </p:sp>
      <p:sp>
        <p:nvSpPr>
          <p:cNvPr id="5" name="Slide Number Placeholder 5"/>
          <p:cNvSpPr>
            <a:spLocks noGrp="1"/>
          </p:cNvSpPr>
          <p:nvPr>
            <p:ph type="sldNum" sz="quarter" idx="12"/>
          </p:nvPr>
        </p:nvSpPr>
        <p:spPr>
          <a:xfrm>
            <a:off x="6553200" y="6356351"/>
            <a:ext cx="2133600" cy="365125"/>
          </a:xfrm>
          <a:prstGeom prst="rect">
            <a:avLst/>
          </a:prstGeom>
        </p:spPr>
        <p:txBody>
          <a:bodyPr lIns="91438" tIns="45719" rIns="91438" bIns="45719"/>
          <a:lstStyle>
            <a:lvl1pPr>
              <a:defRPr/>
            </a:lvl1pPr>
          </a:lstStyle>
          <a:p>
            <a:pPr>
              <a:defRPr/>
            </a:pPr>
            <a:fld id="{74F38D69-7854-5743-8814-6FD6FB500DDC}" type="slidenum">
              <a:rPr lang="en-US"/>
              <a:pPr>
                <a:defRPr/>
              </a:pPr>
              <a:t>‹#›</a:t>
            </a:fld>
            <a:endParaRPr lang="en-US"/>
          </a:p>
        </p:txBody>
      </p:sp>
    </p:spTree>
    <p:extLst>
      <p:ext uri="{BB962C8B-B14F-4D97-AF65-F5344CB8AC3E}">
        <p14:creationId xmlns:p14="http://schemas.microsoft.com/office/powerpoint/2010/main" val="2119431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533400" y="463550"/>
            <a:ext cx="8034338" cy="793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21336" tIns="21336" rIns="21336" bIns="21336" numCol="1" anchor="ctr" anchorCtr="0" compatLnSpc="1">
            <a:prstTxWarp prst="textNoShape">
              <a:avLst/>
            </a:prstTxWarp>
          </a:bodyPr>
          <a:lstStyle/>
          <a:p>
            <a:pPr lvl="0"/>
            <a:r>
              <a:rPr lang="en-US" dirty="0">
                <a:sym typeface="Arial" charset="0"/>
              </a:rPr>
              <a:t>Click to edit Master title style</a:t>
            </a:r>
          </a:p>
        </p:txBody>
      </p:sp>
      <p:sp>
        <p:nvSpPr>
          <p:cNvPr id="7" name="Text Placeholder 6"/>
          <p:cNvSpPr>
            <a:spLocks noGrp="1"/>
          </p:cNvSpPr>
          <p:nvPr>
            <p:ph type="body" sz="quarter" idx="10"/>
          </p:nvPr>
        </p:nvSpPr>
        <p:spPr>
          <a:xfrm>
            <a:off x="533400" y="1447800"/>
            <a:ext cx="80772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7654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Wide Content">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457200" y="463550"/>
            <a:ext cx="8305800" cy="793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21336" tIns="21336" rIns="21336" bIns="21336" numCol="1" anchor="ctr" anchorCtr="0" compatLnSpc="1">
            <a:prstTxWarp prst="textNoShape">
              <a:avLst/>
            </a:prstTxWarp>
          </a:bodyPr>
          <a:lstStyle/>
          <a:p>
            <a:pPr lvl="0"/>
            <a:r>
              <a:rPr lang="en-US" dirty="0">
                <a:sym typeface="Arial" charset="0"/>
              </a:rPr>
              <a:t>Click to edit Master title style</a:t>
            </a:r>
          </a:p>
        </p:txBody>
      </p:sp>
      <p:sp>
        <p:nvSpPr>
          <p:cNvPr id="7" name="Text Placeholder 6"/>
          <p:cNvSpPr>
            <a:spLocks noGrp="1"/>
          </p:cNvSpPr>
          <p:nvPr>
            <p:ph type="body" sz="quarter" idx="10"/>
          </p:nvPr>
        </p:nvSpPr>
        <p:spPr>
          <a:xfrm>
            <a:off x="437700" y="1447800"/>
            <a:ext cx="8305800" cy="4876800"/>
          </a:xfrm>
        </p:spPr>
        <p:txBody>
          <a:bodyPr/>
          <a:lstStyle>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455248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 name="Google Shape;22;p2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 name="Google Shape;23;p26"/>
          <p:cNvSpPr txBox="1">
            <a:spLocks noGrp="1"/>
          </p:cNvSpPr>
          <p:nvPr>
            <p:ph type="sldNum" idx="12"/>
          </p:nvPr>
        </p:nvSpPr>
        <p:spPr>
          <a:xfrm>
            <a:off x="8490250" y="6241345"/>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14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3E1F76-C9AC-4257-948D-B5644515581B}" type="datetime1">
              <a:rPr lang="en-US" smtClean="0"/>
              <a:t>12/4/2020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056FB-2EC1-4F91-A40D-ACB7E3EAFB36}" type="datetime1">
              <a:rPr lang="en-US" smtClean="0"/>
              <a:t>12/4/2020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AB0E64-856E-4AB2-91FB-3EF8470170C0}" type="datetime1">
              <a:rPr lang="en-US" smtClean="0"/>
              <a:t>12/4/2020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E5DF61-0F3E-4CB1-98F5-41CEB579C646}" type="datetime1">
              <a:rPr lang="en-US" smtClean="0"/>
              <a:t>12/4/2020</a:t>
            </a:fld>
            <a:endParaRPr lang="en-US"/>
          </a:p>
        </p:txBody>
      </p:sp>
      <p:sp>
        <p:nvSpPr>
          <p:cNvPr id="8" name="Footer Placeholder 7"/>
          <p:cNvSpPr>
            <a:spLocks noGrp="1"/>
          </p:cNvSpPr>
          <p:nvPr>
            <p:ph type="ftr" sz="quarter" idx="11"/>
          </p:nvPr>
        </p:nvSpPr>
        <p:spPr/>
        <p:txBody>
          <a:bodyPr/>
          <a:lstStyle/>
          <a:p>
            <a:r>
              <a:rPr lang="en-US"/>
              <a:t>Text Analytics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76902-9C7A-4C6C-9E24-86F00EAB7B03}" type="datetime1">
              <a:rPr lang="en-US" smtClean="0"/>
              <a:t>12/4/2020</a:t>
            </a:fld>
            <a:endParaRPr lang="en-US"/>
          </a:p>
        </p:txBody>
      </p:sp>
      <p:sp>
        <p:nvSpPr>
          <p:cNvPr id="4" name="Footer Placeholder 3"/>
          <p:cNvSpPr>
            <a:spLocks noGrp="1"/>
          </p:cNvSpPr>
          <p:nvPr>
            <p:ph type="ftr" sz="quarter" idx="11"/>
          </p:nvPr>
        </p:nvSpPr>
        <p:spPr/>
        <p:txBody>
          <a:bodyPr/>
          <a:lstStyle/>
          <a:p>
            <a:r>
              <a:rPr lang="en-US"/>
              <a:t>Text Analytics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8FCD0-6EA5-45E9-BC3C-81F9A3D70D63}" type="datetime1">
              <a:rPr lang="en-US" smtClean="0"/>
              <a:t>12/4/2020</a:t>
            </a:fld>
            <a:endParaRPr lang="en-US"/>
          </a:p>
        </p:txBody>
      </p:sp>
      <p:sp>
        <p:nvSpPr>
          <p:cNvPr id="3" name="Footer Placeholder 2"/>
          <p:cNvSpPr>
            <a:spLocks noGrp="1"/>
          </p:cNvSpPr>
          <p:nvPr>
            <p:ph type="ftr" sz="quarter" idx="11"/>
          </p:nvPr>
        </p:nvSpPr>
        <p:spPr/>
        <p:txBody>
          <a:bodyPr/>
          <a:lstStyle/>
          <a:p>
            <a:r>
              <a:rPr lang="en-US"/>
              <a:t>Text Analytics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45A3A-B321-4D52-A7C7-68B5121E6790}" type="datetime1">
              <a:rPr lang="en-US" smtClean="0"/>
              <a:t>12/4/2020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FE1CA-260D-43AB-ABC1-570ECAA167F4}" type="datetime1">
              <a:rPr lang="en-US" smtClean="0"/>
              <a:t>12/4/2020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7D1B0-99A2-4F4D-A8C8-6053129664B2}" type="datetime1">
              <a:rPr lang="en-US" smtClean="0"/>
              <a:t>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Text Analytics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park.apache.org/docs/latest/structured-streaming-programming-guide.html"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9.tiff"/><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Elsayed Hemayed</a:t>
            </a:r>
          </a:p>
        </p:txBody>
      </p:sp>
      <p:sp>
        <p:nvSpPr>
          <p:cNvPr id="5" name="TextBox 4"/>
          <p:cNvSpPr txBox="1"/>
          <p:nvPr/>
        </p:nvSpPr>
        <p:spPr>
          <a:xfrm>
            <a:off x="76200" y="6096000"/>
            <a:ext cx="8915400" cy="307777"/>
          </a:xfrm>
          <a:prstGeom prst="rect">
            <a:avLst/>
          </a:prstGeom>
          <a:noFill/>
        </p:spPr>
        <p:txBody>
          <a:bodyPr wrap="square" rtlCol="0">
            <a:spAutoFit/>
          </a:bodyPr>
          <a:lstStyle/>
          <a:p>
            <a:r>
              <a:rPr lang="en-US" sz="1400" dirty="0"/>
              <a:t>Some of the slides are from Spark Summer School (</a:t>
            </a:r>
            <a:r>
              <a:rPr lang="en-US" sz="1400" dirty="0" err="1"/>
              <a:t>amplab</a:t>
            </a:r>
            <a:r>
              <a:rPr lang="en-US" sz="1400" dirty="0"/>
              <a:t>- UC Berkeley) by Tathagata Das  </a:t>
            </a:r>
          </a:p>
        </p:txBody>
      </p:sp>
      <p:sp>
        <p:nvSpPr>
          <p:cNvPr id="4" name="AutoShape 2" descr="Image result for hbas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Image result for spark MLlib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Image result for spark streaming logo">
            <a:extLst>
              <a:ext uri="{FF2B5EF4-FFF2-40B4-BE49-F238E27FC236}">
                <a16:creationId xmlns:a16="http://schemas.microsoft.com/office/drawing/2014/main" id="{85267B3C-518F-4FD1-A34F-DCD001DA0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98" b="19007"/>
          <a:stretch/>
        </p:blipFill>
        <p:spPr bwMode="auto">
          <a:xfrm>
            <a:off x="2356756" y="2372416"/>
            <a:ext cx="4354287" cy="152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1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Flume data flow</a:t>
            </a:r>
          </a:p>
        </p:txBody>
      </p:sp>
      <p:sp>
        <p:nvSpPr>
          <p:cNvPr id="3" name="Content Placeholder 2"/>
          <p:cNvSpPr>
            <a:spLocks noGrp="1"/>
          </p:cNvSpPr>
          <p:nvPr>
            <p:ph idx="1"/>
          </p:nvPr>
        </p:nvSpPr>
        <p:spPr>
          <a:xfrm>
            <a:off x="457200" y="1417638"/>
            <a:ext cx="8229600" cy="4923692"/>
          </a:xfrm>
        </p:spPr>
        <p:txBody>
          <a:bodyPr>
            <a:normAutofit/>
          </a:bodyPr>
          <a:lstStyle/>
          <a:p>
            <a:r>
              <a:rPr lang="en-GB" dirty="0"/>
              <a:t>Agents can have more than one data flow</a:t>
            </a:r>
          </a:p>
          <a:p>
            <a:pPr lvl="1"/>
            <a:r>
              <a:rPr lang="en-GB" dirty="0"/>
              <a:t>Replication</a:t>
            </a:r>
          </a:p>
          <a:p>
            <a:pPr lvl="1"/>
            <a:r>
              <a:rPr lang="en-GB" dirty="0"/>
              <a:t>Multiplexing</a:t>
            </a:r>
          </a:p>
        </p:txBody>
      </p:sp>
      <p:grpSp>
        <p:nvGrpSpPr>
          <p:cNvPr id="80" name="Group 79"/>
          <p:cNvGrpSpPr/>
          <p:nvPr/>
        </p:nvGrpSpPr>
        <p:grpSpPr>
          <a:xfrm>
            <a:off x="2541222" y="3558362"/>
            <a:ext cx="4061556" cy="2139054"/>
            <a:chOff x="2757109" y="3734208"/>
            <a:chExt cx="4061556" cy="2139054"/>
          </a:xfrm>
        </p:grpSpPr>
        <p:grpSp>
          <p:nvGrpSpPr>
            <p:cNvPr id="74" name="Group 73"/>
            <p:cNvGrpSpPr/>
            <p:nvPr/>
          </p:nvGrpSpPr>
          <p:grpSpPr>
            <a:xfrm>
              <a:off x="3174287" y="3734208"/>
              <a:ext cx="3340813" cy="2139054"/>
              <a:chOff x="3174287" y="3734208"/>
              <a:chExt cx="3340813" cy="2139054"/>
            </a:xfrm>
          </p:grpSpPr>
          <p:grpSp>
            <p:nvGrpSpPr>
              <p:cNvPr id="52" name="Group 51"/>
              <p:cNvGrpSpPr/>
              <p:nvPr/>
            </p:nvGrpSpPr>
            <p:grpSpPr>
              <a:xfrm>
                <a:off x="3174287" y="3734208"/>
                <a:ext cx="3340813" cy="2139054"/>
                <a:chOff x="1644162" y="2847877"/>
                <a:chExt cx="2268415" cy="2139054"/>
              </a:xfrm>
            </p:grpSpPr>
            <p:sp>
              <p:nvSpPr>
                <p:cNvPr id="57" name="Rectangle 56"/>
                <p:cNvSpPr/>
                <p:nvPr/>
              </p:nvSpPr>
              <p:spPr>
                <a:xfrm>
                  <a:off x="1644162" y="2912175"/>
                  <a:ext cx="2268415" cy="2074756"/>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TextBox 57"/>
                <p:cNvSpPr txBox="1"/>
                <p:nvPr/>
              </p:nvSpPr>
              <p:spPr>
                <a:xfrm>
                  <a:off x="1644162" y="2847877"/>
                  <a:ext cx="2268415" cy="338554"/>
                </a:xfrm>
                <a:prstGeom prst="rect">
                  <a:avLst/>
                </a:prstGeom>
                <a:noFill/>
              </p:spPr>
              <p:txBody>
                <a:bodyPr wrap="square" rtlCol="0">
                  <a:spAutoFit/>
                </a:bodyPr>
                <a:lstStyle/>
                <a:p>
                  <a:pPr algn="ctr"/>
                  <a:r>
                    <a:rPr lang="en-US" sz="1600" dirty="0"/>
                    <a:t>agent</a:t>
                  </a:r>
                </a:p>
              </p:txBody>
            </p:sp>
          </p:grpSp>
          <p:sp>
            <p:nvSpPr>
              <p:cNvPr id="54" name="Oval 53"/>
              <p:cNvSpPr/>
              <p:nvPr/>
            </p:nvSpPr>
            <p:spPr>
              <a:xfrm>
                <a:off x="3299561" y="4654537"/>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400" dirty="0"/>
                  <a:t>Source</a:t>
                </a:r>
              </a:p>
            </p:txBody>
          </p:sp>
          <p:sp>
            <p:nvSpPr>
              <p:cNvPr id="55" name="Oval 54"/>
              <p:cNvSpPr/>
              <p:nvPr/>
            </p:nvSpPr>
            <p:spPr>
              <a:xfrm>
                <a:off x="5496878" y="4033940"/>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sp>
            <p:nvSpPr>
              <p:cNvPr id="42" name="Can 41"/>
              <p:cNvSpPr/>
              <p:nvPr/>
            </p:nvSpPr>
            <p:spPr>
              <a:xfrm rot="16200000">
                <a:off x="4537252" y="5063420"/>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an 42"/>
              <p:cNvSpPr/>
              <p:nvPr/>
            </p:nvSpPr>
            <p:spPr>
              <a:xfrm rot="16200000">
                <a:off x="4537252" y="3832441"/>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297957" y="5350500"/>
                <a:ext cx="862737" cy="338554"/>
              </a:xfrm>
              <a:prstGeom prst="rect">
                <a:avLst/>
              </a:prstGeom>
              <a:noFill/>
            </p:spPr>
            <p:txBody>
              <a:bodyPr wrap="none" rtlCol="0">
                <a:spAutoFit/>
              </a:bodyPr>
              <a:lstStyle/>
              <a:p>
                <a:r>
                  <a:rPr lang="en-US" sz="1600" dirty="0">
                    <a:solidFill>
                      <a:schemeClr val="bg1"/>
                    </a:solidFill>
                  </a:rPr>
                  <a:t>Channel</a:t>
                </a:r>
              </a:p>
            </p:txBody>
          </p:sp>
          <p:sp>
            <p:nvSpPr>
              <p:cNvPr id="46" name="Oval 45"/>
              <p:cNvSpPr/>
              <p:nvPr/>
            </p:nvSpPr>
            <p:spPr>
              <a:xfrm>
                <a:off x="5496878" y="5275625"/>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sp>
            <p:nvSpPr>
              <p:cNvPr id="47" name="TextBox 46"/>
              <p:cNvSpPr txBox="1"/>
              <p:nvPr/>
            </p:nvSpPr>
            <p:spPr>
              <a:xfrm>
                <a:off x="4298800" y="4099152"/>
                <a:ext cx="862737" cy="338554"/>
              </a:xfrm>
              <a:prstGeom prst="rect">
                <a:avLst/>
              </a:prstGeom>
              <a:noFill/>
            </p:spPr>
            <p:txBody>
              <a:bodyPr wrap="none" rtlCol="0">
                <a:spAutoFit/>
              </a:bodyPr>
              <a:lstStyle/>
              <a:p>
                <a:r>
                  <a:rPr lang="en-US" sz="1600" dirty="0">
                    <a:solidFill>
                      <a:schemeClr val="bg1"/>
                    </a:solidFill>
                  </a:rPr>
                  <a:t>Channel</a:t>
                </a:r>
              </a:p>
            </p:txBody>
          </p:sp>
          <p:cxnSp>
            <p:nvCxnSpPr>
              <p:cNvPr id="48" name="Straight Arrow Connector 47"/>
              <p:cNvCxnSpPr/>
              <p:nvPr/>
            </p:nvCxnSpPr>
            <p:spPr>
              <a:xfrm>
                <a:off x="5135843" y="4286785"/>
                <a:ext cx="3834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Can 60"/>
              <p:cNvSpPr/>
              <p:nvPr/>
            </p:nvSpPr>
            <p:spPr>
              <a:xfrm rot="16200000">
                <a:off x="4537251" y="4432893"/>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4312118" y="4734436"/>
                <a:ext cx="862737" cy="338554"/>
              </a:xfrm>
              <a:prstGeom prst="rect">
                <a:avLst/>
              </a:prstGeom>
              <a:noFill/>
            </p:spPr>
            <p:txBody>
              <a:bodyPr wrap="none" rtlCol="0">
                <a:spAutoFit/>
              </a:bodyPr>
              <a:lstStyle/>
              <a:p>
                <a:r>
                  <a:rPr lang="en-US" sz="1600" dirty="0">
                    <a:solidFill>
                      <a:schemeClr val="bg1"/>
                    </a:solidFill>
                  </a:rPr>
                  <a:t>Channel</a:t>
                </a:r>
              </a:p>
            </p:txBody>
          </p:sp>
          <p:cxnSp>
            <p:nvCxnSpPr>
              <p:cNvPr id="63" name="Straight Arrow Connector 62"/>
              <p:cNvCxnSpPr>
                <a:stCxn id="54" idx="6"/>
                <a:endCxn id="62" idx="1"/>
              </p:cNvCxnSpPr>
              <p:nvPr/>
            </p:nvCxnSpPr>
            <p:spPr>
              <a:xfrm flipV="1">
                <a:off x="4073284" y="4903713"/>
                <a:ext cx="238834" cy="14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Oval 67"/>
              <p:cNvSpPr/>
              <p:nvPr/>
            </p:nvSpPr>
            <p:spPr>
              <a:xfrm>
                <a:off x="5496878" y="4654537"/>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cxnSp>
            <p:nvCxnSpPr>
              <p:cNvPr id="71" name="Straight Arrow Connector 70"/>
              <p:cNvCxnSpPr/>
              <p:nvPr/>
            </p:nvCxnSpPr>
            <p:spPr>
              <a:xfrm>
                <a:off x="5135843" y="4903281"/>
                <a:ext cx="3834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a:off x="5174694" y="5543894"/>
                <a:ext cx="3834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a:endCxn id="43" idx="0"/>
              </p:cNvCxnSpPr>
              <p:nvPr/>
            </p:nvCxnSpPr>
            <p:spPr>
              <a:xfrm flipV="1">
                <a:off x="3686422" y="4302830"/>
                <a:ext cx="631023" cy="4810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endCxn id="42" idx="0"/>
              </p:cNvCxnSpPr>
              <p:nvPr/>
            </p:nvCxnSpPr>
            <p:spPr>
              <a:xfrm>
                <a:off x="3686422" y="5096987"/>
                <a:ext cx="631023" cy="436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75" name="Straight Arrow Connector 74"/>
            <p:cNvCxnSpPr/>
            <p:nvPr/>
          </p:nvCxnSpPr>
          <p:spPr>
            <a:xfrm>
              <a:off x="2757109" y="4903281"/>
              <a:ext cx="607130" cy="11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p:cNvCxnSpPr/>
            <p:nvPr/>
          </p:nvCxnSpPr>
          <p:spPr>
            <a:xfrm>
              <a:off x="6211535" y="4297986"/>
              <a:ext cx="607130" cy="11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p:nvPr/>
          </p:nvCxnSpPr>
          <p:spPr>
            <a:xfrm>
              <a:off x="6211535" y="4915172"/>
              <a:ext cx="607130" cy="11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6207094" y="5532003"/>
              <a:ext cx="607130" cy="11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1811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
            <a:ext cx="8229600" cy="789735"/>
          </a:xfrm>
        </p:spPr>
        <p:txBody>
          <a:bodyPr/>
          <a:lstStyle/>
          <a:p>
            <a:r>
              <a:rPr lang="en-US" dirty="0"/>
              <a:t>Flow Reliability</a:t>
            </a:r>
          </a:p>
        </p:txBody>
      </p:sp>
      <p:sp>
        <p:nvSpPr>
          <p:cNvPr id="7" name="Content Placeholder 6"/>
          <p:cNvSpPr>
            <a:spLocks noGrp="1"/>
          </p:cNvSpPr>
          <p:nvPr>
            <p:ph idx="1"/>
          </p:nvPr>
        </p:nvSpPr>
        <p:spPr>
          <a:xfrm>
            <a:off x="457200" y="990600"/>
            <a:ext cx="8229600" cy="4754563"/>
          </a:xfrm>
        </p:spPr>
        <p:txBody>
          <a:bodyPr/>
          <a:lstStyle/>
          <a:p>
            <a:pPr marL="0" indent="0">
              <a:buNone/>
            </a:pPr>
            <a:r>
              <a:rPr lang="en-US" sz="1600" dirty="0"/>
              <a:t>Normal Flow</a:t>
            </a:r>
          </a:p>
          <a:p>
            <a:pPr marL="0" indent="0">
              <a:buNone/>
            </a:pPr>
            <a:endParaRPr lang="en-US" dirty="0"/>
          </a:p>
          <a:p>
            <a:pPr marL="0" indent="0">
              <a:buNone/>
            </a:pPr>
            <a:endParaRPr lang="en-US" sz="1600" dirty="0"/>
          </a:p>
          <a:p>
            <a:pPr marL="0" indent="0">
              <a:buNone/>
            </a:pPr>
            <a:endParaRPr lang="en-US" sz="1600" dirty="0"/>
          </a:p>
          <a:p>
            <a:pPr marL="0" indent="0">
              <a:buNone/>
            </a:pPr>
            <a:r>
              <a:rPr lang="en-US" sz="1600" dirty="0"/>
              <a:t>Communication Failure between Agents</a:t>
            </a:r>
          </a:p>
          <a:p>
            <a:pPr marL="0" indent="0">
              <a:buNone/>
            </a:pPr>
            <a:endParaRPr lang="en-US" dirty="0"/>
          </a:p>
          <a:p>
            <a:pPr marL="0" indent="0">
              <a:buNone/>
            </a:pPr>
            <a:endParaRPr lang="en-US" sz="1600" dirty="0"/>
          </a:p>
          <a:p>
            <a:pPr marL="0" indent="0">
              <a:buNone/>
            </a:pPr>
            <a:endParaRPr lang="en-US" sz="1600" dirty="0"/>
          </a:p>
          <a:p>
            <a:pPr marL="0" indent="0">
              <a:buNone/>
            </a:pPr>
            <a:r>
              <a:rPr lang="en-US" sz="1600" dirty="0"/>
              <a:t>Communication Restored, Flow back to Normal</a:t>
            </a:r>
          </a:p>
        </p:txBody>
      </p:sp>
      <p:sp>
        <p:nvSpPr>
          <p:cNvPr id="5" name="Slide Number Placeholder 4"/>
          <p:cNvSpPr>
            <a:spLocks noGrp="1"/>
          </p:cNvSpPr>
          <p:nvPr>
            <p:ph type="sldNum" sz="quarter" idx="12"/>
          </p:nvPr>
        </p:nvSpPr>
        <p:spPr/>
        <p:txBody>
          <a:bodyPr/>
          <a:lstStyle/>
          <a:p>
            <a:fld id="{E88813DA-8D06-F14C-8552-E6A9180E361F}" type="slidenum">
              <a:rPr lang="en-US" smtClean="0"/>
              <a:pPr/>
              <a:t>11</a:t>
            </a:fld>
            <a:endParaRPr lang="en-US"/>
          </a:p>
        </p:txBody>
      </p:sp>
      <p:pic>
        <p:nvPicPr>
          <p:cNvPr id="8" name="Picture 7" descr="overview-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7" y="1404607"/>
            <a:ext cx="6897795" cy="1104900"/>
          </a:xfrm>
          <a:prstGeom prst="rect">
            <a:avLst/>
          </a:prstGeom>
        </p:spPr>
      </p:pic>
      <p:pic>
        <p:nvPicPr>
          <p:cNvPr id="9" name="Picture 8" descr="overview-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7" y="2762887"/>
            <a:ext cx="6897795" cy="1104900"/>
          </a:xfrm>
          <a:prstGeom prst="rect">
            <a:avLst/>
          </a:prstGeom>
        </p:spPr>
      </p:pic>
      <p:pic>
        <p:nvPicPr>
          <p:cNvPr id="10" name="Picture 9" descr="overview-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7" y="4307727"/>
            <a:ext cx="6897795" cy="1104900"/>
          </a:xfrm>
          <a:prstGeom prst="rect">
            <a:avLst/>
          </a:prstGeom>
        </p:spPr>
      </p:pic>
      <p:sp>
        <p:nvSpPr>
          <p:cNvPr id="11" name="TextBox 10">
            <a:extLst>
              <a:ext uri="{FF2B5EF4-FFF2-40B4-BE49-F238E27FC236}">
                <a16:creationId xmlns:a16="http://schemas.microsoft.com/office/drawing/2014/main" id="{73A8DBF0-4856-4BCC-A205-6D7C7D597640}"/>
              </a:ext>
            </a:extLst>
          </p:cNvPr>
          <p:cNvSpPr txBox="1"/>
          <p:nvPr/>
        </p:nvSpPr>
        <p:spPr>
          <a:xfrm>
            <a:off x="555754" y="5549470"/>
            <a:ext cx="7772400" cy="646331"/>
          </a:xfrm>
          <a:prstGeom prst="rect">
            <a:avLst/>
          </a:prstGeom>
          <a:noFill/>
        </p:spPr>
        <p:txBody>
          <a:bodyPr wrap="square">
            <a:spAutoFit/>
          </a:bodyPr>
          <a:lstStyle/>
          <a:p>
            <a:r>
              <a:rPr lang="en-GB" dirty="0"/>
              <a:t>Flume agent machine is a single point of failure if it breaks we will lose data</a:t>
            </a:r>
          </a:p>
          <a:p>
            <a:r>
              <a:rPr lang="en-GB" dirty="0"/>
              <a:t>We need to stage data in a reliable distributed event broker </a:t>
            </a:r>
            <a:r>
              <a:rPr lang="en-GB" dirty="0">
                <a:sym typeface="Wingdings" panose="05000000000000000000" pitchFamily="2" charset="2"/>
              </a:rPr>
              <a:t> </a:t>
            </a:r>
            <a:r>
              <a:rPr lang="en-GB" b="1" dirty="0"/>
              <a:t>Apache Kafka</a:t>
            </a:r>
          </a:p>
        </p:txBody>
      </p:sp>
    </p:spTree>
    <p:extLst>
      <p:ext uri="{BB962C8B-B14F-4D97-AF65-F5344CB8AC3E}">
        <p14:creationId xmlns:p14="http://schemas.microsoft.com/office/powerpoint/2010/main" val="128153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Apache Kafka</a:t>
            </a:r>
          </a:p>
        </p:txBody>
      </p:sp>
      <p:sp>
        <p:nvSpPr>
          <p:cNvPr id="3" name="Content Placeholder 2"/>
          <p:cNvSpPr>
            <a:spLocks noGrp="1"/>
          </p:cNvSpPr>
          <p:nvPr>
            <p:ph idx="1"/>
          </p:nvPr>
        </p:nvSpPr>
        <p:spPr>
          <a:xfrm>
            <a:off x="1072628" y="2131263"/>
            <a:ext cx="7578969" cy="4172822"/>
          </a:xfrm>
        </p:spPr>
        <p:txBody>
          <a:bodyPr>
            <a:normAutofit fontScale="70000" lnSpcReduction="20000"/>
          </a:bodyPr>
          <a:lstStyle/>
          <a:p>
            <a:r>
              <a:rPr lang="en-GB" dirty="0"/>
              <a:t>Messages broker</a:t>
            </a:r>
          </a:p>
          <a:p>
            <a:pPr lvl="1"/>
            <a:r>
              <a:rPr lang="en-GB" dirty="0"/>
              <a:t>Topics</a:t>
            </a:r>
          </a:p>
          <a:p>
            <a:endParaRPr lang="en-GB" dirty="0"/>
          </a:p>
          <a:p>
            <a:endParaRPr lang="en-GB" dirty="0"/>
          </a:p>
          <a:p>
            <a:endParaRPr lang="en-GB" dirty="0"/>
          </a:p>
          <a:p>
            <a:r>
              <a:rPr lang="en-GB" dirty="0"/>
              <a:t>Main features</a:t>
            </a:r>
          </a:p>
          <a:p>
            <a:pPr lvl="1"/>
            <a:r>
              <a:rPr lang="en-GB" dirty="0"/>
              <a:t>Distributed</a:t>
            </a:r>
          </a:p>
          <a:p>
            <a:pPr lvl="2"/>
            <a:r>
              <a:rPr lang="en-GB" dirty="0"/>
              <a:t>Instances can be deployed on different machines</a:t>
            </a:r>
          </a:p>
          <a:p>
            <a:pPr lvl="1"/>
            <a:r>
              <a:rPr lang="en-GB" dirty="0"/>
              <a:t>Scalable</a:t>
            </a:r>
          </a:p>
          <a:p>
            <a:pPr lvl="2"/>
            <a:r>
              <a:rPr lang="en-GB" dirty="0"/>
              <a:t>Topic could have many partitions</a:t>
            </a:r>
          </a:p>
          <a:p>
            <a:pPr lvl="1"/>
            <a:r>
              <a:rPr lang="en-GB" dirty="0"/>
              <a:t>Reliable</a:t>
            </a:r>
          </a:p>
          <a:p>
            <a:pPr lvl="2"/>
            <a:r>
              <a:rPr lang="en-GB" dirty="0"/>
              <a:t>Partitions are replicated</a:t>
            </a:r>
          </a:p>
          <a:p>
            <a:pPr lvl="2"/>
            <a:r>
              <a:rPr lang="en-GB" dirty="0"/>
              <a:t>Messages can be acknowledged</a:t>
            </a:r>
          </a:p>
          <a:p>
            <a:endParaRPr lang="en-GB" dirty="0"/>
          </a:p>
          <a:p>
            <a:endParaRPr lang="en-GB" dirty="0"/>
          </a:p>
          <a:p>
            <a:endParaRPr lang="en-GB" dirty="0"/>
          </a:p>
        </p:txBody>
      </p:sp>
      <p:pic>
        <p:nvPicPr>
          <p:cNvPr id="5" name="Picture 4"/>
          <p:cNvPicPr>
            <a:picLocks noChangeAspect="1"/>
          </p:cNvPicPr>
          <p:nvPr/>
        </p:nvPicPr>
        <p:blipFill>
          <a:blip r:embed="rId2"/>
          <a:stretch>
            <a:fillRect/>
          </a:stretch>
        </p:blipFill>
        <p:spPr>
          <a:xfrm>
            <a:off x="390528" y="370419"/>
            <a:ext cx="1364201" cy="1484758"/>
          </a:xfrm>
          <a:prstGeom prst="rect">
            <a:avLst/>
          </a:prstGeom>
        </p:spPr>
      </p:pic>
      <p:pic>
        <p:nvPicPr>
          <p:cNvPr id="8" name="Picture 7"/>
          <p:cNvPicPr>
            <a:picLocks noChangeAspect="1"/>
          </p:cNvPicPr>
          <p:nvPr/>
        </p:nvPicPr>
        <p:blipFill>
          <a:blip r:embed="rId3"/>
          <a:stretch>
            <a:fillRect/>
          </a:stretch>
        </p:blipFill>
        <p:spPr>
          <a:xfrm>
            <a:off x="4668681" y="1517878"/>
            <a:ext cx="3276600" cy="2286000"/>
          </a:xfrm>
          <a:prstGeom prst="rect">
            <a:avLst/>
          </a:prstGeom>
        </p:spPr>
      </p:pic>
    </p:spTree>
    <p:extLst>
      <p:ext uri="{BB962C8B-B14F-4D97-AF65-F5344CB8AC3E}">
        <p14:creationId xmlns:p14="http://schemas.microsoft.com/office/powerpoint/2010/main" val="43893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Kafka can improve data ingestion</a:t>
            </a:r>
          </a:p>
        </p:txBody>
      </p:sp>
      <p:grpSp>
        <p:nvGrpSpPr>
          <p:cNvPr id="37" name="Group 36"/>
          <p:cNvGrpSpPr/>
          <p:nvPr/>
        </p:nvGrpSpPr>
        <p:grpSpPr>
          <a:xfrm>
            <a:off x="1104643" y="2302385"/>
            <a:ext cx="1399217" cy="646331"/>
            <a:chOff x="1104643" y="2302385"/>
            <a:chExt cx="1399217" cy="646331"/>
          </a:xfrm>
        </p:grpSpPr>
        <p:sp>
          <p:nvSpPr>
            <p:cNvPr id="6" name="Can 5"/>
            <p:cNvSpPr/>
            <p:nvPr/>
          </p:nvSpPr>
          <p:spPr>
            <a:xfrm rot="5400000">
              <a:off x="1327106" y="2133064"/>
              <a:ext cx="540049" cy="98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172150" y="2302385"/>
              <a:ext cx="1331710" cy="646331"/>
            </a:xfrm>
            <a:prstGeom prst="rect">
              <a:avLst/>
            </a:prstGeom>
            <a:noFill/>
          </p:spPr>
          <p:txBody>
            <a:bodyPr wrap="square" rtlCol="0">
              <a:spAutoFit/>
            </a:bodyPr>
            <a:lstStyle/>
            <a:p>
              <a:r>
                <a:rPr lang="en-GB" dirty="0"/>
                <a:t>Stream Source</a:t>
              </a:r>
            </a:p>
          </p:txBody>
        </p:sp>
      </p:grpSp>
      <p:sp>
        <p:nvSpPr>
          <p:cNvPr id="8" name="Right Arrow 7"/>
          <p:cNvSpPr/>
          <p:nvPr/>
        </p:nvSpPr>
        <p:spPr>
          <a:xfrm rot="941405">
            <a:off x="2226000" y="2656761"/>
            <a:ext cx="837689" cy="2761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Events</a:t>
            </a:r>
          </a:p>
        </p:txBody>
      </p:sp>
      <p:sp>
        <p:nvSpPr>
          <p:cNvPr id="10" name="Rectangle 9"/>
          <p:cNvSpPr/>
          <p:nvPr/>
        </p:nvSpPr>
        <p:spPr>
          <a:xfrm>
            <a:off x="3438594" y="2667721"/>
            <a:ext cx="3048981" cy="1165836"/>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lang="en-GB" dirty="0"/>
              <a:t>Staging area</a:t>
            </a:r>
          </a:p>
        </p:txBody>
      </p:sp>
      <p:sp>
        <p:nvSpPr>
          <p:cNvPr id="11" name="Down Arrow 10"/>
          <p:cNvSpPr/>
          <p:nvPr/>
        </p:nvSpPr>
        <p:spPr>
          <a:xfrm>
            <a:off x="3249754" y="3902812"/>
            <a:ext cx="1721142" cy="68146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100" dirty="0"/>
              <a:t>Flush periodically</a:t>
            </a:r>
          </a:p>
        </p:txBody>
      </p:sp>
      <p:grpSp>
        <p:nvGrpSpPr>
          <p:cNvPr id="34" name="Group 33"/>
          <p:cNvGrpSpPr/>
          <p:nvPr/>
        </p:nvGrpSpPr>
        <p:grpSpPr>
          <a:xfrm>
            <a:off x="2395608" y="4693721"/>
            <a:ext cx="2901673" cy="780269"/>
            <a:chOff x="2395608" y="4693721"/>
            <a:chExt cx="2901673" cy="780269"/>
          </a:xfrm>
        </p:grpSpPr>
        <p:sp>
          <p:nvSpPr>
            <p:cNvPr id="4" name="Rectangle 3"/>
            <p:cNvSpPr/>
            <p:nvPr/>
          </p:nvSpPr>
          <p:spPr>
            <a:xfrm>
              <a:off x="2395608" y="4693721"/>
              <a:ext cx="2901673" cy="780269"/>
            </a:xfrm>
            <a:prstGeom prst="rect">
              <a:avLst/>
            </a:prstGeom>
          </p:spPr>
          <p:style>
            <a:lnRef idx="2">
              <a:schemeClr val="accent1"/>
            </a:lnRef>
            <a:fillRef idx="1">
              <a:schemeClr val="lt1"/>
            </a:fillRef>
            <a:effectRef idx="0">
              <a:schemeClr val="accent1"/>
            </a:effectRef>
            <a:fontRef idx="minor">
              <a:schemeClr val="dk1"/>
            </a:fontRef>
          </p:style>
          <p:txBody>
            <a:bodyPr rtlCol="0" anchor="b"/>
            <a:lstStyle/>
            <a:p>
              <a:pPr algn="ctr"/>
              <a:r>
                <a:rPr lang="en-GB" dirty="0"/>
                <a:t>HDFS</a:t>
              </a:r>
            </a:p>
          </p:txBody>
        </p:sp>
        <p:sp>
          <p:nvSpPr>
            <p:cNvPr id="12" name="Rectangle 11"/>
            <p:cNvSpPr/>
            <p:nvPr/>
          </p:nvSpPr>
          <p:spPr>
            <a:xfrm>
              <a:off x="2482381" y="4781919"/>
              <a:ext cx="2709444" cy="3341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en-GB" sz="2800" dirty="0"/>
                <a:t>Big Files</a:t>
              </a:r>
            </a:p>
          </p:txBody>
        </p:sp>
      </p:grpSp>
      <p:sp>
        <p:nvSpPr>
          <p:cNvPr id="16" name="Right Arrow 15"/>
          <p:cNvSpPr/>
          <p:nvPr/>
        </p:nvSpPr>
        <p:spPr>
          <a:xfrm>
            <a:off x="2229234" y="3159301"/>
            <a:ext cx="837689" cy="2761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Events</a:t>
            </a:r>
          </a:p>
        </p:txBody>
      </p:sp>
      <p:sp>
        <p:nvSpPr>
          <p:cNvPr id="17" name="Right Arrow 16"/>
          <p:cNvSpPr/>
          <p:nvPr/>
        </p:nvSpPr>
        <p:spPr>
          <a:xfrm rot="20908385">
            <a:off x="2228591" y="3635075"/>
            <a:ext cx="837689" cy="2761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Events</a:t>
            </a:r>
          </a:p>
        </p:txBody>
      </p:sp>
      <p:pic>
        <p:nvPicPr>
          <p:cNvPr id="21" name="Content Placeholder 20"/>
          <p:cNvPicPr>
            <a:picLocks noGrp="1" noChangeAspect="1"/>
          </p:cNvPicPr>
          <p:nvPr>
            <p:ph idx="1"/>
          </p:nvPr>
        </p:nvPicPr>
        <p:blipFill>
          <a:blip r:embed="rId2"/>
          <a:stretch>
            <a:fillRect/>
          </a:stretch>
        </p:blipFill>
        <p:spPr>
          <a:xfrm>
            <a:off x="4597958" y="2681180"/>
            <a:ext cx="812542" cy="884348"/>
          </a:xfrm>
          <a:prstGeom prst="rect">
            <a:avLst/>
          </a:prstGeom>
        </p:spPr>
      </p:pic>
      <p:sp>
        <p:nvSpPr>
          <p:cNvPr id="22"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As reliable big staging area</a:t>
            </a:r>
          </a:p>
        </p:txBody>
      </p:sp>
      <p:sp>
        <p:nvSpPr>
          <p:cNvPr id="23" name="Rectangle 22"/>
          <p:cNvSpPr/>
          <p:nvPr/>
        </p:nvSpPr>
        <p:spPr>
          <a:xfrm>
            <a:off x="5443441" y="4693721"/>
            <a:ext cx="2901673" cy="780269"/>
          </a:xfrm>
          <a:prstGeom prst="rect">
            <a:avLst/>
          </a:prstGeom>
        </p:spPr>
        <p:style>
          <a:lnRef idx="2">
            <a:schemeClr val="accent1"/>
          </a:lnRef>
          <a:fillRef idx="1">
            <a:schemeClr val="lt1"/>
          </a:fillRef>
          <a:effectRef idx="0">
            <a:schemeClr val="accent1"/>
          </a:effectRef>
          <a:fontRef idx="minor">
            <a:schemeClr val="dk1"/>
          </a:fontRef>
        </p:style>
        <p:txBody>
          <a:bodyPr rtlCol="0" anchor="b"/>
          <a:lstStyle/>
          <a:p>
            <a:pPr algn="ctr"/>
            <a:r>
              <a:rPr lang="en-GB" dirty="0"/>
              <a:t>Indexed data</a:t>
            </a:r>
          </a:p>
        </p:txBody>
      </p:sp>
      <p:sp>
        <p:nvSpPr>
          <p:cNvPr id="25" name="Down Arrow 24"/>
          <p:cNvSpPr/>
          <p:nvPr/>
        </p:nvSpPr>
        <p:spPr>
          <a:xfrm>
            <a:off x="5140407" y="3888520"/>
            <a:ext cx="1837259" cy="69575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Flush immediately</a:t>
            </a:r>
          </a:p>
        </p:txBody>
      </p:sp>
      <p:pic>
        <p:nvPicPr>
          <p:cNvPr id="6148" name="Picture 4" descr="http://hbase.apache.org/0.94/images/hbas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172" y="4766836"/>
            <a:ext cx="1657242" cy="409656"/>
          </a:xfrm>
          <a:prstGeom prst="rect">
            <a:avLst/>
          </a:prstGeom>
          <a:noFill/>
          <a:extLst>
            <a:ext uri="{909E8E84-426E-40DD-AFC4-6F175D3DCCD1}">
              <a14:hiddenFill xmlns:a14="http://schemas.microsoft.com/office/drawing/2010/main">
                <a:solidFill>
                  <a:srgbClr val="FFFFFF"/>
                </a:solidFill>
              </a14:hiddenFill>
            </a:ext>
          </a:extLst>
        </p:spPr>
      </p:pic>
      <p:sp>
        <p:nvSpPr>
          <p:cNvPr id="28" name="Up Arrow 27"/>
          <p:cNvSpPr/>
          <p:nvPr/>
        </p:nvSpPr>
        <p:spPr>
          <a:xfrm>
            <a:off x="2365183" y="5528676"/>
            <a:ext cx="2932098" cy="7874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Batch processing</a:t>
            </a:r>
          </a:p>
        </p:txBody>
      </p:sp>
      <p:pic>
        <p:nvPicPr>
          <p:cNvPr id="6154" name="Picture 10" descr="http://spark.apache.org/images/spark-logo-trade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9190" y="6463025"/>
            <a:ext cx="615465" cy="32737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www.codingdevil.com/wp-content/uploads/2015/06/mapreduce-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4946" y="6456184"/>
            <a:ext cx="962996" cy="334216"/>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http://impala.io/img/impala-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8027" y="6408739"/>
            <a:ext cx="229024" cy="429105"/>
          </a:xfrm>
          <a:prstGeom prst="rect">
            <a:avLst/>
          </a:prstGeom>
          <a:noFill/>
          <a:extLst>
            <a:ext uri="{909E8E84-426E-40DD-AFC4-6F175D3DCCD1}">
              <a14:hiddenFill xmlns:a14="http://schemas.microsoft.com/office/drawing/2010/main">
                <a:solidFill>
                  <a:srgbClr val="FFFFFF"/>
                </a:solidFill>
              </a14:hiddenFill>
            </a:ext>
          </a:extLst>
        </p:spPr>
      </p:pic>
      <p:sp>
        <p:nvSpPr>
          <p:cNvPr id="35" name="Up Arrow 34"/>
          <p:cNvSpPr/>
          <p:nvPr/>
        </p:nvSpPr>
        <p:spPr>
          <a:xfrm>
            <a:off x="5511617" y="5546423"/>
            <a:ext cx="2932098" cy="78742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Fast data access</a:t>
            </a:r>
          </a:p>
        </p:txBody>
      </p:sp>
      <p:pic>
        <p:nvPicPr>
          <p:cNvPr id="36" name="Picture 14" descr="http://impala.io/img/impala-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4538" y="6412159"/>
            <a:ext cx="229024" cy="429105"/>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http://www.cbronline.com/Uploads/NewsArticle/4909792/mai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4585" y="6397400"/>
            <a:ext cx="676829" cy="440444"/>
          </a:xfrm>
          <a:prstGeom prst="rect">
            <a:avLst/>
          </a:prstGeom>
          <a:noFill/>
          <a:extLst>
            <a:ext uri="{909E8E84-426E-40DD-AFC4-6F175D3DCCD1}">
              <a14:hiddenFill xmlns:a14="http://schemas.microsoft.com/office/drawing/2010/main">
                <a:solidFill>
                  <a:srgbClr val="FFFFFF"/>
                </a:solidFill>
              </a14:hiddenFill>
            </a:ext>
          </a:extLst>
        </p:spPr>
      </p:pic>
      <p:sp>
        <p:nvSpPr>
          <p:cNvPr id="33" name="Left Arrow 32"/>
          <p:cNvSpPr/>
          <p:nvPr/>
        </p:nvSpPr>
        <p:spPr>
          <a:xfrm>
            <a:off x="6530534" y="2569284"/>
            <a:ext cx="1423628" cy="1318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Real time stream processing</a:t>
            </a:r>
          </a:p>
        </p:txBody>
      </p:sp>
      <p:pic>
        <p:nvPicPr>
          <p:cNvPr id="43" name="Picture 10" descr="http://spark.apache.org/images/spark-logo-trademar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91269" y="2861701"/>
            <a:ext cx="1078671" cy="573761"/>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p:cNvGrpSpPr/>
          <p:nvPr/>
        </p:nvGrpSpPr>
        <p:grpSpPr>
          <a:xfrm>
            <a:off x="1080545" y="2947869"/>
            <a:ext cx="1399217" cy="646331"/>
            <a:chOff x="1104643" y="2302385"/>
            <a:chExt cx="1399217" cy="646331"/>
          </a:xfrm>
        </p:grpSpPr>
        <p:sp>
          <p:nvSpPr>
            <p:cNvPr id="47" name="Can 46"/>
            <p:cNvSpPr/>
            <p:nvPr/>
          </p:nvSpPr>
          <p:spPr>
            <a:xfrm rot="5400000">
              <a:off x="1327106" y="2133064"/>
              <a:ext cx="540049" cy="98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1172150" y="2302385"/>
              <a:ext cx="1331710" cy="646331"/>
            </a:xfrm>
            <a:prstGeom prst="rect">
              <a:avLst/>
            </a:prstGeom>
            <a:noFill/>
          </p:spPr>
          <p:txBody>
            <a:bodyPr wrap="square" rtlCol="0">
              <a:spAutoFit/>
            </a:bodyPr>
            <a:lstStyle/>
            <a:p>
              <a:r>
                <a:rPr lang="en-GB" dirty="0"/>
                <a:t>Stream Source</a:t>
              </a:r>
            </a:p>
          </p:txBody>
        </p:sp>
      </p:grpSp>
      <p:grpSp>
        <p:nvGrpSpPr>
          <p:cNvPr id="49" name="Group 48"/>
          <p:cNvGrpSpPr/>
          <p:nvPr/>
        </p:nvGrpSpPr>
        <p:grpSpPr>
          <a:xfrm>
            <a:off x="1097361" y="2954291"/>
            <a:ext cx="1399217" cy="646331"/>
            <a:chOff x="1104643" y="2302385"/>
            <a:chExt cx="1399217" cy="646331"/>
          </a:xfrm>
        </p:grpSpPr>
        <p:sp>
          <p:nvSpPr>
            <p:cNvPr id="50" name="Can 49"/>
            <p:cNvSpPr/>
            <p:nvPr/>
          </p:nvSpPr>
          <p:spPr>
            <a:xfrm rot="5400000">
              <a:off x="1327106" y="2133064"/>
              <a:ext cx="540049" cy="98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1172150" y="2302385"/>
              <a:ext cx="1331710" cy="646331"/>
            </a:xfrm>
            <a:prstGeom prst="rect">
              <a:avLst/>
            </a:prstGeom>
            <a:noFill/>
          </p:spPr>
          <p:txBody>
            <a:bodyPr wrap="square" rtlCol="0">
              <a:spAutoFit/>
            </a:bodyPr>
            <a:lstStyle/>
            <a:p>
              <a:r>
                <a:rPr lang="en-GB" dirty="0"/>
                <a:t>Stream Source</a:t>
              </a:r>
            </a:p>
          </p:txBody>
        </p:sp>
      </p:grpSp>
      <p:grpSp>
        <p:nvGrpSpPr>
          <p:cNvPr id="52" name="Group 51"/>
          <p:cNvGrpSpPr/>
          <p:nvPr/>
        </p:nvGrpSpPr>
        <p:grpSpPr>
          <a:xfrm>
            <a:off x="1092513" y="3654813"/>
            <a:ext cx="1399217" cy="646331"/>
            <a:chOff x="1104643" y="2302385"/>
            <a:chExt cx="1399217" cy="646331"/>
          </a:xfrm>
        </p:grpSpPr>
        <p:sp>
          <p:nvSpPr>
            <p:cNvPr id="53" name="Can 52"/>
            <p:cNvSpPr/>
            <p:nvPr/>
          </p:nvSpPr>
          <p:spPr>
            <a:xfrm rot="5400000">
              <a:off x="1327106" y="2133064"/>
              <a:ext cx="540049" cy="98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1172150" y="2302385"/>
              <a:ext cx="1331710" cy="646331"/>
            </a:xfrm>
            <a:prstGeom prst="rect">
              <a:avLst/>
            </a:prstGeom>
            <a:noFill/>
          </p:spPr>
          <p:txBody>
            <a:bodyPr wrap="square" rtlCol="0">
              <a:spAutoFit/>
            </a:bodyPr>
            <a:lstStyle/>
            <a:p>
              <a:r>
                <a:rPr lang="en-GB" dirty="0"/>
                <a:t>Stream Source</a:t>
              </a:r>
            </a:p>
          </p:txBody>
        </p:sp>
      </p:grpSp>
    </p:spTree>
    <p:extLst>
      <p:ext uri="{BB962C8B-B14F-4D97-AF65-F5344CB8AC3E}">
        <p14:creationId xmlns:p14="http://schemas.microsoft.com/office/powerpoint/2010/main" val="13179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3" grpId="0" animBg="1"/>
      <p:bldP spid="25" grpId="0" animBg="1"/>
      <p:bldP spid="28" grpId="0" animBg="1"/>
      <p:bldP spid="35"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B37F-E52C-48D6-ABCB-E9CCE65EE0B2}"/>
              </a:ext>
            </a:extLst>
          </p:cNvPr>
          <p:cNvSpPr>
            <a:spLocks noGrp="1"/>
          </p:cNvSpPr>
          <p:nvPr>
            <p:ph type="title"/>
          </p:nvPr>
        </p:nvSpPr>
        <p:spPr>
          <a:xfrm>
            <a:off x="533400" y="463550"/>
            <a:ext cx="8034338" cy="793750"/>
          </a:xfrm>
        </p:spPr>
        <p:txBody>
          <a:bodyPr>
            <a:normAutofit fontScale="90000"/>
          </a:bodyPr>
          <a:lstStyle/>
          <a:p>
            <a:r>
              <a:rPr lang="en-US" dirty="0"/>
              <a:t>Important Aspects of Stream Processing</a:t>
            </a:r>
          </a:p>
        </p:txBody>
      </p:sp>
      <p:sp>
        <p:nvSpPr>
          <p:cNvPr id="5" name="Text Placeholder 4">
            <a:extLst>
              <a:ext uri="{FF2B5EF4-FFF2-40B4-BE49-F238E27FC236}">
                <a16:creationId xmlns:a16="http://schemas.microsoft.com/office/drawing/2014/main" id="{07521603-4585-4642-AB07-5D2364569A42}"/>
              </a:ext>
            </a:extLst>
          </p:cNvPr>
          <p:cNvSpPr>
            <a:spLocks noGrp="1"/>
          </p:cNvSpPr>
          <p:nvPr>
            <p:ph type="body" sz="quarter" idx="10"/>
          </p:nvPr>
        </p:nvSpPr>
        <p:spPr>
          <a:xfrm>
            <a:off x="533400" y="1447800"/>
            <a:ext cx="8077200" cy="4876800"/>
          </a:xfrm>
        </p:spPr>
        <p:txBody>
          <a:bodyPr/>
          <a:lstStyle/>
          <a:p>
            <a:r>
              <a:rPr lang="en-US" dirty="0"/>
              <a:t>Delivery Guarantees : </a:t>
            </a:r>
            <a:r>
              <a:rPr lang="en-US" dirty="0" err="1"/>
              <a:t>Atleast</a:t>
            </a:r>
            <a:r>
              <a:rPr lang="en-US" dirty="0"/>
              <a:t>-once, </a:t>
            </a:r>
            <a:r>
              <a:rPr lang="en-US" dirty="0" err="1"/>
              <a:t>Atmost</a:t>
            </a:r>
            <a:r>
              <a:rPr lang="en-US" dirty="0"/>
              <a:t>-once, Exactly-once.</a:t>
            </a:r>
          </a:p>
          <a:p>
            <a:r>
              <a:rPr lang="en-US" dirty="0"/>
              <a:t>Fault Tolerance: Recover from failure</a:t>
            </a:r>
          </a:p>
          <a:p>
            <a:r>
              <a:rPr lang="en-US" dirty="0"/>
              <a:t>State Management: preserve and update state information</a:t>
            </a:r>
          </a:p>
          <a:p>
            <a:r>
              <a:rPr lang="en-US" dirty="0"/>
              <a:t>Performance: Latency, throughput, scalability</a:t>
            </a:r>
          </a:p>
          <a:p>
            <a:r>
              <a:rPr lang="en-US" dirty="0"/>
              <a:t>Advanced Features: Event Time Processing, Watermarks, Windowing</a:t>
            </a:r>
          </a:p>
          <a:p>
            <a:endParaRPr lang="en-US" dirty="0"/>
          </a:p>
        </p:txBody>
      </p:sp>
    </p:spTree>
    <p:extLst>
      <p:ext uri="{BB962C8B-B14F-4D97-AF65-F5344CB8AC3E}">
        <p14:creationId xmlns:p14="http://schemas.microsoft.com/office/powerpoint/2010/main" val="41974796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7CBB-C1BC-48E6-A7E5-ED3020334518}"/>
              </a:ext>
            </a:extLst>
          </p:cNvPr>
          <p:cNvSpPr>
            <a:spLocks noGrp="1"/>
          </p:cNvSpPr>
          <p:nvPr>
            <p:ph type="title"/>
          </p:nvPr>
        </p:nvSpPr>
        <p:spPr/>
        <p:txBody>
          <a:bodyPr/>
          <a:lstStyle/>
          <a:p>
            <a:r>
              <a:rPr lang="en-US" dirty="0"/>
              <a:t>Stream Processing Types</a:t>
            </a:r>
          </a:p>
        </p:txBody>
      </p:sp>
      <p:sp>
        <p:nvSpPr>
          <p:cNvPr id="3" name="Text Placeholder 2">
            <a:extLst>
              <a:ext uri="{FF2B5EF4-FFF2-40B4-BE49-F238E27FC236}">
                <a16:creationId xmlns:a16="http://schemas.microsoft.com/office/drawing/2014/main" id="{462BBE3A-03BF-405F-8253-AC6E5352899D}"/>
              </a:ext>
            </a:extLst>
          </p:cNvPr>
          <p:cNvSpPr>
            <a:spLocks noGrp="1"/>
          </p:cNvSpPr>
          <p:nvPr>
            <p:ph type="body" sz="quarter" idx="10"/>
          </p:nvPr>
        </p:nvSpPr>
        <p:spPr/>
        <p:txBody>
          <a:bodyPr>
            <a:normAutofit fontScale="92500" lnSpcReduction="10000"/>
          </a:bodyPr>
          <a:lstStyle/>
          <a:p>
            <a:r>
              <a:rPr lang="en-US" dirty="0"/>
              <a:t>Native Streaming: </a:t>
            </a:r>
          </a:p>
          <a:p>
            <a:pPr lvl="1"/>
            <a:r>
              <a:rPr lang="en-US" b="0" i="0" dirty="0">
                <a:solidFill>
                  <a:srgbClr val="292929"/>
                </a:solidFill>
                <a:effectLst/>
                <a:latin typeface="charter"/>
              </a:rPr>
              <a:t>record is processed as soon as it arrives, without waiting for others</a:t>
            </a:r>
            <a:endParaRPr lang="en-US" dirty="0"/>
          </a:p>
          <a:p>
            <a:pPr lvl="1"/>
            <a:r>
              <a:rPr lang="en-US" b="0" i="0" dirty="0">
                <a:solidFill>
                  <a:srgbClr val="292929"/>
                </a:solidFill>
                <a:effectLst/>
                <a:latin typeface="charter"/>
              </a:rPr>
              <a:t>there are some continuous running processes (operators/tasks/bolts)</a:t>
            </a:r>
          </a:p>
          <a:p>
            <a:pPr lvl="1"/>
            <a:r>
              <a:rPr lang="en-US" dirty="0" err="1">
                <a:solidFill>
                  <a:srgbClr val="292929"/>
                </a:solidFill>
                <a:latin typeface="charter"/>
              </a:rPr>
              <a:t>Flink</a:t>
            </a:r>
            <a:r>
              <a:rPr lang="en-US" dirty="0">
                <a:solidFill>
                  <a:srgbClr val="292929"/>
                </a:solidFill>
                <a:latin typeface="charter"/>
              </a:rPr>
              <a:t>, Storm, Kafka streams</a:t>
            </a:r>
          </a:p>
          <a:p>
            <a:r>
              <a:rPr lang="en-US" dirty="0">
                <a:solidFill>
                  <a:srgbClr val="292929"/>
                </a:solidFill>
                <a:latin typeface="charter"/>
              </a:rPr>
              <a:t>Micro-batching:</a:t>
            </a:r>
          </a:p>
          <a:p>
            <a:pPr lvl="1"/>
            <a:r>
              <a:rPr lang="en-US" b="0" i="0" dirty="0">
                <a:solidFill>
                  <a:srgbClr val="292929"/>
                </a:solidFill>
                <a:effectLst/>
                <a:latin typeface="charter"/>
              </a:rPr>
              <a:t> incoming records in every few seconds are batched together and then processed in a single mini batch with delay of few seconds</a:t>
            </a:r>
          </a:p>
          <a:p>
            <a:pPr lvl="1"/>
            <a:r>
              <a:rPr lang="en-US" dirty="0">
                <a:solidFill>
                  <a:srgbClr val="292929"/>
                </a:solidFill>
                <a:latin typeface="charter"/>
              </a:rPr>
              <a:t>Spark Streaming, Storm-Trident</a:t>
            </a:r>
            <a:endParaRPr lang="en-US" dirty="0"/>
          </a:p>
          <a:p>
            <a:pPr lvl="1"/>
            <a:endParaRPr lang="en-US" dirty="0"/>
          </a:p>
        </p:txBody>
      </p:sp>
    </p:spTree>
    <p:extLst>
      <p:ext uri="{BB962C8B-B14F-4D97-AF65-F5344CB8AC3E}">
        <p14:creationId xmlns:p14="http://schemas.microsoft.com/office/powerpoint/2010/main" val="51442129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Streaming Features</a:t>
            </a:r>
          </a:p>
        </p:txBody>
      </p:sp>
      <p:pic>
        <p:nvPicPr>
          <p:cNvPr id="3074" name="Picture 2" descr="Apache Spark Streaming - Listen to a local streaming data (NETCAT) using  PySpark ~ Learning help you to achieve your biggest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439615" cy="31540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4149754"/>
            <a:ext cx="7716644" cy="2031325"/>
          </a:xfrm>
          <a:prstGeom prst="rect">
            <a:avLst/>
          </a:prstGeom>
        </p:spPr>
        <p:txBody>
          <a:bodyPr wrap="square">
            <a:spAutoFit/>
          </a:bodyPr>
          <a:lstStyle/>
          <a:p>
            <a:pPr algn="just">
              <a:buFont typeface="+mj-lt"/>
              <a:buAutoNum type="arabicPeriod"/>
            </a:pPr>
            <a:r>
              <a:rPr lang="en-US" b="1" dirty="0">
                <a:solidFill>
                  <a:srgbClr val="4A4A4A"/>
                </a:solidFill>
                <a:latin typeface="Open Sans"/>
              </a:rPr>
              <a:t> Scaling: </a:t>
            </a:r>
            <a:r>
              <a:rPr lang="en-US" dirty="0">
                <a:solidFill>
                  <a:srgbClr val="4A4A4A"/>
                </a:solidFill>
                <a:latin typeface="Open Sans"/>
              </a:rPr>
              <a:t>Spark Streaming can easily scale to hundreds of nodes.</a:t>
            </a:r>
          </a:p>
          <a:p>
            <a:pPr algn="just">
              <a:buFont typeface="+mj-lt"/>
              <a:buAutoNum type="arabicPeriod"/>
            </a:pPr>
            <a:r>
              <a:rPr lang="en-US" b="1" dirty="0">
                <a:solidFill>
                  <a:srgbClr val="4A4A4A"/>
                </a:solidFill>
                <a:latin typeface="Open Sans"/>
              </a:rPr>
              <a:t> Speed: </a:t>
            </a:r>
            <a:r>
              <a:rPr lang="en-US" dirty="0">
                <a:solidFill>
                  <a:srgbClr val="4A4A4A"/>
                </a:solidFill>
                <a:latin typeface="Open Sans"/>
              </a:rPr>
              <a:t>It achieves low latency (could be 1 sec).</a:t>
            </a:r>
          </a:p>
          <a:p>
            <a:pPr algn="just">
              <a:buFont typeface="+mj-lt"/>
              <a:buAutoNum type="arabicPeriod"/>
            </a:pPr>
            <a:r>
              <a:rPr lang="en-US" b="1" dirty="0">
                <a:solidFill>
                  <a:srgbClr val="4A4A4A"/>
                </a:solidFill>
                <a:latin typeface="Open Sans"/>
              </a:rPr>
              <a:t> Fault Tolerance: </a:t>
            </a:r>
            <a:r>
              <a:rPr lang="en-US" dirty="0">
                <a:solidFill>
                  <a:srgbClr val="4A4A4A"/>
                </a:solidFill>
                <a:latin typeface="Open Sans"/>
              </a:rPr>
              <a:t>Spark has the ability to efficiently recover from failures.</a:t>
            </a:r>
          </a:p>
          <a:p>
            <a:pPr algn="just">
              <a:buFont typeface="+mj-lt"/>
              <a:buAutoNum type="arabicPeriod"/>
            </a:pPr>
            <a:r>
              <a:rPr lang="en-US" b="1" dirty="0">
                <a:solidFill>
                  <a:srgbClr val="4A4A4A"/>
                </a:solidFill>
                <a:latin typeface="Open Sans"/>
              </a:rPr>
              <a:t> Integration: </a:t>
            </a:r>
            <a:r>
              <a:rPr lang="en-US" dirty="0">
                <a:solidFill>
                  <a:srgbClr val="4A4A4A"/>
                </a:solidFill>
                <a:latin typeface="Open Sans"/>
              </a:rPr>
              <a:t>Spark integrates with batch and real-time processing.</a:t>
            </a:r>
          </a:p>
          <a:p>
            <a:pPr algn="just">
              <a:buFont typeface="+mj-lt"/>
              <a:buAutoNum type="arabicPeriod"/>
            </a:pPr>
            <a:r>
              <a:rPr lang="en-US" b="1" dirty="0"/>
              <a:t> Simple </a:t>
            </a:r>
            <a:r>
              <a:rPr lang="en-US" dirty="0"/>
              <a:t>batch-like API for implementing complex algorithms</a:t>
            </a:r>
          </a:p>
          <a:p>
            <a:pPr algn="just">
              <a:buFont typeface="+mj-lt"/>
              <a:buAutoNum type="arabicPeriod"/>
            </a:pPr>
            <a:endParaRPr lang="en-US" b="0" i="0" dirty="0">
              <a:solidFill>
                <a:srgbClr val="4A4A4A"/>
              </a:solidFill>
              <a:effectLst/>
              <a:latin typeface="Open Sans"/>
            </a:endParaRPr>
          </a:p>
        </p:txBody>
      </p:sp>
    </p:spTree>
    <p:extLst>
      <p:ext uri="{BB962C8B-B14F-4D97-AF65-F5344CB8AC3E}">
        <p14:creationId xmlns:p14="http://schemas.microsoft.com/office/powerpoint/2010/main" val="413770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Integrated Environment</a:t>
            </a:r>
          </a:p>
        </p:txBody>
      </p:sp>
      <p:pic>
        <p:nvPicPr>
          <p:cNvPr id="2050" name="Picture 2" descr="An Introduction to Spark Streaming | by Harshit Agarw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70" y="1452950"/>
            <a:ext cx="6885259" cy="516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85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Batch Processing</a:t>
            </a:r>
          </a:p>
        </p:txBody>
      </p:sp>
      <p:sp>
        <p:nvSpPr>
          <p:cNvPr id="3" name="Text Placeholder 2"/>
          <p:cNvSpPr>
            <a:spLocks noGrp="1"/>
          </p:cNvSpPr>
          <p:nvPr>
            <p:ph type="body" sz="quarter" idx="10"/>
          </p:nvPr>
        </p:nvSpPr>
        <p:spPr/>
        <p:txBody>
          <a:bodyPr>
            <a:normAutofit fontScale="85000" lnSpcReduction="20000"/>
          </a:bodyPr>
          <a:lstStyle/>
          <a:p>
            <a:r>
              <a:rPr lang="en-US" dirty="0"/>
              <a:t>Many environments require processing same data in live streaming as well as batch post processing</a:t>
            </a:r>
          </a:p>
          <a:p>
            <a:endParaRPr lang="en-US" dirty="0"/>
          </a:p>
          <a:p>
            <a:r>
              <a:rPr lang="en-US" dirty="0"/>
              <a:t>Existing framework cannot do both</a:t>
            </a:r>
          </a:p>
          <a:p>
            <a:pPr lvl="1"/>
            <a:r>
              <a:rPr lang="en-US" dirty="0"/>
              <a:t>Either do stream processing of 100s of MB/s with low latency </a:t>
            </a:r>
          </a:p>
          <a:p>
            <a:pPr lvl="1"/>
            <a:r>
              <a:rPr lang="en-US" dirty="0"/>
              <a:t>Or do batch processing of TBs / PBs of data with high latency</a:t>
            </a:r>
          </a:p>
          <a:p>
            <a:pPr lvl="1"/>
            <a:endParaRPr lang="en-US" dirty="0"/>
          </a:p>
          <a:p>
            <a:r>
              <a:rPr lang="en-US" dirty="0"/>
              <a:t>Extremely painful to maintain two different  stacks </a:t>
            </a:r>
          </a:p>
          <a:p>
            <a:pPr lvl="1"/>
            <a:r>
              <a:rPr lang="en-US" dirty="0"/>
              <a:t>Different programming models</a:t>
            </a:r>
          </a:p>
          <a:p>
            <a:pPr lvl="1"/>
            <a:r>
              <a:rPr lang="en-US" dirty="0"/>
              <a:t>Double the implementation effort</a:t>
            </a:r>
          </a:p>
          <a:p>
            <a:pPr lvl="1"/>
            <a:r>
              <a:rPr lang="en-US" dirty="0"/>
              <a:t>Double the number of bugs</a:t>
            </a:r>
          </a:p>
          <a:p>
            <a:pPr lvl="1"/>
            <a:endParaRPr lang="en-US" dirty="0"/>
          </a:p>
        </p:txBody>
      </p:sp>
      <p:pic>
        <p:nvPicPr>
          <p:cNvPr id="4" name="Picture 3"/>
          <p:cNvPicPr>
            <a:picLocks noChangeAspect="1"/>
          </p:cNvPicPr>
          <p:nvPr/>
        </p:nvPicPr>
        <p:blipFill>
          <a:blip r:embed="rId2"/>
          <a:stretch>
            <a:fillRect/>
          </a:stretch>
        </p:blipFill>
        <p:spPr bwMode="auto">
          <a:xfrm>
            <a:off x="6248400" y="4995148"/>
            <a:ext cx="2057400" cy="1710452"/>
          </a:xfrm>
          <a:prstGeom prst="ellipse">
            <a:avLst/>
          </a:prstGeom>
          <a:ln>
            <a:noFill/>
          </a:ln>
          <a:effectLst>
            <a:softEdge rad="112500"/>
          </a:effectLst>
        </p:spPr>
      </p:pic>
    </p:spTree>
    <p:extLst>
      <p:ext uri="{BB962C8B-B14F-4D97-AF65-F5344CB8AC3E}">
        <p14:creationId xmlns:p14="http://schemas.microsoft.com/office/powerpoint/2010/main" val="4020872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p:txBody>
          <a:bodyPr/>
          <a:lstStyle/>
          <a:p>
            <a:r>
              <a:rPr lang="en-US" dirty="0"/>
              <a:t>Spark Streaming</a:t>
            </a:r>
          </a:p>
        </p:txBody>
      </p:sp>
      <p:sp>
        <p:nvSpPr>
          <p:cNvPr id="73" name="Google Shape;73;p3"/>
          <p:cNvSpPr txBox="1">
            <a:spLocks noGrp="1"/>
          </p:cNvSpPr>
          <p:nvPr>
            <p:ph idx="1"/>
          </p:nvPr>
        </p:nvSpPr>
        <p:spPr/>
        <p:txBody>
          <a:bodyPr/>
          <a:lstStyle/>
          <a:p>
            <a:pPr marL="114300" indent="0">
              <a:buNone/>
            </a:pPr>
            <a:r>
              <a:rPr lang="en-US" dirty="0"/>
              <a:t>Spark Streaming is a Spark extension that receives live input data streams and divides the data into batches, called discretized stream or </a:t>
            </a:r>
            <a:r>
              <a:rPr lang="en-US" b="1" dirty="0" err="1"/>
              <a:t>DStream</a:t>
            </a:r>
            <a:r>
              <a:rPr lang="en-US" dirty="0"/>
              <a:t>, which can then be processed by the Spark engine.</a:t>
            </a:r>
          </a:p>
          <a:p>
            <a:endParaRPr lang="en-US" dirty="0"/>
          </a:p>
          <a:p>
            <a:endParaRPr lang="en-US" dirty="0"/>
          </a:p>
        </p:txBody>
      </p:sp>
      <p:pic>
        <p:nvPicPr>
          <p:cNvPr id="74" name="Google Shape;74;p3"/>
          <p:cNvPicPr preferRelativeResize="0"/>
          <p:nvPr/>
        </p:nvPicPr>
        <p:blipFill rotWithShape="1">
          <a:blip r:embed="rId3">
            <a:alphaModFix/>
          </a:blip>
          <a:srcRect/>
          <a:stretch/>
        </p:blipFill>
        <p:spPr>
          <a:xfrm>
            <a:off x="437290" y="4495800"/>
            <a:ext cx="8382000" cy="16595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846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70000" lnSpcReduction="20000"/>
          </a:bodyPr>
          <a:lstStyle/>
          <a:p>
            <a:r>
              <a:rPr lang="en-US" dirty="0"/>
              <a:t>Stream Computing</a:t>
            </a:r>
          </a:p>
          <a:p>
            <a:r>
              <a:rPr lang="en-US" dirty="0"/>
              <a:t>Motivation</a:t>
            </a:r>
          </a:p>
          <a:p>
            <a:r>
              <a:rPr lang="en-US" dirty="0"/>
              <a:t>Collecting Steaming Data (Flume, Kafka)</a:t>
            </a:r>
          </a:p>
          <a:p>
            <a:r>
              <a:rPr lang="en-US" dirty="0"/>
              <a:t>Spark Streaming</a:t>
            </a:r>
          </a:p>
          <a:p>
            <a:r>
              <a:rPr lang="en-US" dirty="0"/>
              <a:t>Discretized Stream Processing</a:t>
            </a:r>
          </a:p>
          <a:p>
            <a:r>
              <a:rPr lang="en-US" dirty="0" err="1"/>
              <a:t>DStream</a:t>
            </a:r>
            <a:r>
              <a:rPr lang="en-US" dirty="0"/>
              <a:t> Transformation</a:t>
            </a:r>
          </a:p>
          <a:p>
            <a:r>
              <a:rPr lang="en-US" dirty="0"/>
              <a:t>Window based Transformation</a:t>
            </a:r>
          </a:p>
          <a:p>
            <a:r>
              <a:rPr lang="en-US" dirty="0" err="1"/>
              <a:t>Stateful</a:t>
            </a:r>
            <a:r>
              <a:rPr lang="en-US" dirty="0"/>
              <a:t> Computation</a:t>
            </a:r>
          </a:p>
          <a:p>
            <a:r>
              <a:rPr lang="en-US" dirty="0"/>
              <a:t>Checkpoints</a:t>
            </a:r>
          </a:p>
          <a:p>
            <a:r>
              <a:rPr lang="en-US" dirty="0"/>
              <a:t>Fault Tolerance</a:t>
            </a:r>
          </a:p>
          <a:p>
            <a:r>
              <a:rPr lang="en-US" dirty="0"/>
              <a:t>Example</a:t>
            </a:r>
          </a:p>
          <a:p>
            <a:r>
              <a:rPr lang="en-US" dirty="0"/>
              <a:t>Spark Structured Streaming</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1318998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p:txBody>
          <a:bodyPr/>
          <a:lstStyle/>
          <a:p>
            <a:r>
              <a:rPr lang="en-US" dirty="0" err="1"/>
              <a:t>DStreams</a:t>
            </a:r>
            <a:endParaRPr lang="en-US" dirty="0"/>
          </a:p>
        </p:txBody>
      </p:sp>
      <p:sp>
        <p:nvSpPr>
          <p:cNvPr id="80" name="Google Shape;80;p4"/>
          <p:cNvSpPr txBox="1">
            <a:spLocks noGrp="1"/>
          </p:cNvSpPr>
          <p:nvPr>
            <p:ph idx="1"/>
          </p:nvPr>
        </p:nvSpPr>
        <p:spPr/>
        <p:txBody>
          <a:bodyPr/>
          <a:lstStyle/>
          <a:p>
            <a:r>
              <a:rPr lang="en-US" dirty="0"/>
              <a:t>A </a:t>
            </a:r>
            <a:r>
              <a:rPr lang="en-US" dirty="0" err="1"/>
              <a:t>DStream</a:t>
            </a:r>
            <a:r>
              <a:rPr lang="en-US" dirty="0"/>
              <a:t> is just a sequence of RDDs.</a:t>
            </a:r>
          </a:p>
          <a:p>
            <a:r>
              <a:rPr lang="en-US" dirty="0" err="1"/>
              <a:t>DStreams</a:t>
            </a:r>
            <a:r>
              <a:rPr lang="en-US" dirty="0"/>
              <a:t> can be created from data sources, called input </a:t>
            </a:r>
            <a:r>
              <a:rPr lang="en-US" dirty="0" err="1"/>
              <a:t>DStreams</a:t>
            </a:r>
            <a:r>
              <a:rPr lang="en-US" dirty="0"/>
              <a:t>, or from applying transformations on other </a:t>
            </a:r>
            <a:r>
              <a:rPr lang="en-US" dirty="0" err="1"/>
              <a:t>DStreams</a:t>
            </a:r>
            <a:r>
              <a:rPr lang="en-US" dirty="0"/>
              <a:t>.</a:t>
            </a:r>
          </a:p>
          <a:p>
            <a:endParaRPr lang="en-US" dirty="0"/>
          </a:p>
          <a:p>
            <a:endParaRPr lang="en-US" dirty="0"/>
          </a:p>
        </p:txBody>
      </p:sp>
      <p:pic>
        <p:nvPicPr>
          <p:cNvPr id="81" name="Google Shape;81;p4"/>
          <p:cNvPicPr preferRelativeResize="0"/>
          <p:nvPr/>
        </p:nvPicPr>
        <p:blipFill rotWithShape="1">
          <a:blip r:embed="rId3">
            <a:alphaModFix/>
          </a:blip>
          <a:srcRect/>
          <a:stretch/>
        </p:blipFill>
        <p:spPr>
          <a:xfrm>
            <a:off x="311700" y="4684575"/>
            <a:ext cx="8458199" cy="17526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88861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p:txBody>
          <a:bodyPr/>
          <a:lstStyle/>
          <a:p>
            <a:r>
              <a:rPr lang="en-US"/>
              <a:t>Input DStreams</a:t>
            </a:r>
          </a:p>
        </p:txBody>
      </p:sp>
      <p:sp>
        <p:nvSpPr>
          <p:cNvPr id="87" name="Google Shape;87;p5"/>
          <p:cNvSpPr txBox="1">
            <a:spLocks noGrp="1"/>
          </p:cNvSpPr>
          <p:nvPr>
            <p:ph idx="1"/>
          </p:nvPr>
        </p:nvSpPr>
        <p:spPr/>
        <p:txBody>
          <a:bodyPr>
            <a:normAutofit/>
          </a:bodyPr>
          <a:lstStyle/>
          <a:p>
            <a:r>
              <a:rPr lang="en-US" dirty="0"/>
              <a:t>Input</a:t>
            </a:r>
            <a:r>
              <a:rPr lang="en-US" b="1" i="1" dirty="0"/>
              <a:t> </a:t>
            </a:r>
            <a:r>
              <a:rPr lang="en-US" dirty="0" err="1"/>
              <a:t>DStream</a:t>
            </a:r>
            <a:r>
              <a:rPr lang="en-US" dirty="0"/>
              <a:t> is created from data sources and served as the starting point of the application.</a:t>
            </a:r>
          </a:p>
          <a:p>
            <a:r>
              <a:rPr lang="en-US" dirty="0"/>
              <a:t>Sources can be,</a:t>
            </a:r>
          </a:p>
          <a:p>
            <a:pPr lvl="1"/>
            <a:r>
              <a:rPr lang="en-US" dirty="0"/>
              <a:t>File systems, socket connections.</a:t>
            </a:r>
          </a:p>
          <a:p>
            <a:pPr lvl="1"/>
            <a:r>
              <a:rPr lang="en-US" dirty="0"/>
              <a:t>Kafka, Flume, Twitter, HDFS, etc.</a:t>
            </a:r>
          </a:p>
          <a:p>
            <a:pPr lvl="1"/>
            <a:r>
              <a:rPr lang="en-US" dirty="0"/>
              <a:t>Custom sources user-defined sources.</a:t>
            </a:r>
          </a:p>
        </p:txBody>
      </p:sp>
    </p:spTree>
    <p:extLst>
      <p:ext uri="{BB962C8B-B14F-4D97-AF65-F5344CB8AC3E}">
        <p14:creationId xmlns:p14="http://schemas.microsoft.com/office/powerpoint/2010/main" val="39435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Discretized Stream Processing</a:t>
            </a:r>
          </a:p>
        </p:txBody>
      </p:sp>
      <p:sp>
        <p:nvSpPr>
          <p:cNvPr id="3" name="Content Placeholder 2"/>
          <p:cNvSpPr>
            <a:spLocks noGrp="1"/>
          </p:cNvSpPr>
          <p:nvPr>
            <p:ph type="body" sz="quarter" idx="10"/>
          </p:nvPr>
        </p:nvSpPr>
        <p:spPr/>
        <p:txBody>
          <a:bodyPr>
            <a:noAutofit/>
          </a:bodyPr>
          <a:lstStyle/>
          <a:p>
            <a:pPr marL="133350" indent="0">
              <a:buNone/>
              <a:defRPr/>
            </a:pPr>
            <a:r>
              <a:rPr lang="en-US" dirty="0">
                <a:solidFill>
                  <a:schemeClr val="tx1"/>
                </a:solidFill>
              </a:rPr>
              <a:t>R</a:t>
            </a:r>
            <a:r>
              <a:rPr lang="en-US" dirty="0"/>
              <a:t>un a streaming computation as a </a:t>
            </a:r>
            <a:r>
              <a:rPr lang="en-US" dirty="0">
                <a:solidFill>
                  <a:schemeClr val="accent1"/>
                </a:solidFill>
              </a:rPr>
              <a:t>series of very small, deterministic batch jobs</a:t>
            </a:r>
          </a:p>
        </p:txBody>
      </p:sp>
      <p:sp>
        <p:nvSpPr>
          <p:cNvPr id="17411" name="Slide Number Placeholder 3"/>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D75595AB-65C7-5142-9668-FCCFF1DF220E}" type="slidenum">
              <a:rPr lang="en-US"/>
              <a:pPr eaLnBrk="1" hangingPunct="1"/>
              <a:t>22</a:t>
            </a:fld>
            <a:endParaRPr lang="en-US"/>
          </a:p>
        </p:txBody>
      </p:sp>
      <p:sp>
        <p:nvSpPr>
          <p:cNvPr id="61" name="Right Arrow 60"/>
          <p:cNvSpPr/>
          <p:nvPr/>
        </p:nvSpPr>
        <p:spPr>
          <a:xfrm>
            <a:off x="5572125" y="2767013"/>
            <a:ext cx="1561505" cy="280494"/>
          </a:xfrm>
          <a:prstGeom prst="rightArrow">
            <a:avLst/>
          </a:prstGeom>
          <a:ln/>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endParaRPr lang="en-US" kern="0">
              <a:solidFill>
                <a:sysClr val="window" lastClr="FFFFFF"/>
              </a:solidFill>
              <a:latin typeface="Calibri"/>
              <a:ea typeface="ヒラギノ角ゴ ProN W3"/>
              <a:cs typeface="ヒラギノ角ゴ ProN W3"/>
            </a:endParaRPr>
          </a:p>
        </p:txBody>
      </p:sp>
      <p:grpSp>
        <p:nvGrpSpPr>
          <p:cNvPr id="62" name="Group 61"/>
          <p:cNvGrpSpPr>
            <a:grpSpLocks/>
          </p:cNvGrpSpPr>
          <p:nvPr/>
        </p:nvGrpSpPr>
        <p:grpSpPr bwMode="auto">
          <a:xfrm>
            <a:off x="5575697" y="2755900"/>
            <a:ext cx="1557338" cy="280494"/>
            <a:chOff x="3510080" y="4511951"/>
            <a:chExt cx="1875743" cy="322227"/>
          </a:xfrm>
        </p:grpSpPr>
        <p:sp>
          <p:nvSpPr>
            <p:cNvPr id="83" name="Right Arrow 82"/>
            <p:cNvSpPr/>
            <p:nvPr/>
          </p:nvSpPr>
          <p:spPr>
            <a:xfrm>
              <a:off x="5123391" y="4511951"/>
              <a:ext cx="262432" cy="322227"/>
            </a:xfrm>
            <a:prstGeom prst="rightArrow">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4" name="Rectangle 83"/>
            <p:cNvSpPr/>
            <p:nvPr/>
          </p:nvSpPr>
          <p:spPr>
            <a:xfrm>
              <a:off x="4042831" y="4599904"/>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5" name="Rectangle 84"/>
            <p:cNvSpPr/>
            <p:nvPr/>
          </p:nvSpPr>
          <p:spPr>
            <a:xfrm>
              <a:off x="3510080" y="4603102"/>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87" name="Rectangle 86"/>
            <p:cNvSpPr/>
            <p:nvPr/>
          </p:nvSpPr>
          <p:spPr>
            <a:xfrm>
              <a:off x="4574148" y="4603102"/>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grpSp>
      <p:sp>
        <p:nvSpPr>
          <p:cNvPr id="63" name="Rectangle 62"/>
          <p:cNvSpPr/>
          <p:nvPr/>
        </p:nvSpPr>
        <p:spPr>
          <a:xfrm>
            <a:off x="7258050" y="4435475"/>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p:txBody>
      </p:sp>
      <p:sp>
        <p:nvSpPr>
          <p:cNvPr id="64" name="Rectangle 63"/>
          <p:cNvSpPr/>
          <p:nvPr/>
        </p:nvSpPr>
        <p:spPr>
          <a:xfrm>
            <a:off x="7258050" y="2505869"/>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a:p>
            <a:pPr algn="ctr">
              <a:defRPr/>
            </a:pPr>
            <a:r>
              <a:rPr lang="en-US" sz="2000" b="1" kern="0" dirty="0">
                <a:solidFill>
                  <a:srgbClr val="B50B1B"/>
                </a:solidFill>
                <a:latin typeface="Calibri"/>
                <a:ea typeface="ヒラギノ角ゴ ProN W3"/>
                <a:cs typeface="Calibri"/>
              </a:rPr>
              <a:t>Streaming</a:t>
            </a:r>
          </a:p>
        </p:txBody>
      </p:sp>
      <p:grpSp>
        <p:nvGrpSpPr>
          <p:cNvPr id="65" name="Group 64"/>
          <p:cNvGrpSpPr>
            <a:grpSpLocks/>
          </p:cNvGrpSpPr>
          <p:nvPr/>
        </p:nvGrpSpPr>
        <p:grpSpPr bwMode="auto">
          <a:xfrm>
            <a:off x="7718822" y="3513139"/>
            <a:ext cx="330399" cy="671652"/>
            <a:chOff x="4377769" y="4618254"/>
            <a:chExt cx="398080" cy="771144"/>
          </a:xfrm>
        </p:grpSpPr>
        <p:sp>
          <p:nvSpPr>
            <p:cNvPr id="80" name="Rectangle 79"/>
            <p:cNvSpPr/>
            <p:nvPr/>
          </p:nvSpPr>
          <p:spPr>
            <a:xfrm>
              <a:off x="4377769" y="4618254"/>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81" name="Rectangle 80"/>
            <p:cNvSpPr/>
            <p:nvPr/>
          </p:nvSpPr>
          <p:spPr>
            <a:xfrm>
              <a:off x="4377769" y="4925913"/>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82" name="Rectangle 81"/>
            <p:cNvSpPr/>
            <p:nvPr/>
          </p:nvSpPr>
          <p:spPr>
            <a:xfrm>
              <a:off x="4377769" y="5233571"/>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grpSp>
        <p:nvGrpSpPr>
          <p:cNvPr id="67" name="Group 66"/>
          <p:cNvGrpSpPr>
            <a:grpSpLocks/>
          </p:cNvGrpSpPr>
          <p:nvPr/>
        </p:nvGrpSpPr>
        <p:grpSpPr bwMode="auto">
          <a:xfrm>
            <a:off x="5740898" y="2997993"/>
            <a:ext cx="883445" cy="1049450"/>
            <a:chOff x="1823089" y="4029164"/>
            <a:chExt cx="1064230" cy="1161739"/>
          </a:xfrm>
        </p:grpSpPr>
        <p:cxnSp>
          <p:nvCxnSpPr>
            <p:cNvPr id="72" name="Straight Arrow Connector 71"/>
            <p:cNvCxnSpPr>
              <a:stCxn id="68" idx="2"/>
              <a:endCxn id="85" idx="2"/>
            </p:cNvCxnSpPr>
            <p:nvPr/>
          </p:nvCxnSpPr>
          <p:spPr>
            <a:xfrm flipH="1" flipV="1">
              <a:off x="1823089" y="4031968"/>
              <a:ext cx="830086"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68" idx="2"/>
              <a:endCxn id="84" idx="2"/>
            </p:cNvCxnSpPr>
            <p:nvPr/>
          </p:nvCxnSpPr>
          <p:spPr>
            <a:xfrm flipH="1" flipV="1">
              <a:off x="2355921" y="4029165"/>
              <a:ext cx="297254" cy="1161739"/>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8" idx="2"/>
              <a:endCxn id="87" idx="2"/>
            </p:cNvCxnSpPr>
            <p:nvPr/>
          </p:nvCxnSpPr>
          <p:spPr>
            <a:xfrm flipV="1">
              <a:off x="2653175" y="4031968"/>
              <a:ext cx="234144"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68" name="TextBox 67"/>
          <p:cNvSpPr txBox="1"/>
          <p:nvPr/>
        </p:nvSpPr>
        <p:spPr>
          <a:xfrm>
            <a:off x="5459016" y="3602037"/>
            <a:ext cx="1941909" cy="592777"/>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batches of X seconds</a:t>
            </a:r>
          </a:p>
        </p:txBody>
      </p:sp>
      <p:sp>
        <p:nvSpPr>
          <p:cNvPr id="69" name="TextBox 68"/>
          <p:cNvSpPr txBox="1"/>
          <p:nvPr/>
        </p:nvSpPr>
        <p:spPr>
          <a:xfrm>
            <a:off x="5343525" y="2400300"/>
            <a:ext cx="1752600" cy="315778"/>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l</a:t>
            </a:r>
            <a:r>
              <a:rPr lang="en-US" kern="0" dirty="0" err="1">
                <a:solidFill>
                  <a:sysClr val="windowText" lastClr="000000"/>
                </a:solidFill>
                <a:latin typeface="Calibri"/>
                <a:ea typeface="ヒラギノ角ゴ ProN W3"/>
                <a:cs typeface="Calibri"/>
              </a:rPr>
              <a:t>ive</a:t>
            </a:r>
            <a:r>
              <a:rPr lang="en-US" kern="0" dirty="0">
                <a:solidFill>
                  <a:sysClr val="windowText" lastClr="000000"/>
                </a:solidFill>
                <a:latin typeface="Calibri"/>
                <a:ea typeface="ヒラギノ角ゴ ProN W3"/>
                <a:cs typeface="Calibri"/>
              </a:rPr>
              <a:t> data stream</a:t>
            </a:r>
          </a:p>
        </p:txBody>
      </p:sp>
      <p:grpSp>
        <p:nvGrpSpPr>
          <p:cNvPr id="90" name="Group 89"/>
          <p:cNvGrpSpPr>
            <a:grpSpLocks/>
          </p:cNvGrpSpPr>
          <p:nvPr/>
        </p:nvGrpSpPr>
        <p:grpSpPr bwMode="auto">
          <a:xfrm>
            <a:off x="5572125" y="4715668"/>
            <a:ext cx="1571625" cy="756061"/>
            <a:chOff x="15712706" y="10151158"/>
            <a:chExt cx="4191000" cy="1724814"/>
          </a:xfrm>
        </p:grpSpPr>
        <p:grpSp>
          <p:nvGrpSpPr>
            <p:cNvPr id="17422" name="Group 65"/>
            <p:cNvGrpSpPr>
              <a:grpSpLocks/>
            </p:cNvGrpSpPr>
            <p:nvPr/>
          </p:nvGrpSpPr>
          <p:grpSpPr bwMode="auto">
            <a:xfrm>
              <a:off x="15712706" y="10151158"/>
              <a:ext cx="4081598" cy="640089"/>
              <a:chOff x="3519264" y="4541124"/>
              <a:chExt cx="1843853" cy="322227"/>
            </a:xfrm>
          </p:grpSpPr>
          <p:sp>
            <p:nvSpPr>
              <p:cNvPr id="75" name="Right Arrow 74"/>
              <p:cNvSpPr/>
              <p:nvPr/>
            </p:nvSpPr>
            <p:spPr>
              <a:xfrm rot="10800000">
                <a:off x="3519264" y="4541124"/>
                <a:ext cx="262477" cy="322128"/>
              </a:xfrm>
              <a:prstGeom prst="rightArrow">
                <a:avLst/>
              </a:prstGeom>
              <a:gradFill>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6" name="Rectangle 75"/>
              <p:cNvSpPr/>
              <p:nvPr/>
            </p:nvSpPr>
            <p:spPr>
              <a:xfrm>
                <a:off x="4430044"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7" name="Rectangle 76"/>
              <p:cNvSpPr/>
              <p:nvPr/>
            </p:nvSpPr>
            <p:spPr>
              <a:xfrm>
                <a:off x="3897919"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79" name="Rectangle 78"/>
              <p:cNvSpPr/>
              <p:nvPr/>
            </p:nvSpPr>
            <p:spPr>
              <a:xfrm>
                <a:off x="4965038"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sp>
          <p:nvSpPr>
            <p:cNvPr id="70" name="TextBox 69"/>
            <p:cNvSpPr txBox="1"/>
            <p:nvPr/>
          </p:nvSpPr>
          <p:spPr>
            <a:xfrm>
              <a:off x="15738106" y="10583046"/>
              <a:ext cx="4165600" cy="1292926"/>
            </a:xfrm>
            <a:prstGeom prst="rect">
              <a:avLst/>
            </a:prstGeom>
            <a:noFill/>
          </p:spPr>
          <p:txBody>
            <a:bodyPr>
              <a:spAutoFit/>
            </a:bodyPr>
            <a:lstStyle/>
            <a:p>
              <a:pPr algn="ctr">
                <a:defRPr/>
              </a:pPr>
              <a:r>
                <a:rPr lang="en-US" kern="0" dirty="0">
                  <a:solidFill>
                    <a:sysClr val="windowText" lastClr="000000"/>
                  </a:solidFill>
                  <a:latin typeface="Calibri"/>
                  <a:ea typeface="ヒラギノ角ゴ ProN W3"/>
                  <a:cs typeface="Calibri"/>
                </a:rPr>
                <a:t>processed results</a:t>
              </a:r>
            </a:p>
          </p:txBody>
        </p:sp>
      </p:grpSp>
      <p:sp>
        <p:nvSpPr>
          <p:cNvPr id="132" name="Content Placeholder 2"/>
          <p:cNvSpPr txBox="1">
            <a:spLocks/>
          </p:cNvSpPr>
          <p:nvPr/>
        </p:nvSpPr>
        <p:spPr bwMode="auto">
          <a:xfrm>
            <a:off x="714416" y="2895600"/>
            <a:ext cx="4829175" cy="2743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230188" indent="-230188">
              <a:spcBef>
                <a:spcPts val="1512"/>
              </a:spcBef>
              <a:defRPr/>
            </a:pPr>
            <a:r>
              <a:rPr lang="en-US" sz="2000" dirty="0">
                <a:latin typeface="Calibri"/>
                <a:ea typeface="ヒラギノ角ゴ ProN W3"/>
                <a:cs typeface="Calibri"/>
              </a:rPr>
              <a:t>Chop up the live stream into batches of X seconds </a:t>
            </a:r>
          </a:p>
          <a:p>
            <a:pPr marL="230188" indent="-230188">
              <a:spcBef>
                <a:spcPts val="1512"/>
              </a:spcBef>
              <a:defRPr/>
            </a:pPr>
            <a:r>
              <a:rPr lang="en-US" sz="2000" dirty="0">
                <a:latin typeface="Calibri"/>
                <a:ea typeface="ヒラギノ角ゴ ProN W3"/>
                <a:cs typeface="Calibri"/>
              </a:rPr>
              <a:t>Spark treats each batch of data as RDDs and processes them using RDD operations</a:t>
            </a:r>
          </a:p>
          <a:p>
            <a:pPr marL="230188" indent="-230188">
              <a:spcBef>
                <a:spcPts val="1512"/>
              </a:spcBef>
              <a:defRPr/>
            </a:pPr>
            <a:r>
              <a:rPr lang="en-US" sz="2000" dirty="0">
                <a:latin typeface="Calibri"/>
                <a:ea typeface="ヒラギノ角ゴ ProN W3"/>
                <a:cs typeface="Calibri"/>
              </a:rPr>
              <a:t>Finally, the processed results of the RDD operations are returned in batches</a:t>
            </a:r>
          </a:p>
        </p:txBody>
      </p:sp>
    </p:spTree>
    <p:extLst>
      <p:ext uri="{BB962C8B-B14F-4D97-AF65-F5344CB8AC3E}">
        <p14:creationId xmlns:p14="http://schemas.microsoft.com/office/powerpoint/2010/main" val="6857267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dissolve">
                                      <p:cBhvr>
                                        <p:cTn id="18" dur="500"/>
                                        <p:tgtEl>
                                          <p:spTgt spid="62"/>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32">
                                            <p:txEl>
                                              <p:pRg st="1" end="1"/>
                                            </p:txEl>
                                          </p:spTgt>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up)">
                                      <p:cBhvr>
                                        <p:cTn id="33" dur="500"/>
                                        <p:tgtEl>
                                          <p:spTgt spid="65"/>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wipe(right)">
                                      <p:cBhvr>
                                        <p:cTn id="41" dur="500"/>
                                        <p:tgtEl>
                                          <p:spTgt spid="90"/>
                                        </p:tgtEl>
                                      </p:cBhvr>
                                    </p:animEffect>
                                  </p:childTnLst>
                                </p:cTn>
                              </p:par>
                              <p:par>
                                <p:cTn id="42" presetID="1" presetClass="entr" presetSubtype="0" fill="hold" nodeType="withEffect">
                                  <p:stCondLst>
                                    <p:cond delay="0"/>
                                  </p:stCondLst>
                                  <p:childTnLst>
                                    <p:set>
                                      <p:cBhvr>
                                        <p:cTn id="43"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4" grpId="0" animBg="1"/>
      <p:bldP spid="68" grpId="0" animBg="1"/>
      <p:bldP spid="6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Discretized Stream Processing </a:t>
            </a:r>
          </a:p>
        </p:txBody>
      </p:sp>
      <p:sp>
        <p:nvSpPr>
          <p:cNvPr id="3" name="Content Placeholder 2"/>
          <p:cNvSpPr>
            <a:spLocks noGrp="1"/>
          </p:cNvSpPr>
          <p:nvPr>
            <p:ph type="body" sz="quarter" idx="10"/>
          </p:nvPr>
        </p:nvSpPr>
        <p:spPr/>
        <p:txBody>
          <a:bodyPr>
            <a:noAutofit/>
          </a:bodyPr>
          <a:lstStyle/>
          <a:p>
            <a:pPr marL="133350" indent="0">
              <a:buNone/>
              <a:defRPr/>
            </a:pPr>
            <a:r>
              <a:rPr lang="en-US" dirty="0"/>
              <a:t>Run a streaming computation as a </a:t>
            </a:r>
            <a:r>
              <a:rPr lang="en-US" dirty="0">
                <a:solidFill>
                  <a:schemeClr val="accent1"/>
                </a:solidFill>
              </a:rPr>
              <a:t>series of very small, deterministic batch jobs</a:t>
            </a:r>
          </a:p>
        </p:txBody>
      </p:sp>
      <p:sp>
        <p:nvSpPr>
          <p:cNvPr id="18435" name="Slide Number Placeholder 3"/>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0"/>
                <a:cs typeface="ヒラギノ角ゴ ProN W3" charset="0"/>
                <a:sym typeface="Gill Sans" charset="0"/>
              </a:defRPr>
            </a:lvl1pPr>
            <a:lvl2pPr marL="312039" indent="-120015" eaLnBrk="0" hangingPunct="0">
              <a:defRPr sz="500">
                <a:solidFill>
                  <a:srgbClr val="000000"/>
                </a:solidFill>
                <a:latin typeface="Gill Sans" charset="0"/>
                <a:ea typeface="ヒラギノ角ゴ ProN W3" charset="0"/>
                <a:cs typeface="ヒラギノ角ゴ ProN W3" charset="0"/>
                <a:sym typeface="Gill Sans" charset="0"/>
              </a:defRPr>
            </a:lvl2pPr>
            <a:lvl3pPr marL="480060" indent="-96012" eaLnBrk="0" hangingPunct="0">
              <a:defRPr sz="500">
                <a:solidFill>
                  <a:srgbClr val="000000"/>
                </a:solidFill>
                <a:latin typeface="Gill Sans" charset="0"/>
                <a:ea typeface="ヒラギノ角ゴ ProN W3" charset="0"/>
                <a:cs typeface="ヒラギノ角ゴ ProN W3" charset="0"/>
                <a:sym typeface="Gill Sans" charset="0"/>
              </a:defRPr>
            </a:lvl3pPr>
            <a:lvl4pPr marL="672084" indent="-96012" eaLnBrk="0" hangingPunct="0">
              <a:defRPr sz="500">
                <a:solidFill>
                  <a:srgbClr val="000000"/>
                </a:solidFill>
                <a:latin typeface="Gill Sans" charset="0"/>
                <a:ea typeface="ヒラギノ角ゴ ProN W3" charset="0"/>
                <a:cs typeface="ヒラギノ角ゴ ProN W3" charset="0"/>
                <a:sym typeface="Gill Sans" charset="0"/>
              </a:defRPr>
            </a:lvl4pPr>
            <a:lvl5pPr marL="864108" indent="-96012" eaLnBrk="0" hangingPunct="0">
              <a:defRPr sz="500">
                <a:solidFill>
                  <a:srgbClr val="000000"/>
                </a:solidFill>
                <a:latin typeface="Gill Sans" charset="0"/>
                <a:ea typeface="ヒラギノ角ゴ ProN W3" charset="0"/>
                <a:cs typeface="ヒラギノ角ゴ ProN W3" charset="0"/>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0"/>
                <a:cs typeface="ヒラギノ角ゴ ProN W3" charset="0"/>
                <a:sym typeface="Gill Sans" charset="0"/>
              </a:defRPr>
            </a:lvl9pPr>
          </a:lstStyle>
          <a:p>
            <a:pPr eaLnBrk="1" hangingPunct="1"/>
            <a:fld id="{4DD8CE11-607D-8248-BFF5-660A85B7672B}" type="slidenum">
              <a:rPr lang="en-US"/>
              <a:pPr eaLnBrk="1" hangingPunct="1"/>
              <a:t>23</a:t>
            </a:fld>
            <a:endParaRPr lang="en-US"/>
          </a:p>
        </p:txBody>
      </p:sp>
      <p:sp>
        <p:nvSpPr>
          <p:cNvPr id="132" name="Content Placeholder 2"/>
          <p:cNvSpPr txBox="1">
            <a:spLocks/>
          </p:cNvSpPr>
          <p:nvPr/>
        </p:nvSpPr>
        <p:spPr bwMode="auto">
          <a:xfrm>
            <a:off x="731836" y="2959549"/>
            <a:ext cx="4259637" cy="2743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230188" indent="-230188">
              <a:spcBef>
                <a:spcPts val="1512"/>
              </a:spcBef>
              <a:defRPr/>
            </a:pPr>
            <a:r>
              <a:rPr lang="en-US" sz="2000" dirty="0">
                <a:latin typeface="Calibri"/>
                <a:ea typeface="ヒラギノ角ゴ ProN W3"/>
                <a:cs typeface="Calibri"/>
              </a:rPr>
              <a:t>Batch sizes as low as ½ second, latency of about 1 second</a:t>
            </a:r>
          </a:p>
          <a:p>
            <a:pPr marL="230188" indent="-230188">
              <a:spcBef>
                <a:spcPts val="1512"/>
              </a:spcBef>
              <a:defRPr/>
            </a:pPr>
            <a:r>
              <a:rPr lang="en-US" sz="2000" dirty="0">
                <a:latin typeface="Calibri"/>
                <a:ea typeface="ヒラギノ角ゴ ProN W3"/>
                <a:cs typeface="Calibri"/>
              </a:rPr>
              <a:t>Potential for combining batch processing and streaming processing in the same system</a:t>
            </a:r>
          </a:p>
        </p:txBody>
      </p:sp>
      <p:grpSp>
        <p:nvGrpSpPr>
          <p:cNvPr id="31" name="Group 30"/>
          <p:cNvGrpSpPr>
            <a:grpSpLocks/>
          </p:cNvGrpSpPr>
          <p:nvPr/>
        </p:nvGrpSpPr>
        <p:grpSpPr bwMode="auto">
          <a:xfrm>
            <a:off x="5575697" y="2755900"/>
            <a:ext cx="1557338" cy="280494"/>
            <a:chOff x="3510080" y="4511951"/>
            <a:chExt cx="1875743" cy="322227"/>
          </a:xfrm>
        </p:grpSpPr>
        <p:sp>
          <p:nvSpPr>
            <p:cNvPr id="32" name="Right Arrow 31"/>
            <p:cNvSpPr/>
            <p:nvPr/>
          </p:nvSpPr>
          <p:spPr>
            <a:xfrm>
              <a:off x="5123391" y="4511951"/>
              <a:ext cx="262432" cy="322227"/>
            </a:xfrm>
            <a:prstGeom prst="rightArrow">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33" name="Rectangle 32"/>
            <p:cNvSpPr/>
            <p:nvPr/>
          </p:nvSpPr>
          <p:spPr>
            <a:xfrm>
              <a:off x="4042831" y="4599904"/>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34" name="Rectangle 33"/>
            <p:cNvSpPr/>
            <p:nvPr/>
          </p:nvSpPr>
          <p:spPr>
            <a:xfrm>
              <a:off x="3510080" y="4603102"/>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sp>
          <p:nvSpPr>
            <p:cNvPr id="35" name="Rectangle 34"/>
            <p:cNvSpPr/>
            <p:nvPr/>
          </p:nvSpPr>
          <p:spPr>
            <a:xfrm>
              <a:off x="4574148" y="4603102"/>
              <a:ext cx="397950" cy="155916"/>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ヒラギノ角ゴ ProN W3"/>
              </a:endParaRPr>
            </a:p>
          </p:txBody>
        </p:sp>
      </p:grpSp>
      <p:sp>
        <p:nvSpPr>
          <p:cNvPr id="36" name="Rectangle 35"/>
          <p:cNvSpPr/>
          <p:nvPr/>
        </p:nvSpPr>
        <p:spPr>
          <a:xfrm>
            <a:off x="7258050" y="4435475"/>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p:txBody>
      </p:sp>
      <p:sp>
        <p:nvSpPr>
          <p:cNvPr id="37" name="Rectangle 36"/>
          <p:cNvSpPr/>
          <p:nvPr/>
        </p:nvSpPr>
        <p:spPr>
          <a:xfrm>
            <a:off x="7258050" y="2505869"/>
            <a:ext cx="1259086" cy="746125"/>
          </a:xfrm>
          <a:prstGeom prst="rect">
            <a:avLst/>
          </a:prstGeom>
          <a:ln w="3810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000" b="1" kern="0" dirty="0">
                <a:solidFill>
                  <a:srgbClr val="B50B1B"/>
                </a:solidFill>
                <a:latin typeface="Calibri"/>
                <a:ea typeface="ヒラギノ角ゴ ProN W3"/>
                <a:cs typeface="Calibri"/>
              </a:rPr>
              <a:t>Spark</a:t>
            </a:r>
          </a:p>
          <a:p>
            <a:pPr algn="ctr">
              <a:defRPr/>
            </a:pPr>
            <a:r>
              <a:rPr lang="en-US" sz="2000" b="1" kern="0" dirty="0">
                <a:solidFill>
                  <a:srgbClr val="B50B1B"/>
                </a:solidFill>
                <a:latin typeface="Calibri"/>
                <a:ea typeface="ヒラギノ角ゴ ProN W3"/>
                <a:cs typeface="Calibri"/>
              </a:rPr>
              <a:t>Streaming</a:t>
            </a:r>
          </a:p>
        </p:txBody>
      </p:sp>
      <p:grpSp>
        <p:nvGrpSpPr>
          <p:cNvPr id="38" name="Group 37"/>
          <p:cNvGrpSpPr>
            <a:grpSpLocks/>
          </p:cNvGrpSpPr>
          <p:nvPr/>
        </p:nvGrpSpPr>
        <p:grpSpPr bwMode="auto">
          <a:xfrm>
            <a:off x="7718822" y="3513139"/>
            <a:ext cx="330399" cy="671652"/>
            <a:chOff x="4377769" y="4618254"/>
            <a:chExt cx="398080" cy="771144"/>
          </a:xfrm>
        </p:grpSpPr>
        <p:sp>
          <p:nvSpPr>
            <p:cNvPr id="39" name="Rectangle 38"/>
            <p:cNvSpPr/>
            <p:nvPr/>
          </p:nvSpPr>
          <p:spPr>
            <a:xfrm>
              <a:off x="4377769" y="4618254"/>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40" name="Rectangle 39"/>
            <p:cNvSpPr/>
            <p:nvPr/>
          </p:nvSpPr>
          <p:spPr>
            <a:xfrm>
              <a:off x="4377769" y="4925913"/>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41" name="Rectangle 40"/>
            <p:cNvSpPr/>
            <p:nvPr/>
          </p:nvSpPr>
          <p:spPr>
            <a:xfrm>
              <a:off x="4377769" y="5233571"/>
              <a:ext cx="398080" cy="155827"/>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grpSp>
        <p:nvGrpSpPr>
          <p:cNvPr id="42" name="Group 41"/>
          <p:cNvGrpSpPr>
            <a:grpSpLocks/>
          </p:cNvGrpSpPr>
          <p:nvPr/>
        </p:nvGrpSpPr>
        <p:grpSpPr bwMode="auto">
          <a:xfrm>
            <a:off x="5740896" y="2997994"/>
            <a:ext cx="883444" cy="1049450"/>
            <a:chOff x="1823089" y="4029165"/>
            <a:chExt cx="1064230" cy="1161739"/>
          </a:xfrm>
        </p:grpSpPr>
        <p:cxnSp>
          <p:nvCxnSpPr>
            <p:cNvPr id="43" name="Straight Arrow Connector 42"/>
            <p:cNvCxnSpPr>
              <a:stCxn id="46" idx="2"/>
              <a:endCxn id="34" idx="2"/>
            </p:cNvCxnSpPr>
            <p:nvPr/>
          </p:nvCxnSpPr>
          <p:spPr>
            <a:xfrm flipH="1" flipV="1">
              <a:off x="1823089" y="4031968"/>
              <a:ext cx="830086"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46" idx="2"/>
              <a:endCxn id="33" idx="2"/>
            </p:cNvCxnSpPr>
            <p:nvPr/>
          </p:nvCxnSpPr>
          <p:spPr>
            <a:xfrm flipH="1" flipV="1">
              <a:off x="2355921" y="4029165"/>
              <a:ext cx="297254" cy="1161739"/>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6" idx="2"/>
              <a:endCxn id="35" idx="2"/>
            </p:cNvCxnSpPr>
            <p:nvPr/>
          </p:nvCxnSpPr>
          <p:spPr>
            <a:xfrm flipV="1">
              <a:off x="2653175" y="4031968"/>
              <a:ext cx="234144" cy="1158935"/>
            </a:xfrm>
            <a:prstGeom prst="straightConnector1">
              <a:avLst/>
            </a:prstGeom>
            <a:ln w="28575"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46" name="TextBox 45"/>
          <p:cNvSpPr txBox="1"/>
          <p:nvPr/>
        </p:nvSpPr>
        <p:spPr>
          <a:xfrm>
            <a:off x="5459016" y="3602037"/>
            <a:ext cx="1941909" cy="592777"/>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batches of X seconds</a:t>
            </a:r>
          </a:p>
        </p:txBody>
      </p:sp>
      <p:sp>
        <p:nvSpPr>
          <p:cNvPr id="47" name="TextBox 46"/>
          <p:cNvSpPr txBox="1"/>
          <p:nvPr/>
        </p:nvSpPr>
        <p:spPr>
          <a:xfrm>
            <a:off x="5343525" y="2400300"/>
            <a:ext cx="1752600" cy="315778"/>
          </a:xfrm>
          <a:prstGeom prst="rect">
            <a:avLst/>
          </a:prstGeom>
          <a:solidFill>
            <a:sysClr val="window" lastClr="FFFFFF"/>
          </a:solidFill>
        </p:spPr>
        <p:txBody>
          <a:bodyPr lIns="38405" tIns="19202" rIns="38405" bIns="19202">
            <a:spAutoFit/>
          </a:bodyPr>
          <a:lstStyle/>
          <a:p>
            <a:pPr algn="ctr">
              <a:defRPr/>
            </a:pPr>
            <a:r>
              <a:rPr lang="en-US" kern="0" dirty="0">
                <a:solidFill>
                  <a:sysClr val="windowText" lastClr="000000"/>
                </a:solidFill>
                <a:latin typeface="Calibri"/>
                <a:ea typeface="ヒラギノ角ゴ ProN W3"/>
                <a:cs typeface="Calibri"/>
              </a:rPr>
              <a:t>l</a:t>
            </a:r>
            <a:r>
              <a:rPr lang="en-US" kern="0" dirty="0" err="1">
                <a:solidFill>
                  <a:sysClr val="windowText" lastClr="000000"/>
                </a:solidFill>
                <a:latin typeface="Calibri"/>
                <a:ea typeface="ヒラギノ角ゴ ProN W3"/>
                <a:cs typeface="Calibri"/>
              </a:rPr>
              <a:t>ive</a:t>
            </a:r>
            <a:r>
              <a:rPr lang="en-US" kern="0" dirty="0">
                <a:solidFill>
                  <a:sysClr val="windowText" lastClr="000000"/>
                </a:solidFill>
                <a:latin typeface="Calibri"/>
                <a:ea typeface="ヒラギノ角ゴ ProN W3"/>
                <a:cs typeface="Calibri"/>
              </a:rPr>
              <a:t> data stream</a:t>
            </a:r>
          </a:p>
        </p:txBody>
      </p:sp>
      <p:grpSp>
        <p:nvGrpSpPr>
          <p:cNvPr id="48" name="Group 47"/>
          <p:cNvGrpSpPr>
            <a:grpSpLocks/>
          </p:cNvGrpSpPr>
          <p:nvPr/>
        </p:nvGrpSpPr>
        <p:grpSpPr bwMode="auto">
          <a:xfrm>
            <a:off x="5572125" y="4715668"/>
            <a:ext cx="1571625" cy="756061"/>
            <a:chOff x="15712706" y="10151158"/>
            <a:chExt cx="4191000" cy="1724814"/>
          </a:xfrm>
        </p:grpSpPr>
        <p:grpSp>
          <p:nvGrpSpPr>
            <p:cNvPr id="49" name="Group 65"/>
            <p:cNvGrpSpPr>
              <a:grpSpLocks/>
            </p:cNvGrpSpPr>
            <p:nvPr/>
          </p:nvGrpSpPr>
          <p:grpSpPr bwMode="auto">
            <a:xfrm>
              <a:off x="15712706" y="10151158"/>
              <a:ext cx="4081598" cy="640089"/>
              <a:chOff x="3519264" y="4541124"/>
              <a:chExt cx="1843853" cy="322227"/>
            </a:xfrm>
          </p:grpSpPr>
          <p:sp>
            <p:nvSpPr>
              <p:cNvPr id="51" name="Right Arrow 50"/>
              <p:cNvSpPr/>
              <p:nvPr/>
            </p:nvSpPr>
            <p:spPr>
              <a:xfrm rot="10800000">
                <a:off x="3519264" y="4541124"/>
                <a:ext cx="262477" cy="322128"/>
              </a:xfrm>
              <a:prstGeom prst="rightArrow">
                <a:avLst/>
              </a:prstGeom>
              <a:gradFill>
                <a:lin ang="5400000" scaled="0"/>
              </a:gra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52" name="Rectangle 51"/>
              <p:cNvSpPr/>
              <p:nvPr/>
            </p:nvSpPr>
            <p:spPr>
              <a:xfrm>
                <a:off x="4430044"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53" name="Rectangle 52"/>
              <p:cNvSpPr/>
              <p:nvPr/>
            </p:nvSpPr>
            <p:spPr>
              <a:xfrm>
                <a:off x="3897919"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sp>
            <p:nvSpPr>
              <p:cNvPr id="54" name="Rectangle 53"/>
              <p:cNvSpPr/>
              <p:nvPr/>
            </p:nvSpPr>
            <p:spPr>
              <a:xfrm>
                <a:off x="4965038" y="4624254"/>
                <a:ext cx="398018" cy="155868"/>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kern="0">
                  <a:solidFill>
                    <a:sysClr val="window" lastClr="FFFFFF"/>
                  </a:solidFill>
                  <a:latin typeface="Calibri"/>
                  <a:ea typeface="ヒラギノ角ゴ ProN W3"/>
                  <a:cs typeface="Calibri"/>
                </a:endParaRPr>
              </a:p>
            </p:txBody>
          </p:sp>
        </p:grpSp>
        <p:sp>
          <p:nvSpPr>
            <p:cNvPr id="50" name="TextBox 49"/>
            <p:cNvSpPr txBox="1"/>
            <p:nvPr/>
          </p:nvSpPr>
          <p:spPr>
            <a:xfrm>
              <a:off x="15738106" y="10583046"/>
              <a:ext cx="4165600" cy="1292926"/>
            </a:xfrm>
            <a:prstGeom prst="rect">
              <a:avLst/>
            </a:prstGeom>
            <a:noFill/>
          </p:spPr>
          <p:txBody>
            <a:bodyPr>
              <a:spAutoFit/>
            </a:bodyPr>
            <a:lstStyle/>
            <a:p>
              <a:pPr algn="ctr">
                <a:defRPr/>
              </a:pPr>
              <a:r>
                <a:rPr lang="en-US" kern="0" dirty="0">
                  <a:solidFill>
                    <a:sysClr val="windowText" lastClr="000000"/>
                  </a:solidFill>
                  <a:latin typeface="Calibri"/>
                  <a:ea typeface="ヒラギノ角ゴ ProN W3"/>
                  <a:cs typeface="Calibri"/>
                </a:rPr>
                <a:t>processed results</a:t>
              </a:r>
            </a:p>
          </p:txBody>
        </p:sp>
      </p:grpSp>
    </p:spTree>
    <p:extLst>
      <p:ext uri="{BB962C8B-B14F-4D97-AF65-F5344CB8AC3E}">
        <p14:creationId xmlns:p14="http://schemas.microsoft.com/office/powerpoint/2010/main" val="199405370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DStreams</a:t>
            </a:r>
            <a:r>
              <a:rPr lang="en-US" dirty="0"/>
              <a:t> Transformations</a:t>
            </a:r>
          </a:p>
        </p:txBody>
      </p:sp>
      <p:sp>
        <p:nvSpPr>
          <p:cNvPr id="4" name="Slide Number Placeholder 3"/>
          <p:cNvSpPr>
            <a:spLocks noGrp="1"/>
          </p:cNvSpPr>
          <p:nvPr>
            <p:ph type="sldNum" sz="quarter" idx="12"/>
          </p:nvPr>
        </p:nvSpPr>
        <p:spPr/>
        <p:txBody>
          <a:bodyPr/>
          <a:lstStyle/>
          <a:p>
            <a:fld id="{71BD4A25-22B2-48E3-9FC3-0D375F0F72AF}" type="slidenum">
              <a:rPr lang="en-US" smtClean="0"/>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08359620"/>
              </p:ext>
            </p:extLst>
          </p:nvPr>
        </p:nvGraphicFramePr>
        <p:xfrm>
          <a:off x="457200" y="2300330"/>
          <a:ext cx="8229600" cy="4053840"/>
        </p:xfrm>
        <a:graphic>
          <a:graphicData uri="http://schemas.openxmlformats.org/drawingml/2006/table">
            <a:tbl>
              <a:tblPr>
                <a:tableStyleId>{69C7853C-536D-4A76-A0AE-DD22124D55A5}</a:tableStyleId>
              </a:tblPr>
              <a:tblGrid>
                <a:gridCol w="1670255">
                  <a:extLst>
                    <a:ext uri="{9D8B030D-6E8A-4147-A177-3AD203B41FA5}">
                      <a16:colId xmlns:a16="http://schemas.microsoft.com/office/drawing/2014/main" val="331747462"/>
                    </a:ext>
                  </a:extLst>
                </a:gridCol>
                <a:gridCol w="6559345">
                  <a:extLst>
                    <a:ext uri="{9D8B030D-6E8A-4147-A177-3AD203B41FA5}">
                      <a16:colId xmlns:a16="http://schemas.microsoft.com/office/drawing/2014/main" val="779547289"/>
                    </a:ext>
                  </a:extLst>
                </a:gridCol>
              </a:tblGrid>
              <a:tr h="228600">
                <a:tc>
                  <a:txBody>
                    <a:bodyPr/>
                    <a:lstStyle/>
                    <a:p>
                      <a:pPr algn="ctr"/>
                      <a:r>
                        <a:rPr lang="en-US" dirty="0">
                          <a:effectLst/>
                        </a:rPr>
                        <a:t>map(</a:t>
                      </a:r>
                      <a:r>
                        <a:rPr lang="en-US" dirty="0" err="1">
                          <a:effectLst/>
                        </a:rPr>
                        <a:t>func</a:t>
                      </a:r>
                      <a:r>
                        <a:rPr lang="en-US" dirty="0">
                          <a:effectLst/>
                        </a:rPr>
                        <a:t>)</a:t>
                      </a:r>
                    </a:p>
                  </a:txBody>
                  <a:tcPr marL="76200" marR="76200" marT="76200" marB="76200" anchor="ctr"/>
                </a:tc>
                <a:tc>
                  <a:txBody>
                    <a:bodyPr/>
                    <a:lstStyle/>
                    <a:p>
                      <a:pPr algn="just"/>
                      <a:r>
                        <a:rPr lang="en-US" dirty="0">
                          <a:effectLst/>
                        </a:rPr>
                        <a:t>map(</a:t>
                      </a:r>
                      <a:r>
                        <a:rPr lang="en-US" dirty="0" err="1">
                          <a:effectLst/>
                        </a:rPr>
                        <a:t>func</a:t>
                      </a:r>
                      <a:r>
                        <a:rPr lang="en-US" dirty="0">
                          <a:effectLst/>
                        </a:rPr>
                        <a:t>) returns a new </a:t>
                      </a:r>
                      <a:r>
                        <a:rPr lang="en-US" dirty="0" err="1">
                          <a:effectLst/>
                        </a:rPr>
                        <a:t>DStream</a:t>
                      </a:r>
                      <a:r>
                        <a:rPr lang="en-US" dirty="0">
                          <a:effectLst/>
                        </a:rPr>
                        <a:t> by passing each element of the source </a:t>
                      </a:r>
                      <a:r>
                        <a:rPr lang="en-US" dirty="0" err="1">
                          <a:effectLst/>
                        </a:rPr>
                        <a:t>DStream</a:t>
                      </a:r>
                      <a:r>
                        <a:rPr lang="en-US" dirty="0">
                          <a:effectLst/>
                        </a:rPr>
                        <a:t> through a function </a:t>
                      </a:r>
                      <a:r>
                        <a:rPr lang="en-US" dirty="0" err="1">
                          <a:effectLst/>
                        </a:rPr>
                        <a:t>func</a:t>
                      </a:r>
                      <a:r>
                        <a:rPr lang="en-US" dirty="0">
                          <a:effectLst/>
                        </a:rPr>
                        <a:t>.</a:t>
                      </a:r>
                    </a:p>
                  </a:txBody>
                  <a:tcPr marL="76200" marR="76200" marT="76200" marB="76200" anchor="ctr"/>
                </a:tc>
                <a:extLst>
                  <a:ext uri="{0D108BD9-81ED-4DB2-BD59-A6C34878D82A}">
                    <a16:rowId xmlns:a16="http://schemas.microsoft.com/office/drawing/2014/main" val="1705848706"/>
                  </a:ext>
                </a:extLst>
              </a:tr>
              <a:tr h="460467">
                <a:tc>
                  <a:txBody>
                    <a:bodyPr/>
                    <a:lstStyle/>
                    <a:p>
                      <a:pPr algn="ctr"/>
                      <a:r>
                        <a:rPr lang="en-US" dirty="0" err="1">
                          <a:effectLst/>
                        </a:rPr>
                        <a:t>flatMap</a:t>
                      </a:r>
                      <a:r>
                        <a:rPr lang="en-US" dirty="0">
                          <a:effectLst/>
                        </a:rPr>
                        <a:t>(</a:t>
                      </a:r>
                      <a:r>
                        <a:rPr lang="en-US" dirty="0" err="1">
                          <a:effectLst/>
                        </a:rPr>
                        <a:t>func</a:t>
                      </a:r>
                      <a:r>
                        <a:rPr lang="en-US" dirty="0">
                          <a:effectLst/>
                        </a:rPr>
                        <a:t>)</a:t>
                      </a:r>
                    </a:p>
                  </a:txBody>
                  <a:tcPr marL="76200" marR="76200" marT="76200" marB="76200" anchor="ctr"/>
                </a:tc>
                <a:tc>
                  <a:txBody>
                    <a:bodyPr/>
                    <a:lstStyle/>
                    <a:p>
                      <a:pPr algn="just"/>
                      <a:r>
                        <a:rPr lang="en-US">
                          <a:effectLst/>
                        </a:rPr>
                        <a:t>flatMap(func) is similar to map(func) but each input item can be mapped to 0 or more output items and returns a new DStream by passing each source element through a function func.</a:t>
                      </a:r>
                    </a:p>
                  </a:txBody>
                  <a:tcPr marL="76200" marR="76200" marT="76200" marB="76200" anchor="ctr"/>
                </a:tc>
                <a:extLst>
                  <a:ext uri="{0D108BD9-81ED-4DB2-BD59-A6C34878D82A}">
                    <a16:rowId xmlns:a16="http://schemas.microsoft.com/office/drawing/2014/main" val="3620713438"/>
                  </a:ext>
                </a:extLst>
              </a:tr>
              <a:tr h="228600">
                <a:tc>
                  <a:txBody>
                    <a:bodyPr/>
                    <a:lstStyle/>
                    <a:p>
                      <a:pPr algn="ctr"/>
                      <a:r>
                        <a:rPr lang="en-US" dirty="0">
                          <a:effectLst/>
                        </a:rPr>
                        <a:t>filter(</a:t>
                      </a:r>
                      <a:r>
                        <a:rPr lang="en-US" dirty="0" err="1">
                          <a:effectLst/>
                        </a:rPr>
                        <a:t>func</a:t>
                      </a:r>
                      <a:r>
                        <a:rPr lang="en-US" dirty="0">
                          <a:effectLst/>
                        </a:rPr>
                        <a:t>)</a:t>
                      </a:r>
                    </a:p>
                  </a:txBody>
                  <a:tcPr marL="76200" marR="76200" marT="76200" marB="76200" anchor="ctr"/>
                </a:tc>
                <a:tc>
                  <a:txBody>
                    <a:bodyPr/>
                    <a:lstStyle/>
                    <a:p>
                      <a:pPr algn="just"/>
                      <a:r>
                        <a:rPr lang="en-US">
                          <a:effectLst/>
                        </a:rPr>
                        <a:t>filter(func) returns a new DStream by selecting only the records of the source DStream on which func returns true.</a:t>
                      </a:r>
                    </a:p>
                  </a:txBody>
                  <a:tcPr marL="76200" marR="76200" marT="76200" marB="76200" anchor="ctr"/>
                </a:tc>
                <a:extLst>
                  <a:ext uri="{0D108BD9-81ED-4DB2-BD59-A6C34878D82A}">
                    <a16:rowId xmlns:a16="http://schemas.microsoft.com/office/drawing/2014/main" val="3334591410"/>
                  </a:ext>
                </a:extLst>
              </a:tr>
              <a:tr h="228600">
                <a:tc>
                  <a:txBody>
                    <a:bodyPr/>
                    <a:lstStyle/>
                    <a:p>
                      <a:pPr algn="ctr"/>
                      <a:r>
                        <a:rPr lang="en-US" dirty="0">
                          <a:effectLst/>
                        </a:rPr>
                        <a:t>reduce(</a:t>
                      </a:r>
                      <a:r>
                        <a:rPr lang="en-US" dirty="0" err="1">
                          <a:effectLst/>
                        </a:rPr>
                        <a:t>func</a:t>
                      </a:r>
                      <a:r>
                        <a:rPr lang="en-US" dirty="0">
                          <a:effectLst/>
                        </a:rPr>
                        <a:t>)</a:t>
                      </a:r>
                    </a:p>
                  </a:txBody>
                  <a:tcPr marL="76200" marR="76200" marT="76200" marB="76200" anchor="ctr"/>
                </a:tc>
                <a:tc>
                  <a:txBody>
                    <a:bodyPr/>
                    <a:lstStyle/>
                    <a:p>
                      <a:pPr algn="just"/>
                      <a:r>
                        <a:rPr lang="en-US">
                          <a:effectLst/>
                        </a:rPr>
                        <a:t>reduce(func) returns a new DStream of single-element RDDs by aggregating the elements in each RDD of the source DStream using a function func.</a:t>
                      </a:r>
                    </a:p>
                  </a:txBody>
                  <a:tcPr marL="76200" marR="76200" marT="76200" marB="76200" anchor="ctr"/>
                </a:tc>
                <a:extLst>
                  <a:ext uri="{0D108BD9-81ED-4DB2-BD59-A6C34878D82A}">
                    <a16:rowId xmlns:a16="http://schemas.microsoft.com/office/drawing/2014/main" val="728614808"/>
                  </a:ext>
                </a:extLst>
              </a:tr>
              <a:tr h="228600">
                <a:tc>
                  <a:txBody>
                    <a:bodyPr/>
                    <a:lstStyle/>
                    <a:p>
                      <a:pPr algn="ctr"/>
                      <a:r>
                        <a:rPr lang="en-US" dirty="0" err="1">
                          <a:effectLst/>
                        </a:rPr>
                        <a:t>groupBy</a:t>
                      </a:r>
                      <a:r>
                        <a:rPr lang="en-US" dirty="0">
                          <a:effectLst/>
                        </a:rPr>
                        <a:t>(</a:t>
                      </a:r>
                      <a:r>
                        <a:rPr lang="en-US" dirty="0" err="1">
                          <a:effectLst/>
                        </a:rPr>
                        <a:t>func</a:t>
                      </a:r>
                      <a:r>
                        <a:rPr lang="en-US" dirty="0">
                          <a:effectLst/>
                        </a:rPr>
                        <a:t>)</a:t>
                      </a:r>
                    </a:p>
                  </a:txBody>
                  <a:tcPr marL="76200" marR="76200" marT="76200" marB="76200" anchor="ctr"/>
                </a:tc>
                <a:tc>
                  <a:txBody>
                    <a:bodyPr/>
                    <a:lstStyle/>
                    <a:p>
                      <a:pPr algn="just"/>
                      <a:r>
                        <a:rPr lang="en-US" dirty="0" err="1">
                          <a:effectLst/>
                        </a:rPr>
                        <a:t>groupBy</a:t>
                      </a:r>
                      <a:r>
                        <a:rPr lang="en-US" dirty="0">
                          <a:effectLst/>
                        </a:rPr>
                        <a:t>(</a:t>
                      </a:r>
                      <a:r>
                        <a:rPr lang="en-US" dirty="0" err="1">
                          <a:effectLst/>
                        </a:rPr>
                        <a:t>func</a:t>
                      </a:r>
                      <a:r>
                        <a:rPr lang="en-US" dirty="0">
                          <a:effectLst/>
                        </a:rPr>
                        <a:t>) returns the new RDD which basically is made up with a key and corresponding list of items of that group.</a:t>
                      </a:r>
                    </a:p>
                  </a:txBody>
                  <a:tcPr marL="76200" marR="76200" marT="76200" marB="76200" anchor="ctr"/>
                </a:tc>
                <a:extLst>
                  <a:ext uri="{0D108BD9-81ED-4DB2-BD59-A6C34878D82A}">
                    <a16:rowId xmlns:a16="http://schemas.microsoft.com/office/drawing/2014/main" val="4279622885"/>
                  </a:ext>
                </a:extLst>
              </a:tr>
            </a:tbl>
          </a:graphicData>
        </a:graphic>
      </p:graphicFrame>
      <p:sp>
        <p:nvSpPr>
          <p:cNvPr id="7" name="Rectangle 6"/>
          <p:cNvSpPr/>
          <p:nvPr/>
        </p:nvSpPr>
        <p:spPr>
          <a:xfrm>
            <a:off x="457200" y="1567413"/>
            <a:ext cx="7815146" cy="646331"/>
          </a:xfrm>
          <a:prstGeom prst="rect">
            <a:avLst/>
          </a:prstGeom>
        </p:spPr>
        <p:txBody>
          <a:bodyPr wrap="square">
            <a:spAutoFit/>
          </a:bodyPr>
          <a:lstStyle/>
          <a:p>
            <a:pPr marL="285750" indent="-285750">
              <a:buFont typeface="Arial" panose="020B0604020202020204" pitchFamily="34" charset="0"/>
              <a:buChar char="•"/>
            </a:pPr>
            <a:r>
              <a:rPr lang="en-US" dirty="0" err="1"/>
              <a:t>DStreams</a:t>
            </a:r>
            <a:r>
              <a:rPr lang="en-US" dirty="0"/>
              <a:t> expose most of the common RDD operations</a:t>
            </a:r>
          </a:p>
          <a:p>
            <a:pPr marL="285750" indent="-285750">
              <a:buFont typeface="Arial" panose="020B0604020202020204" pitchFamily="34" charset="0"/>
              <a:buChar char="•"/>
            </a:pPr>
            <a:r>
              <a:rPr lang="en-US" dirty="0" err="1"/>
              <a:t>Dstreams</a:t>
            </a:r>
            <a:r>
              <a:rPr lang="en-US" dirty="0"/>
              <a:t> transformations applied to a </a:t>
            </a:r>
            <a:r>
              <a:rPr lang="en-US" dirty="0" err="1"/>
              <a:t>DStream</a:t>
            </a:r>
            <a:r>
              <a:rPr lang="en-US" dirty="0"/>
              <a:t>, results in a new </a:t>
            </a:r>
            <a:r>
              <a:rPr lang="en-US" dirty="0" err="1"/>
              <a:t>DStream</a:t>
            </a:r>
            <a:r>
              <a:rPr lang="en-US" dirty="0"/>
              <a:t> </a:t>
            </a:r>
          </a:p>
        </p:txBody>
      </p:sp>
    </p:spTree>
    <p:extLst>
      <p:ext uri="{BB962C8B-B14F-4D97-AF65-F5344CB8AC3E}">
        <p14:creationId xmlns:p14="http://schemas.microsoft.com/office/powerpoint/2010/main" val="631341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Vs </a:t>
            </a:r>
            <a:r>
              <a:rPr lang="en-US" dirty="0" err="1"/>
              <a:t>Stateful</a:t>
            </a:r>
            <a:r>
              <a:rPr lang="en-US" dirty="0"/>
              <a:t> Streaming</a:t>
            </a:r>
          </a:p>
        </p:txBody>
      </p:sp>
      <p:sp>
        <p:nvSpPr>
          <p:cNvPr id="4" name="Content Placeholder 3"/>
          <p:cNvSpPr>
            <a:spLocks noGrp="1"/>
          </p:cNvSpPr>
          <p:nvPr>
            <p:ph idx="1"/>
          </p:nvPr>
        </p:nvSpPr>
        <p:spPr>
          <a:xfrm>
            <a:off x="457200" y="1624012"/>
            <a:ext cx="8229600" cy="4525963"/>
          </a:xfrm>
        </p:spPr>
        <p:txBody>
          <a:bodyPr>
            <a:normAutofit fontScale="92500" lnSpcReduction="20000"/>
          </a:bodyPr>
          <a:lstStyle/>
          <a:p>
            <a:r>
              <a:rPr lang="en-US" dirty="0" err="1"/>
              <a:t>Stateful</a:t>
            </a:r>
            <a:r>
              <a:rPr lang="en-US" dirty="0"/>
              <a:t> Streaming: The processing of the current data/batch is dependent on the data/batch that has been processed already</a:t>
            </a:r>
          </a:p>
          <a:p>
            <a:endParaRPr lang="en-US" dirty="0"/>
          </a:p>
          <a:p>
            <a:pPr marL="0" indent="0">
              <a:buNone/>
            </a:pPr>
            <a:r>
              <a:rPr lang="en-US" dirty="0"/>
              <a:t>For word count example</a:t>
            </a:r>
          </a:p>
          <a:p>
            <a:pPr marL="0" indent="0">
              <a:buNone/>
            </a:pPr>
            <a:r>
              <a:rPr lang="en-US" dirty="0"/>
              <a:t>(I, 1), (am, 1), (Engineer, 1)</a:t>
            </a:r>
          </a:p>
          <a:p>
            <a:pPr marL="0" indent="0">
              <a:buNone/>
            </a:pPr>
            <a:endParaRPr lang="en-US" dirty="0"/>
          </a:p>
          <a:p>
            <a:pPr marL="0" indent="0">
              <a:buNone/>
            </a:pPr>
            <a:r>
              <a:rPr lang="en-US" dirty="0"/>
              <a:t>What if you stream this data twice? What you get?</a:t>
            </a:r>
          </a:p>
          <a:p>
            <a:pPr marL="0" indent="0">
              <a:buNone/>
            </a:pPr>
            <a:r>
              <a:rPr lang="en-US" dirty="0"/>
              <a:t>Will you get same output (count is 1) or you get double count?</a:t>
            </a:r>
          </a:p>
        </p:txBody>
      </p:sp>
      <p:sp>
        <p:nvSpPr>
          <p:cNvPr id="3" name="Slide Number Placeholder 2"/>
          <p:cNvSpPr>
            <a:spLocks noGrp="1"/>
          </p:cNvSpPr>
          <p:nvPr>
            <p:ph type="sldNum" sz="quarter" idx="12"/>
          </p:nvPr>
        </p:nvSpPr>
        <p:spPr/>
        <p:txBody>
          <a:bodyPr/>
          <a:lstStyle/>
          <a:p>
            <a:fld id="{71BD4A25-22B2-48E3-9FC3-0D375F0F72AF}" type="slidenum">
              <a:rPr lang="en-US" smtClean="0"/>
              <a:t>25</a:t>
            </a:fld>
            <a:endParaRPr lang="en-US"/>
          </a:p>
        </p:txBody>
      </p:sp>
    </p:spTree>
    <p:extLst>
      <p:ext uri="{BB962C8B-B14F-4D97-AF65-F5344CB8AC3E}">
        <p14:creationId xmlns:p14="http://schemas.microsoft.com/office/powerpoint/2010/main" val="267242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p:txBody>
          <a:bodyPr/>
          <a:lstStyle/>
          <a:p>
            <a:r>
              <a:rPr lang="en-US"/>
              <a:t>DStreams Stateful Transformations</a:t>
            </a:r>
          </a:p>
        </p:txBody>
      </p:sp>
      <p:sp>
        <p:nvSpPr>
          <p:cNvPr id="99" name="Google Shape;99;p7"/>
          <p:cNvSpPr txBox="1">
            <a:spLocks noGrp="1"/>
          </p:cNvSpPr>
          <p:nvPr>
            <p:ph idx="1"/>
          </p:nvPr>
        </p:nvSpPr>
        <p:spPr/>
        <p:txBody>
          <a:bodyPr>
            <a:normAutofit fontScale="85000" lnSpcReduction="10000"/>
          </a:bodyPr>
          <a:lstStyle/>
          <a:p>
            <a:r>
              <a:rPr lang="en-US" dirty="0"/>
              <a:t>A particularly interesting </a:t>
            </a:r>
            <a:r>
              <a:rPr lang="en-US" dirty="0" err="1"/>
              <a:t>DStream</a:t>
            </a:r>
            <a:r>
              <a:rPr lang="en-US" dirty="0"/>
              <a:t> transformation is </a:t>
            </a:r>
            <a:r>
              <a:rPr lang="en-US" b="1" i="1" dirty="0" err="1"/>
              <a:t>updateStateByKey</a:t>
            </a:r>
            <a:r>
              <a:rPr lang="en-US" dirty="0"/>
              <a:t> which enables defining and updating a long-running state over all the RDDs in the </a:t>
            </a:r>
            <a:r>
              <a:rPr lang="en-US" dirty="0" err="1"/>
              <a:t>DStream</a:t>
            </a:r>
            <a:r>
              <a:rPr lang="en-US" dirty="0"/>
              <a:t>!</a:t>
            </a:r>
          </a:p>
          <a:p>
            <a:r>
              <a:rPr lang="en-US" dirty="0"/>
              <a:t>A state can be of any data type and it gets updated with new values in each batch.</a:t>
            </a:r>
          </a:p>
          <a:p>
            <a:r>
              <a:rPr lang="en-US" dirty="0"/>
              <a:t>For example, in a streaming variant of the word count example, the state can be defined as the count of each word so far, and it gets updated by each new batch by adding the number of occurrences of each word in the batch to its long-running count.</a:t>
            </a:r>
          </a:p>
        </p:txBody>
      </p:sp>
    </p:spTree>
    <p:extLst>
      <p:ext uri="{BB962C8B-B14F-4D97-AF65-F5344CB8AC3E}">
        <p14:creationId xmlns:p14="http://schemas.microsoft.com/office/powerpoint/2010/main" val="322448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p:txBody>
          <a:bodyPr>
            <a:normAutofit fontScale="90000"/>
          </a:bodyPr>
          <a:lstStyle/>
          <a:p>
            <a:r>
              <a:rPr lang="en-US"/>
              <a:t>DStreams Windowed Transformations</a:t>
            </a:r>
          </a:p>
        </p:txBody>
      </p:sp>
      <p:sp>
        <p:nvSpPr>
          <p:cNvPr id="105" name="Google Shape;105;p8"/>
          <p:cNvSpPr txBox="1">
            <a:spLocks noGrp="1"/>
          </p:cNvSpPr>
          <p:nvPr>
            <p:ph idx="1"/>
          </p:nvPr>
        </p:nvSpPr>
        <p:spPr>
          <a:xfrm>
            <a:off x="446049" y="1417638"/>
            <a:ext cx="8229600" cy="2285999"/>
          </a:xfrm>
        </p:spPr>
        <p:txBody>
          <a:bodyPr>
            <a:normAutofit fontScale="85000" lnSpcReduction="10000"/>
          </a:bodyPr>
          <a:lstStyle/>
          <a:p>
            <a:r>
              <a:rPr lang="en-US" dirty="0"/>
              <a:t>Another interesting type of </a:t>
            </a:r>
            <a:r>
              <a:rPr lang="en-US" dirty="0" err="1"/>
              <a:t>DStream</a:t>
            </a:r>
            <a:r>
              <a:rPr lang="en-US" dirty="0"/>
              <a:t> transformations are windowed transformations which enables processing on multiple RDDs within a window.</a:t>
            </a:r>
          </a:p>
          <a:p>
            <a:r>
              <a:rPr lang="en-US" dirty="0"/>
              <a:t>A window is defined by two parameters; its length &amp; sliding interval.</a:t>
            </a:r>
          </a:p>
          <a:p>
            <a:endParaRPr lang="en-US" dirty="0"/>
          </a:p>
          <a:p>
            <a:endParaRPr lang="en-US" dirty="0"/>
          </a:p>
          <a:p>
            <a:endParaRPr lang="en-US" dirty="0"/>
          </a:p>
          <a:p>
            <a:endParaRPr lang="en-US" dirty="0"/>
          </a:p>
        </p:txBody>
      </p:sp>
      <p:pic>
        <p:nvPicPr>
          <p:cNvPr id="106" name="Google Shape;106;p8"/>
          <p:cNvPicPr preferRelativeResize="0"/>
          <p:nvPr/>
        </p:nvPicPr>
        <p:blipFill rotWithShape="1">
          <a:blip r:embed="rId3">
            <a:alphaModFix/>
          </a:blip>
          <a:srcRect/>
          <a:stretch/>
        </p:blipFill>
        <p:spPr>
          <a:xfrm>
            <a:off x="990600" y="3724081"/>
            <a:ext cx="6943975" cy="27105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9686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bwMode="auto">
          <a:xfrm>
            <a:off x="545284" y="2565809"/>
            <a:ext cx="8068550" cy="2861472"/>
          </a:xfrm>
          <a:prstGeom prst="rect">
            <a:avLst/>
          </a:prstGeom>
          <a:solidFill>
            <a:schemeClr val="bg1">
              <a:lumMod val="85000"/>
            </a:schemeClr>
          </a:solidFill>
          <a:ln w="63500">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Windowing in Spark</a:t>
            </a:r>
          </a:p>
        </p:txBody>
      </p:sp>
      <p:sp>
        <p:nvSpPr>
          <p:cNvPr id="4" name="TextBox 3"/>
          <p:cNvSpPr txBox="1"/>
          <p:nvPr/>
        </p:nvSpPr>
        <p:spPr>
          <a:xfrm>
            <a:off x="220127" y="2149811"/>
            <a:ext cx="8304686" cy="300082"/>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410760" lvl="1" indent="-329523" defTabSz="671827">
              <a:spcBef>
                <a:spcPts val="450"/>
              </a:spcBef>
              <a:spcAft>
                <a:spcPts val="441"/>
              </a:spcAft>
              <a:tabLst>
                <a:tab pos="474605" algn="l"/>
              </a:tabLst>
            </a:pPr>
            <a:endParaRPr lang="en-US" sz="1500" kern="0" dirty="0"/>
          </a:p>
        </p:txBody>
      </p:sp>
      <p:sp>
        <p:nvSpPr>
          <p:cNvPr id="5" name="TextBox 4"/>
          <p:cNvSpPr txBox="1"/>
          <p:nvPr/>
        </p:nvSpPr>
        <p:spPr>
          <a:xfrm>
            <a:off x="0" y="1584947"/>
            <a:ext cx="8718799" cy="696601"/>
          </a:xfrm>
          <a:prstGeom prst="rect">
            <a:avLst/>
          </a:prstGeom>
          <a:solidFill>
            <a:schemeClr val="bg1"/>
          </a:solidFill>
          <a:ln>
            <a:noFill/>
          </a:ln>
        </p:spPr>
        <p:txBody>
          <a:bodyPr wrap="square" lIns="268928">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81237" lvl="1" indent="0" defTabSz="671827">
              <a:spcBef>
                <a:spcPts val="450"/>
              </a:spcBef>
              <a:spcAft>
                <a:spcPts val="441"/>
              </a:spcAft>
              <a:buNone/>
              <a:tabLst>
                <a:tab pos="474605" algn="l"/>
              </a:tabLst>
            </a:pPr>
            <a:r>
              <a:rPr lang="en-US" sz="1765" kern="0" dirty="0">
                <a:solidFill>
                  <a:schemeClr val="tx1"/>
                </a:solidFill>
                <a:latin typeface="+mj-lt"/>
              </a:rPr>
              <a:t>Spark provides a set of transformations that apply to a </a:t>
            </a:r>
            <a:r>
              <a:rPr lang="en-US" sz="1765" b="1" i="1" kern="0" dirty="0">
                <a:solidFill>
                  <a:schemeClr val="tx1"/>
                </a:solidFill>
                <a:latin typeface="+mj-lt"/>
              </a:rPr>
              <a:t>sliding window </a:t>
            </a:r>
            <a:r>
              <a:rPr lang="en-US" sz="1765" kern="0" dirty="0">
                <a:solidFill>
                  <a:schemeClr val="tx1"/>
                </a:solidFill>
                <a:latin typeface="+mj-lt"/>
              </a:rPr>
              <a:t>of data.</a:t>
            </a:r>
          </a:p>
          <a:p>
            <a:pPr marL="81237" lvl="1" indent="0" defTabSz="671827">
              <a:spcBef>
                <a:spcPts val="450"/>
              </a:spcBef>
              <a:spcAft>
                <a:spcPts val="0"/>
              </a:spcAft>
              <a:buNone/>
              <a:tabLst>
                <a:tab pos="474605" algn="l"/>
              </a:tabLst>
            </a:pPr>
            <a:r>
              <a:rPr lang="en-US" sz="1765" kern="0" dirty="0">
                <a:solidFill>
                  <a:schemeClr val="tx1"/>
                </a:solidFill>
                <a:latin typeface="+mj-lt"/>
              </a:rPr>
              <a:t>A window is defined by two parameters: window length and slide interval.</a:t>
            </a:r>
          </a:p>
        </p:txBody>
      </p:sp>
      <p:grpSp>
        <p:nvGrpSpPr>
          <p:cNvPr id="35" name="Group 34"/>
          <p:cNvGrpSpPr/>
          <p:nvPr/>
        </p:nvGrpSpPr>
        <p:grpSpPr>
          <a:xfrm>
            <a:off x="949920" y="3339310"/>
            <a:ext cx="7477425" cy="444067"/>
            <a:chOff x="1291956" y="3324480"/>
            <a:chExt cx="10169817" cy="603962"/>
          </a:xfrm>
        </p:grpSpPr>
        <p:cxnSp>
          <p:nvCxnSpPr>
            <p:cNvPr id="25" name="Straight Arrow Connector 24"/>
            <p:cNvCxnSpPr/>
            <p:nvPr/>
          </p:nvCxnSpPr>
          <p:spPr>
            <a:xfrm>
              <a:off x="1291956" y="3532279"/>
              <a:ext cx="10169817" cy="0"/>
            </a:xfrm>
            <a:prstGeom prst="straightConnector1">
              <a:avLst/>
            </a:prstGeom>
            <a:ln w="762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235057" y="3324480"/>
              <a:ext cx="747564" cy="603962"/>
            </a:xfrm>
            <a:prstGeom prst="rect">
              <a:avLst/>
            </a:prstGeom>
            <a:solidFill>
              <a:schemeClr val="bg1"/>
            </a:solidFill>
            <a:ln>
              <a:noFill/>
            </a:ln>
          </p:spPr>
          <p:txBody>
            <a:bodyPr wrap="square" tIns="67232" bIns="67232">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82854" lvl="1" indent="0" defTabSz="671827">
                <a:spcBef>
                  <a:spcPts val="450"/>
                </a:spcBef>
                <a:spcAft>
                  <a:spcPts val="441"/>
                </a:spcAft>
                <a:buNone/>
                <a:tabLst>
                  <a:tab pos="474605" algn="l"/>
                </a:tabLst>
              </a:pPr>
              <a:r>
                <a:rPr lang="en-US" sz="1176" kern="0" dirty="0"/>
                <a:t>Secs</a:t>
              </a:r>
              <a:r>
                <a:rPr lang="en-US" sz="1050" kern="0" dirty="0"/>
                <a:t>.</a:t>
              </a:r>
            </a:p>
          </p:txBody>
        </p:sp>
      </p:grpSp>
      <p:cxnSp>
        <p:nvCxnSpPr>
          <p:cNvPr id="62" name="Straight Arrow Connector 61"/>
          <p:cNvCxnSpPr/>
          <p:nvPr/>
        </p:nvCxnSpPr>
        <p:spPr>
          <a:xfrm>
            <a:off x="4869642" y="3444174"/>
            <a:ext cx="4669" cy="485299"/>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66" idx="0"/>
          </p:cNvCxnSpPr>
          <p:nvPr/>
        </p:nvCxnSpPr>
        <p:spPr>
          <a:xfrm>
            <a:off x="7015733" y="3498606"/>
            <a:ext cx="7237" cy="432865"/>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922713" y="3359658"/>
            <a:ext cx="6269275" cy="273321"/>
            <a:chOff x="1254953" y="3529952"/>
            <a:chExt cx="8526649" cy="371736"/>
          </a:xfrm>
        </p:grpSpPr>
        <p:grpSp>
          <p:nvGrpSpPr>
            <p:cNvPr id="14" name="Group 13"/>
            <p:cNvGrpSpPr/>
            <p:nvPr/>
          </p:nvGrpSpPr>
          <p:grpSpPr>
            <a:xfrm>
              <a:off x="1254953" y="3529952"/>
              <a:ext cx="473703" cy="371736"/>
              <a:chOff x="1254953" y="3529952"/>
              <a:chExt cx="473703" cy="371736"/>
            </a:xfrm>
          </p:grpSpPr>
          <p:sp>
            <p:nvSpPr>
              <p:cNvPr id="6" name="Rectangle 5"/>
              <p:cNvSpPr/>
              <p:nvPr/>
            </p:nvSpPr>
            <p:spPr bwMode="auto">
              <a:xfrm>
                <a:off x="1254953"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36" name="TextBox 35"/>
              <p:cNvSpPr txBox="1"/>
              <p:nvPr/>
            </p:nvSpPr>
            <p:spPr>
              <a:xfrm>
                <a:off x="1291956"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1</a:t>
                </a:r>
              </a:p>
            </p:txBody>
          </p:sp>
        </p:grpSp>
        <p:grpSp>
          <p:nvGrpSpPr>
            <p:cNvPr id="15" name="Group 14"/>
            <p:cNvGrpSpPr/>
            <p:nvPr/>
          </p:nvGrpSpPr>
          <p:grpSpPr>
            <a:xfrm>
              <a:off x="1987039" y="3529952"/>
              <a:ext cx="473703" cy="371736"/>
              <a:chOff x="2009907" y="3529952"/>
              <a:chExt cx="473703" cy="371736"/>
            </a:xfrm>
          </p:grpSpPr>
          <p:sp>
            <p:nvSpPr>
              <p:cNvPr id="7" name="Rectangle 6"/>
              <p:cNvSpPr/>
              <p:nvPr/>
            </p:nvSpPr>
            <p:spPr bwMode="auto">
              <a:xfrm>
                <a:off x="2009907"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37" name="TextBox 36"/>
              <p:cNvSpPr txBox="1"/>
              <p:nvPr/>
            </p:nvSpPr>
            <p:spPr>
              <a:xfrm>
                <a:off x="2046909"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2</a:t>
                </a:r>
              </a:p>
            </p:txBody>
          </p:sp>
        </p:grpSp>
        <p:grpSp>
          <p:nvGrpSpPr>
            <p:cNvPr id="16" name="Group 15"/>
            <p:cNvGrpSpPr/>
            <p:nvPr/>
          </p:nvGrpSpPr>
          <p:grpSpPr>
            <a:xfrm>
              <a:off x="2719125" y="3529952"/>
              <a:ext cx="473703" cy="371736"/>
              <a:chOff x="2750079" y="3529952"/>
              <a:chExt cx="473703" cy="371736"/>
            </a:xfrm>
          </p:grpSpPr>
          <p:sp>
            <p:nvSpPr>
              <p:cNvPr id="9" name="Rectangle 8"/>
              <p:cNvSpPr/>
              <p:nvPr/>
            </p:nvSpPr>
            <p:spPr bwMode="auto">
              <a:xfrm>
                <a:off x="2750079"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38" name="TextBox 37"/>
              <p:cNvSpPr txBox="1"/>
              <p:nvPr/>
            </p:nvSpPr>
            <p:spPr>
              <a:xfrm>
                <a:off x="2787082"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3</a:t>
                </a:r>
              </a:p>
            </p:txBody>
          </p:sp>
        </p:grpSp>
        <p:grpSp>
          <p:nvGrpSpPr>
            <p:cNvPr id="17" name="Group 16"/>
            <p:cNvGrpSpPr/>
            <p:nvPr/>
          </p:nvGrpSpPr>
          <p:grpSpPr>
            <a:xfrm>
              <a:off x="3451211" y="3529952"/>
              <a:ext cx="473703" cy="371736"/>
              <a:chOff x="3460629" y="3529952"/>
              <a:chExt cx="473703" cy="371736"/>
            </a:xfrm>
          </p:grpSpPr>
          <p:sp>
            <p:nvSpPr>
              <p:cNvPr id="10" name="Rectangle 9"/>
              <p:cNvSpPr/>
              <p:nvPr/>
            </p:nvSpPr>
            <p:spPr bwMode="auto">
              <a:xfrm>
                <a:off x="3460629"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39" name="TextBox 38"/>
              <p:cNvSpPr txBox="1"/>
              <p:nvPr/>
            </p:nvSpPr>
            <p:spPr>
              <a:xfrm>
                <a:off x="3497632"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4</a:t>
                </a:r>
              </a:p>
            </p:txBody>
          </p:sp>
        </p:grpSp>
        <p:grpSp>
          <p:nvGrpSpPr>
            <p:cNvPr id="18" name="Group 17"/>
            <p:cNvGrpSpPr/>
            <p:nvPr/>
          </p:nvGrpSpPr>
          <p:grpSpPr>
            <a:xfrm>
              <a:off x="4183297" y="3529952"/>
              <a:ext cx="473703" cy="371736"/>
              <a:chOff x="4185984" y="3529952"/>
              <a:chExt cx="473703" cy="371736"/>
            </a:xfrm>
          </p:grpSpPr>
          <p:sp>
            <p:nvSpPr>
              <p:cNvPr id="11" name="Rectangle 10"/>
              <p:cNvSpPr/>
              <p:nvPr/>
            </p:nvSpPr>
            <p:spPr bwMode="auto">
              <a:xfrm>
                <a:off x="4185984"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0" name="TextBox 39"/>
              <p:cNvSpPr txBox="1"/>
              <p:nvPr/>
            </p:nvSpPr>
            <p:spPr>
              <a:xfrm>
                <a:off x="4222987"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5</a:t>
                </a:r>
              </a:p>
            </p:txBody>
          </p:sp>
        </p:grpSp>
        <p:grpSp>
          <p:nvGrpSpPr>
            <p:cNvPr id="19" name="Group 18"/>
            <p:cNvGrpSpPr/>
            <p:nvPr/>
          </p:nvGrpSpPr>
          <p:grpSpPr>
            <a:xfrm>
              <a:off x="4915383" y="3529952"/>
              <a:ext cx="473703" cy="371736"/>
              <a:chOff x="4933559" y="3529952"/>
              <a:chExt cx="473703" cy="371736"/>
            </a:xfrm>
          </p:grpSpPr>
          <p:sp>
            <p:nvSpPr>
              <p:cNvPr id="26" name="Rectangle 25"/>
              <p:cNvSpPr/>
              <p:nvPr/>
            </p:nvSpPr>
            <p:spPr bwMode="auto">
              <a:xfrm>
                <a:off x="4933559"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1" name="TextBox 40"/>
              <p:cNvSpPr txBox="1"/>
              <p:nvPr/>
            </p:nvSpPr>
            <p:spPr>
              <a:xfrm>
                <a:off x="4970562"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6</a:t>
                </a:r>
              </a:p>
            </p:txBody>
          </p:sp>
        </p:grpSp>
        <p:grpSp>
          <p:nvGrpSpPr>
            <p:cNvPr id="20" name="Group 19"/>
            <p:cNvGrpSpPr/>
            <p:nvPr/>
          </p:nvGrpSpPr>
          <p:grpSpPr>
            <a:xfrm>
              <a:off x="5647469" y="3529952"/>
              <a:ext cx="473703" cy="371736"/>
              <a:chOff x="5688513" y="3529952"/>
              <a:chExt cx="473703" cy="371736"/>
            </a:xfrm>
          </p:grpSpPr>
          <p:sp>
            <p:nvSpPr>
              <p:cNvPr id="27" name="Rectangle 26"/>
              <p:cNvSpPr/>
              <p:nvPr/>
            </p:nvSpPr>
            <p:spPr bwMode="auto">
              <a:xfrm>
                <a:off x="5688513"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2" name="TextBox 41"/>
              <p:cNvSpPr txBox="1"/>
              <p:nvPr/>
            </p:nvSpPr>
            <p:spPr>
              <a:xfrm>
                <a:off x="5725515"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7</a:t>
                </a:r>
              </a:p>
            </p:txBody>
          </p:sp>
        </p:grpSp>
        <p:grpSp>
          <p:nvGrpSpPr>
            <p:cNvPr id="21" name="Group 20"/>
            <p:cNvGrpSpPr/>
            <p:nvPr/>
          </p:nvGrpSpPr>
          <p:grpSpPr>
            <a:xfrm>
              <a:off x="6379555" y="3529952"/>
              <a:ext cx="473703" cy="371736"/>
              <a:chOff x="6473094" y="3529952"/>
              <a:chExt cx="473703" cy="371736"/>
            </a:xfrm>
          </p:grpSpPr>
          <p:sp>
            <p:nvSpPr>
              <p:cNvPr id="28" name="Rectangle 27"/>
              <p:cNvSpPr/>
              <p:nvPr/>
            </p:nvSpPr>
            <p:spPr bwMode="auto">
              <a:xfrm>
                <a:off x="6473094"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3" name="TextBox 42"/>
              <p:cNvSpPr txBox="1"/>
              <p:nvPr/>
            </p:nvSpPr>
            <p:spPr>
              <a:xfrm>
                <a:off x="6510097"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8</a:t>
                </a:r>
              </a:p>
            </p:txBody>
          </p:sp>
        </p:grpSp>
        <p:grpSp>
          <p:nvGrpSpPr>
            <p:cNvPr id="22" name="Group 21"/>
            <p:cNvGrpSpPr/>
            <p:nvPr/>
          </p:nvGrpSpPr>
          <p:grpSpPr>
            <a:xfrm>
              <a:off x="7111641" y="3529952"/>
              <a:ext cx="473703" cy="371736"/>
              <a:chOff x="7183644" y="3529952"/>
              <a:chExt cx="473703" cy="371736"/>
            </a:xfrm>
          </p:grpSpPr>
          <p:sp>
            <p:nvSpPr>
              <p:cNvPr id="29" name="Rectangle 28"/>
              <p:cNvSpPr/>
              <p:nvPr/>
            </p:nvSpPr>
            <p:spPr bwMode="auto">
              <a:xfrm>
                <a:off x="7183644"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4" name="TextBox 43"/>
              <p:cNvSpPr txBox="1"/>
              <p:nvPr/>
            </p:nvSpPr>
            <p:spPr>
              <a:xfrm>
                <a:off x="7220647"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9</a:t>
                </a:r>
              </a:p>
            </p:txBody>
          </p:sp>
        </p:grpSp>
        <p:grpSp>
          <p:nvGrpSpPr>
            <p:cNvPr id="23" name="Group 22"/>
            <p:cNvGrpSpPr/>
            <p:nvPr/>
          </p:nvGrpSpPr>
          <p:grpSpPr>
            <a:xfrm>
              <a:off x="7843727" y="3529952"/>
              <a:ext cx="473703" cy="371736"/>
              <a:chOff x="7908999" y="3529952"/>
              <a:chExt cx="473703" cy="371736"/>
            </a:xfrm>
          </p:grpSpPr>
          <p:sp>
            <p:nvSpPr>
              <p:cNvPr id="30" name="Rectangle 29"/>
              <p:cNvSpPr/>
              <p:nvPr/>
            </p:nvSpPr>
            <p:spPr bwMode="auto">
              <a:xfrm>
                <a:off x="7908999"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5" name="TextBox 44"/>
              <p:cNvSpPr txBox="1"/>
              <p:nvPr/>
            </p:nvSpPr>
            <p:spPr>
              <a:xfrm>
                <a:off x="7946002"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10</a:t>
                </a:r>
              </a:p>
            </p:txBody>
          </p:sp>
        </p:grpSp>
        <p:grpSp>
          <p:nvGrpSpPr>
            <p:cNvPr id="24" name="Group 23"/>
            <p:cNvGrpSpPr/>
            <p:nvPr/>
          </p:nvGrpSpPr>
          <p:grpSpPr>
            <a:xfrm>
              <a:off x="8575813" y="3529952"/>
              <a:ext cx="473703" cy="371736"/>
              <a:chOff x="8560352" y="3529952"/>
              <a:chExt cx="473703" cy="371736"/>
            </a:xfrm>
          </p:grpSpPr>
          <p:sp>
            <p:nvSpPr>
              <p:cNvPr id="31" name="Rectangle 30"/>
              <p:cNvSpPr/>
              <p:nvPr/>
            </p:nvSpPr>
            <p:spPr bwMode="auto">
              <a:xfrm>
                <a:off x="8560352"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6" name="TextBox 45"/>
              <p:cNvSpPr txBox="1"/>
              <p:nvPr/>
            </p:nvSpPr>
            <p:spPr>
              <a:xfrm>
                <a:off x="8597354"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11</a:t>
                </a:r>
              </a:p>
            </p:txBody>
          </p:sp>
        </p:grpSp>
        <p:grpSp>
          <p:nvGrpSpPr>
            <p:cNvPr id="33" name="Group 32"/>
            <p:cNvGrpSpPr/>
            <p:nvPr/>
          </p:nvGrpSpPr>
          <p:grpSpPr>
            <a:xfrm>
              <a:off x="9307899" y="3529952"/>
              <a:ext cx="473703" cy="371736"/>
              <a:chOff x="9307899" y="3529952"/>
              <a:chExt cx="473703" cy="371736"/>
            </a:xfrm>
          </p:grpSpPr>
          <p:sp>
            <p:nvSpPr>
              <p:cNvPr id="32" name="Rectangle 31"/>
              <p:cNvSpPr/>
              <p:nvPr/>
            </p:nvSpPr>
            <p:spPr bwMode="auto">
              <a:xfrm>
                <a:off x="9307899" y="3529952"/>
                <a:ext cx="473703" cy="371736"/>
              </a:xfrm>
              <a:prstGeom prst="rect">
                <a:avLst/>
              </a:prstGeom>
              <a:solidFill>
                <a:srgbClr val="DC3C00"/>
              </a:solidFill>
              <a:ln>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47" name="TextBox 46"/>
              <p:cNvSpPr txBox="1"/>
              <p:nvPr/>
            </p:nvSpPr>
            <p:spPr>
              <a:xfrm>
                <a:off x="9344902" y="3540768"/>
                <a:ext cx="399696" cy="350104"/>
              </a:xfrm>
              <a:prstGeom prst="rect">
                <a:avLst/>
              </a:prstGeom>
              <a:noFill/>
              <a:ln>
                <a:solidFill>
                  <a:srgbClr val="DC3C00"/>
                </a:solidFill>
              </a:ln>
            </p:spPr>
            <p:txBody>
              <a:bodyPr wrap="none" lIns="137141" tIns="109713" rIns="137141" bIns="109713" rtlCol="0" anchor="ctr">
                <a:noAutofit/>
              </a:bodyPr>
              <a:lstStyle/>
              <a:p>
                <a:pPr algn="ctr" defTabSz="685669">
                  <a:lnSpc>
                    <a:spcPct val="90000"/>
                  </a:lnSpc>
                  <a:spcAft>
                    <a:spcPts val="450"/>
                  </a:spcAft>
                </a:pPr>
                <a:r>
                  <a:rPr lang="en-US" sz="1200" kern="0" dirty="0">
                    <a:solidFill>
                      <a:schemeClr val="bg1"/>
                    </a:solidFill>
                  </a:rPr>
                  <a:t>12</a:t>
                </a:r>
              </a:p>
            </p:txBody>
          </p:sp>
        </p:grpSp>
      </p:grpSp>
      <p:sp>
        <p:nvSpPr>
          <p:cNvPr id="50" name="Rounded Rectangle 49"/>
          <p:cNvSpPr/>
          <p:nvPr/>
        </p:nvSpPr>
        <p:spPr bwMode="auto">
          <a:xfrm>
            <a:off x="797336" y="3246700"/>
            <a:ext cx="4338432" cy="477608"/>
          </a:xfrm>
          <a:prstGeom prst="roundRect">
            <a:avLst/>
          </a:prstGeom>
          <a:noFill/>
          <a:ln w="3810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51" name="Rounded Rectangle 50"/>
          <p:cNvSpPr/>
          <p:nvPr/>
        </p:nvSpPr>
        <p:spPr bwMode="auto">
          <a:xfrm>
            <a:off x="2978746" y="3246008"/>
            <a:ext cx="4323383" cy="478301"/>
          </a:xfrm>
          <a:prstGeom prst="roundRect">
            <a:avLst/>
          </a:prstGeom>
          <a:no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sz="1500" b="1" kern="0" dirty="0">
              <a:solidFill>
                <a:srgbClr val="FFFFFF"/>
              </a:solidFill>
              <a:latin typeface="Segoe UI Light"/>
              <a:ea typeface="Segoe UI" pitchFamily="34" charset="0"/>
              <a:cs typeface="Segoe UI" pitchFamily="34" charset="0"/>
            </a:endParaRPr>
          </a:p>
        </p:txBody>
      </p:sp>
      <p:sp>
        <p:nvSpPr>
          <p:cNvPr id="53" name="TextBox 52"/>
          <p:cNvSpPr txBox="1"/>
          <p:nvPr/>
        </p:nvSpPr>
        <p:spPr>
          <a:xfrm>
            <a:off x="797335" y="2655589"/>
            <a:ext cx="3221715" cy="341456"/>
          </a:xfrm>
          <a:prstGeom prst="rect">
            <a:avLst/>
          </a:prstGeom>
          <a:noFill/>
        </p:spPr>
        <p:txBody>
          <a:bodyPr wrap="none" lIns="137141" tIns="109713" rIns="137141" bIns="109713" rtlCol="0" anchor="ctr">
            <a:noAutofit/>
          </a:bodyPr>
          <a:lstStyle/>
          <a:p>
            <a:pPr algn="ctr" defTabSz="685669">
              <a:lnSpc>
                <a:spcPct val="90000"/>
              </a:lnSpc>
              <a:spcAft>
                <a:spcPts val="450"/>
              </a:spcAft>
            </a:pPr>
            <a:r>
              <a:rPr lang="en-US" sz="1765" kern="0" dirty="0">
                <a:solidFill>
                  <a:srgbClr val="DC3C00"/>
                </a:solidFill>
              </a:rPr>
              <a:t>First 8 sec. window</a:t>
            </a:r>
          </a:p>
        </p:txBody>
      </p:sp>
      <p:sp>
        <p:nvSpPr>
          <p:cNvPr id="56" name="TextBox 55"/>
          <p:cNvSpPr txBox="1"/>
          <p:nvPr/>
        </p:nvSpPr>
        <p:spPr>
          <a:xfrm>
            <a:off x="4546502" y="2685508"/>
            <a:ext cx="3221715" cy="315999"/>
          </a:xfrm>
          <a:prstGeom prst="rect">
            <a:avLst/>
          </a:prstGeom>
          <a:noFill/>
        </p:spPr>
        <p:txBody>
          <a:bodyPr wrap="none" lIns="137141" tIns="109713" rIns="137141" bIns="109713" rtlCol="0" anchor="ctr">
            <a:noAutofit/>
          </a:bodyPr>
          <a:lstStyle/>
          <a:p>
            <a:pPr algn="ctr" defTabSz="685669">
              <a:lnSpc>
                <a:spcPct val="90000"/>
              </a:lnSpc>
              <a:spcAft>
                <a:spcPts val="450"/>
              </a:spcAft>
            </a:pPr>
            <a:r>
              <a:rPr lang="en-US" sz="1765" kern="0" dirty="0">
                <a:solidFill>
                  <a:schemeClr val="accent1"/>
                </a:solidFill>
              </a:rPr>
              <a:t>Second 8 sec. window</a:t>
            </a:r>
          </a:p>
        </p:txBody>
      </p:sp>
      <p:cxnSp>
        <p:nvCxnSpPr>
          <p:cNvPr id="58" name="Straight Arrow Connector 57"/>
          <p:cNvCxnSpPr/>
          <p:nvPr/>
        </p:nvCxnSpPr>
        <p:spPr>
          <a:xfrm>
            <a:off x="2397520" y="3096322"/>
            <a:ext cx="2" cy="1075"/>
          </a:xfrm>
          <a:prstGeom prst="straightConnector1">
            <a:avLst/>
          </a:prstGeom>
          <a:ln w="38100">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147119" y="3090882"/>
            <a:ext cx="2" cy="1075"/>
          </a:xfrm>
          <a:prstGeom prst="straightConnector1">
            <a:avLst/>
          </a:prstGeom>
          <a:ln w="38100">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90688" y="3929541"/>
            <a:ext cx="1485687" cy="461507"/>
          </a:xfrm>
          <a:prstGeom prst="rect">
            <a:avLst/>
          </a:prstGeom>
          <a:solidFill>
            <a:schemeClr val="bg1"/>
          </a:solidFill>
          <a:ln>
            <a:noFill/>
          </a:ln>
        </p:spPr>
        <p:txBody>
          <a:bodyPr wrap="square" tIns="67232" bIns="67232" anchor="ctr">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82854" lvl="1" indent="0" defTabSz="671827">
              <a:spcBef>
                <a:spcPts val="450"/>
              </a:spcBef>
              <a:spcAft>
                <a:spcPts val="441"/>
              </a:spcAft>
              <a:buNone/>
              <a:tabLst>
                <a:tab pos="474605" algn="l"/>
              </a:tabLst>
            </a:pPr>
            <a:r>
              <a:rPr lang="en-US" sz="1176" kern="0" dirty="0"/>
              <a:t>Window operation is performed here.</a:t>
            </a:r>
          </a:p>
        </p:txBody>
      </p:sp>
      <p:sp>
        <p:nvSpPr>
          <p:cNvPr id="66" name="TextBox 65"/>
          <p:cNvSpPr txBox="1"/>
          <p:nvPr/>
        </p:nvSpPr>
        <p:spPr>
          <a:xfrm>
            <a:off x="6277722" y="3931471"/>
            <a:ext cx="1490495" cy="787238"/>
          </a:xfrm>
          <a:prstGeom prst="rect">
            <a:avLst/>
          </a:prstGeom>
          <a:solidFill>
            <a:schemeClr val="bg1"/>
          </a:solidFill>
          <a:ln>
            <a:noFill/>
          </a:ln>
        </p:spPr>
        <p:txBody>
          <a:bodyPr wrap="square" tIns="67232" bIns="67232" anchor="ctr">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82854" lvl="1" indent="0" defTabSz="671827">
              <a:spcBef>
                <a:spcPts val="450"/>
              </a:spcBef>
              <a:spcAft>
                <a:spcPts val="441"/>
              </a:spcAft>
              <a:buNone/>
              <a:tabLst>
                <a:tab pos="474605" algn="l"/>
              </a:tabLst>
            </a:pPr>
            <a:r>
              <a:rPr lang="en-US" sz="1176" kern="0" dirty="0"/>
              <a:t>Window operation is performed here, </a:t>
            </a:r>
            <a:br>
              <a:rPr lang="en-US" sz="1176" kern="0" dirty="0"/>
            </a:br>
            <a:r>
              <a:rPr lang="en-US" sz="1176" kern="0" dirty="0"/>
              <a:t>4 seconds after the previous one.</a:t>
            </a:r>
          </a:p>
        </p:txBody>
      </p:sp>
      <p:sp>
        <p:nvSpPr>
          <p:cNvPr id="69" name="TextBox 68"/>
          <p:cNvSpPr txBox="1"/>
          <p:nvPr/>
        </p:nvSpPr>
        <p:spPr>
          <a:xfrm>
            <a:off x="1572910" y="4998884"/>
            <a:ext cx="5953649" cy="255198"/>
          </a:xfrm>
          <a:prstGeom prst="rect">
            <a:avLst/>
          </a:prstGeom>
          <a:solidFill>
            <a:schemeClr val="bg1"/>
          </a:solidFill>
          <a:ln>
            <a:noFill/>
          </a:ln>
        </p:spPr>
        <p:txBody>
          <a:bodyPr wrap="square" anchor="ctr">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82854" lvl="1" indent="0" defTabSz="671827">
              <a:spcBef>
                <a:spcPts val="450"/>
              </a:spcBef>
              <a:spcAft>
                <a:spcPts val="441"/>
              </a:spcAft>
              <a:buNone/>
              <a:tabLst>
                <a:tab pos="474605" algn="l"/>
              </a:tabLst>
            </a:pPr>
            <a:r>
              <a:rPr lang="en-US" sz="1176" kern="0" dirty="0">
                <a:solidFill>
                  <a:schemeClr val="tx2"/>
                </a:solidFill>
              </a:rPr>
              <a:t>“</a:t>
            </a:r>
            <a:r>
              <a:rPr lang="en-US" sz="1176" i="1" kern="0" dirty="0">
                <a:solidFill>
                  <a:schemeClr val="tx2"/>
                </a:solidFill>
              </a:rPr>
              <a:t>Tumbling window</a:t>
            </a:r>
            <a:r>
              <a:rPr lang="en-US" sz="1176" kern="0" dirty="0">
                <a:solidFill>
                  <a:schemeClr val="tx2"/>
                </a:solidFill>
              </a:rPr>
              <a:t>” effect can be achieved by making slide interval = window length</a:t>
            </a:r>
          </a:p>
        </p:txBody>
      </p:sp>
    </p:spTree>
    <p:extLst>
      <p:ext uri="{BB962C8B-B14F-4D97-AF65-F5344CB8AC3E}">
        <p14:creationId xmlns:p14="http://schemas.microsoft.com/office/powerpoint/2010/main" val="1487785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Window transformation operations</a:t>
            </a:r>
          </a:p>
        </p:txBody>
      </p:sp>
      <p:graphicFrame>
        <p:nvGraphicFramePr>
          <p:cNvPr id="4" name="Table 3"/>
          <p:cNvGraphicFramePr>
            <a:graphicFrameLocks noGrp="1"/>
          </p:cNvGraphicFramePr>
          <p:nvPr>
            <p:extLst>
              <p:ext uri="{D42A27DB-BD31-4B8C-83A1-F6EECF244321}">
                <p14:modId xmlns:p14="http://schemas.microsoft.com/office/powerpoint/2010/main" val="3954064363"/>
              </p:ext>
            </p:extLst>
          </p:nvPr>
        </p:nvGraphicFramePr>
        <p:xfrm>
          <a:off x="341997" y="1803007"/>
          <a:ext cx="8488022" cy="4445394"/>
        </p:xfrm>
        <a:graphic>
          <a:graphicData uri="http://schemas.openxmlformats.org/drawingml/2006/table">
            <a:tbl>
              <a:tblPr>
                <a:tableStyleId>{793D81CF-94F2-401A-BA57-92F5A7B2D0C5}</a:tableStyleId>
              </a:tblPr>
              <a:tblGrid>
                <a:gridCol w="2007362">
                  <a:extLst>
                    <a:ext uri="{9D8B030D-6E8A-4147-A177-3AD203B41FA5}">
                      <a16:colId xmlns:a16="http://schemas.microsoft.com/office/drawing/2014/main" val="20000"/>
                    </a:ext>
                  </a:extLst>
                </a:gridCol>
                <a:gridCol w="6480660">
                  <a:extLst>
                    <a:ext uri="{9D8B030D-6E8A-4147-A177-3AD203B41FA5}">
                      <a16:colId xmlns:a16="http://schemas.microsoft.com/office/drawing/2014/main" val="20001"/>
                    </a:ext>
                  </a:extLst>
                </a:gridCol>
              </a:tblGrid>
              <a:tr h="333653">
                <a:tc>
                  <a:txBody>
                    <a:bodyPr/>
                    <a:lstStyle/>
                    <a:p>
                      <a:pPr marL="0" indent="0" algn="l" fontAlgn="t">
                        <a:buFont typeface="Arial" panose="020B0604020202020204" pitchFamily="34" charset="0"/>
                        <a:buNone/>
                      </a:pPr>
                      <a:r>
                        <a:rPr lang="en-US" sz="1200" b="1" dirty="0">
                          <a:solidFill>
                            <a:schemeClr val="bg1"/>
                          </a:solidFill>
                          <a:effectLst/>
                        </a:rPr>
                        <a:t>Transformation</a:t>
                      </a:r>
                    </a:p>
                  </a:txBody>
                  <a:tcPr marL="67232" marR="67232" marT="0" marB="67232">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marL="0" indent="342900" algn="l" fontAlgn="t"/>
                      <a:r>
                        <a:rPr lang="en-US" sz="1200" b="1" dirty="0">
                          <a:solidFill>
                            <a:schemeClr val="bg1"/>
                          </a:solidFill>
                          <a:effectLst/>
                        </a:rPr>
                        <a:t>Meaning</a:t>
                      </a:r>
                    </a:p>
                  </a:txBody>
                  <a:tcPr marL="67232" marR="67232" marT="0" marB="67232">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C3C00"/>
                    </a:solidFill>
                  </a:tcPr>
                </a:tc>
                <a:extLst>
                  <a:ext uri="{0D108BD9-81ED-4DB2-BD59-A6C34878D82A}">
                    <a16:rowId xmlns:a16="http://schemas.microsoft.com/office/drawing/2014/main" val="10000"/>
                  </a:ext>
                </a:extLst>
              </a:tr>
              <a:tr h="476648">
                <a:tc>
                  <a:txBody>
                    <a:bodyPr/>
                    <a:lstStyle/>
                    <a:p>
                      <a:pPr marL="33" lvl="0" indent="0" algn="l" defTabSz="914400" rtl="0" eaLnBrk="1" fontAlgn="t" latinLnBrk="0" hangingPunct="1">
                        <a:buFont typeface="Arial" panose="020B0604020202020204" pitchFamily="34" charset="0"/>
                        <a:buNone/>
                      </a:pPr>
                      <a:r>
                        <a:rPr lang="en-US" sz="900" kern="1200" dirty="0">
                          <a:ln>
                            <a:solidFill>
                              <a:srgbClr val="FFFFFF">
                                <a:alpha val="0"/>
                              </a:srgbClr>
                            </a:solidFill>
                          </a:ln>
                          <a:solidFill>
                            <a:schemeClr val="accent1">
                              <a:lumMod val="75000"/>
                            </a:schemeClr>
                          </a:solidFill>
                          <a:latin typeface="Consolas" panose="020B0609020204030204" pitchFamily="49" charset="0"/>
                        </a:rPr>
                        <a:t>Window </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(windowLength, slideInterval)</a:t>
                      </a:r>
                      <a:endParaRPr lang="en-US" sz="900" i="1" kern="1200" dirty="0">
                        <a:ln>
                          <a:solidFill>
                            <a:srgbClr val="FFFFFF">
                              <a:alpha val="0"/>
                            </a:srgbClr>
                          </a:solidFill>
                        </a:ln>
                        <a:solidFill>
                          <a:schemeClr val="tx1">
                            <a:lumMod val="75000"/>
                            <a:lumOff val="25000"/>
                          </a:schemeClr>
                        </a:solidFill>
                        <a:latin typeface="Consolas" panose="020B0609020204030204" pitchFamily="49" charset="0"/>
                        <a:ea typeface="Segoe UI" pitchFamily="34" charset="0"/>
                        <a:cs typeface="Segoe UI" pitchFamily="34" charset="0"/>
                      </a:endParaRPr>
                    </a:p>
                  </a:txBody>
                  <a:tcPr marL="67232" marR="67232" marT="0" marB="67232">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365760" lvl="2" indent="0" algn="l" defTabSz="914400" rtl="0" eaLnBrk="1" fontAlgn="t" latinLnBrk="0" hangingPunct="1">
                        <a:buFont typeface="Arial" panose="020B0604020202020204" pitchFamily="34" charset="0"/>
                        <a:buNone/>
                      </a:pPr>
                      <a:r>
                        <a:rPr lang="en-US" sz="1100" kern="1200" dirty="0">
                          <a:ln>
                            <a:solidFill>
                              <a:srgbClr val="FFFFFF">
                                <a:alpha val="0"/>
                              </a:srgbClr>
                            </a:solidFill>
                          </a:ln>
                          <a:solidFill>
                            <a:schemeClr val="tx1">
                              <a:lumMod val="65000"/>
                              <a:lumOff val="35000"/>
                            </a:schemeClr>
                          </a:solidFill>
                        </a:rPr>
                        <a:t>Returns a new DStream that is computed based on windowed batches of the source DStream.</a:t>
                      </a:r>
                      <a:endParaRPr lang="en-US" sz="1100" kern="1200" dirty="0">
                        <a:ln>
                          <a:solidFill>
                            <a:srgbClr val="FFFFFF">
                              <a:alpha val="0"/>
                            </a:srgbClr>
                          </a:solidFill>
                        </a:ln>
                        <a:solidFill>
                          <a:schemeClr val="tx1">
                            <a:lumMod val="65000"/>
                            <a:lumOff val="35000"/>
                          </a:schemeClr>
                        </a:solidFill>
                        <a:latin typeface="+mn-lt"/>
                        <a:ea typeface="Segoe UI" pitchFamily="34" charset="0"/>
                        <a:cs typeface="Segoe UI" pitchFamily="34" charset="0"/>
                      </a:endParaRPr>
                    </a:p>
                  </a:txBody>
                  <a:tcPr marL="67232" marR="67232" marT="0" marB="67232">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76648">
                <a:tc>
                  <a:txBody>
                    <a:bodyPr/>
                    <a:lstStyle/>
                    <a:p>
                      <a:pPr marL="33" lvl="0" indent="0" algn="l" defTabSz="914400" rtl="0" eaLnBrk="1" fontAlgn="t" latinLnBrk="0" hangingPunct="1">
                        <a:buFont typeface="Arial" panose="020B0604020202020204" pitchFamily="34" charset="0"/>
                        <a:buNone/>
                      </a:pPr>
                      <a:r>
                        <a:rPr lang="en-US" sz="900" kern="1200" dirty="0">
                          <a:ln>
                            <a:solidFill>
                              <a:srgbClr val="FFFFFF">
                                <a:alpha val="0"/>
                              </a:srgbClr>
                            </a:solidFill>
                          </a:ln>
                          <a:solidFill>
                            <a:schemeClr val="accent1">
                              <a:lumMod val="75000"/>
                            </a:schemeClr>
                          </a:solidFill>
                          <a:latin typeface="Consolas" panose="020B0609020204030204" pitchFamily="49" charset="0"/>
                        </a:rPr>
                        <a:t>countByWindow </a:t>
                      </a:r>
                      <a:r>
                        <a:rPr lang="en-US" sz="900" kern="120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windowLength</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slideInterval</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a:t>
                      </a:r>
                      <a:endParaRPr lang="en-US" sz="900" i="1" kern="1200" dirty="0">
                        <a:ln>
                          <a:solidFill>
                            <a:srgbClr val="FFFFFF">
                              <a:alpha val="0"/>
                            </a:srgbClr>
                          </a:solidFill>
                        </a:ln>
                        <a:solidFill>
                          <a:schemeClr val="tx1">
                            <a:lumMod val="75000"/>
                            <a:lumOff val="25000"/>
                          </a:schemeClr>
                        </a:solidFill>
                        <a:latin typeface="Consolas" panose="020B0609020204030204" pitchFamily="49" charset="0"/>
                        <a:ea typeface="Segoe UI" pitchFamily="34" charset="0"/>
                        <a:cs typeface="Segoe UI" pitchFamily="34" charset="0"/>
                      </a:endParaRPr>
                    </a:p>
                  </a:txBody>
                  <a:tcPr marL="67232" marR="67232" marT="0" marB="67232">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365760" lvl="2" indent="0" algn="l" defTabSz="914400" rtl="0" eaLnBrk="1" fontAlgn="t" latinLnBrk="0" hangingPunct="1">
                        <a:buFont typeface="Arial" panose="020B0604020202020204" pitchFamily="34" charset="0"/>
                        <a:buNone/>
                      </a:pPr>
                      <a:r>
                        <a:rPr lang="en-US" sz="1100" kern="1200" dirty="0">
                          <a:ln>
                            <a:solidFill>
                              <a:srgbClr val="FFFFFF">
                                <a:alpha val="0"/>
                              </a:srgbClr>
                            </a:solidFill>
                          </a:ln>
                          <a:solidFill>
                            <a:schemeClr val="tx1">
                              <a:lumMod val="65000"/>
                              <a:lumOff val="35000"/>
                            </a:schemeClr>
                          </a:solidFill>
                        </a:rPr>
                        <a:t>Returns a sliding window count of elements in the stream.</a:t>
                      </a:r>
                      <a:endParaRPr lang="en-US" sz="1100" kern="1200" dirty="0">
                        <a:ln>
                          <a:solidFill>
                            <a:srgbClr val="FFFFFF">
                              <a:alpha val="0"/>
                            </a:srgbClr>
                          </a:solidFill>
                        </a:ln>
                        <a:solidFill>
                          <a:schemeClr val="tx1">
                            <a:lumMod val="65000"/>
                            <a:lumOff val="35000"/>
                          </a:schemeClr>
                        </a:solidFill>
                        <a:latin typeface="+mn-lt"/>
                        <a:ea typeface="Segoe UI" pitchFamily="34" charset="0"/>
                        <a:cs typeface="Segoe UI" pitchFamily="34" charset="0"/>
                      </a:endParaRPr>
                    </a:p>
                  </a:txBody>
                  <a:tcPr marL="67232" marR="67232" marT="0" marB="67232">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643475">
                <a:tc>
                  <a:txBody>
                    <a:bodyPr/>
                    <a:lstStyle/>
                    <a:p>
                      <a:pPr marL="33" lvl="0" indent="0" algn="l" defTabSz="914400" rtl="0" eaLnBrk="1" fontAlgn="t" latinLnBrk="0" hangingPunct="1">
                        <a:buFont typeface="Arial" panose="020B0604020202020204" pitchFamily="34" charset="0"/>
                        <a:buNone/>
                      </a:pPr>
                      <a:r>
                        <a:rPr lang="en-US" sz="900" kern="1200" dirty="0">
                          <a:ln>
                            <a:solidFill>
                              <a:srgbClr val="FFFFFF">
                                <a:alpha val="0"/>
                              </a:srgbClr>
                            </a:solidFill>
                          </a:ln>
                          <a:solidFill>
                            <a:schemeClr val="accent1">
                              <a:lumMod val="75000"/>
                            </a:schemeClr>
                          </a:solidFill>
                          <a:latin typeface="Consolas" panose="020B0609020204030204" pitchFamily="49" charset="0"/>
                        </a:rPr>
                        <a:t>reduceByWindow </a:t>
                      </a:r>
                      <a:r>
                        <a:rPr lang="en-US" sz="900" kern="1200" dirty="0">
                          <a:ln>
                            <a:solidFill>
                              <a:srgbClr val="FFFFFF">
                                <a:alpha val="0"/>
                              </a:srgbClr>
                            </a:solidFill>
                          </a:ln>
                          <a:solidFill>
                            <a:schemeClr val="tx1">
                              <a:lumMod val="75000"/>
                              <a:lumOff val="25000"/>
                            </a:schemeClr>
                          </a:solidFill>
                          <a:latin typeface="Consolas" panose="020B0609020204030204" pitchFamily="49" charset="0"/>
                        </a:rPr>
                        <a:t>(</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func,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windowLength</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slideInterval</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a:t>
                      </a:r>
                      <a:endParaRPr lang="en-US" sz="900" i="1" kern="1200" dirty="0">
                        <a:ln>
                          <a:solidFill>
                            <a:srgbClr val="FFFFFF">
                              <a:alpha val="0"/>
                            </a:srgbClr>
                          </a:solidFill>
                        </a:ln>
                        <a:solidFill>
                          <a:schemeClr val="tx1">
                            <a:lumMod val="75000"/>
                            <a:lumOff val="25000"/>
                          </a:schemeClr>
                        </a:solidFill>
                        <a:latin typeface="Consolas" panose="020B0609020204030204" pitchFamily="49" charset="0"/>
                        <a:ea typeface="Segoe UI" pitchFamily="34" charset="0"/>
                        <a:cs typeface="Segoe UI" pitchFamily="34" charset="0"/>
                      </a:endParaRPr>
                    </a:p>
                  </a:txBody>
                  <a:tcPr marL="67232" marR="67232" marT="0" marB="67232">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365760" lvl="2" indent="0" algn="l" defTabSz="914400" rtl="0" eaLnBrk="1" fontAlgn="t" latinLnBrk="0" hangingPunct="1">
                        <a:buFont typeface="Arial" panose="020B0604020202020204" pitchFamily="34" charset="0"/>
                        <a:buNone/>
                      </a:pPr>
                      <a:r>
                        <a:rPr lang="en-US" sz="1100" kern="1200" dirty="0">
                          <a:ln>
                            <a:solidFill>
                              <a:srgbClr val="FFFFFF">
                                <a:alpha val="0"/>
                              </a:srgbClr>
                            </a:solidFill>
                          </a:ln>
                          <a:solidFill>
                            <a:schemeClr val="tx1">
                              <a:lumMod val="65000"/>
                              <a:lumOff val="35000"/>
                            </a:schemeClr>
                          </a:solidFill>
                        </a:rPr>
                        <a:t>Returns a new single-element stream, created by aggregating elements in the stream over a sliding interval using func. The function should be associative so that it can be computed correctly in parallel.</a:t>
                      </a:r>
                      <a:endParaRPr lang="en-US" sz="1100" kern="1200" dirty="0">
                        <a:ln>
                          <a:solidFill>
                            <a:srgbClr val="FFFFFF">
                              <a:alpha val="0"/>
                            </a:srgbClr>
                          </a:solidFill>
                        </a:ln>
                        <a:solidFill>
                          <a:schemeClr val="tx1">
                            <a:lumMod val="65000"/>
                            <a:lumOff val="35000"/>
                          </a:schemeClr>
                        </a:solidFill>
                        <a:latin typeface="+mn-lt"/>
                        <a:ea typeface="Segoe UI" pitchFamily="34" charset="0"/>
                        <a:cs typeface="Segoe UI" pitchFamily="34" charset="0"/>
                      </a:endParaRPr>
                    </a:p>
                  </a:txBody>
                  <a:tcPr marL="67232" marR="67232" marT="0" marB="67232">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643475">
                <a:tc>
                  <a:txBody>
                    <a:bodyPr/>
                    <a:lstStyle/>
                    <a:p>
                      <a:pPr marL="33" lvl="0" indent="0" algn="l" defTabSz="914400" rtl="0" eaLnBrk="1" fontAlgn="t" latinLnBrk="0" hangingPunct="1">
                        <a:buFont typeface="Arial" panose="020B0604020202020204" pitchFamily="34" charset="0"/>
                        <a:buNone/>
                      </a:pPr>
                      <a:r>
                        <a:rPr lang="en-US" sz="900" kern="1200" dirty="0">
                          <a:ln>
                            <a:solidFill>
                              <a:srgbClr val="FFFFFF">
                                <a:alpha val="0"/>
                              </a:srgbClr>
                            </a:solidFill>
                          </a:ln>
                          <a:solidFill>
                            <a:schemeClr val="accent1">
                              <a:lumMod val="75000"/>
                            </a:schemeClr>
                          </a:solidFill>
                          <a:latin typeface="Consolas" panose="020B0609020204030204" pitchFamily="49" charset="0"/>
                        </a:rPr>
                        <a:t>reduceByKeyAndWindow </a:t>
                      </a:r>
                      <a:r>
                        <a:rPr lang="en-US" sz="900" kern="1200" dirty="0">
                          <a:ln>
                            <a:solidFill>
                              <a:srgbClr val="FFFFFF">
                                <a:alpha val="0"/>
                              </a:srgbClr>
                            </a:solidFill>
                          </a:ln>
                          <a:solidFill>
                            <a:schemeClr val="tx1">
                              <a:lumMod val="75000"/>
                              <a:lumOff val="25000"/>
                            </a:schemeClr>
                          </a:solidFill>
                          <a:latin typeface="Consolas" panose="020B0609020204030204" pitchFamily="49" charset="0"/>
                        </a:rPr>
                        <a:t>(</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func</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windowLength</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slideInterval,</a:t>
                      </a:r>
                      <a:r>
                        <a:rPr lang="en-US" sz="900" i="1" kern="1200" baseline="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[numTasks])</a:t>
                      </a:r>
                      <a:endParaRPr lang="en-US" sz="900" i="1" kern="1200" dirty="0">
                        <a:ln>
                          <a:solidFill>
                            <a:srgbClr val="FFFFFF">
                              <a:alpha val="0"/>
                            </a:srgbClr>
                          </a:solidFill>
                        </a:ln>
                        <a:solidFill>
                          <a:schemeClr val="tx1">
                            <a:lumMod val="75000"/>
                            <a:lumOff val="25000"/>
                          </a:schemeClr>
                        </a:solidFill>
                        <a:latin typeface="Consolas" panose="020B0609020204030204" pitchFamily="49" charset="0"/>
                        <a:ea typeface="Segoe UI" pitchFamily="34" charset="0"/>
                        <a:cs typeface="Segoe UI" pitchFamily="34" charset="0"/>
                      </a:endParaRPr>
                    </a:p>
                  </a:txBody>
                  <a:tcPr marL="67232" marR="67232" marT="0" marB="67232">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365760" lvl="2" indent="0" algn="l" defTabSz="914400" rtl="0" eaLnBrk="1" fontAlgn="t" latinLnBrk="0" hangingPunct="1">
                        <a:buFont typeface="Arial" panose="020B0604020202020204" pitchFamily="34" charset="0"/>
                        <a:buNone/>
                      </a:pPr>
                      <a:r>
                        <a:rPr lang="en-US" sz="1100" kern="1200" dirty="0">
                          <a:ln>
                            <a:solidFill>
                              <a:srgbClr val="FFFFFF">
                                <a:alpha val="0"/>
                              </a:srgbClr>
                            </a:solidFill>
                          </a:ln>
                          <a:solidFill>
                            <a:schemeClr val="tx1">
                              <a:lumMod val="65000"/>
                              <a:lumOff val="35000"/>
                            </a:schemeClr>
                          </a:solidFill>
                        </a:rPr>
                        <a:t>When called on, a DStream of (K, V) pairs</a:t>
                      </a:r>
                      <a:r>
                        <a:rPr lang="en-US" sz="1100" kern="1200" baseline="0" dirty="0">
                          <a:ln>
                            <a:solidFill>
                              <a:srgbClr val="FFFFFF">
                                <a:alpha val="0"/>
                              </a:srgbClr>
                            </a:solidFill>
                          </a:ln>
                          <a:solidFill>
                            <a:schemeClr val="tx1">
                              <a:lumMod val="65000"/>
                              <a:lumOff val="35000"/>
                            </a:schemeClr>
                          </a:solidFill>
                        </a:rPr>
                        <a:t> </a:t>
                      </a:r>
                      <a:r>
                        <a:rPr lang="en-US" sz="1100" kern="1200" dirty="0">
                          <a:ln>
                            <a:solidFill>
                              <a:srgbClr val="FFFFFF">
                                <a:alpha val="0"/>
                              </a:srgbClr>
                            </a:solidFill>
                          </a:ln>
                          <a:solidFill>
                            <a:schemeClr val="tx1">
                              <a:lumMod val="65000"/>
                              <a:lumOff val="35000"/>
                            </a:schemeClr>
                          </a:solidFill>
                        </a:rPr>
                        <a:t>returns a new DStream of (K, V) pairs, where the values for each key are aggregated using the given reduce function</a:t>
                      </a:r>
                      <a:r>
                        <a:rPr lang="en-US" sz="1100" kern="1200" baseline="0" dirty="0">
                          <a:ln>
                            <a:solidFill>
                              <a:srgbClr val="FFFFFF">
                                <a:alpha val="0"/>
                              </a:srgbClr>
                            </a:solidFill>
                          </a:ln>
                          <a:solidFill>
                            <a:schemeClr val="tx1">
                              <a:lumMod val="65000"/>
                              <a:lumOff val="35000"/>
                            </a:schemeClr>
                          </a:solidFill>
                        </a:rPr>
                        <a:t> </a:t>
                      </a:r>
                      <a:r>
                        <a:rPr lang="en-US" sz="1100" kern="1200" dirty="0">
                          <a:ln>
                            <a:solidFill>
                              <a:srgbClr val="FFFFFF">
                                <a:alpha val="0"/>
                              </a:srgbClr>
                            </a:solidFill>
                          </a:ln>
                          <a:solidFill>
                            <a:schemeClr val="tx1">
                              <a:lumMod val="65000"/>
                              <a:lumOff val="35000"/>
                            </a:schemeClr>
                          </a:solidFill>
                        </a:rPr>
                        <a:t>(func) over batches in a sliding window. </a:t>
                      </a:r>
                      <a:endParaRPr lang="en-US" sz="1100" kern="1200" dirty="0">
                        <a:ln>
                          <a:solidFill>
                            <a:srgbClr val="FFFFFF">
                              <a:alpha val="0"/>
                            </a:srgbClr>
                          </a:solidFill>
                        </a:ln>
                        <a:solidFill>
                          <a:schemeClr val="tx1">
                            <a:lumMod val="65000"/>
                            <a:lumOff val="35000"/>
                          </a:schemeClr>
                        </a:solidFill>
                        <a:latin typeface="+mn-lt"/>
                        <a:ea typeface="Segoe UI" pitchFamily="34" charset="0"/>
                        <a:cs typeface="Segoe UI" pitchFamily="34" charset="0"/>
                      </a:endParaRPr>
                    </a:p>
                  </a:txBody>
                  <a:tcPr marL="67232" marR="67232" marT="0" marB="67232">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1228020">
                <a:tc>
                  <a:txBody>
                    <a:bodyPr/>
                    <a:lstStyle/>
                    <a:p>
                      <a:pPr marL="33" lvl="0" indent="0" algn="l" defTabSz="914400" rtl="0" eaLnBrk="1" fontAlgn="t" latinLnBrk="0" hangingPunct="1">
                        <a:buFont typeface="Arial" panose="020B0604020202020204" pitchFamily="34" charset="0"/>
                        <a:buNone/>
                      </a:pPr>
                      <a:r>
                        <a:rPr lang="en-US" sz="900" kern="1200" dirty="0">
                          <a:ln>
                            <a:solidFill>
                              <a:srgbClr val="FFFFFF">
                                <a:alpha val="0"/>
                              </a:srgbClr>
                            </a:solidFill>
                          </a:ln>
                          <a:solidFill>
                            <a:schemeClr val="accent1">
                              <a:lumMod val="75000"/>
                            </a:schemeClr>
                          </a:solidFill>
                          <a:latin typeface="Consolas" panose="020B0609020204030204" pitchFamily="49" charset="0"/>
                        </a:rPr>
                        <a:t>reduceByKeyAndWindow</a:t>
                      </a:r>
                      <a:r>
                        <a:rPr lang="en-US" sz="900" kern="120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(func,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invFunc</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windowLength</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a:t>
                      </a:r>
                    </a:p>
                    <a:p>
                      <a:pPr marL="33" lvl="0" indent="0" algn="l" defTabSz="914400" rtl="0" eaLnBrk="1" fontAlgn="t" latinLnBrk="0" hangingPunct="1">
                        <a:buFont typeface="Arial" panose="020B0604020202020204" pitchFamily="34" charset="0"/>
                        <a:buNone/>
                      </a:pP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slideInterval, [numTasks])</a:t>
                      </a:r>
                      <a:endParaRPr lang="en-US" sz="900" i="1" kern="1200" dirty="0">
                        <a:ln>
                          <a:solidFill>
                            <a:srgbClr val="FFFFFF">
                              <a:alpha val="0"/>
                            </a:srgbClr>
                          </a:solidFill>
                        </a:ln>
                        <a:solidFill>
                          <a:schemeClr val="tx1">
                            <a:lumMod val="75000"/>
                            <a:lumOff val="25000"/>
                          </a:schemeClr>
                        </a:solidFill>
                        <a:latin typeface="Consolas" panose="020B0609020204030204" pitchFamily="49" charset="0"/>
                        <a:ea typeface="Segoe UI" pitchFamily="34" charset="0"/>
                        <a:cs typeface="Segoe UI" pitchFamily="34" charset="0"/>
                      </a:endParaRPr>
                    </a:p>
                  </a:txBody>
                  <a:tcPr marL="67232" marR="67232" marT="0" marB="67232">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365760" lvl="2" indent="0" algn="l" defTabSz="914400" rtl="0" eaLnBrk="1" fontAlgn="t" latinLnBrk="0" hangingPunct="1">
                        <a:buFont typeface="Arial" panose="020B0604020202020204" pitchFamily="34" charset="0"/>
                        <a:buNone/>
                      </a:pPr>
                      <a:r>
                        <a:rPr lang="en-US" sz="1100" kern="1200" dirty="0">
                          <a:ln>
                            <a:solidFill>
                              <a:srgbClr val="FFFFFF">
                                <a:alpha val="0"/>
                              </a:srgbClr>
                            </a:solidFill>
                          </a:ln>
                          <a:solidFill>
                            <a:schemeClr val="tx1">
                              <a:lumMod val="65000"/>
                              <a:lumOff val="35000"/>
                            </a:schemeClr>
                          </a:solidFill>
                        </a:rPr>
                        <a:t>A more efficient version of the above reduceByKeyAndWindow(), where the reduce value of each window is calculated incrementally, using the reduce values of the previous window. This is done by reducing the new data that enters the sliding window, and "inverse reducing" the old data that leaves the window. An example would be that of "adding" and "subtracting" counts of keys as the window slides. However, it is applicable to only "invertible reduce functions”—that is, those reduce functions that have a corresponding "inverse reduce" function (taken as parameter invFunc).</a:t>
                      </a:r>
                      <a:endParaRPr lang="en-US" sz="1100" kern="1200" dirty="0">
                        <a:ln>
                          <a:solidFill>
                            <a:srgbClr val="FFFFFF">
                              <a:alpha val="0"/>
                            </a:srgbClr>
                          </a:solidFill>
                        </a:ln>
                        <a:solidFill>
                          <a:schemeClr val="tx1">
                            <a:lumMod val="65000"/>
                            <a:lumOff val="35000"/>
                          </a:schemeClr>
                        </a:solidFill>
                        <a:latin typeface="+mn-lt"/>
                        <a:ea typeface="Segoe UI" pitchFamily="34" charset="0"/>
                        <a:cs typeface="Segoe UI" pitchFamily="34" charset="0"/>
                      </a:endParaRPr>
                    </a:p>
                  </a:txBody>
                  <a:tcPr marL="67232" marR="67232" marT="0" marB="67232">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643475">
                <a:tc>
                  <a:txBody>
                    <a:bodyPr/>
                    <a:lstStyle/>
                    <a:p>
                      <a:pPr marL="33" lvl="0" indent="0" algn="l" defTabSz="914400" rtl="0" eaLnBrk="1" fontAlgn="t" latinLnBrk="0" hangingPunct="1">
                        <a:buFont typeface="Arial" panose="020B0604020202020204" pitchFamily="34" charset="0"/>
                        <a:buNone/>
                      </a:pPr>
                      <a:r>
                        <a:rPr lang="en-US" sz="900" kern="1200" dirty="0">
                          <a:ln>
                            <a:solidFill>
                              <a:srgbClr val="FFFFFF">
                                <a:alpha val="0"/>
                              </a:srgbClr>
                            </a:solidFill>
                          </a:ln>
                          <a:solidFill>
                            <a:schemeClr val="accent1">
                              <a:lumMod val="75000"/>
                            </a:schemeClr>
                          </a:solidFill>
                          <a:latin typeface="Consolas" panose="020B0609020204030204" pitchFamily="49" charset="0"/>
                        </a:rPr>
                        <a:t>countByValueAndWindow </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windowLength</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a:t>
                      </a:r>
                      <a:r>
                        <a:rPr lang="en-US" sz="900" i="1" kern="1200" dirty="0" err="1">
                          <a:ln>
                            <a:solidFill>
                              <a:srgbClr val="FFFFFF">
                                <a:alpha val="0"/>
                              </a:srgbClr>
                            </a:solidFill>
                          </a:ln>
                          <a:solidFill>
                            <a:schemeClr val="tx1">
                              <a:lumMod val="75000"/>
                              <a:lumOff val="25000"/>
                            </a:schemeClr>
                          </a:solidFill>
                          <a:latin typeface="Consolas" panose="020B0609020204030204" pitchFamily="49" charset="0"/>
                        </a:rPr>
                        <a:t>slideInterval</a:t>
                      </a:r>
                      <a:r>
                        <a:rPr lang="en-US" sz="900" i="1" kern="1200" dirty="0">
                          <a:ln>
                            <a:solidFill>
                              <a:srgbClr val="FFFFFF">
                                <a:alpha val="0"/>
                              </a:srgbClr>
                            </a:solidFill>
                          </a:ln>
                          <a:solidFill>
                            <a:schemeClr val="tx1">
                              <a:lumMod val="75000"/>
                              <a:lumOff val="25000"/>
                            </a:schemeClr>
                          </a:solidFill>
                          <a:latin typeface="Consolas" panose="020B0609020204030204" pitchFamily="49" charset="0"/>
                        </a:rPr>
                        <a:t>, [numTasks])</a:t>
                      </a:r>
                      <a:endParaRPr lang="en-US" sz="900" i="1" kern="1200" dirty="0">
                        <a:ln>
                          <a:solidFill>
                            <a:srgbClr val="FFFFFF">
                              <a:alpha val="0"/>
                            </a:srgbClr>
                          </a:solidFill>
                        </a:ln>
                        <a:solidFill>
                          <a:schemeClr val="tx1">
                            <a:lumMod val="75000"/>
                            <a:lumOff val="25000"/>
                          </a:schemeClr>
                        </a:solidFill>
                        <a:latin typeface="Consolas" panose="020B0609020204030204" pitchFamily="49" charset="0"/>
                        <a:ea typeface="Segoe UI" pitchFamily="34" charset="0"/>
                        <a:cs typeface="Segoe UI" pitchFamily="34" charset="0"/>
                      </a:endParaRPr>
                    </a:p>
                  </a:txBody>
                  <a:tcPr marL="67232" marR="67232" marT="0" marB="67232">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365760" lvl="2" indent="0" algn="l" defTabSz="914400" rtl="0" eaLnBrk="1" fontAlgn="t" latinLnBrk="0" hangingPunct="1">
                        <a:buFont typeface="Arial" panose="020B0604020202020204" pitchFamily="34" charset="0"/>
                        <a:buNone/>
                      </a:pPr>
                      <a:r>
                        <a:rPr lang="en-US" sz="1100" kern="1200" dirty="0">
                          <a:ln>
                            <a:solidFill>
                              <a:srgbClr val="FFFFFF">
                                <a:alpha val="0"/>
                              </a:srgbClr>
                            </a:solidFill>
                          </a:ln>
                          <a:solidFill>
                            <a:schemeClr val="tx1">
                              <a:lumMod val="65000"/>
                              <a:lumOff val="35000"/>
                            </a:schemeClr>
                          </a:solidFill>
                        </a:rPr>
                        <a:t>When called on, a DStream of (K, V) pairs returns a new DStream of (K, Long) pairs where the value of each key is its frequency within a sliding window. </a:t>
                      </a:r>
                      <a:endParaRPr lang="en-US" sz="1100" kern="1200" dirty="0">
                        <a:ln>
                          <a:solidFill>
                            <a:srgbClr val="FFFFFF">
                              <a:alpha val="0"/>
                            </a:srgbClr>
                          </a:solidFill>
                        </a:ln>
                        <a:solidFill>
                          <a:schemeClr val="tx1">
                            <a:lumMod val="65000"/>
                            <a:lumOff val="35000"/>
                          </a:schemeClr>
                        </a:solidFill>
                        <a:latin typeface="+mn-lt"/>
                        <a:ea typeface="Segoe UI" pitchFamily="34" charset="0"/>
                        <a:cs typeface="Segoe UI" pitchFamily="34" charset="0"/>
                      </a:endParaRPr>
                    </a:p>
                  </a:txBody>
                  <a:tcPr marL="67232" marR="67232" marT="0" marB="67232">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38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Stream Computing</a:t>
            </a:r>
          </a:p>
        </p:txBody>
      </p:sp>
      <p:sp>
        <p:nvSpPr>
          <p:cNvPr id="4" name="Slide Number Placeholder 3"/>
          <p:cNvSpPr>
            <a:spLocks noGrp="1"/>
          </p:cNvSpPr>
          <p:nvPr>
            <p:ph type="sldNum" sz="quarter" idx="12"/>
          </p:nvPr>
        </p:nvSpPr>
        <p:spPr/>
        <p:txBody>
          <a:bodyPr/>
          <a:lstStyle/>
          <a:p>
            <a:fld id="{71BD4A25-22B2-48E3-9FC3-0D375F0F72AF}" type="slidenum">
              <a:rPr lang="en-US" smtClean="0"/>
              <a:t>3</a:t>
            </a:fld>
            <a:endParaRPr lang="en-US"/>
          </a:p>
        </p:txBody>
      </p:sp>
      <p:pic>
        <p:nvPicPr>
          <p:cNvPr id="1026" name="Picture 2" descr="https://www.ibmbigdatahub.com/sites/default/files/fig_1_k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066799"/>
            <a:ext cx="8534401" cy="50272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16545" y="6094006"/>
            <a:ext cx="7772400" cy="261610"/>
          </a:xfrm>
          <a:prstGeom prst="rect">
            <a:avLst/>
          </a:prstGeom>
        </p:spPr>
        <p:txBody>
          <a:bodyPr wrap="square">
            <a:spAutoFit/>
          </a:bodyPr>
          <a:lstStyle/>
          <a:p>
            <a:r>
              <a:rPr lang="en-US" sz="1100" dirty="0"/>
              <a:t>https://www.ibmbigdatahub.com/blog/quick-reference-guide-technologies-and-applications-stream-computing</a:t>
            </a:r>
          </a:p>
        </p:txBody>
      </p:sp>
    </p:spTree>
    <p:extLst>
      <p:ext uri="{BB962C8B-B14F-4D97-AF65-F5344CB8AC3E}">
        <p14:creationId xmlns:p14="http://schemas.microsoft.com/office/powerpoint/2010/main" val="2734187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p:txBody>
          <a:bodyPr/>
          <a:lstStyle/>
          <a:p>
            <a:r>
              <a:rPr lang="en-US"/>
              <a:t>DStreams Output Operations</a:t>
            </a:r>
          </a:p>
        </p:txBody>
      </p:sp>
      <p:sp>
        <p:nvSpPr>
          <p:cNvPr id="112" name="Google Shape;112;p9"/>
          <p:cNvSpPr txBox="1">
            <a:spLocks noGrp="1"/>
          </p:cNvSpPr>
          <p:nvPr>
            <p:ph idx="1"/>
          </p:nvPr>
        </p:nvSpPr>
        <p:spPr/>
        <p:txBody>
          <a:bodyPr/>
          <a:lstStyle/>
          <a:p>
            <a:r>
              <a:rPr lang="en-US"/>
              <a:t>DStreams flow usually ends with some sort of output operation!</a:t>
            </a:r>
          </a:p>
          <a:p>
            <a:r>
              <a:rPr lang="en-US"/>
              <a:t>Built-in output operations include printing to the terminal and saving to files.</a:t>
            </a:r>
          </a:p>
          <a:p>
            <a:r>
              <a:rPr lang="en-US"/>
              <a:t>A generic output operation, foreachRDD, is also exposed to enable more flexibility and customizations, e.g., pushing the output to another system.</a:t>
            </a:r>
          </a:p>
        </p:txBody>
      </p:sp>
    </p:spTree>
    <p:extLst>
      <p:ext uri="{BB962C8B-B14F-4D97-AF65-F5344CB8AC3E}">
        <p14:creationId xmlns:p14="http://schemas.microsoft.com/office/powerpoint/2010/main" val="276786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3" name="Content Placeholder 2"/>
          <p:cNvSpPr>
            <a:spLocks noGrp="1"/>
          </p:cNvSpPr>
          <p:nvPr>
            <p:ph idx="1"/>
          </p:nvPr>
        </p:nvSpPr>
        <p:spPr>
          <a:xfrm>
            <a:off x="457200" y="1600201"/>
            <a:ext cx="8229600" cy="2362199"/>
          </a:xfrm>
        </p:spPr>
        <p:txBody>
          <a:bodyPr>
            <a:normAutofit fontScale="85000" lnSpcReduction="20000"/>
          </a:bodyPr>
          <a:lstStyle/>
          <a:p>
            <a:r>
              <a:rPr lang="en-US" i="1" dirty="0" err="1"/>
              <a:t>DStreams</a:t>
            </a:r>
            <a:r>
              <a:rPr lang="en-US" dirty="0"/>
              <a:t> allow developers to cache/ persist the stream’s data in memory. </a:t>
            </a:r>
          </a:p>
          <a:p>
            <a:r>
              <a:rPr lang="en-US" dirty="0"/>
              <a:t>This is useful if the data in the </a:t>
            </a:r>
            <a:r>
              <a:rPr lang="en-US" dirty="0" err="1"/>
              <a:t>DStream</a:t>
            </a:r>
            <a:r>
              <a:rPr lang="en-US" dirty="0"/>
              <a:t> will be computed multiple times. </a:t>
            </a:r>
          </a:p>
          <a:p>
            <a:r>
              <a:rPr lang="en-US" dirty="0"/>
              <a:t>This can be done using the </a:t>
            </a:r>
            <a:r>
              <a:rPr lang="en-US" i="1" dirty="0"/>
              <a:t>persist()</a:t>
            </a:r>
            <a:r>
              <a:rPr lang="en-US" dirty="0"/>
              <a:t> method on a </a:t>
            </a:r>
            <a:r>
              <a:rPr lang="en-US" dirty="0" err="1"/>
              <a:t>DStream</a:t>
            </a:r>
            <a:r>
              <a:rPr lang="en-US" dirty="0"/>
              <a:t>.</a:t>
            </a:r>
          </a:p>
        </p:txBody>
      </p:sp>
      <p:sp>
        <p:nvSpPr>
          <p:cNvPr id="4" name="Slide Number Placeholder 3"/>
          <p:cNvSpPr>
            <a:spLocks noGrp="1"/>
          </p:cNvSpPr>
          <p:nvPr>
            <p:ph type="sldNum" sz="quarter" idx="12"/>
          </p:nvPr>
        </p:nvSpPr>
        <p:spPr/>
        <p:txBody>
          <a:bodyPr/>
          <a:lstStyle/>
          <a:p>
            <a:fld id="{71BD4A25-22B2-48E3-9FC3-0D375F0F72AF}" type="slidenum">
              <a:rPr lang="en-US" smtClean="0"/>
              <a:t>31</a:t>
            </a:fld>
            <a:endParaRPr lang="en-US"/>
          </a:p>
        </p:txBody>
      </p:sp>
      <p:pic>
        <p:nvPicPr>
          <p:cNvPr id="6146" name="Picture 2" descr="Caching - Spark Streaming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l="40123" r="4321"/>
          <a:stretch/>
        </p:blipFill>
        <p:spPr bwMode="auto">
          <a:xfrm>
            <a:off x="1295400" y="3704502"/>
            <a:ext cx="6858000" cy="2694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69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p:txBody>
          <a:bodyPr/>
          <a:lstStyle/>
          <a:p>
            <a:r>
              <a:rPr lang="en-US" dirty="0" err="1"/>
              <a:t>DStreams</a:t>
            </a:r>
            <a:r>
              <a:rPr lang="en-US" dirty="0"/>
              <a:t> Checkpoints</a:t>
            </a:r>
          </a:p>
        </p:txBody>
      </p:sp>
      <p:sp>
        <p:nvSpPr>
          <p:cNvPr id="118" name="Google Shape;118;p10"/>
          <p:cNvSpPr txBox="1">
            <a:spLocks noGrp="1"/>
          </p:cNvSpPr>
          <p:nvPr>
            <p:ph idx="1"/>
          </p:nvPr>
        </p:nvSpPr>
        <p:spPr/>
        <p:txBody>
          <a:bodyPr>
            <a:normAutofit fontScale="85000" lnSpcReduction="10000"/>
          </a:bodyPr>
          <a:lstStyle/>
          <a:p>
            <a:r>
              <a:rPr lang="en-US" dirty="0"/>
              <a:t>Since streaming applications are expected to operate 24/7, </a:t>
            </a:r>
            <a:r>
              <a:rPr lang="en-US" dirty="0" err="1"/>
              <a:t>DStreams</a:t>
            </a:r>
            <a:r>
              <a:rPr lang="en-US" dirty="0"/>
              <a:t> support the notion of checkpoints. </a:t>
            </a:r>
          </a:p>
          <a:p>
            <a:r>
              <a:rPr lang="en-US" dirty="0"/>
              <a:t>Periodically store information to a fault-tolerant storage system such that they can recover from failures.</a:t>
            </a:r>
          </a:p>
          <a:p>
            <a:pPr lvl="1"/>
            <a:r>
              <a:rPr lang="en-US" dirty="0"/>
              <a:t>Metadata checkpoints: Saving the information defining the streaming computation. This is used to recover from failure of the node running the driver of the streaming application.</a:t>
            </a:r>
          </a:p>
          <a:p>
            <a:pPr lvl="1"/>
            <a:r>
              <a:rPr lang="en-US" dirty="0"/>
              <a:t>Data checkpoints: Saving the generated RDDs to reliable storage. This is necessary in some </a:t>
            </a:r>
            <a:r>
              <a:rPr lang="en-US" dirty="0" err="1"/>
              <a:t>stateful</a:t>
            </a:r>
            <a:r>
              <a:rPr lang="en-US" dirty="0"/>
              <a:t> transformations that combine data across multiple batches.</a:t>
            </a:r>
          </a:p>
        </p:txBody>
      </p:sp>
    </p:spTree>
    <p:extLst>
      <p:ext uri="{BB962C8B-B14F-4D97-AF65-F5344CB8AC3E}">
        <p14:creationId xmlns:p14="http://schemas.microsoft.com/office/powerpoint/2010/main" val="278088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Fault-tolerance: Worker</a:t>
            </a:r>
          </a:p>
        </p:txBody>
      </p:sp>
      <p:sp>
        <p:nvSpPr>
          <p:cNvPr id="2" name="Content Placeholder 1"/>
          <p:cNvSpPr>
            <a:spLocks noGrp="1"/>
          </p:cNvSpPr>
          <p:nvPr>
            <p:ph type="body" sz="quarter" idx="10"/>
          </p:nvPr>
        </p:nvSpPr>
        <p:spPr>
          <a:xfrm>
            <a:off x="533400" y="1447800"/>
            <a:ext cx="4052809" cy="4876800"/>
          </a:xfrm>
        </p:spPr>
        <p:txBody>
          <a:bodyPr/>
          <a:lstStyle/>
          <a:p>
            <a:pPr>
              <a:defRPr/>
            </a:pPr>
            <a:r>
              <a:rPr lang="en-US" sz="2000" dirty="0"/>
              <a:t>RDDs remember the operations that created them</a:t>
            </a:r>
          </a:p>
          <a:p>
            <a:pPr>
              <a:defRPr/>
            </a:pPr>
            <a:endParaRPr lang="en-US" sz="2000" dirty="0"/>
          </a:p>
          <a:p>
            <a:pPr>
              <a:defRPr/>
            </a:pPr>
            <a:r>
              <a:rPr lang="en-US" sz="2000" dirty="0"/>
              <a:t>Batches of input data are replicated in memory for fault-tolerance</a:t>
            </a:r>
          </a:p>
          <a:p>
            <a:pPr>
              <a:defRPr/>
            </a:pPr>
            <a:endParaRPr lang="en-US" sz="2000" dirty="0"/>
          </a:p>
          <a:p>
            <a:pPr>
              <a:defRPr/>
            </a:pPr>
            <a:r>
              <a:rPr lang="en-US" sz="2000" dirty="0"/>
              <a:t>Data lost due to worker failure, can be recomputed from replicated input data</a:t>
            </a:r>
          </a:p>
        </p:txBody>
      </p:sp>
      <p:sp>
        <p:nvSpPr>
          <p:cNvPr id="111" name="Rounded Rectangular Callout 110"/>
          <p:cNvSpPr/>
          <p:nvPr/>
        </p:nvSpPr>
        <p:spPr>
          <a:xfrm>
            <a:off x="7343775" y="1638300"/>
            <a:ext cx="1400175" cy="952500"/>
          </a:xfrm>
          <a:prstGeom prst="wedgeRoundRectCallout">
            <a:avLst>
              <a:gd name="adj1" fmla="val -64777"/>
              <a:gd name="adj2" fmla="val -1864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input data replicated</a:t>
            </a:r>
          </a:p>
          <a:p>
            <a:pPr algn="ctr">
              <a:defRPr/>
            </a:pPr>
            <a:r>
              <a:rPr lang="en-US" sz="1700" dirty="0">
                <a:solidFill>
                  <a:srgbClr val="000000"/>
                </a:solidFill>
                <a:latin typeface="Calibri"/>
                <a:ea typeface="ヒラギノ角ゴ ProN W3"/>
                <a:cs typeface="Calibri"/>
              </a:rPr>
              <a:t>in memory</a:t>
            </a:r>
          </a:p>
        </p:txBody>
      </p:sp>
      <p:grpSp>
        <p:nvGrpSpPr>
          <p:cNvPr id="23556" name="Group 116"/>
          <p:cNvGrpSpPr>
            <a:grpSpLocks/>
          </p:cNvGrpSpPr>
          <p:nvPr/>
        </p:nvGrpSpPr>
        <p:grpSpPr bwMode="auto">
          <a:xfrm>
            <a:off x="5393531" y="2149475"/>
            <a:ext cx="1743075" cy="593725"/>
            <a:chOff x="7762239" y="5609988"/>
            <a:chExt cx="2889827" cy="840669"/>
          </a:xfrm>
        </p:grpSpPr>
        <p:pic>
          <p:nvPicPr>
            <p:cNvPr id="23598" name="Picture 11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99" name="Picture 11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00" name="Picture 1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01" name="Picture 1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3557" name="Picture 12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103" y="4543426"/>
            <a:ext cx="555427" cy="594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58" name="Picture 12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0009" y="4543426"/>
            <a:ext cx="555427" cy="594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59" name="Picture 12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7083" y="4543426"/>
            <a:ext cx="555426" cy="594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97" name="Picture 12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4752" y="4543426"/>
            <a:ext cx="555426" cy="594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61" name="TextBox 131"/>
          <p:cNvSpPr txBox="1">
            <a:spLocks noChangeArrowheads="1"/>
          </p:cNvSpPr>
          <p:nvPr/>
        </p:nvSpPr>
        <p:spPr bwMode="auto">
          <a:xfrm>
            <a:off x="5915025" y="3013075"/>
            <a:ext cx="1360884"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0" rIns="38405" bIns="0">
            <a:spAutoFit/>
          </a:bodyPr>
          <a:lstStyle>
            <a:lvl1pPr eaLnBrk="0" hangingPunct="0">
              <a:defRPr sz="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algn="ctr" eaLnBrk="1" hangingPunct="1"/>
            <a:r>
              <a:rPr lang="en-US" sz="1700">
                <a:latin typeface="Calibri" charset="0"/>
                <a:cs typeface="Calibri" charset="0"/>
              </a:rPr>
              <a:t>flatMap</a:t>
            </a:r>
          </a:p>
        </p:txBody>
      </p:sp>
      <p:cxnSp>
        <p:nvCxnSpPr>
          <p:cNvPr id="133" name="Straight Arrow Connector 132"/>
          <p:cNvCxnSpPr/>
          <p:nvPr/>
        </p:nvCxnSpPr>
        <p:spPr bwMode="auto">
          <a:xfrm flipH="1">
            <a:off x="6205553" y="2041525"/>
            <a:ext cx="24393" cy="2147077"/>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3563" name="Group 14"/>
          <p:cNvGrpSpPr>
            <a:grpSpLocks/>
          </p:cNvGrpSpPr>
          <p:nvPr/>
        </p:nvGrpSpPr>
        <p:grpSpPr bwMode="auto">
          <a:xfrm>
            <a:off x="5486400" y="1676400"/>
            <a:ext cx="1485900" cy="266700"/>
            <a:chOff x="14325600" y="2971800"/>
            <a:chExt cx="3657600" cy="990600"/>
          </a:xfrm>
        </p:grpSpPr>
        <p:sp>
          <p:nvSpPr>
            <p:cNvPr id="124" name="Rectangle 123"/>
            <p:cNvSpPr/>
            <p:nvPr/>
          </p:nvSpPr>
          <p:spPr bwMode="auto">
            <a:xfrm>
              <a:off x="143256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25" name="Rectangle 124"/>
            <p:cNvSpPr/>
            <p:nvPr/>
          </p:nvSpPr>
          <p:spPr bwMode="auto">
            <a:xfrm>
              <a:off x="147828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26" name="Rectangle 125"/>
            <p:cNvSpPr/>
            <p:nvPr/>
          </p:nvSpPr>
          <p:spPr bwMode="auto">
            <a:xfrm>
              <a:off x="152400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27" name="Rectangle 126"/>
            <p:cNvSpPr/>
            <p:nvPr/>
          </p:nvSpPr>
          <p:spPr bwMode="auto">
            <a:xfrm>
              <a:off x="156972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32" name="Rectangle 131"/>
            <p:cNvSpPr/>
            <p:nvPr/>
          </p:nvSpPr>
          <p:spPr bwMode="auto">
            <a:xfrm>
              <a:off x="161544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34" name="Rectangle 133"/>
            <p:cNvSpPr/>
            <p:nvPr/>
          </p:nvSpPr>
          <p:spPr bwMode="auto">
            <a:xfrm>
              <a:off x="166116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39" name="Rectangle 138"/>
            <p:cNvSpPr/>
            <p:nvPr/>
          </p:nvSpPr>
          <p:spPr bwMode="auto">
            <a:xfrm>
              <a:off x="170688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0" name="Rectangle 139"/>
            <p:cNvSpPr/>
            <p:nvPr/>
          </p:nvSpPr>
          <p:spPr bwMode="auto">
            <a:xfrm>
              <a:off x="175260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grpSp>
        <p:nvGrpSpPr>
          <p:cNvPr id="24" name="Group 23"/>
          <p:cNvGrpSpPr>
            <a:grpSpLocks/>
          </p:cNvGrpSpPr>
          <p:nvPr/>
        </p:nvGrpSpPr>
        <p:grpSpPr bwMode="auto">
          <a:xfrm>
            <a:off x="6057900" y="5029200"/>
            <a:ext cx="571500" cy="266700"/>
            <a:chOff x="15697200" y="10210800"/>
            <a:chExt cx="1524000" cy="990600"/>
          </a:xfrm>
        </p:grpSpPr>
        <p:sp>
          <p:nvSpPr>
            <p:cNvPr id="141" name="Rectangle 140"/>
            <p:cNvSpPr/>
            <p:nvPr/>
          </p:nvSpPr>
          <p:spPr bwMode="auto">
            <a:xfrm>
              <a:off x="15697200" y="10210800"/>
              <a:ext cx="457200" cy="990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2" name="Rectangle 141"/>
            <p:cNvSpPr/>
            <p:nvPr/>
          </p:nvSpPr>
          <p:spPr bwMode="auto">
            <a:xfrm>
              <a:off x="16764000" y="10210800"/>
              <a:ext cx="457200" cy="990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grpSp>
        <p:nvGrpSpPr>
          <p:cNvPr id="143" name="Group 142"/>
          <p:cNvGrpSpPr>
            <a:grpSpLocks/>
          </p:cNvGrpSpPr>
          <p:nvPr/>
        </p:nvGrpSpPr>
        <p:grpSpPr bwMode="auto">
          <a:xfrm>
            <a:off x="5629275" y="1905000"/>
            <a:ext cx="1485900" cy="266700"/>
            <a:chOff x="14325600" y="2971800"/>
            <a:chExt cx="3657600" cy="990600"/>
          </a:xfrm>
        </p:grpSpPr>
        <p:sp>
          <p:nvSpPr>
            <p:cNvPr id="144" name="Rectangle 143"/>
            <p:cNvSpPr/>
            <p:nvPr/>
          </p:nvSpPr>
          <p:spPr bwMode="auto">
            <a:xfrm>
              <a:off x="143256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5" name="Rectangle 144"/>
            <p:cNvSpPr/>
            <p:nvPr/>
          </p:nvSpPr>
          <p:spPr bwMode="auto">
            <a:xfrm>
              <a:off x="147828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6" name="Rectangle 145"/>
            <p:cNvSpPr/>
            <p:nvPr/>
          </p:nvSpPr>
          <p:spPr bwMode="auto">
            <a:xfrm>
              <a:off x="152400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7" name="Rectangle 146"/>
            <p:cNvSpPr/>
            <p:nvPr/>
          </p:nvSpPr>
          <p:spPr bwMode="auto">
            <a:xfrm>
              <a:off x="156972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8" name="Rectangle 147"/>
            <p:cNvSpPr/>
            <p:nvPr/>
          </p:nvSpPr>
          <p:spPr bwMode="auto">
            <a:xfrm>
              <a:off x="161544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49" name="Rectangle 148"/>
            <p:cNvSpPr/>
            <p:nvPr/>
          </p:nvSpPr>
          <p:spPr bwMode="auto">
            <a:xfrm>
              <a:off x="166116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54" name="Rectangle 153"/>
            <p:cNvSpPr/>
            <p:nvPr/>
          </p:nvSpPr>
          <p:spPr bwMode="auto">
            <a:xfrm>
              <a:off x="170688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sp>
          <p:nvSpPr>
            <p:cNvPr id="156" name="Rectangle 155"/>
            <p:cNvSpPr/>
            <p:nvPr/>
          </p:nvSpPr>
          <p:spPr bwMode="auto">
            <a:xfrm>
              <a:off x="17526000" y="2971800"/>
              <a:ext cx="457200" cy="990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defRPr/>
              </a:pPr>
              <a:endParaRPr lang="en-US">
                <a:solidFill>
                  <a:srgbClr val="000000"/>
                </a:solidFill>
                <a:latin typeface="Gill Sans" charset="0"/>
                <a:ea typeface="ヒラギノ角ゴ ProN W3" charset="0"/>
                <a:cs typeface="ヒラギノ角ゴ ProN W3" charset="0"/>
              </a:endParaRPr>
            </a:p>
          </p:txBody>
        </p:sp>
      </p:grpSp>
      <p:sp>
        <p:nvSpPr>
          <p:cNvPr id="158" name="Rectangle 157"/>
          <p:cNvSpPr/>
          <p:nvPr/>
        </p:nvSpPr>
        <p:spPr bwMode="auto">
          <a:xfrm>
            <a:off x="5486400"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59" name="Rectangle 158"/>
          <p:cNvSpPr/>
          <p:nvPr/>
        </p:nvSpPr>
        <p:spPr bwMode="auto">
          <a:xfrm>
            <a:off x="5672137"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1" name="Rectangle 160"/>
          <p:cNvSpPr/>
          <p:nvPr/>
        </p:nvSpPr>
        <p:spPr bwMode="auto">
          <a:xfrm>
            <a:off x="5857875"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2" name="Rectangle 161"/>
          <p:cNvSpPr/>
          <p:nvPr/>
        </p:nvSpPr>
        <p:spPr bwMode="auto">
          <a:xfrm>
            <a:off x="6043612"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4" name="Rectangle 163"/>
          <p:cNvSpPr/>
          <p:nvPr/>
        </p:nvSpPr>
        <p:spPr bwMode="auto">
          <a:xfrm>
            <a:off x="6229350"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6" name="Rectangle 165"/>
          <p:cNvSpPr/>
          <p:nvPr/>
        </p:nvSpPr>
        <p:spPr bwMode="auto">
          <a:xfrm>
            <a:off x="6415087"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8" name="Rectangle 167"/>
          <p:cNvSpPr/>
          <p:nvPr/>
        </p:nvSpPr>
        <p:spPr bwMode="auto">
          <a:xfrm>
            <a:off x="6600825"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sp>
        <p:nvSpPr>
          <p:cNvPr id="169" name="Rectangle 168"/>
          <p:cNvSpPr/>
          <p:nvPr/>
        </p:nvSpPr>
        <p:spPr bwMode="auto">
          <a:xfrm>
            <a:off x="6786562" y="4191000"/>
            <a:ext cx="185738" cy="2667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38405" tIns="19202" rIns="38405" bIns="19202"/>
          <a:lstStyle/>
          <a:p>
            <a:pPr>
              <a:defRPr/>
            </a:pPr>
            <a:endParaRPr lang="en-US">
              <a:solidFill>
                <a:srgbClr val="000000"/>
              </a:solidFill>
              <a:latin typeface="Gill Sans" charset="0"/>
              <a:ea typeface="ヒラギノ角ゴ ProN W3" charset="0"/>
              <a:cs typeface="ヒラギノ角ゴ ProN W3" charset="0"/>
            </a:endParaRPr>
          </a:p>
        </p:txBody>
      </p:sp>
      <p:grpSp>
        <p:nvGrpSpPr>
          <p:cNvPr id="23" name="Group 22"/>
          <p:cNvGrpSpPr>
            <a:grpSpLocks/>
          </p:cNvGrpSpPr>
          <p:nvPr/>
        </p:nvGrpSpPr>
        <p:grpSpPr bwMode="auto">
          <a:xfrm>
            <a:off x="6067724" y="2171700"/>
            <a:ext cx="954581" cy="2371726"/>
            <a:chOff x="15723840" y="4343400"/>
            <a:chExt cx="2545108" cy="4744158"/>
          </a:xfrm>
        </p:grpSpPr>
        <p:cxnSp>
          <p:nvCxnSpPr>
            <p:cNvPr id="170" name="Straight Arrow Connector 169"/>
            <p:cNvCxnSpPr>
              <a:stCxn id="154" idx="2"/>
              <a:endCxn id="23558" idx="0"/>
            </p:cNvCxnSpPr>
            <p:nvPr/>
          </p:nvCxnSpPr>
          <p:spPr bwMode="auto">
            <a:xfrm flipH="1">
              <a:off x="15723835" y="4343400"/>
              <a:ext cx="2049900" cy="4744158"/>
            </a:xfrm>
            <a:prstGeom prst="straightConnector1">
              <a:avLst/>
            </a:prstGeom>
            <a:solidFill>
              <a:srgbClr val="000000"/>
            </a:solidFill>
            <a:ln w="28575" cap="flat" cmpd="sng" algn="ctr">
              <a:solidFill>
                <a:schemeClr val="accent3"/>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1" name="Straight Arrow Connector 170"/>
            <p:cNvCxnSpPr>
              <a:stCxn id="156" idx="2"/>
              <a:endCxn id="23559" idx="0"/>
            </p:cNvCxnSpPr>
            <p:nvPr/>
          </p:nvCxnSpPr>
          <p:spPr bwMode="auto">
            <a:xfrm flipH="1">
              <a:off x="16782510" y="4343400"/>
              <a:ext cx="1486438" cy="4744158"/>
            </a:xfrm>
            <a:prstGeom prst="straightConnector1">
              <a:avLst/>
            </a:prstGeom>
            <a:solidFill>
              <a:srgbClr val="000000"/>
            </a:solidFill>
            <a:ln w="28575" cap="flat" cmpd="sng" algn="ctr">
              <a:solidFill>
                <a:schemeClr val="accent3"/>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72" name="Rounded Rectangular Callout 171"/>
          <p:cNvSpPr/>
          <p:nvPr/>
        </p:nvSpPr>
        <p:spPr>
          <a:xfrm>
            <a:off x="7229475" y="4267200"/>
            <a:ext cx="1514475" cy="952500"/>
          </a:xfrm>
          <a:prstGeom prst="wedgeRoundRectCallout">
            <a:avLst>
              <a:gd name="adj1" fmla="val -64777"/>
              <a:gd name="adj2" fmla="val -1864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lost partitions recomputed on other workers</a:t>
            </a:r>
          </a:p>
        </p:txBody>
      </p:sp>
      <p:sp>
        <p:nvSpPr>
          <p:cNvPr id="23576" name="Rectangle 155"/>
          <p:cNvSpPr>
            <a:spLocks noChangeArrowheads="1"/>
          </p:cNvSpPr>
          <p:nvPr/>
        </p:nvSpPr>
        <p:spPr bwMode="auto">
          <a:xfrm>
            <a:off x="4429125" y="1485900"/>
            <a:ext cx="1028700" cy="592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pPr algn="ctr"/>
            <a:r>
              <a:rPr lang="en-US">
                <a:solidFill>
                  <a:prstClr val="black"/>
                </a:solidFill>
                <a:latin typeface="Calibri" charset="0"/>
                <a:ea typeface="ヒラギノ角ゴ ProN W3"/>
                <a:cs typeface="Calibri" charset="0"/>
              </a:rPr>
              <a:t>tweets</a:t>
            </a:r>
          </a:p>
          <a:p>
            <a:pPr algn="ctr"/>
            <a:r>
              <a:rPr lang="en-US">
                <a:solidFill>
                  <a:prstClr val="black"/>
                </a:solidFill>
                <a:latin typeface="Calibri" charset="0"/>
                <a:ea typeface="ヒラギノ角ゴ ProN W3"/>
                <a:cs typeface="Calibri" charset="0"/>
              </a:rPr>
              <a:t>RDD</a:t>
            </a:r>
          </a:p>
        </p:txBody>
      </p:sp>
      <p:sp>
        <p:nvSpPr>
          <p:cNvPr id="23577" name="Rectangle 155"/>
          <p:cNvSpPr>
            <a:spLocks noChangeArrowheads="1"/>
          </p:cNvSpPr>
          <p:nvPr/>
        </p:nvSpPr>
        <p:spPr bwMode="auto">
          <a:xfrm>
            <a:off x="4457700" y="3886200"/>
            <a:ext cx="1028700" cy="592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pPr algn="ctr"/>
            <a:r>
              <a:rPr lang="en-US">
                <a:solidFill>
                  <a:prstClr val="black"/>
                </a:solidFill>
                <a:latin typeface="Calibri" charset="0"/>
                <a:ea typeface="ヒラギノ角ゴ ProN W3"/>
                <a:cs typeface="Calibri" charset="0"/>
              </a:rPr>
              <a:t>hashTags</a:t>
            </a:r>
          </a:p>
          <a:p>
            <a:pPr algn="ctr"/>
            <a:r>
              <a:rPr lang="en-US">
                <a:solidFill>
                  <a:prstClr val="black"/>
                </a:solidFill>
                <a:latin typeface="Calibri" charset="0"/>
                <a:ea typeface="ヒラギノ角ゴ ProN W3"/>
                <a:cs typeface="Calibri" charset="0"/>
              </a:rPr>
              <a:t>RDD</a:t>
            </a:r>
          </a:p>
        </p:txBody>
      </p:sp>
      <p:sp>
        <p:nvSpPr>
          <p:cNvPr id="51" name="Content Placeholder 1"/>
          <p:cNvSpPr txBox="1">
            <a:spLocks/>
          </p:cNvSpPr>
          <p:nvPr/>
        </p:nvSpPr>
        <p:spPr bwMode="auto">
          <a:xfrm>
            <a:off x="533078" y="5045276"/>
            <a:ext cx="5381947" cy="1311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325374" indent="-192024" algn="l" rtl="0" eaLnBrk="0" fontAlgn="base" hangingPunct="0">
              <a:spcBef>
                <a:spcPts val="756"/>
              </a:spcBef>
              <a:spcAft>
                <a:spcPct val="0"/>
              </a:spcAft>
              <a:buClr>
                <a:srgbClr val="D11349"/>
              </a:buClr>
              <a:buSzPct val="100000"/>
              <a:buFont typeface="Wingdings" charset="0"/>
              <a:buChar char="§"/>
              <a:defRPr sz="2400">
                <a:solidFill>
                  <a:srgbClr val="0C0F20"/>
                </a:solidFill>
                <a:latin typeface="Calibri"/>
                <a:ea typeface="+mn-ea"/>
                <a:cs typeface="Calibri"/>
                <a:sym typeface="Arial" charset="0"/>
              </a:defRPr>
            </a:lvl1pPr>
            <a:lvl2pPr marL="512064" indent="-192024" algn="l" rtl="0" eaLnBrk="0" fontAlgn="base" hangingPunct="0">
              <a:spcBef>
                <a:spcPts val="756"/>
              </a:spcBef>
              <a:spcAft>
                <a:spcPct val="0"/>
              </a:spcAft>
              <a:buClr>
                <a:srgbClr val="D11349"/>
              </a:buClr>
              <a:buSzPct val="100000"/>
              <a:buFont typeface="Arial" charset="0"/>
              <a:buChar char="-"/>
              <a:defRPr sz="2000">
                <a:solidFill>
                  <a:srgbClr val="0C0F20"/>
                </a:solidFill>
                <a:latin typeface="Calibri"/>
                <a:ea typeface="+mn-ea"/>
                <a:cs typeface="Calibri"/>
                <a:sym typeface="Arial" charset="0"/>
              </a:defRPr>
            </a:lvl2pPr>
            <a:lvl3pPr marL="698754" indent="-192024" algn="l" rtl="0" eaLnBrk="0" fontAlgn="base" hangingPunct="0">
              <a:spcBef>
                <a:spcPts val="756"/>
              </a:spcBef>
              <a:spcAft>
                <a:spcPct val="0"/>
              </a:spcAft>
              <a:buClr>
                <a:srgbClr val="D11349"/>
              </a:buClr>
              <a:buSzPct val="100000"/>
              <a:buFont typeface="Arial" charset="0"/>
              <a:buChar char="-"/>
              <a:defRPr sz="1800">
                <a:solidFill>
                  <a:srgbClr val="0C0F20"/>
                </a:solidFill>
                <a:latin typeface="Calibri"/>
                <a:ea typeface="+mn-ea"/>
                <a:cs typeface="Calibri"/>
                <a:sym typeface="Arial" charset="0"/>
              </a:defRPr>
            </a:lvl3pPr>
            <a:lvl4pPr marL="885444" indent="-192024" algn="l" rtl="0" eaLnBrk="0" fontAlgn="base" hangingPunct="0">
              <a:spcBef>
                <a:spcPts val="756"/>
              </a:spcBef>
              <a:spcAft>
                <a:spcPct val="0"/>
              </a:spcAft>
              <a:buClr>
                <a:srgbClr val="D11349"/>
              </a:buClr>
              <a:buSzPct val="100000"/>
              <a:buFont typeface="Arial" charset="0"/>
              <a:buChar char="-"/>
              <a:defRPr sz="1600">
                <a:solidFill>
                  <a:srgbClr val="0C0F20"/>
                </a:solidFill>
                <a:latin typeface="Calibri"/>
                <a:ea typeface="+mn-ea"/>
                <a:cs typeface="Calibri"/>
                <a:sym typeface="Arial" charset="0"/>
              </a:defRPr>
            </a:lvl4pPr>
            <a:lvl5pPr marL="1072134" indent="-192024" algn="l" rtl="0" eaLnBrk="0" fontAlgn="base" hangingPunct="0">
              <a:spcBef>
                <a:spcPts val="756"/>
              </a:spcBef>
              <a:spcAft>
                <a:spcPct val="0"/>
              </a:spcAft>
              <a:buClr>
                <a:srgbClr val="D11349"/>
              </a:buClr>
              <a:buSzPct val="100000"/>
              <a:buFont typeface="Arial" charset="0"/>
              <a:buChar char="-"/>
              <a:defRPr sz="1800">
                <a:solidFill>
                  <a:srgbClr val="0C0F20"/>
                </a:solidFill>
                <a:latin typeface="+mn-lt"/>
                <a:ea typeface="+mn-ea"/>
                <a:cs typeface="+mn-cs"/>
                <a:sym typeface="Arial" charset="0"/>
              </a:defRPr>
            </a:lvl5pPr>
            <a:lvl6pPr marL="1264158" indent="-192024" algn="l" rtl="0" fontAlgn="base">
              <a:spcBef>
                <a:spcPts val="756"/>
              </a:spcBef>
              <a:spcAft>
                <a:spcPct val="0"/>
              </a:spcAft>
              <a:buClr>
                <a:srgbClr val="D11349"/>
              </a:buClr>
              <a:buSzPct val="100000"/>
              <a:buFont typeface="Arial" charset="0"/>
              <a:buChar char="-"/>
              <a:defRPr sz="1800">
                <a:solidFill>
                  <a:srgbClr val="0C0F20"/>
                </a:solidFill>
                <a:latin typeface="+mn-lt"/>
                <a:ea typeface="+mn-ea"/>
                <a:cs typeface="+mn-cs"/>
                <a:sym typeface="Arial" charset="0"/>
              </a:defRPr>
            </a:lvl6pPr>
            <a:lvl7pPr marL="1456182" indent="-192024" algn="l" rtl="0" fontAlgn="base">
              <a:spcBef>
                <a:spcPts val="756"/>
              </a:spcBef>
              <a:spcAft>
                <a:spcPct val="0"/>
              </a:spcAft>
              <a:buClr>
                <a:srgbClr val="D11349"/>
              </a:buClr>
              <a:buSzPct val="100000"/>
              <a:buFont typeface="Arial" charset="0"/>
              <a:buChar char="-"/>
              <a:defRPr sz="1800">
                <a:solidFill>
                  <a:srgbClr val="0C0F20"/>
                </a:solidFill>
                <a:latin typeface="+mn-lt"/>
                <a:ea typeface="+mn-ea"/>
                <a:cs typeface="+mn-cs"/>
                <a:sym typeface="Arial" charset="0"/>
              </a:defRPr>
            </a:lvl7pPr>
            <a:lvl8pPr marL="1648206" indent="-192024" algn="l" rtl="0" fontAlgn="base">
              <a:spcBef>
                <a:spcPts val="756"/>
              </a:spcBef>
              <a:spcAft>
                <a:spcPct val="0"/>
              </a:spcAft>
              <a:buClr>
                <a:srgbClr val="D11349"/>
              </a:buClr>
              <a:buSzPct val="100000"/>
              <a:buFont typeface="Arial" charset="0"/>
              <a:buChar char="-"/>
              <a:defRPr sz="1800">
                <a:solidFill>
                  <a:srgbClr val="0C0F20"/>
                </a:solidFill>
                <a:latin typeface="+mn-lt"/>
                <a:ea typeface="+mn-ea"/>
                <a:cs typeface="+mn-cs"/>
                <a:sym typeface="Arial" charset="0"/>
              </a:defRPr>
            </a:lvl8pPr>
            <a:lvl9pPr marL="1840230" indent="-192024" algn="l" rtl="0" fontAlgn="base">
              <a:spcBef>
                <a:spcPts val="756"/>
              </a:spcBef>
              <a:spcAft>
                <a:spcPct val="0"/>
              </a:spcAft>
              <a:buClr>
                <a:srgbClr val="D11349"/>
              </a:buClr>
              <a:buSzPct val="100000"/>
              <a:buFont typeface="Arial" charset="0"/>
              <a:buChar char="-"/>
              <a:defRPr sz="1800">
                <a:solidFill>
                  <a:srgbClr val="0C0F20"/>
                </a:solidFill>
                <a:latin typeface="+mn-lt"/>
                <a:ea typeface="+mn-ea"/>
                <a:cs typeface="+mn-cs"/>
                <a:sym typeface="Arial" charset="0"/>
              </a:defRPr>
            </a:lvl9pPr>
          </a:lstStyle>
          <a:p>
            <a:pPr>
              <a:defRPr/>
            </a:pPr>
            <a:r>
              <a:rPr lang="en-US" sz="2000" dirty="0"/>
              <a:t>All transformed data is fault-tolerant, and exactly-once transformations</a:t>
            </a:r>
          </a:p>
        </p:txBody>
      </p:sp>
    </p:spTree>
    <p:extLst>
      <p:ext uri="{BB962C8B-B14F-4D97-AF65-F5344CB8AC3E}">
        <p14:creationId xmlns:p14="http://schemas.microsoft.com/office/powerpoint/2010/main" val="11589754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dissolve">
                                      <p:cBhvr>
                                        <p:cTn id="10" dur="500"/>
                                        <p:tgtEl>
                                          <p:spTgt spid="143"/>
                                        </p:tgtEl>
                                      </p:cBhvr>
                                    </p:animEffec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xit" presetSubtype="0" fill="hold" nodeType="afterEffect">
                                  <p:stCondLst>
                                    <p:cond delay="0"/>
                                  </p:stCondLst>
                                  <p:childTnLst>
                                    <p:animEffect transition="out" filter="dissolve">
                                      <p:cBhvr>
                                        <p:cTn id="20" dur="1000"/>
                                        <p:tgtEl>
                                          <p:spTgt spid="6197"/>
                                        </p:tgtEl>
                                      </p:cBhvr>
                                    </p:animEffect>
                                    <p:set>
                                      <p:cBhvr>
                                        <p:cTn id="21" dur="1" fill="hold">
                                          <p:stCondLst>
                                            <p:cond delay="999"/>
                                          </p:stCondLst>
                                        </p:cTn>
                                        <p:tgtEl>
                                          <p:spTgt spid="6197"/>
                                        </p:tgtEl>
                                        <p:attrNameLst>
                                          <p:attrName>style.visibility</p:attrName>
                                        </p:attrNameLst>
                                      </p:cBhvr>
                                      <p:to>
                                        <p:strVal val="hidden"/>
                                      </p:to>
                                    </p:set>
                                  </p:childTnLst>
                                </p:cTn>
                              </p:par>
                            </p:childTnLst>
                          </p:cTn>
                        </p:par>
                        <p:par>
                          <p:cTn id="22" fill="hold" nodeType="afterGroup">
                            <p:stCondLst>
                              <p:cond delay="1000"/>
                            </p:stCondLst>
                            <p:childTnLst>
                              <p:par>
                                <p:cTn id="23" presetID="9" presetClass="exit" presetSubtype="0" fill="hold" grpId="0" nodeType="afterEffect">
                                  <p:stCondLst>
                                    <p:cond delay="0"/>
                                  </p:stCondLst>
                                  <p:childTnLst>
                                    <p:animEffect transition="out" filter="dissolve">
                                      <p:cBhvr>
                                        <p:cTn id="24" dur="500"/>
                                        <p:tgtEl>
                                          <p:spTgt spid="168"/>
                                        </p:tgtEl>
                                      </p:cBhvr>
                                    </p:animEffect>
                                    <p:set>
                                      <p:cBhvr>
                                        <p:cTn id="25" dur="1" fill="hold">
                                          <p:stCondLst>
                                            <p:cond delay="499"/>
                                          </p:stCondLst>
                                        </p:cTn>
                                        <p:tgtEl>
                                          <p:spTgt spid="168"/>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69"/>
                                        </p:tgtEl>
                                      </p:cBhvr>
                                    </p:animEffect>
                                    <p:set>
                                      <p:cBhvr>
                                        <p:cTn id="28" dur="1" fill="hold">
                                          <p:stCondLst>
                                            <p:cond delay="499"/>
                                          </p:stCondLst>
                                        </p:cTn>
                                        <p:tgtEl>
                                          <p:spTgt spid="169"/>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72"/>
                                        </p:tgtEl>
                                        <p:attrNameLst>
                                          <p:attrName>style.visibility</p:attrName>
                                        </p:attrNameLst>
                                      </p:cBhvr>
                                      <p:to>
                                        <p:strVal val="visible"/>
                                      </p:to>
                                    </p:set>
                                  </p:childTnLst>
                                </p:cTn>
                              </p:par>
                            </p:childTnLst>
                          </p:cTn>
                        </p:par>
                        <p:par>
                          <p:cTn id="37" fill="hold" nodeType="afterGroup">
                            <p:stCondLst>
                              <p:cond delay="500"/>
                            </p:stCondLst>
                            <p:childTnLst>
                              <p:par>
                                <p:cTn id="38" presetID="22" presetClass="exit" presetSubtype="1" fill="hold" nodeType="afterEffect">
                                  <p:stCondLst>
                                    <p:cond delay="0"/>
                                  </p:stCondLst>
                                  <p:childTnLst>
                                    <p:animEffect transition="out" filter="wipe(up)">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par>
                          <p:cTn id="41" fill="hold" nodeType="afterGroup">
                            <p:stCondLst>
                              <p:cond delay="1000"/>
                            </p:stCondLst>
                            <p:childTnLst>
                              <p:par>
                                <p:cTn id="42" presetID="9"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dissolv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68" grpId="0" animBg="1"/>
      <p:bldP spid="169" grpId="0" animBg="1"/>
      <p:bldP spid="17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 Master</a:t>
            </a:r>
          </a:p>
        </p:txBody>
      </p:sp>
      <p:sp>
        <p:nvSpPr>
          <p:cNvPr id="3" name="Text Placeholder 2"/>
          <p:cNvSpPr>
            <a:spLocks noGrp="1"/>
          </p:cNvSpPr>
          <p:nvPr>
            <p:ph type="body" sz="quarter" idx="10"/>
          </p:nvPr>
        </p:nvSpPr>
        <p:spPr/>
        <p:txBody>
          <a:bodyPr>
            <a:normAutofit/>
          </a:bodyPr>
          <a:lstStyle/>
          <a:p>
            <a:r>
              <a:rPr lang="en-US" dirty="0"/>
              <a:t>Master saves the state of the DStreams to a checkpoint file</a:t>
            </a:r>
          </a:p>
          <a:p>
            <a:pPr lvl="1"/>
            <a:r>
              <a:rPr lang="en-US" dirty="0"/>
              <a:t>Checkpoint file saved to HDFS periodically</a:t>
            </a:r>
          </a:p>
          <a:p>
            <a:endParaRPr lang="en-US" dirty="0"/>
          </a:p>
          <a:p>
            <a:r>
              <a:rPr lang="en-US" dirty="0"/>
              <a:t>If master fails, it can be restarted using the checkpoint file</a:t>
            </a:r>
          </a:p>
          <a:p>
            <a:endParaRPr lang="en-US" dirty="0"/>
          </a:p>
          <a:p>
            <a:endParaRPr lang="en-US" dirty="0"/>
          </a:p>
          <a:p>
            <a:endParaRPr lang="en-US" dirty="0"/>
          </a:p>
        </p:txBody>
      </p:sp>
    </p:spTree>
    <p:extLst>
      <p:ext uri="{BB962C8B-B14F-4D97-AF65-F5344CB8AC3E}">
        <p14:creationId xmlns:p14="http://schemas.microsoft.com/office/powerpoint/2010/main" val="250752247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dirty="0"/>
              <a:t>Example – Get </a:t>
            </a:r>
            <a:r>
              <a:rPr lang="en-US" dirty="0" err="1"/>
              <a:t>hashtags</a:t>
            </a:r>
            <a:r>
              <a:rPr lang="en-US" dirty="0"/>
              <a:t> from Twitter </a:t>
            </a:r>
          </a:p>
        </p:txBody>
      </p:sp>
      <p:sp>
        <p:nvSpPr>
          <p:cNvPr id="5" name="Content Placeholder 4"/>
          <p:cNvSpPr>
            <a:spLocks noGrp="1"/>
          </p:cNvSpPr>
          <p:nvPr>
            <p:ph type="body" sz="quarter" idx="10"/>
          </p:nvPr>
        </p:nvSpPr>
        <p:spPr/>
        <p:txBody>
          <a:bodyPr/>
          <a:lstStyle/>
          <a:p>
            <a:pPr marL="0" indent="0">
              <a:buNone/>
              <a:defRPr/>
            </a:pPr>
            <a:r>
              <a:rPr lang="en-US" sz="1700" dirty="0" err="1">
                <a:latin typeface="Consolas"/>
                <a:cs typeface="Consolas"/>
              </a:rPr>
              <a:t>val</a:t>
            </a:r>
            <a:r>
              <a:rPr lang="en-US" sz="1700" dirty="0">
                <a:latin typeface="Consolas"/>
                <a:cs typeface="Consolas"/>
              </a:rPr>
              <a:t> </a:t>
            </a:r>
            <a:r>
              <a:rPr lang="en-US" sz="1700" dirty="0">
                <a:solidFill>
                  <a:srgbClr val="B50B1B"/>
                </a:solidFill>
                <a:latin typeface="Consolas"/>
                <a:cs typeface="Consolas"/>
              </a:rPr>
              <a:t>tweets</a:t>
            </a:r>
            <a:r>
              <a:rPr lang="en-US" sz="1700" dirty="0">
                <a:solidFill>
                  <a:schemeClr val="accent4"/>
                </a:solidFill>
                <a:latin typeface="Consolas"/>
                <a:cs typeface="Consolas"/>
              </a:rPr>
              <a:t> </a:t>
            </a:r>
            <a:r>
              <a:rPr lang="en-US" sz="1700" dirty="0">
                <a:latin typeface="Consolas"/>
                <a:cs typeface="Consolas"/>
              </a:rPr>
              <a:t>= </a:t>
            </a:r>
            <a:r>
              <a:rPr lang="en-US" sz="1700" dirty="0" err="1">
                <a:latin typeface="Consolas"/>
                <a:cs typeface="Consolas"/>
              </a:rPr>
              <a:t>ssc.</a:t>
            </a:r>
            <a:r>
              <a:rPr lang="en-US" sz="1700" dirty="0" err="1">
                <a:solidFill>
                  <a:srgbClr val="0D8BE6"/>
                </a:solidFill>
                <a:latin typeface="Consolas"/>
                <a:cs typeface="Consolas"/>
              </a:rPr>
              <a:t>twitterStream</a:t>
            </a:r>
            <a:r>
              <a:rPr lang="en-US" sz="1700" dirty="0">
                <a:latin typeface="Consolas"/>
                <a:cs typeface="Consolas"/>
              </a:rPr>
              <a:t>()</a:t>
            </a:r>
          </a:p>
          <a:p>
            <a:pPr marL="0" indent="0">
              <a:buNone/>
              <a:defRPr/>
            </a:pPr>
            <a:endParaRPr lang="en-US" sz="2500" dirty="0"/>
          </a:p>
          <a:p>
            <a:pPr>
              <a:defRPr/>
            </a:pPr>
            <a:endParaRPr lang="en-US" sz="2000" dirty="0"/>
          </a:p>
        </p:txBody>
      </p:sp>
      <p:sp>
        <p:nvSpPr>
          <p:cNvPr id="81" name="Rounded Rectangular Callout 80"/>
          <p:cNvSpPr/>
          <p:nvPr/>
        </p:nvSpPr>
        <p:spPr>
          <a:xfrm>
            <a:off x="457200" y="2095500"/>
            <a:ext cx="5715000" cy="685800"/>
          </a:xfrm>
          <a:prstGeom prst="wedgeRoundRectCallout">
            <a:avLst>
              <a:gd name="adj1" fmla="val -32316"/>
              <a:gd name="adj2" fmla="val -91974"/>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err="1">
                <a:solidFill>
                  <a:srgbClr val="000000"/>
                </a:solidFill>
                <a:latin typeface="Calibri"/>
                <a:ea typeface="ヒラギノ角ゴ ProN W3"/>
                <a:cs typeface="Calibri"/>
              </a:rPr>
              <a:t>DStream</a:t>
            </a:r>
            <a:r>
              <a:rPr lang="en-US" dirty="0">
                <a:solidFill>
                  <a:srgbClr val="000000"/>
                </a:solidFill>
                <a:latin typeface="Calibri"/>
                <a:ea typeface="ヒラギノ角ゴ ProN W3"/>
                <a:cs typeface="Calibri"/>
              </a:rPr>
              <a:t>: a sequence of RDDs representing a stream of data</a:t>
            </a:r>
          </a:p>
        </p:txBody>
      </p:sp>
      <p:grpSp>
        <p:nvGrpSpPr>
          <p:cNvPr id="18436" name="Group 84"/>
          <p:cNvGrpSpPr>
            <a:grpSpLocks/>
          </p:cNvGrpSpPr>
          <p:nvPr/>
        </p:nvGrpSpPr>
        <p:grpSpPr bwMode="auto">
          <a:xfrm>
            <a:off x="2920603" y="4019550"/>
            <a:ext cx="834628" cy="296069"/>
            <a:chOff x="7918600" y="4832650"/>
            <a:chExt cx="2458447" cy="653855"/>
          </a:xfrm>
        </p:grpSpPr>
        <p:sp>
          <p:nvSpPr>
            <p:cNvPr id="86" name="Alternate Process 85"/>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87" name="Straight Connector 86"/>
            <p:cNvCxnSpPr>
              <a:stCxn id="86" idx="0"/>
              <a:endCxn id="86" idx="2"/>
            </p:cNvCxnSpPr>
            <p:nvPr/>
          </p:nvCxnSpPr>
          <p:spPr>
            <a:xfrm>
              <a:off x="9147824"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88" name="Straight Connector 87"/>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89" name="Straight Connector 88"/>
            <p:cNvCxnSpPr/>
            <p:nvPr/>
          </p:nvCxnSpPr>
          <p:spPr>
            <a:xfrm>
              <a:off x="8548117"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18437" name="Group 89"/>
          <p:cNvGrpSpPr>
            <a:grpSpLocks/>
          </p:cNvGrpSpPr>
          <p:nvPr/>
        </p:nvGrpSpPr>
        <p:grpSpPr bwMode="auto">
          <a:xfrm>
            <a:off x="2867620" y="4371182"/>
            <a:ext cx="980480" cy="380206"/>
            <a:chOff x="7762239" y="5609988"/>
            <a:chExt cx="2889827" cy="840669"/>
          </a:xfrm>
        </p:grpSpPr>
        <p:pic>
          <p:nvPicPr>
            <p:cNvPr id="19490" name="Picture 9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91" name="Picture 9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92" name="Picture 9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93" name="Picture 9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5" name="Group 94"/>
          <p:cNvGrpSpPr>
            <a:grpSpLocks/>
          </p:cNvGrpSpPr>
          <p:nvPr/>
        </p:nvGrpSpPr>
        <p:grpSpPr bwMode="auto">
          <a:xfrm>
            <a:off x="2857500" y="3269456"/>
            <a:ext cx="4572000" cy="516731"/>
            <a:chOff x="3523416" y="4511948"/>
            <a:chExt cx="1861716" cy="322227"/>
          </a:xfrm>
        </p:grpSpPr>
        <p:sp>
          <p:nvSpPr>
            <p:cNvPr id="96" name="Right Arrow 95"/>
            <p:cNvSpPr/>
            <p:nvPr/>
          </p:nvSpPr>
          <p:spPr>
            <a:xfrm>
              <a:off x="5122601" y="4511948"/>
              <a:ext cx="262531" cy="322227"/>
            </a:xfrm>
            <a:prstGeom prst="rightArrow">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endParaRPr lang="en-US" sz="1500" kern="0">
                <a:solidFill>
                  <a:prstClr val="black"/>
                </a:solidFill>
                <a:latin typeface="Calibri"/>
                <a:ea typeface="ヒラギノ角ゴ ProN W3"/>
                <a:cs typeface="ヒラギノ角ゴ ProN W3"/>
              </a:endParaRPr>
            </a:p>
          </p:txBody>
        </p:sp>
        <p:sp>
          <p:nvSpPr>
            <p:cNvPr id="97" name="Rectangle 96"/>
            <p:cNvSpPr/>
            <p:nvPr/>
          </p:nvSpPr>
          <p:spPr>
            <a:xfrm>
              <a:off x="4055750" y="4600053"/>
              <a:ext cx="408705" cy="155421"/>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98" name="Rectangle 97"/>
            <p:cNvSpPr/>
            <p:nvPr/>
          </p:nvSpPr>
          <p:spPr>
            <a:xfrm>
              <a:off x="3523416" y="4603518"/>
              <a:ext cx="408705" cy="155421"/>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99" name="Rectangle 98"/>
            <p:cNvSpPr/>
            <p:nvPr/>
          </p:nvSpPr>
          <p:spPr>
            <a:xfrm>
              <a:off x="4587600" y="4603518"/>
              <a:ext cx="408705" cy="155421"/>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t+2</a:t>
              </a:r>
            </a:p>
          </p:txBody>
        </p:sp>
      </p:grpSp>
      <p:grpSp>
        <p:nvGrpSpPr>
          <p:cNvPr id="18440" name="Group 110"/>
          <p:cNvGrpSpPr>
            <a:grpSpLocks/>
          </p:cNvGrpSpPr>
          <p:nvPr/>
        </p:nvGrpSpPr>
        <p:grpSpPr bwMode="auto">
          <a:xfrm>
            <a:off x="4186238" y="4371182"/>
            <a:ext cx="980480" cy="380206"/>
            <a:chOff x="7762239" y="5609988"/>
            <a:chExt cx="2889827" cy="840669"/>
          </a:xfrm>
        </p:grpSpPr>
        <p:pic>
          <p:nvPicPr>
            <p:cNvPr id="19482" name="Picture 15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3" name="Picture 16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4" name="Picture 16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5" name="Picture 16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442" name="Group 169"/>
          <p:cNvGrpSpPr>
            <a:grpSpLocks/>
          </p:cNvGrpSpPr>
          <p:nvPr/>
        </p:nvGrpSpPr>
        <p:grpSpPr bwMode="auto">
          <a:xfrm>
            <a:off x="5479256" y="4371182"/>
            <a:ext cx="980480" cy="380206"/>
            <a:chOff x="7762239" y="5609988"/>
            <a:chExt cx="2889827" cy="840669"/>
          </a:xfrm>
        </p:grpSpPr>
        <p:pic>
          <p:nvPicPr>
            <p:cNvPr id="19478" name="Picture 17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79" name="Picture 17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0" name="Picture 17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81" name="Picture 17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75" name="Rectangle 174"/>
          <p:cNvSpPr>
            <a:spLocks noChangeArrowheads="1"/>
          </p:cNvSpPr>
          <p:nvPr/>
        </p:nvSpPr>
        <p:spPr bwMode="auto">
          <a:xfrm>
            <a:off x="786105" y="3974112"/>
            <a:ext cx="1857375" cy="315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r>
              <a:rPr lang="en-US" dirty="0">
                <a:solidFill>
                  <a:prstClr val="black"/>
                </a:solidFill>
                <a:latin typeface="Calibri" charset="0"/>
                <a:ea typeface="ヒラギノ角ゴ ProN W3"/>
                <a:cs typeface="Calibri" charset="0"/>
              </a:rPr>
              <a:t>tweets </a:t>
            </a:r>
            <a:r>
              <a:rPr lang="en-US" dirty="0" err="1">
                <a:solidFill>
                  <a:prstClr val="black"/>
                </a:solidFill>
                <a:latin typeface="Calibri" charset="0"/>
                <a:ea typeface="ヒラギノ角ゴ ProN W3"/>
                <a:cs typeface="Calibri" charset="0"/>
              </a:rPr>
              <a:t>DStream</a:t>
            </a:r>
            <a:endParaRPr lang="en-US" dirty="0">
              <a:solidFill>
                <a:prstClr val="black"/>
              </a:solidFill>
              <a:latin typeface="Calibri" charset="0"/>
              <a:ea typeface="ヒラギノ角ゴ ProN W3"/>
              <a:cs typeface="Calibri" charset="0"/>
            </a:endParaRPr>
          </a:p>
        </p:txBody>
      </p:sp>
      <p:sp>
        <p:nvSpPr>
          <p:cNvPr id="176" name="Rounded Rectangular Callout 175"/>
          <p:cNvSpPr/>
          <p:nvPr/>
        </p:nvSpPr>
        <p:spPr>
          <a:xfrm>
            <a:off x="5867400" y="4876800"/>
            <a:ext cx="2819400" cy="762000"/>
          </a:xfrm>
          <a:prstGeom prst="wedgeRoundRectCallout">
            <a:avLst>
              <a:gd name="adj1" fmla="val -33826"/>
              <a:gd name="adj2" fmla="val -124938"/>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ea typeface="ヒラギノ角ゴ ProN W3"/>
                <a:cs typeface="Calibri"/>
              </a:rPr>
              <a:t>stored in memory as an RDD (immutable, distributed)</a:t>
            </a:r>
          </a:p>
        </p:txBody>
      </p:sp>
      <p:grpSp>
        <p:nvGrpSpPr>
          <p:cNvPr id="42" name="Group 84"/>
          <p:cNvGrpSpPr>
            <a:grpSpLocks/>
          </p:cNvGrpSpPr>
          <p:nvPr/>
        </p:nvGrpSpPr>
        <p:grpSpPr bwMode="auto">
          <a:xfrm>
            <a:off x="4236244" y="4024313"/>
            <a:ext cx="834628" cy="296069"/>
            <a:chOff x="7918600" y="4832650"/>
            <a:chExt cx="2458447" cy="653855"/>
          </a:xfrm>
        </p:grpSpPr>
        <p:sp>
          <p:nvSpPr>
            <p:cNvPr id="43" name="Alternate Process 42"/>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44" name="Straight Connector 43"/>
            <p:cNvCxnSpPr>
              <a:stCxn id="43" idx="0"/>
              <a:endCxn id="43" idx="2"/>
            </p:cNvCxnSpPr>
            <p:nvPr/>
          </p:nvCxnSpPr>
          <p:spPr>
            <a:xfrm>
              <a:off x="9147824"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45" name="Straight Connector 44"/>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46" name="Straight Connector 45"/>
            <p:cNvCxnSpPr/>
            <p:nvPr/>
          </p:nvCxnSpPr>
          <p:spPr>
            <a:xfrm>
              <a:off x="8548117"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47" name="Group 84"/>
          <p:cNvGrpSpPr>
            <a:grpSpLocks/>
          </p:cNvGrpSpPr>
          <p:nvPr/>
        </p:nvGrpSpPr>
        <p:grpSpPr bwMode="auto">
          <a:xfrm>
            <a:off x="5522119" y="4024313"/>
            <a:ext cx="834628" cy="296069"/>
            <a:chOff x="7918600" y="4832650"/>
            <a:chExt cx="2458447" cy="653855"/>
          </a:xfrm>
        </p:grpSpPr>
        <p:sp>
          <p:nvSpPr>
            <p:cNvPr id="48" name="Alternate Process 47"/>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49" name="Straight Connector 48"/>
            <p:cNvCxnSpPr>
              <a:stCxn id="48" idx="0"/>
              <a:endCxn id="48" idx="2"/>
            </p:cNvCxnSpPr>
            <p:nvPr/>
          </p:nvCxnSpPr>
          <p:spPr>
            <a:xfrm>
              <a:off x="9147824"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50" name="Straight Connector 49"/>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51" name="Straight Connector 50"/>
            <p:cNvCxnSpPr/>
            <p:nvPr/>
          </p:nvCxnSpPr>
          <p:spPr>
            <a:xfrm>
              <a:off x="8548117"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sp>
        <p:nvSpPr>
          <p:cNvPr id="52" name="Rectangle 51"/>
          <p:cNvSpPr>
            <a:spLocks noChangeArrowheads="1"/>
          </p:cNvSpPr>
          <p:nvPr/>
        </p:nvSpPr>
        <p:spPr bwMode="auto">
          <a:xfrm>
            <a:off x="646600" y="3389132"/>
            <a:ext cx="3143250" cy="315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r>
              <a:rPr lang="en-US">
                <a:solidFill>
                  <a:prstClr val="black"/>
                </a:solidFill>
                <a:latin typeface="Calibri" charset="0"/>
                <a:ea typeface="ヒラギノ角ゴ ProN W3"/>
                <a:cs typeface="Calibri" charset="0"/>
              </a:rPr>
              <a:t>Twitter Streaming API</a:t>
            </a:r>
          </a:p>
        </p:txBody>
      </p:sp>
    </p:spTree>
    <p:extLst>
      <p:ext uri="{BB962C8B-B14F-4D97-AF65-F5344CB8AC3E}">
        <p14:creationId xmlns:p14="http://schemas.microsoft.com/office/powerpoint/2010/main" val="5800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nodeType="afterGroup">
                            <p:stCondLst>
                              <p:cond delay="0"/>
                            </p:stCondLst>
                            <p:childTnLst>
                              <p:par>
                                <p:cTn id="12" presetID="22" presetClass="entr" presetSubtype="8" fill="hold" nodeType="after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left)">
                                      <p:cBhvr>
                                        <p:cTn id="14" dur="500"/>
                                        <p:tgtEl>
                                          <p:spTgt spid="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8436"/>
                                        </p:tgtEl>
                                        <p:attrNameLst>
                                          <p:attrName>style.visibility</p:attrName>
                                        </p:attrNameLst>
                                      </p:cBhvr>
                                      <p:to>
                                        <p:strVal val="visible"/>
                                      </p:to>
                                    </p:set>
                                    <p:anim calcmode="lin" valueType="num">
                                      <p:cBhvr>
                                        <p:cTn id="19" dur="500" fill="hold"/>
                                        <p:tgtEl>
                                          <p:spTgt spid="18436"/>
                                        </p:tgtEl>
                                        <p:attrNameLst>
                                          <p:attrName>ppt_w</p:attrName>
                                        </p:attrNameLst>
                                      </p:cBhvr>
                                      <p:tavLst>
                                        <p:tav tm="0">
                                          <p:val>
                                            <p:fltVal val="0"/>
                                          </p:val>
                                        </p:tav>
                                        <p:tav tm="100000">
                                          <p:val>
                                            <p:strVal val="#ppt_w"/>
                                          </p:val>
                                        </p:tav>
                                      </p:tavLst>
                                    </p:anim>
                                    <p:anim calcmode="lin" valueType="num">
                                      <p:cBhvr>
                                        <p:cTn id="20" dur="500" fill="hold"/>
                                        <p:tgtEl>
                                          <p:spTgt spid="18436"/>
                                        </p:tgtEl>
                                        <p:attrNameLst>
                                          <p:attrName>ppt_h</p:attrName>
                                        </p:attrNameLst>
                                      </p:cBhvr>
                                      <p:tavLst>
                                        <p:tav tm="0">
                                          <p:val>
                                            <p:fltVal val="0"/>
                                          </p:val>
                                        </p:tav>
                                        <p:tav tm="100000">
                                          <p:val>
                                            <p:strVal val="#ppt_h"/>
                                          </p:val>
                                        </p:tav>
                                      </p:tavLst>
                                    </p:anim>
                                    <p:animEffect transition="in" filter="fade">
                                      <p:cBhvr>
                                        <p:cTn id="21" dur="500"/>
                                        <p:tgtEl>
                                          <p:spTgt spid="18436"/>
                                        </p:tgtEl>
                                      </p:cBhvr>
                                    </p:animEffect>
                                  </p:childTnLst>
                                </p:cTn>
                              </p:par>
                              <p:par>
                                <p:cTn id="22" presetID="42" presetClass="path" presetSubtype="0" accel="50000" decel="50000" fill="hold" nodeType="withEffect">
                                  <p:stCondLst>
                                    <p:cond delay="0"/>
                                  </p:stCondLst>
                                  <p:childTnLst>
                                    <p:animMotion origin="layout" path="M 5E-6 -0.07569 L 5E-6 -2.22222E-6 " pathEditMode="relative" rAng="0" ptsTypes="AA">
                                      <p:cBhvr>
                                        <p:cTn id="23" dur="500" fill="hold"/>
                                        <p:tgtEl>
                                          <p:spTgt spid="18436"/>
                                        </p:tgtEl>
                                        <p:attrNameLst>
                                          <p:attrName>ppt_x</p:attrName>
                                          <p:attrName>ppt_y</p:attrName>
                                        </p:attrNameLst>
                                      </p:cBhvr>
                                      <p:rCtr x="0" y="3785"/>
                                    </p:animMotion>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18437"/>
                                        </p:tgtEl>
                                        <p:attrNameLst>
                                          <p:attrName>style.visibility</p:attrName>
                                        </p:attrNameLst>
                                      </p:cBhvr>
                                      <p:to>
                                        <p:strVal val="visible"/>
                                      </p:to>
                                    </p:set>
                                  </p:childTnLst>
                                </p:cTn>
                              </p:par>
                            </p:childTnLst>
                          </p:cTn>
                        </p:par>
                        <p:par>
                          <p:cTn id="27" fill="hold" nodeType="afterGroup">
                            <p:stCondLst>
                              <p:cond delay="500"/>
                            </p:stCondLst>
                            <p:childTnLst>
                              <p:par>
                                <p:cTn id="28" presetID="53" presetClass="entr" presetSubtype="16"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par>
                                <p:cTn id="33" presetID="42" presetClass="path" presetSubtype="0" accel="50000" decel="50000" fill="hold" nodeType="withEffect">
                                  <p:stCondLst>
                                    <p:cond delay="0"/>
                                  </p:stCondLst>
                                  <p:childTnLst>
                                    <p:animMotion origin="layout" path="M 5E-6 -0.07569 L 5E-6 -2.22222E-6 " pathEditMode="relative" rAng="0" ptsTypes="AA">
                                      <p:cBhvr>
                                        <p:cTn id="34" dur="500" fill="hold"/>
                                        <p:tgtEl>
                                          <p:spTgt spid="42"/>
                                        </p:tgtEl>
                                        <p:attrNameLst>
                                          <p:attrName>ppt_x</p:attrName>
                                          <p:attrName>ppt_y</p:attrName>
                                        </p:attrNameLst>
                                      </p:cBhvr>
                                      <p:rCtr x="0" y="3785"/>
                                    </p:animMotion>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0"/>
                                          </p:stCondLst>
                                        </p:cTn>
                                        <p:tgtEl>
                                          <p:spTgt spid="18440"/>
                                        </p:tgtEl>
                                        <p:attrNameLst>
                                          <p:attrName>style.visibility</p:attrName>
                                        </p:attrNameLst>
                                      </p:cBhvr>
                                      <p:to>
                                        <p:strVal val="visible"/>
                                      </p:to>
                                    </p:set>
                                  </p:childTnLst>
                                </p:cTn>
                              </p:par>
                            </p:childTnLst>
                          </p:cTn>
                        </p:par>
                        <p:par>
                          <p:cTn id="38" fill="hold" nodeType="afterGroup">
                            <p:stCondLst>
                              <p:cond delay="1000"/>
                            </p:stCondLst>
                            <p:childTnLst>
                              <p:par>
                                <p:cTn id="39" presetID="53" presetClass="entr" presetSubtype="16"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42" presetClass="path" presetSubtype="0" accel="50000" decel="50000" fill="hold" nodeType="withEffect">
                                  <p:stCondLst>
                                    <p:cond delay="0"/>
                                  </p:stCondLst>
                                  <p:childTnLst>
                                    <p:animMotion origin="layout" path="M 5E-6 -0.07569 L 5E-6 -2.22222E-6 " pathEditMode="relative" rAng="0" ptsTypes="AA">
                                      <p:cBhvr>
                                        <p:cTn id="45" dur="500" fill="hold"/>
                                        <p:tgtEl>
                                          <p:spTgt spid="47"/>
                                        </p:tgtEl>
                                        <p:attrNameLst>
                                          <p:attrName>ppt_x</p:attrName>
                                          <p:attrName>ppt_y</p:attrName>
                                        </p:attrNameLst>
                                      </p:cBhvr>
                                      <p:rCtr x="0" y="3785"/>
                                    </p:animMotion>
                                  </p:childTnLst>
                                </p:cTn>
                              </p:par>
                            </p:childTnLst>
                          </p:cTn>
                        </p:par>
                        <p:par>
                          <p:cTn id="46" fill="hold" nodeType="afterGroup">
                            <p:stCondLst>
                              <p:cond delay="1500"/>
                            </p:stCondLst>
                            <p:childTnLst>
                              <p:par>
                                <p:cTn id="47" presetID="1" presetClass="entr" presetSubtype="0" fill="hold" nodeType="afterEffect">
                                  <p:stCondLst>
                                    <p:cond delay="0"/>
                                  </p:stCondLst>
                                  <p:childTnLst>
                                    <p:set>
                                      <p:cBhvr>
                                        <p:cTn id="48" dur="1" fill="hold">
                                          <p:stCondLst>
                                            <p:cond delay="0"/>
                                          </p:stCondLst>
                                        </p:cTn>
                                        <p:tgtEl>
                                          <p:spTgt spid="18442"/>
                                        </p:tgtEl>
                                        <p:attrNameLst>
                                          <p:attrName>style.visibility</p:attrName>
                                        </p:attrNameLst>
                                      </p:cBhvr>
                                      <p:to>
                                        <p:strVal val="visible"/>
                                      </p:to>
                                    </p:set>
                                  </p:childTnLst>
                                </p:cTn>
                              </p:par>
                            </p:childTnLst>
                          </p:cTn>
                        </p:par>
                        <p:par>
                          <p:cTn id="49" fill="hold" nodeType="afterGroup">
                            <p:stCondLst>
                              <p:cond delay="1500"/>
                            </p:stCondLst>
                            <p:childTnLst>
                              <p:par>
                                <p:cTn id="50" presetID="1" presetClass="entr" presetSubtype="0" fill="hold" grpId="0" nodeType="afterEffect">
                                  <p:stCondLst>
                                    <p:cond delay="0"/>
                                  </p:stCondLst>
                                  <p:childTnLst>
                                    <p:set>
                                      <p:cBhvr>
                                        <p:cTn id="51" dur="1" fill="hold">
                                          <p:stCondLst>
                                            <p:cond delay="0"/>
                                          </p:stCondLst>
                                        </p:cTn>
                                        <p:tgtEl>
                                          <p:spTgt spid="17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75" grpId="0"/>
      <p:bldP spid="176" grpId="0" animBg="1"/>
      <p:bldP spid="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dirty="0"/>
              <a:t>Example – Get </a:t>
            </a:r>
            <a:r>
              <a:rPr lang="en-US" dirty="0" err="1"/>
              <a:t>hashtags</a:t>
            </a:r>
            <a:r>
              <a:rPr lang="en-US" dirty="0"/>
              <a:t> from Twitter </a:t>
            </a:r>
          </a:p>
        </p:txBody>
      </p:sp>
      <p:sp>
        <p:nvSpPr>
          <p:cNvPr id="5" name="Content Placeholder 4"/>
          <p:cNvSpPr>
            <a:spLocks noGrp="1"/>
          </p:cNvSpPr>
          <p:nvPr>
            <p:ph type="body" sz="quarter" idx="10"/>
          </p:nvPr>
        </p:nvSpPr>
        <p:spPr/>
        <p:txBody>
          <a:bodyPr/>
          <a:lstStyle/>
          <a:p>
            <a:pPr marL="0" indent="0">
              <a:buNone/>
              <a:defRPr/>
            </a:pPr>
            <a:r>
              <a:rPr lang="en-US" sz="1700" dirty="0" err="1">
                <a:solidFill>
                  <a:schemeClr val="tx1">
                    <a:lumMod val="50000"/>
                    <a:lumOff val="50000"/>
                  </a:schemeClr>
                </a:solidFill>
                <a:latin typeface="Consolas"/>
                <a:cs typeface="Consolas"/>
              </a:rPr>
              <a:t>val</a:t>
            </a:r>
            <a:r>
              <a:rPr lang="en-US" sz="1700" dirty="0">
                <a:solidFill>
                  <a:schemeClr val="tx1">
                    <a:lumMod val="50000"/>
                    <a:lumOff val="50000"/>
                  </a:schemeClr>
                </a:solidFill>
                <a:latin typeface="Consolas"/>
                <a:cs typeface="Consolas"/>
              </a:rPr>
              <a:t> tweets = </a:t>
            </a:r>
            <a:r>
              <a:rPr lang="en-US" sz="1700" dirty="0" err="1">
                <a:solidFill>
                  <a:schemeClr val="tx1">
                    <a:lumMod val="50000"/>
                    <a:lumOff val="50000"/>
                  </a:schemeClr>
                </a:solidFill>
                <a:latin typeface="Consolas"/>
                <a:cs typeface="Consolas"/>
              </a:rPr>
              <a:t>ssc.twitterStream</a:t>
            </a:r>
            <a:r>
              <a:rPr lang="en-US" sz="1700" dirty="0">
                <a:solidFill>
                  <a:schemeClr val="tx1">
                    <a:lumMod val="50000"/>
                    <a:lumOff val="50000"/>
                  </a:schemeClr>
                </a:solidFill>
                <a:latin typeface="Consolas"/>
                <a:cs typeface="Consolas"/>
              </a:rPr>
              <a:t>()</a:t>
            </a:r>
          </a:p>
          <a:p>
            <a:pPr marL="0" indent="0">
              <a:buNone/>
              <a:defRPr/>
            </a:pPr>
            <a:r>
              <a:rPr lang="en-US" sz="1700" dirty="0" err="1">
                <a:latin typeface="Consolas"/>
                <a:cs typeface="Consolas"/>
              </a:rPr>
              <a:t>val</a:t>
            </a:r>
            <a:r>
              <a:rPr lang="en-US" sz="1700" dirty="0">
                <a:latin typeface="Consolas"/>
                <a:cs typeface="Consolas"/>
              </a:rPr>
              <a:t> </a:t>
            </a:r>
            <a:r>
              <a:rPr lang="en-US" sz="1700" dirty="0" err="1">
                <a:solidFill>
                  <a:srgbClr val="C61B1B"/>
                </a:solidFill>
                <a:latin typeface="Consolas"/>
                <a:cs typeface="Consolas"/>
              </a:rPr>
              <a:t>hashTags</a:t>
            </a:r>
            <a:r>
              <a:rPr lang="en-US" sz="1700" dirty="0">
                <a:solidFill>
                  <a:srgbClr val="C61B1B"/>
                </a:solidFill>
                <a:latin typeface="Consolas"/>
                <a:cs typeface="Consolas"/>
              </a:rPr>
              <a:t> </a:t>
            </a:r>
            <a:r>
              <a:rPr lang="en-US" sz="1700" dirty="0">
                <a:latin typeface="Consolas"/>
                <a:cs typeface="Consolas"/>
              </a:rPr>
              <a:t>= </a:t>
            </a:r>
            <a:r>
              <a:rPr lang="en-US" sz="1700" dirty="0" err="1">
                <a:solidFill>
                  <a:srgbClr val="C61B1B"/>
                </a:solidFill>
                <a:latin typeface="Consolas"/>
                <a:cs typeface="Consolas"/>
              </a:rPr>
              <a:t>tweets</a:t>
            </a:r>
            <a:r>
              <a:rPr lang="en-US" sz="1700" dirty="0" err="1">
                <a:latin typeface="Consolas"/>
                <a:cs typeface="Consolas"/>
              </a:rPr>
              <a:t>.</a:t>
            </a:r>
            <a:r>
              <a:rPr lang="en-US" sz="1700" dirty="0" err="1">
                <a:solidFill>
                  <a:srgbClr val="0D8BE6"/>
                </a:solidFill>
                <a:latin typeface="Consolas"/>
                <a:cs typeface="Consolas"/>
              </a:rPr>
              <a:t>flatMap</a:t>
            </a:r>
            <a:r>
              <a:rPr lang="en-US" sz="1700" dirty="0">
                <a:solidFill>
                  <a:srgbClr val="0D8BE6"/>
                </a:solidFill>
                <a:latin typeface="Consolas"/>
                <a:cs typeface="Consolas"/>
              </a:rPr>
              <a:t> </a:t>
            </a:r>
            <a:r>
              <a:rPr lang="en-US" sz="1700" dirty="0">
                <a:latin typeface="Consolas"/>
                <a:cs typeface="Consolas"/>
              </a:rPr>
              <a:t>(status =&gt; </a:t>
            </a:r>
            <a:r>
              <a:rPr lang="en-US" sz="1700" dirty="0" err="1">
                <a:latin typeface="Consolas"/>
                <a:cs typeface="Consolas"/>
              </a:rPr>
              <a:t>getTags</a:t>
            </a:r>
            <a:r>
              <a:rPr lang="en-US" sz="1700" dirty="0">
                <a:latin typeface="Consolas"/>
                <a:cs typeface="Consolas"/>
              </a:rPr>
              <a:t>(status))</a:t>
            </a:r>
          </a:p>
          <a:p>
            <a:pPr marL="0" indent="0">
              <a:buNone/>
              <a:defRPr/>
            </a:pPr>
            <a:endParaRPr lang="en-US" sz="2500" dirty="0"/>
          </a:p>
          <a:p>
            <a:pPr>
              <a:defRPr/>
            </a:pPr>
            <a:endParaRPr lang="en-US" sz="2000" dirty="0"/>
          </a:p>
        </p:txBody>
      </p:sp>
      <p:grpSp>
        <p:nvGrpSpPr>
          <p:cNvPr id="6" name="Group 5"/>
          <p:cNvGrpSpPr>
            <a:grpSpLocks/>
          </p:cNvGrpSpPr>
          <p:nvPr/>
        </p:nvGrpSpPr>
        <p:grpSpPr bwMode="auto">
          <a:xfrm>
            <a:off x="2869406" y="4310857"/>
            <a:ext cx="1321594" cy="1594644"/>
            <a:chOff x="7651750" y="8621713"/>
            <a:chExt cx="3524022" cy="3189287"/>
          </a:xfrm>
        </p:grpSpPr>
        <p:grpSp>
          <p:nvGrpSpPr>
            <p:cNvPr id="20553" name="Group 18"/>
            <p:cNvGrpSpPr>
              <a:grpSpLocks/>
            </p:cNvGrpSpPr>
            <p:nvPr/>
          </p:nvGrpSpPr>
          <p:grpSpPr bwMode="auto">
            <a:xfrm>
              <a:off x="7651750" y="11050588"/>
              <a:ext cx="2614613" cy="760412"/>
              <a:chOff x="13968431" y="5604337"/>
              <a:chExt cx="2889827" cy="840669"/>
            </a:xfrm>
          </p:grpSpPr>
          <p:pic>
            <p:nvPicPr>
              <p:cNvPr id="20561" name="Picture 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62" name="Picture 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63" name="Picture 2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64" name="Picture 2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554" name="Group 23"/>
            <p:cNvGrpSpPr>
              <a:grpSpLocks/>
            </p:cNvGrpSpPr>
            <p:nvPr/>
          </p:nvGrpSpPr>
          <p:grpSpPr bwMode="auto">
            <a:xfrm>
              <a:off x="7767638" y="10323513"/>
              <a:ext cx="2224087" cy="590550"/>
              <a:chOff x="7918600" y="4832650"/>
              <a:chExt cx="2458447" cy="653855"/>
            </a:xfrm>
          </p:grpSpPr>
          <p:sp>
            <p:nvSpPr>
              <p:cNvPr id="25" name="Alternate Process 24"/>
              <p:cNvSpPr/>
              <p:nvPr/>
            </p:nvSpPr>
            <p:spPr>
              <a:xfrm>
                <a:off x="7918592" y="4846711"/>
                <a:ext cx="2458288" cy="629248"/>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26" name="Straight Connector 25"/>
              <p:cNvCxnSpPr>
                <a:stCxn id="25" idx="0"/>
                <a:endCxn id="25" idx="2"/>
              </p:cNvCxnSpPr>
              <p:nvPr/>
            </p:nvCxnSpPr>
            <p:spPr>
              <a:xfrm>
                <a:off x="9148613" y="4846711"/>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7" name="Straight Connector 26"/>
              <p:cNvCxnSpPr/>
              <p:nvPr/>
            </p:nvCxnSpPr>
            <p:spPr>
              <a:xfrm>
                <a:off x="9785558" y="4832650"/>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8" name="Straight Connector 27"/>
              <p:cNvCxnSpPr/>
              <p:nvPr/>
            </p:nvCxnSpPr>
            <p:spPr>
              <a:xfrm>
                <a:off x="8548517" y="4857257"/>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20555" name="TextBox 62"/>
            <p:cNvSpPr txBox="1">
              <a:spLocks noChangeArrowheads="1"/>
            </p:cNvSpPr>
            <p:nvPr/>
          </p:nvSpPr>
          <p:spPr bwMode="auto">
            <a:xfrm>
              <a:off x="8778874" y="9457615"/>
              <a:ext cx="2396898" cy="461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tIns="0" bIns="0">
              <a:spAutoFit/>
            </a:bodyPr>
            <a:lstStyle>
              <a:lvl1pPr eaLnBrk="0" hangingPunct="0">
                <a:defRPr sz="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algn="ctr" eaLnBrk="1" hangingPunct="1"/>
              <a:r>
                <a:rPr lang="en-US" sz="1500" dirty="0" err="1">
                  <a:latin typeface="Calibri" charset="0"/>
                  <a:cs typeface="Calibri" charset="0"/>
                </a:rPr>
                <a:t>flatMap</a:t>
              </a:r>
              <a:endParaRPr lang="en-US" sz="1500" dirty="0">
                <a:latin typeface="Calibri" charset="0"/>
                <a:cs typeface="Calibri" charset="0"/>
              </a:endParaRPr>
            </a:p>
          </p:txBody>
        </p:sp>
        <p:cxnSp>
          <p:nvCxnSpPr>
            <p:cNvPr id="109" name="Straight Arrow Connector 108"/>
            <p:cNvCxnSpPr>
              <a:stCxn id="9" idx="2"/>
              <a:endCxn id="25" idx="0"/>
            </p:cNvCxnSpPr>
            <p:nvPr/>
          </p:nvCxnSpPr>
          <p:spPr bwMode="auto">
            <a:xfrm flipH="1">
              <a:off x="8878809" y="8621713"/>
              <a:ext cx="22224" cy="1714500"/>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3" name="Group 12"/>
          <p:cNvGrpSpPr>
            <a:grpSpLocks/>
          </p:cNvGrpSpPr>
          <p:nvPr/>
        </p:nvGrpSpPr>
        <p:grpSpPr bwMode="auto">
          <a:xfrm>
            <a:off x="4188023" y="4310857"/>
            <a:ext cx="1298376" cy="1594644"/>
            <a:chOff x="11168063" y="8621713"/>
            <a:chExt cx="3461725" cy="3189287"/>
          </a:xfrm>
        </p:grpSpPr>
        <p:sp>
          <p:nvSpPr>
            <p:cNvPr id="20541" name="TextBox 131"/>
            <p:cNvSpPr txBox="1">
              <a:spLocks noChangeArrowheads="1"/>
            </p:cNvSpPr>
            <p:nvPr/>
          </p:nvSpPr>
          <p:spPr bwMode="auto">
            <a:xfrm>
              <a:off x="12294835" y="9457615"/>
              <a:ext cx="2334953" cy="461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tIns="0" bIns="0">
              <a:spAutoFit/>
            </a:bodyPr>
            <a:lstStyle>
              <a:lvl1pPr eaLnBrk="0" hangingPunct="0">
                <a:defRPr sz="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algn="ctr" eaLnBrk="1" hangingPunct="1"/>
              <a:r>
                <a:rPr lang="en-US" sz="1500" dirty="0" err="1">
                  <a:latin typeface="Calibri" charset="0"/>
                  <a:cs typeface="Calibri" charset="0"/>
                </a:rPr>
                <a:t>flatMap</a:t>
              </a:r>
              <a:endParaRPr lang="en-US" sz="1500" dirty="0">
                <a:latin typeface="Calibri" charset="0"/>
                <a:cs typeface="Calibri" charset="0"/>
              </a:endParaRPr>
            </a:p>
          </p:txBody>
        </p:sp>
        <p:grpSp>
          <p:nvGrpSpPr>
            <p:cNvPr id="20542" name="Group 121"/>
            <p:cNvGrpSpPr>
              <a:grpSpLocks/>
            </p:cNvGrpSpPr>
            <p:nvPr/>
          </p:nvGrpSpPr>
          <p:grpSpPr bwMode="auto">
            <a:xfrm>
              <a:off x="11168063" y="11050588"/>
              <a:ext cx="2614612" cy="760412"/>
              <a:chOff x="13968431" y="5604337"/>
              <a:chExt cx="2889827" cy="840669"/>
            </a:xfrm>
          </p:grpSpPr>
          <p:pic>
            <p:nvPicPr>
              <p:cNvPr id="20549" name="Picture 12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50" name="Picture 12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51" name="Picture 12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52" name="Picture 12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543" name="Group 126"/>
            <p:cNvGrpSpPr>
              <a:grpSpLocks/>
            </p:cNvGrpSpPr>
            <p:nvPr/>
          </p:nvGrpSpPr>
          <p:grpSpPr bwMode="auto">
            <a:xfrm>
              <a:off x="11283950" y="10323513"/>
              <a:ext cx="2224088" cy="590550"/>
              <a:chOff x="7918600" y="4832650"/>
              <a:chExt cx="2458447" cy="653855"/>
            </a:xfrm>
          </p:grpSpPr>
          <p:sp>
            <p:nvSpPr>
              <p:cNvPr id="128" name="Alternate Process 127"/>
              <p:cNvSpPr/>
              <p:nvPr/>
            </p:nvSpPr>
            <p:spPr>
              <a:xfrm>
                <a:off x="7918578" y="4846711"/>
                <a:ext cx="2458014" cy="629248"/>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29" name="Straight Connector 128"/>
              <p:cNvCxnSpPr>
                <a:stCxn id="128" idx="0"/>
                <a:endCxn id="128" idx="2"/>
              </p:cNvCxnSpPr>
              <p:nvPr/>
            </p:nvCxnSpPr>
            <p:spPr>
              <a:xfrm>
                <a:off x="9148462" y="4846711"/>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30" name="Straight Connector 129"/>
              <p:cNvCxnSpPr/>
              <p:nvPr/>
            </p:nvCxnSpPr>
            <p:spPr>
              <a:xfrm>
                <a:off x="9785335" y="4832650"/>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31" name="Straight Connector 130"/>
              <p:cNvCxnSpPr/>
              <p:nvPr/>
            </p:nvCxnSpPr>
            <p:spPr>
              <a:xfrm>
                <a:off x="8548433" y="4857257"/>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cxnSp>
          <p:nvCxnSpPr>
            <p:cNvPr id="133" name="Straight Arrow Connector 132"/>
            <p:cNvCxnSpPr>
              <a:stCxn id="113" idx="2"/>
              <a:endCxn id="128" idx="0"/>
            </p:cNvCxnSpPr>
            <p:nvPr/>
          </p:nvCxnSpPr>
          <p:spPr bwMode="auto">
            <a:xfrm flipH="1">
              <a:off x="12394984" y="8621713"/>
              <a:ext cx="22221" cy="1714500"/>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4" name="Group 13"/>
          <p:cNvGrpSpPr>
            <a:grpSpLocks/>
          </p:cNvGrpSpPr>
          <p:nvPr/>
        </p:nvGrpSpPr>
        <p:grpSpPr bwMode="auto">
          <a:xfrm>
            <a:off x="5480447" y="4310857"/>
            <a:ext cx="1301354" cy="1594644"/>
            <a:chOff x="14614525" y="8621713"/>
            <a:chExt cx="3470275" cy="3189287"/>
          </a:xfrm>
        </p:grpSpPr>
        <p:sp>
          <p:nvSpPr>
            <p:cNvPr id="20528" name="TextBox 153"/>
            <p:cNvSpPr txBox="1">
              <a:spLocks noChangeArrowheads="1"/>
            </p:cNvSpPr>
            <p:nvPr/>
          </p:nvSpPr>
          <p:spPr bwMode="auto">
            <a:xfrm>
              <a:off x="15741852" y="9457615"/>
              <a:ext cx="2342948" cy="461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tIns="0" bIns="0">
              <a:spAutoFit/>
            </a:bodyPr>
            <a:lstStyle>
              <a:lvl1pPr eaLnBrk="0" hangingPunct="0">
                <a:defRPr sz="1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1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1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1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1200">
                  <a:solidFill>
                    <a:srgbClr val="000000"/>
                  </a:solidFill>
                  <a:latin typeface="Gill Sans" charset="0"/>
                  <a:ea typeface="ヒラギノ角ゴ ProN W3" charset="0"/>
                  <a:cs typeface="ヒラギノ角ゴ ProN W3" charset="0"/>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0"/>
                  <a:cs typeface="ヒラギノ角ゴ ProN W3" charset="0"/>
                  <a:sym typeface="Gill Sans" charset="0"/>
                </a:defRPr>
              </a:lvl9pPr>
            </a:lstStyle>
            <a:p>
              <a:pPr algn="ctr" eaLnBrk="1" hangingPunct="1"/>
              <a:r>
                <a:rPr lang="en-US" sz="1500" dirty="0" err="1">
                  <a:latin typeface="Calibri" charset="0"/>
                  <a:cs typeface="Calibri" charset="0"/>
                </a:rPr>
                <a:t>flatMap</a:t>
              </a:r>
              <a:endParaRPr lang="en-US" sz="1500" dirty="0">
                <a:latin typeface="Calibri" charset="0"/>
                <a:cs typeface="Calibri" charset="0"/>
              </a:endParaRPr>
            </a:p>
          </p:txBody>
        </p:sp>
        <p:sp>
          <p:nvSpPr>
            <p:cNvPr id="18" name="TextBox 17"/>
            <p:cNvSpPr txBox="1"/>
            <p:nvPr/>
          </p:nvSpPr>
          <p:spPr>
            <a:xfrm rot="16200000">
              <a:off x="14507367" y="10444679"/>
              <a:ext cx="773114" cy="451405"/>
            </a:xfrm>
            <a:prstGeom prst="rect">
              <a:avLst/>
            </a:prstGeom>
            <a:noFill/>
          </p:spPr>
          <p:txBody>
            <a:bodyPr>
              <a:spAutoFit/>
            </a:bodyPr>
            <a:lstStyle/>
            <a:p>
              <a:pPr algn="ctr">
                <a:defRPr/>
              </a:pPr>
              <a:r>
                <a:rPr lang="en-US" dirty="0">
                  <a:solidFill>
                    <a:prstClr val="black"/>
                  </a:solidFill>
                  <a:latin typeface="Arial"/>
                  <a:ea typeface="ヒラギノ角ゴ ProN W3"/>
                  <a:cs typeface="Tw Cen MT"/>
                </a:rPr>
                <a:t>…</a:t>
              </a:r>
            </a:p>
          </p:txBody>
        </p:sp>
        <p:grpSp>
          <p:nvGrpSpPr>
            <p:cNvPr id="20530" name="Group 143"/>
            <p:cNvGrpSpPr>
              <a:grpSpLocks/>
            </p:cNvGrpSpPr>
            <p:nvPr/>
          </p:nvGrpSpPr>
          <p:grpSpPr bwMode="auto">
            <a:xfrm>
              <a:off x="14614525" y="11050588"/>
              <a:ext cx="2614613" cy="760412"/>
              <a:chOff x="13968431" y="5604337"/>
              <a:chExt cx="2889827" cy="840669"/>
            </a:xfrm>
          </p:grpSpPr>
          <p:pic>
            <p:nvPicPr>
              <p:cNvPr id="20537" name="Picture 14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38" name="Picture 14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39" name="Picture 146"/>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0" name="Picture 14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531" name="Group 148"/>
            <p:cNvGrpSpPr>
              <a:grpSpLocks/>
            </p:cNvGrpSpPr>
            <p:nvPr/>
          </p:nvGrpSpPr>
          <p:grpSpPr bwMode="auto">
            <a:xfrm>
              <a:off x="14730413" y="10323513"/>
              <a:ext cx="2224087" cy="590550"/>
              <a:chOff x="7918600" y="4832650"/>
              <a:chExt cx="2458447" cy="653855"/>
            </a:xfrm>
          </p:grpSpPr>
          <p:sp>
            <p:nvSpPr>
              <p:cNvPr id="150" name="Alternate Process 149"/>
              <p:cNvSpPr/>
              <p:nvPr/>
            </p:nvSpPr>
            <p:spPr>
              <a:xfrm>
                <a:off x="7918600" y="4846711"/>
                <a:ext cx="2458446" cy="629248"/>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51" name="Straight Connector 150"/>
              <p:cNvCxnSpPr>
                <a:stCxn id="150" idx="0"/>
                <a:endCxn id="150" idx="2"/>
              </p:cNvCxnSpPr>
              <p:nvPr/>
            </p:nvCxnSpPr>
            <p:spPr>
              <a:xfrm>
                <a:off x="9148700" y="4846711"/>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2" name="Straight Connector 151"/>
              <p:cNvCxnSpPr/>
              <p:nvPr/>
            </p:nvCxnSpPr>
            <p:spPr>
              <a:xfrm>
                <a:off x="9785686" y="4832650"/>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3" name="Straight Connector 152"/>
              <p:cNvCxnSpPr/>
              <p:nvPr/>
            </p:nvCxnSpPr>
            <p:spPr>
              <a:xfrm>
                <a:off x="8548565" y="4857257"/>
                <a:ext cx="0" cy="629248"/>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cxnSp>
          <p:nvCxnSpPr>
            <p:cNvPr id="155" name="Straight Arrow Connector 154"/>
            <p:cNvCxnSpPr>
              <a:stCxn id="135" idx="2"/>
              <a:endCxn id="150" idx="0"/>
            </p:cNvCxnSpPr>
            <p:nvPr/>
          </p:nvCxnSpPr>
          <p:spPr bwMode="auto">
            <a:xfrm flipH="1">
              <a:off x="15843250" y="8621713"/>
              <a:ext cx="20638" cy="1714500"/>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63" name="Rounded Rectangular Callout 162"/>
          <p:cNvSpPr/>
          <p:nvPr/>
        </p:nvSpPr>
        <p:spPr>
          <a:xfrm>
            <a:off x="2200275" y="2438400"/>
            <a:ext cx="5648325" cy="533400"/>
          </a:xfrm>
          <a:prstGeom prst="wedgeRoundRectCallout">
            <a:avLst>
              <a:gd name="adj1" fmla="val -26503"/>
              <a:gd name="adj2" fmla="val -108217"/>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a:solidFill>
                  <a:srgbClr val="000000"/>
                </a:solidFill>
                <a:latin typeface="Calibri"/>
                <a:ea typeface="ヒラギノ角ゴ ProN W3"/>
                <a:cs typeface="Calibri"/>
              </a:rPr>
              <a:t>transformation</a:t>
            </a:r>
            <a:r>
              <a:rPr lang="en-US" dirty="0">
                <a:solidFill>
                  <a:srgbClr val="000000"/>
                </a:solidFill>
                <a:latin typeface="Calibri"/>
                <a:ea typeface="ヒラギノ角ゴ ProN W3"/>
                <a:cs typeface="Calibri"/>
              </a:rPr>
              <a:t>: modify data in one </a:t>
            </a:r>
            <a:r>
              <a:rPr lang="en-US" dirty="0" err="1">
                <a:solidFill>
                  <a:srgbClr val="000000"/>
                </a:solidFill>
                <a:latin typeface="Calibri"/>
                <a:ea typeface="ヒラギノ角ゴ ProN W3"/>
                <a:cs typeface="Calibri"/>
              </a:rPr>
              <a:t>DStream</a:t>
            </a:r>
            <a:r>
              <a:rPr lang="en-US" dirty="0">
                <a:solidFill>
                  <a:srgbClr val="000000"/>
                </a:solidFill>
                <a:latin typeface="Calibri"/>
                <a:ea typeface="ヒラギノ角ゴ ProN W3"/>
                <a:cs typeface="Calibri"/>
              </a:rPr>
              <a:t> to create another </a:t>
            </a:r>
            <a:r>
              <a:rPr lang="en-US" dirty="0" err="1">
                <a:solidFill>
                  <a:srgbClr val="000000"/>
                </a:solidFill>
                <a:latin typeface="Calibri"/>
                <a:ea typeface="ヒラギノ角ゴ ProN W3"/>
                <a:cs typeface="Calibri"/>
              </a:rPr>
              <a:t>DStream</a:t>
            </a:r>
            <a:r>
              <a:rPr lang="en-US" dirty="0">
                <a:solidFill>
                  <a:srgbClr val="000000"/>
                </a:solidFill>
                <a:latin typeface="Calibri"/>
                <a:ea typeface="ヒラギノ角ゴ ProN W3"/>
                <a:cs typeface="Calibri"/>
              </a:rPr>
              <a:t> </a:t>
            </a:r>
          </a:p>
        </p:txBody>
      </p:sp>
      <p:sp>
        <p:nvSpPr>
          <p:cNvPr id="165" name="Rounded Rectangular Callout 164"/>
          <p:cNvSpPr/>
          <p:nvPr/>
        </p:nvSpPr>
        <p:spPr>
          <a:xfrm>
            <a:off x="523875" y="2438400"/>
            <a:ext cx="1457325" cy="533400"/>
          </a:xfrm>
          <a:prstGeom prst="wedgeRoundRectCallout">
            <a:avLst>
              <a:gd name="adj1" fmla="val -14849"/>
              <a:gd name="adj2" fmla="val -98253"/>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ea typeface="ヒラギノ角ゴ ProN W3"/>
                <a:cs typeface="Calibri"/>
              </a:rPr>
              <a:t>new </a:t>
            </a:r>
            <a:r>
              <a:rPr lang="en-US" dirty="0" err="1">
                <a:solidFill>
                  <a:srgbClr val="000000"/>
                </a:solidFill>
                <a:latin typeface="Calibri"/>
                <a:ea typeface="ヒラギノ角ゴ ProN W3"/>
                <a:cs typeface="Calibri"/>
              </a:rPr>
              <a:t>DStream</a:t>
            </a:r>
            <a:endParaRPr lang="en-US" dirty="0">
              <a:solidFill>
                <a:srgbClr val="000000"/>
              </a:solidFill>
              <a:latin typeface="Calibri"/>
              <a:ea typeface="ヒラギノ角ゴ ProN W3"/>
              <a:cs typeface="Calibri"/>
            </a:endParaRPr>
          </a:p>
        </p:txBody>
      </p:sp>
      <p:sp>
        <p:nvSpPr>
          <p:cNvPr id="167" name="Rounded Rectangular Callout 166"/>
          <p:cNvSpPr/>
          <p:nvPr/>
        </p:nvSpPr>
        <p:spPr>
          <a:xfrm>
            <a:off x="6572250" y="5143500"/>
            <a:ext cx="1943100" cy="685800"/>
          </a:xfrm>
          <a:prstGeom prst="wedgeRoundRectCallout">
            <a:avLst>
              <a:gd name="adj1" fmla="val -59817"/>
              <a:gd name="adj2" fmla="val -22499"/>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new RDDs created for every batch </a:t>
            </a:r>
          </a:p>
        </p:txBody>
      </p:sp>
      <p:grpSp>
        <p:nvGrpSpPr>
          <p:cNvPr id="20492" name="Group 7"/>
          <p:cNvGrpSpPr>
            <a:grpSpLocks/>
          </p:cNvGrpSpPr>
          <p:nvPr/>
        </p:nvGrpSpPr>
        <p:grpSpPr bwMode="auto">
          <a:xfrm>
            <a:off x="2920603" y="4019550"/>
            <a:ext cx="834628" cy="296069"/>
            <a:chOff x="7918600" y="4832650"/>
            <a:chExt cx="2458447" cy="653855"/>
          </a:xfrm>
        </p:grpSpPr>
        <p:sp>
          <p:nvSpPr>
            <p:cNvPr id="9" name="Alternate Process 8"/>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0" name="Straight Connector 9"/>
            <p:cNvCxnSpPr>
              <a:stCxn id="9" idx="0"/>
              <a:endCxn id="9" idx="2"/>
            </p:cNvCxnSpPr>
            <p:nvPr/>
          </p:nvCxnSpPr>
          <p:spPr>
            <a:xfrm>
              <a:off x="9147824"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 name="Straight Connector 10"/>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2" name="Straight Connector 11"/>
            <p:cNvCxnSpPr/>
            <p:nvPr/>
          </p:nvCxnSpPr>
          <p:spPr>
            <a:xfrm>
              <a:off x="8548117"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0493" name="Group 12"/>
          <p:cNvGrpSpPr>
            <a:grpSpLocks/>
          </p:cNvGrpSpPr>
          <p:nvPr/>
        </p:nvGrpSpPr>
        <p:grpSpPr bwMode="auto">
          <a:xfrm>
            <a:off x="2867621" y="4371181"/>
            <a:ext cx="980480" cy="380206"/>
            <a:chOff x="7762239" y="5609988"/>
            <a:chExt cx="2889827" cy="840669"/>
          </a:xfrm>
        </p:grpSpPr>
        <p:pic>
          <p:nvPicPr>
            <p:cNvPr id="20520" name="Picture 1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1" name="Picture 1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2" name="Picture 1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3" name="Picture 16"/>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94" name="Group 103"/>
          <p:cNvGrpSpPr>
            <a:grpSpLocks/>
          </p:cNvGrpSpPr>
          <p:nvPr/>
        </p:nvGrpSpPr>
        <p:grpSpPr bwMode="auto">
          <a:xfrm>
            <a:off x="2857500" y="3269456"/>
            <a:ext cx="4572000" cy="516731"/>
            <a:chOff x="3523416" y="4511948"/>
            <a:chExt cx="1861716" cy="322227"/>
          </a:xfrm>
        </p:grpSpPr>
        <p:sp>
          <p:nvSpPr>
            <p:cNvPr id="105" name="Right Arrow 104"/>
            <p:cNvSpPr/>
            <p:nvPr/>
          </p:nvSpPr>
          <p:spPr>
            <a:xfrm>
              <a:off x="5122601" y="4511948"/>
              <a:ext cx="262531" cy="322227"/>
            </a:xfrm>
            <a:prstGeom prst="rightArrow">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500" kern="0">
                <a:solidFill>
                  <a:prstClr val="black"/>
                </a:solidFill>
                <a:latin typeface="Calibri"/>
                <a:ea typeface="ヒラギノ角ゴ ProN W3"/>
                <a:cs typeface="ヒラギノ角ゴ ProN W3"/>
              </a:endParaRPr>
            </a:p>
          </p:txBody>
        </p:sp>
        <p:sp>
          <p:nvSpPr>
            <p:cNvPr id="106" name="Rectangle 105"/>
            <p:cNvSpPr/>
            <p:nvPr/>
          </p:nvSpPr>
          <p:spPr>
            <a:xfrm>
              <a:off x="4055750" y="4600053"/>
              <a:ext cx="408705" cy="155421"/>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107" name="Rectangle 106"/>
            <p:cNvSpPr/>
            <p:nvPr/>
          </p:nvSpPr>
          <p:spPr>
            <a:xfrm>
              <a:off x="3523416" y="4603518"/>
              <a:ext cx="408705" cy="155421"/>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108" name="Rectangle 107"/>
            <p:cNvSpPr/>
            <p:nvPr/>
          </p:nvSpPr>
          <p:spPr>
            <a:xfrm>
              <a:off x="4587600" y="4603518"/>
              <a:ext cx="408705" cy="155421"/>
            </a:xfrm>
            <a:prstGeom prst="rect">
              <a:avLst/>
            </a:prstGeom>
            <a:ln/>
          </p:spPr>
          <p:style>
            <a:lnRef idx="1">
              <a:schemeClr val="accent6"/>
            </a:lnRef>
            <a:fillRef idx="3">
              <a:schemeClr val="accent6"/>
            </a:fillRef>
            <a:effectRef idx="2">
              <a:schemeClr val="accent6"/>
            </a:effectRef>
            <a:fontRef idx="minor">
              <a:schemeClr val="lt1"/>
            </a:fontRef>
          </p:style>
          <p:txBody>
            <a:bodyPr lIns="0" rIns="0" anchor="ctr"/>
            <a:lstStyle/>
            <a:p>
              <a:pPr algn="ctr">
                <a:defRPr/>
              </a:pPr>
              <a:r>
                <a:rPr lang="en-US" sz="1500" kern="0" dirty="0">
                  <a:solidFill>
                    <a:prstClr val="black"/>
                  </a:solidFill>
                  <a:latin typeface="Calibri"/>
                  <a:ea typeface="ヒラギノ角ゴ ProN W3"/>
                  <a:cs typeface="ヒラギノ角ゴ ProN W3"/>
                </a:rPr>
                <a:t>batch @ t+2</a:t>
              </a:r>
            </a:p>
          </p:txBody>
        </p:sp>
      </p:grpSp>
      <p:grpSp>
        <p:nvGrpSpPr>
          <p:cNvPr id="20495" name="Group 111"/>
          <p:cNvGrpSpPr>
            <a:grpSpLocks/>
          </p:cNvGrpSpPr>
          <p:nvPr/>
        </p:nvGrpSpPr>
        <p:grpSpPr bwMode="auto">
          <a:xfrm>
            <a:off x="4239221" y="4019550"/>
            <a:ext cx="834628" cy="296069"/>
            <a:chOff x="7918600" y="4832650"/>
            <a:chExt cx="2458447" cy="653855"/>
          </a:xfrm>
        </p:grpSpPr>
        <p:sp>
          <p:nvSpPr>
            <p:cNvPr id="113" name="Alternate Process 112"/>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14" name="Straight Connector 113"/>
            <p:cNvCxnSpPr>
              <a:stCxn id="113" idx="0"/>
              <a:endCxn id="113" idx="2"/>
            </p:cNvCxnSpPr>
            <p:nvPr/>
          </p:nvCxnSpPr>
          <p:spPr>
            <a:xfrm>
              <a:off x="9147823"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5" name="Straight Connector 114"/>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6" name="Straight Connector 115"/>
            <p:cNvCxnSpPr/>
            <p:nvPr/>
          </p:nvCxnSpPr>
          <p:spPr>
            <a:xfrm>
              <a:off x="8548116"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0496" name="Group 116"/>
          <p:cNvGrpSpPr>
            <a:grpSpLocks/>
          </p:cNvGrpSpPr>
          <p:nvPr/>
        </p:nvGrpSpPr>
        <p:grpSpPr bwMode="auto">
          <a:xfrm>
            <a:off x="4186238" y="4371181"/>
            <a:ext cx="980480" cy="380206"/>
            <a:chOff x="7762239" y="5609988"/>
            <a:chExt cx="2889827" cy="840669"/>
          </a:xfrm>
        </p:grpSpPr>
        <p:pic>
          <p:nvPicPr>
            <p:cNvPr id="20508" name="Picture 11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09" name="Picture 11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0" name="Picture 1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1" name="Picture 1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97" name="Group 133"/>
          <p:cNvGrpSpPr>
            <a:grpSpLocks/>
          </p:cNvGrpSpPr>
          <p:nvPr/>
        </p:nvGrpSpPr>
        <p:grpSpPr bwMode="auto">
          <a:xfrm>
            <a:off x="5532239" y="4019550"/>
            <a:ext cx="834033" cy="296069"/>
            <a:chOff x="7918600" y="4832650"/>
            <a:chExt cx="2458447" cy="653855"/>
          </a:xfrm>
        </p:grpSpPr>
        <p:sp>
          <p:nvSpPr>
            <p:cNvPr id="135" name="Alternate Process 134"/>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36" name="Straight Connector 135"/>
            <p:cNvCxnSpPr>
              <a:stCxn id="135" idx="0"/>
              <a:endCxn id="135" idx="2"/>
            </p:cNvCxnSpPr>
            <p:nvPr/>
          </p:nvCxnSpPr>
          <p:spPr>
            <a:xfrm>
              <a:off x="9148701"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37" name="Straight Connector 136"/>
            <p:cNvCxnSpPr/>
            <p:nvPr/>
          </p:nvCxnSpPr>
          <p:spPr>
            <a:xfrm>
              <a:off x="9785687"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38" name="Straight Connector 137"/>
            <p:cNvCxnSpPr/>
            <p:nvPr/>
          </p:nvCxnSpPr>
          <p:spPr>
            <a:xfrm>
              <a:off x="8548566"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0498" name="Group 138"/>
          <p:cNvGrpSpPr>
            <a:grpSpLocks/>
          </p:cNvGrpSpPr>
          <p:nvPr/>
        </p:nvGrpSpPr>
        <p:grpSpPr bwMode="auto">
          <a:xfrm>
            <a:off x="5479256" y="4371181"/>
            <a:ext cx="980480" cy="380206"/>
            <a:chOff x="7762239" y="5609988"/>
            <a:chExt cx="2889827" cy="840669"/>
          </a:xfrm>
        </p:grpSpPr>
        <p:pic>
          <p:nvPicPr>
            <p:cNvPr id="20500" name="Picture 13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01" name="Picture 14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02" name="Picture 14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03" name="Picture 14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0499" name="Rectangle 155"/>
          <p:cNvSpPr>
            <a:spLocks noChangeArrowheads="1"/>
          </p:cNvSpPr>
          <p:nvPr/>
        </p:nvSpPr>
        <p:spPr bwMode="auto">
          <a:xfrm>
            <a:off x="728370" y="3950839"/>
            <a:ext cx="18859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dirty="0">
                <a:solidFill>
                  <a:prstClr val="black"/>
                </a:solidFill>
                <a:latin typeface="Calibri" charset="0"/>
                <a:ea typeface="ヒラギノ角ゴ ProN W3"/>
                <a:cs typeface="Calibri" charset="0"/>
              </a:rPr>
              <a:t>tweets </a:t>
            </a:r>
            <a:r>
              <a:rPr lang="en-US" dirty="0" err="1">
                <a:solidFill>
                  <a:prstClr val="black"/>
                </a:solidFill>
                <a:latin typeface="Calibri" charset="0"/>
                <a:ea typeface="ヒラギノ角ゴ ProN W3"/>
                <a:cs typeface="Calibri" charset="0"/>
              </a:rPr>
              <a:t>DStream</a:t>
            </a:r>
            <a:endParaRPr lang="en-US" dirty="0">
              <a:solidFill>
                <a:prstClr val="black"/>
              </a:solidFill>
              <a:latin typeface="Calibri" charset="0"/>
              <a:ea typeface="ヒラギノ角ゴ ProN W3"/>
              <a:cs typeface="Calibri" charset="0"/>
            </a:endParaRPr>
          </a:p>
        </p:txBody>
      </p:sp>
      <p:sp>
        <p:nvSpPr>
          <p:cNvPr id="86" name="Rectangle 155"/>
          <p:cNvSpPr>
            <a:spLocks noChangeArrowheads="1"/>
          </p:cNvSpPr>
          <p:nvPr/>
        </p:nvSpPr>
        <p:spPr bwMode="auto">
          <a:xfrm>
            <a:off x="759730" y="5105400"/>
            <a:ext cx="1885950" cy="546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r>
              <a:rPr lang="en-US" dirty="0" err="1">
                <a:solidFill>
                  <a:prstClr val="black"/>
                </a:solidFill>
                <a:latin typeface="Calibri" charset="0"/>
                <a:ea typeface="ヒラギノ角ゴ ProN W3"/>
                <a:cs typeface="Calibri" charset="0"/>
              </a:rPr>
              <a:t>hashTags</a:t>
            </a:r>
            <a:r>
              <a:rPr lang="en-US" dirty="0">
                <a:solidFill>
                  <a:prstClr val="black"/>
                </a:solidFill>
                <a:latin typeface="Calibri" charset="0"/>
                <a:ea typeface="ヒラギノ角ゴ ProN W3"/>
                <a:cs typeface="Calibri" charset="0"/>
              </a:rPr>
              <a:t> </a:t>
            </a:r>
            <a:r>
              <a:rPr lang="en-US" dirty="0" err="1">
                <a:solidFill>
                  <a:prstClr val="black"/>
                </a:solidFill>
                <a:latin typeface="Calibri" charset="0"/>
                <a:ea typeface="ヒラギノ角ゴ ProN W3"/>
                <a:cs typeface="Calibri" charset="0"/>
              </a:rPr>
              <a:t>Dstream</a:t>
            </a:r>
            <a:endParaRPr lang="en-US" dirty="0">
              <a:solidFill>
                <a:prstClr val="black"/>
              </a:solidFill>
              <a:latin typeface="Calibri" charset="0"/>
              <a:ea typeface="ヒラギノ角ゴ ProN W3"/>
              <a:cs typeface="Calibri" charset="0"/>
            </a:endParaRPr>
          </a:p>
          <a:p>
            <a:r>
              <a:rPr lang="en-US" sz="1500" dirty="0">
                <a:solidFill>
                  <a:prstClr val="black"/>
                </a:solidFill>
                <a:latin typeface="Calibri" charset="0"/>
                <a:ea typeface="ヒラギノ角ゴ ProN W3"/>
                <a:cs typeface="Calibri" charset="0"/>
              </a:rPr>
              <a:t>[#cat, #dog, … ]</a:t>
            </a:r>
          </a:p>
        </p:txBody>
      </p:sp>
    </p:spTree>
    <p:extLst>
      <p:ext uri="{BB962C8B-B14F-4D97-AF65-F5344CB8AC3E}">
        <p14:creationId xmlns:p14="http://schemas.microsoft.com/office/powerpoint/2010/main" val="3111050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down)">
                                      <p:cBhvr>
                                        <p:cTn id="15" dur="500"/>
                                        <p:tgtEl>
                                          <p:spTgt spid="86"/>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5" grpId="0" animBg="1"/>
      <p:bldP spid="167" grpId="0" animBg="1"/>
      <p:bldP spid="8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dirty="0"/>
              <a:t>Example – Get </a:t>
            </a:r>
            <a:r>
              <a:rPr lang="en-US" dirty="0" err="1"/>
              <a:t>hashtags</a:t>
            </a:r>
            <a:r>
              <a:rPr lang="en-US" dirty="0"/>
              <a:t> from Twitter  </a:t>
            </a:r>
          </a:p>
        </p:txBody>
      </p:sp>
      <p:sp>
        <p:nvSpPr>
          <p:cNvPr id="5" name="Content Placeholder 4"/>
          <p:cNvSpPr>
            <a:spLocks noGrp="1"/>
          </p:cNvSpPr>
          <p:nvPr>
            <p:ph type="body" sz="quarter" idx="10"/>
          </p:nvPr>
        </p:nvSpPr>
        <p:spPr/>
        <p:txBody>
          <a:bodyPr/>
          <a:lstStyle/>
          <a:p>
            <a:pPr marL="0" indent="0">
              <a:buNone/>
              <a:defRPr/>
            </a:pPr>
            <a:r>
              <a:rPr lang="en-US" sz="1700" dirty="0" err="1">
                <a:solidFill>
                  <a:schemeClr val="tx1">
                    <a:lumMod val="50000"/>
                    <a:lumOff val="50000"/>
                  </a:schemeClr>
                </a:solidFill>
                <a:latin typeface="Consolas"/>
                <a:cs typeface="Consolas"/>
              </a:rPr>
              <a:t>val</a:t>
            </a:r>
            <a:r>
              <a:rPr lang="en-US" sz="1700" dirty="0">
                <a:solidFill>
                  <a:schemeClr val="tx1">
                    <a:lumMod val="50000"/>
                    <a:lumOff val="50000"/>
                  </a:schemeClr>
                </a:solidFill>
                <a:latin typeface="Consolas"/>
                <a:cs typeface="Consolas"/>
              </a:rPr>
              <a:t> tweets = </a:t>
            </a:r>
            <a:r>
              <a:rPr lang="en-US" sz="1700" dirty="0" err="1">
                <a:solidFill>
                  <a:schemeClr val="tx1">
                    <a:lumMod val="50000"/>
                    <a:lumOff val="50000"/>
                  </a:schemeClr>
                </a:solidFill>
                <a:latin typeface="Consolas"/>
                <a:cs typeface="Consolas"/>
              </a:rPr>
              <a:t>ssc.twitterStream</a:t>
            </a:r>
            <a:r>
              <a:rPr lang="en-US" sz="1700" dirty="0">
                <a:solidFill>
                  <a:schemeClr val="tx1">
                    <a:lumMod val="50000"/>
                    <a:lumOff val="50000"/>
                  </a:schemeClr>
                </a:solidFill>
                <a:latin typeface="Consolas"/>
                <a:cs typeface="Consolas"/>
              </a:rPr>
              <a:t>()</a:t>
            </a:r>
          </a:p>
          <a:p>
            <a:pPr marL="0" indent="0">
              <a:buNone/>
              <a:defRPr/>
            </a:pPr>
            <a:r>
              <a:rPr lang="en-US" sz="1700" dirty="0" err="1">
                <a:solidFill>
                  <a:srgbClr val="7F7F7F"/>
                </a:solidFill>
                <a:latin typeface="Consolas"/>
                <a:cs typeface="Consolas"/>
              </a:rPr>
              <a:t>val</a:t>
            </a:r>
            <a:r>
              <a:rPr lang="en-US" sz="1700" dirty="0">
                <a:solidFill>
                  <a:srgbClr val="7F7F7F"/>
                </a:solidFill>
                <a:latin typeface="Consolas"/>
                <a:cs typeface="Consolas"/>
              </a:rPr>
              <a:t> </a:t>
            </a:r>
            <a:r>
              <a:rPr lang="en-US" sz="1700" dirty="0" err="1">
                <a:solidFill>
                  <a:srgbClr val="7F7F7F"/>
                </a:solidFill>
                <a:latin typeface="Consolas"/>
                <a:cs typeface="Consolas"/>
              </a:rPr>
              <a:t>hashTags</a:t>
            </a:r>
            <a:r>
              <a:rPr lang="en-US" sz="1700" dirty="0">
                <a:solidFill>
                  <a:srgbClr val="7F7F7F"/>
                </a:solidFill>
                <a:latin typeface="Consolas"/>
                <a:cs typeface="Consolas"/>
              </a:rPr>
              <a:t> = </a:t>
            </a:r>
            <a:r>
              <a:rPr lang="en-US" sz="1700" dirty="0" err="1">
                <a:solidFill>
                  <a:srgbClr val="7F7F7F"/>
                </a:solidFill>
                <a:latin typeface="Consolas"/>
                <a:cs typeface="Consolas"/>
              </a:rPr>
              <a:t>tweets.flatMap</a:t>
            </a:r>
            <a:r>
              <a:rPr lang="en-US" sz="1700" dirty="0">
                <a:solidFill>
                  <a:srgbClr val="7F7F7F"/>
                </a:solidFill>
                <a:latin typeface="Consolas"/>
                <a:cs typeface="Consolas"/>
              </a:rPr>
              <a:t> (status =&gt; </a:t>
            </a:r>
            <a:r>
              <a:rPr lang="en-US" sz="1700" dirty="0" err="1">
                <a:solidFill>
                  <a:srgbClr val="7F7F7F"/>
                </a:solidFill>
                <a:latin typeface="Consolas"/>
                <a:cs typeface="Consolas"/>
              </a:rPr>
              <a:t>getTags</a:t>
            </a:r>
            <a:r>
              <a:rPr lang="en-US" sz="1700" dirty="0">
                <a:solidFill>
                  <a:srgbClr val="7F7F7F"/>
                </a:solidFill>
                <a:latin typeface="Consolas"/>
                <a:cs typeface="Consolas"/>
              </a:rPr>
              <a:t>(status))</a:t>
            </a:r>
          </a:p>
          <a:p>
            <a:pPr marL="0" indent="0">
              <a:buNone/>
              <a:defRPr/>
            </a:pPr>
            <a:r>
              <a:rPr lang="en-US" sz="1700" dirty="0" err="1">
                <a:solidFill>
                  <a:schemeClr val="accent3"/>
                </a:solidFill>
                <a:latin typeface="Consolas"/>
                <a:cs typeface="Consolas"/>
              </a:rPr>
              <a:t>hashTags</a:t>
            </a:r>
            <a:r>
              <a:rPr lang="en-US" sz="1700" dirty="0" err="1">
                <a:latin typeface="Consolas"/>
                <a:cs typeface="Consolas"/>
              </a:rPr>
              <a:t>.</a:t>
            </a:r>
            <a:r>
              <a:rPr lang="en-US" sz="1700" dirty="0" err="1">
                <a:solidFill>
                  <a:schemeClr val="accent1"/>
                </a:solidFill>
                <a:latin typeface="Consolas"/>
                <a:cs typeface="Consolas"/>
              </a:rPr>
              <a:t>saveAsHadoopFiles</a:t>
            </a:r>
            <a:r>
              <a:rPr lang="en-US" sz="1700" dirty="0">
                <a:latin typeface="Consolas"/>
                <a:cs typeface="Consolas"/>
              </a:rPr>
              <a:t>("</a:t>
            </a:r>
            <a:r>
              <a:rPr lang="en-US" sz="1700" dirty="0" err="1">
                <a:latin typeface="Consolas"/>
                <a:cs typeface="Consolas"/>
              </a:rPr>
              <a:t>hdfs</a:t>
            </a:r>
            <a:r>
              <a:rPr lang="en-US" sz="1700" dirty="0">
                <a:latin typeface="Consolas"/>
                <a:cs typeface="Consolas"/>
              </a:rPr>
              <a:t>://...")</a:t>
            </a:r>
          </a:p>
          <a:p>
            <a:pPr marL="0" indent="0">
              <a:buNone/>
              <a:defRPr/>
            </a:pPr>
            <a:endParaRPr lang="en-US" sz="2500" dirty="0"/>
          </a:p>
          <a:p>
            <a:pPr>
              <a:defRPr/>
            </a:pPr>
            <a:endParaRPr lang="en-US" sz="2000" dirty="0"/>
          </a:p>
        </p:txBody>
      </p:sp>
      <p:sp>
        <p:nvSpPr>
          <p:cNvPr id="164" name="Rounded Rectangular Callout 163"/>
          <p:cNvSpPr/>
          <p:nvPr/>
        </p:nvSpPr>
        <p:spPr>
          <a:xfrm>
            <a:off x="2600325" y="2590800"/>
            <a:ext cx="5066876" cy="571500"/>
          </a:xfrm>
          <a:prstGeom prst="wedgeRoundRectCallout">
            <a:avLst>
              <a:gd name="adj1" fmla="val -56824"/>
              <a:gd name="adj2" fmla="val -52520"/>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a:solidFill>
                  <a:srgbClr val="000000"/>
                </a:solidFill>
                <a:latin typeface="Calibri"/>
                <a:ea typeface="ヒラギノ角ゴ ProN W3"/>
                <a:cs typeface="Calibri"/>
              </a:rPr>
              <a:t>output operation</a:t>
            </a:r>
            <a:r>
              <a:rPr lang="en-US" dirty="0">
                <a:solidFill>
                  <a:srgbClr val="000000"/>
                </a:solidFill>
                <a:latin typeface="Calibri"/>
                <a:ea typeface="ヒラギノ角ゴ ProN W3"/>
                <a:cs typeface="Calibri"/>
              </a:rPr>
              <a:t>: to push data to external storage</a:t>
            </a:r>
          </a:p>
        </p:txBody>
      </p:sp>
      <p:grpSp>
        <p:nvGrpSpPr>
          <p:cNvPr id="21508" name="Group 7"/>
          <p:cNvGrpSpPr>
            <a:grpSpLocks/>
          </p:cNvGrpSpPr>
          <p:nvPr/>
        </p:nvGrpSpPr>
        <p:grpSpPr bwMode="auto">
          <a:xfrm>
            <a:off x="2920603" y="3810000"/>
            <a:ext cx="834628" cy="296069"/>
            <a:chOff x="7918600" y="4832650"/>
            <a:chExt cx="2458447" cy="653855"/>
          </a:xfrm>
        </p:grpSpPr>
        <p:sp>
          <p:nvSpPr>
            <p:cNvPr id="9" name="Alternate Process 8"/>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0" name="Straight Connector 9"/>
            <p:cNvCxnSpPr>
              <a:stCxn id="9" idx="0"/>
              <a:endCxn id="9" idx="2"/>
            </p:cNvCxnSpPr>
            <p:nvPr/>
          </p:nvCxnSpPr>
          <p:spPr>
            <a:xfrm>
              <a:off x="9147824"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 name="Straight Connector 10"/>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2" name="Straight Connector 11"/>
            <p:cNvCxnSpPr/>
            <p:nvPr/>
          </p:nvCxnSpPr>
          <p:spPr>
            <a:xfrm>
              <a:off x="8548117"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1509" name="Group 23"/>
          <p:cNvGrpSpPr>
            <a:grpSpLocks/>
          </p:cNvGrpSpPr>
          <p:nvPr/>
        </p:nvGrpSpPr>
        <p:grpSpPr bwMode="auto">
          <a:xfrm>
            <a:off x="2912864" y="4599782"/>
            <a:ext cx="834033" cy="296069"/>
            <a:chOff x="7918600" y="4832650"/>
            <a:chExt cx="2458447" cy="653855"/>
          </a:xfrm>
        </p:grpSpPr>
        <p:sp>
          <p:nvSpPr>
            <p:cNvPr id="25" name="Alternate Process 24"/>
            <p:cNvSpPr/>
            <p:nvPr/>
          </p:nvSpPr>
          <p:spPr>
            <a:xfrm>
              <a:off x="7918600" y="4846674"/>
              <a:ext cx="2458447" cy="629314"/>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26" name="Straight Connector 25"/>
            <p:cNvCxnSpPr>
              <a:stCxn id="25" idx="0"/>
              <a:endCxn id="25" idx="2"/>
            </p:cNvCxnSpPr>
            <p:nvPr/>
          </p:nvCxnSpPr>
          <p:spPr>
            <a:xfrm>
              <a:off x="9148701" y="4846674"/>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7" name="Straight Connector 26"/>
            <p:cNvCxnSpPr/>
            <p:nvPr/>
          </p:nvCxnSpPr>
          <p:spPr>
            <a:xfrm>
              <a:off x="9785687" y="4832650"/>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8" name="Straight Connector 27"/>
            <p:cNvCxnSpPr/>
            <p:nvPr/>
          </p:nvCxnSpPr>
          <p:spPr>
            <a:xfrm>
              <a:off x="8548566" y="4857191"/>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63" name="TextBox 62"/>
          <p:cNvSpPr txBox="1"/>
          <p:nvPr/>
        </p:nvSpPr>
        <p:spPr bwMode="auto">
          <a:xfrm>
            <a:off x="3375082" y="4248150"/>
            <a:ext cx="935832" cy="200055"/>
          </a:xfrm>
          <a:prstGeom prst="rect">
            <a:avLst/>
          </a:prstGeom>
          <a:noFill/>
        </p:spPr>
        <p:txBody>
          <a:bodyPr wrap="square" lIns="38405" tIns="0" rIns="38405" bIns="0">
            <a:spAutoFit/>
          </a:bodyPr>
          <a:lstStyle/>
          <a:p>
            <a:pPr>
              <a:defRPr/>
            </a:pPr>
            <a:r>
              <a:rPr lang="en-US" sz="1300" dirty="0" err="1">
                <a:solidFill>
                  <a:prstClr val="black"/>
                </a:solidFill>
                <a:latin typeface="Arial"/>
                <a:ea typeface="ヒラギノ角ゴ ProN W3"/>
                <a:cs typeface="Tw Cen MT"/>
              </a:rPr>
              <a:t>flatMap</a:t>
            </a:r>
            <a:endParaRPr lang="en-US" sz="1300" dirty="0">
              <a:solidFill>
                <a:prstClr val="black"/>
              </a:solidFill>
              <a:latin typeface="Arial"/>
              <a:ea typeface="ヒラギノ角ゴ ProN W3"/>
              <a:cs typeface="Tw Cen MT"/>
            </a:endParaRPr>
          </a:p>
        </p:txBody>
      </p:sp>
      <p:cxnSp>
        <p:nvCxnSpPr>
          <p:cNvPr id="109" name="Straight Arrow Connector 108"/>
          <p:cNvCxnSpPr>
            <a:stCxn id="9" idx="2"/>
            <a:endCxn id="25" idx="0"/>
          </p:cNvCxnSpPr>
          <p:nvPr/>
        </p:nvCxnSpPr>
        <p:spPr bwMode="auto">
          <a:xfrm flipH="1">
            <a:off x="3329583" y="4101307"/>
            <a:ext cx="8334"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1512" name="Group 111"/>
          <p:cNvGrpSpPr>
            <a:grpSpLocks/>
          </p:cNvGrpSpPr>
          <p:nvPr/>
        </p:nvGrpSpPr>
        <p:grpSpPr bwMode="auto">
          <a:xfrm>
            <a:off x="4239221" y="3810000"/>
            <a:ext cx="834628" cy="296069"/>
            <a:chOff x="7918600" y="4832650"/>
            <a:chExt cx="2458447" cy="653855"/>
          </a:xfrm>
        </p:grpSpPr>
        <p:sp>
          <p:nvSpPr>
            <p:cNvPr id="113" name="Alternate Process 112"/>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14" name="Straight Connector 113"/>
            <p:cNvCxnSpPr>
              <a:stCxn id="113" idx="0"/>
              <a:endCxn id="113" idx="2"/>
            </p:cNvCxnSpPr>
            <p:nvPr/>
          </p:nvCxnSpPr>
          <p:spPr>
            <a:xfrm>
              <a:off x="9147823"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5" name="Straight Connector 114"/>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6" name="Straight Connector 115"/>
            <p:cNvCxnSpPr/>
            <p:nvPr/>
          </p:nvCxnSpPr>
          <p:spPr>
            <a:xfrm>
              <a:off x="8548116"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1513" name="Group 126"/>
          <p:cNvGrpSpPr>
            <a:grpSpLocks/>
          </p:cNvGrpSpPr>
          <p:nvPr/>
        </p:nvGrpSpPr>
        <p:grpSpPr bwMode="auto">
          <a:xfrm>
            <a:off x="4231481" y="4599782"/>
            <a:ext cx="834033" cy="296069"/>
            <a:chOff x="7918600" y="4832650"/>
            <a:chExt cx="2458447" cy="653855"/>
          </a:xfrm>
        </p:grpSpPr>
        <p:sp>
          <p:nvSpPr>
            <p:cNvPr id="128" name="Alternate Process 127"/>
            <p:cNvSpPr/>
            <p:nvPr/>
          </p:nvSpPr>
          <p:spPr>
            <a:xfrm>
              <a:off x="7918600" y="4846674"/>
              <a:ext cx="2458447" cy="629314"/>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29" name="Straight Connector 128"/>
            <p:cNvCxnSpPr>
              <a:stCxn id="128" idx="0"/>
              <a:endCxn id="128" idx="2"/>
            </p:cNvCxnSpPr>
            <p:nvPr/>
          </p:nvCxnSpPr>
          <p:spPr>
            <a:xfrm>
              <a:off x="9148701" y="4846674"/>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30" name="Straight Connector 129"/>
            <p:cNvCxnSpPr/>
            <p:nvPr/>
          </p:nvCxnSpPr>
          <p:spPr>
            <a:xfrm>
              <a:off x="9785686" y="4832650"/>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31" name="Straight Connector 130"/>
            <p:cNvCxnSpPr/>
            <p:nvPr/>
          </p:nvCxnSpPr>
          <p:spPr>
            <a:xfrm>
              <a:off x="8548566" y="4857191"/>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132" name="TextBox 131"/>
          <p:cNvSpPr txBox="1"/>
          <p:nvPr/>
        </p:nvSpPr>
        <p:spPr bwMode="auto">
          <a:xfrm>
            <a:off x="4693700" y="4248150"/>
            <a:ext cx="935832" cy="200055"/>
          </a:xfrm>
          <a:prstGeom prst="rect">
            <a:avLst/>
          </a:prstGeom>
          <a:noFill/>
        </p:spPr>
        <p:txBody>
          <a:bodyPr wrap="square" lIns="38405" tIns="0" rIns="38405" bIns="0">
            <a:spAutoFit/>
          </a:bodyPr>
          <a:lstStyle/>
          <a:p>
            <a:pPr>
              <a:defRPr/>
            </a:pPr>
            <a:r>
              <a:rPr lang="en-US" sz="1300" dirty="0" err="1">
                <a:solidFill>
                  <a:prstClr val="black"/>
                </a:solidFill>
                <a:latin typeface="Arial"/>
                <a:ea typeface="ヒラギノ角ゴ ProN W3"/>
                <a:cs typeface="Tw Cen MT"/>
              </a:rPr>
              <a:t>flatMap</a:t>
            </a:r>
            <a:endParaRPr lang="en-US" sz="1300" dirty="0">
              <a:solidFill>
                <a:prstClr val="black"/>
              </a:solidFill>
              <a:latin typeface="Arial"/>
              <a:ea typeface="ヒラギノ角ゴ ProN W3"/>
              <a:cs typeface="Tw Cen MT"/>
            </a:endParaRPr>
          </a:p>
        </p:txBody>
      </p:sp>
      <p:cxnSp>
        <p:nvCxnSpPr>
          <p:cNvPr id="133" name="Straight Arrow Connector 132"/>
          <p:cNvCxnSpPr>
            <a:stCxn id="113" idx="2"/>
            <a:endCxn id="128" idx="0"/>
          </p:cNvCxnSpPr>
          <p:nvPr/>
        </p:nvCxnSpPr>
        <p:spPr bwMode="auto">
          <a:xfrm flipH="1">
            <a:off x="4648200" y="4101307"/>
            <a:ext cx="8334"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1516" name="Group 133"/>
          <p:cNvGrpSpPr>
            <a:grpSpLocks/>
          </p:cNvGrpSpPr>
          <p:nvPr/>
        </p:nvGrpSpPr>
        <p:grpSpPr bwMode="auto">
          <a:xfrm>
            <a:off x="5532239" y="3810000"/>
            <a:ext cx="834033" cy="296069"/>
            <a:chOff x="7918600" y="4832650"/>
            <a:chExt cx="2458447" cy="653855"/>
          </a:xfrm>
        </p:grpSpPr>
        <p:sp>
          <p:nvSpPr>
            <p:cNvPr id="135" name="Alternate Process 134"/>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36" name="Straight Connector 135"/>
            <p:cNvCxnSpPr>
              <a:stCxn id="135" idx="0"/>
              <a:endCxn id="135" idx="2"/>
            </p:cNvCxnSpPr>
            <p:nvPr/>
          </p:nvCxnSpPr>
          <p:spPr>
            <a:xfrm>
              <a:off x="9148701"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37" name="Straight Connector 136"/>
            <p:cNvCxnSpPr/>
            <p:nvPr/>
          </p:nvCxnSpPr>
          <p:spPr>
            <a:xfrm>
              <a:off x="9785687"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38" name="Straight Connector 137"/>
            <p:cNvCxnSpPr/>
            <p:nvPr/>
          </p:nvCxnSpPr>
          <p:spPr>
            <a:xfrm>
              <a:off x="8548566"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1517" name="Group 148"/>
          <p:cNvGrpSpPr>
            <a:grpSpLocks/>
          </p:cNvGrpSpPr>
          <p:nvPr/>
        </p:nvGrpSpPr>
        <p:grpSpPr bwMode="auto">
          <a:xfrm>
            <a:off x="5523905" y="4599782"/>
            <a:ext cx="834033" cy="296069"/>
            <a:chOff x="7918600" y="4832650"/>
            <a:chExt cx="2458447" cy="653855"/>
          </a:xfrm>
        </p:grpSpPr>
        <p:sp>
          <p:nvSpPr>
            <p:cNvPr id="150" name="Alternate Process 149"/>
            <p:cNvSpPr/>
            <p:nvPr/>
          </p:nvSpPr>
          <p:spPr>
            <a:xfrm>
              <a:off x="7918600" y="4846674"/>
              <a:ext cx="2458447" cy="629314"/>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51" name="Straight Connector 150"/>
            <p:cNvCxnSpPr>
              <a:stCxn id="150" idx="0"/>
              <a:endCxn id="150" idx="2"/>
            </p:cNvCxnSpPr>
            <p:nvPr/>
          </p:nvCxnSpPr>
          <p:spPr>
            <a:xfrm>
              <a:off x="9148701" y="4846674"/>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2" name="Straight Connector 151"/>
            <p:cNvCxnSpPr/>
            <p:nvPr/>
          </p:nvCxnSpPr>
          <p:spPr>
            <a:xfrm>
              <a:off x="9785687" y="4832650"/>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3" name="Straight Connector 152"/>
            <p:cNvCxnSpPr/>
            <p:nvPr/>
          </p:nvCxnSpPr>
          <p:spPr>
            <a:xfrm>
              <a:off x="8548566" y="4857191"/>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154" name="TextBox 153"/>
          <p:cNvSpPr txBox="1"/>
          <p:nvPr/>
        </p:nvSpPr>
        <p:spPr bwMode="auto">
          <a:xfrm>
            <a:off x="5986123" y="4248150"/>
            <a:ext cx="935832" cy="200055"/>
          </a:xfrm>
          <a:prstGeom prst="rect">
            <a:avLst/>
          </a:prstGeom>
          <a:noFill/>
        </p:spPr>
        <p:txBody>
          <a:bodyPr wrap="square" lIns="38405" tIns="0" rIns="38405" bIns="0">
            <a:spAutoFit/>
          </a:bodyPr>
          <a:lstStyle/>
          <a:p>
            <a:pPr>
              <a:defRPr/>
            </a:pPr>
            <a:r>
              <a:rPr lang="en-US" sz="1300" dirty="0" err="1">
                <a:solidFill>
                  <a:prstClr val="black"/>
                </a:solidFill>
                <a:latin typeface="Arial"/>
                <a:ea typeface="ヒラギノ角ゴ ProN W3"/>
                <a:cs typeface="Tw Cen MT"/>
              </a:rPr>
              <a:t>flatMap</a:t>
            </a:r>
            <a:endParaRPr lang="en-US" sz="1300" dirty="0">
              <a:solidFill>
                <a:prstClr val="black"/>
              </a:solidFill>
              <a:latin typeface="Arial"/>
              <a:ea typeface="ヒラギノ角ゴ ProN W3"/>
              <a:cs typeface="Tw Cen MT"/>
            </a:endParaRPr>
          </a:p>
        </p:txBody>
      </p:sp>
      <p:cxnSp>
        <p:nvCxnSpPr>
          <p:cNvPr id="155" name="Straight Arrow Connector 154"/>
          <p:cNvCxnSpPr>
            <a:stCxn id="135" idx="2"/>
            <a:endCxn id="150" idx="0"/>
          </p:cNvCxnSpPr>
          <p:nvPr/>
        </p:nvCxnSpPr>
        <p:spPr bwMode="auto">
          <a:xfrm flipH="1">
            <a:off x="5941219" y="4101307"/>
            <a:ext cx="7739"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 name="Group 5"/>
          <p:cNvGrpSpPr>
            <a:grpSpLocks/>
          </p:cNvGrpSpPr>
          <p:nvPr/>
        </p:nvGrpSpPr>
        <p:grpSpPr bwMode="auto">
          <a:xfrm>
            <a:off x="3000375" y="4901407"/>
            <a:ext cx="3552825" cy="1042193"/>
            <a:chOff x="8001000" y="9802813"/>
            <a:chExt cx="9474199" cy="2084386"/>
          </a:xfrm>
        </p:grpSpPr>
        <p:cxnSp>
          <p:nvCxnSpPr>
            <p:cNvPr id="85" name="Straight Arrow Connector 84"/>
            <p:cNvCxnSpPr/>
            <p:nvPr/>
          </p:nvCxnSpPr>
          <p:spPr bwMode="auto">
            <a:xfrm flipH="1">
              <a:off x="8863013" y="9802813"/>
              <a:ext cx="22225" cy="1011237"/>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Arrow Connector 86"/>
            <p:cNvCxnSpPr/>
            <p:nvPr/>
          </p:nvCxnSpPr>
          <p:spPr bwMode="auto">
            <a:xfrm flipH="1">
              <a:off x="12379325" y="9802813"/>
              <a:ext cx="22225" cy="1011237"/>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9" name="Straight Arrow Connector 88"/>
            <p:cNvCxnSpPr/>
            <p:nvPr/>
          </p:nvCxnSpPr>
          <p:spPr bwMode="auto">
            <a:xfrm flipH="1">
              <a:off x="15827375" y="9802813"/>
              <a:ext cx="20638" cy="1011237"/>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21530"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0820401"/>
              <a:ext cx="1752600" cy="1066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31" name="Picture 9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200" y="10820401"/>
              <a:ext cx="1752600" cy="1066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32" name="Picture 9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1399" y="10820401"/>
              <a:ext cx="1752600" cy="1066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4" name="TextBox 83"/>
            <p:cNvSpPr txBox="1"/>
            <p:nvPr/>
          </p:nvSpPr>
          <p:spPr bwMode="auto">
            <a:xfrm>
              <a:off x="8880475" y="9947275"/>
              <a:ext cx="1631949" cy="400110"/>
            </a:xfrm>
            <a:prstGeom prst="rect">
              <a:avLst/>
            </a:prstGeom>
            <a:noFill/>
          </p:spPr>
          <p:txBody>
            <a:bodyPr tIns="0" bIns="0">
              <a:spAutoFit/>
            </a:bodyPr>
            <a:lstStyle/>
            <a:p>
              <a:pPr>
                <a:defRPr/>
              </a:pPr>
              <a:r>
                <a:rPr lang="en-US" sz="1300" dirty="0">
                  <a:solidFill>
                    <a:prstClr val="black"/>
                  </a:solidFill>
                  <a:latin typeface="Arial"/>
                  <a:ea typeface="ヒラギノ角ゴ ProN W3"/>
                  <a:cs typeface="Tw Cen MT"/>
                </a:rPr>
                <a:t>save</a:t>
              </a:r>
            </a:p>
          </p:txBody>
        </p:sp>
        <p:sp>
          <p:nvSpPr>
            <p:cNvPr id="86" name="TextBox 85"/>
            <p:cNvSpPr txBox="1"/>
            <p:nvPr/>
          </p:nvSpPr>
          <p:spPr bwMode="auto">
            <a:xfrm>
              <a:off x="12396786" y="9947275"/>
              <a:ext cx="1630362" cy="400110"/>
            </a:xfrm>
            <a:prstGeom prst="rect">
              <a:avLst/>
            </a:prstGeom>
            <a:noFill/>
          </p:spPr>
          <p:txBody>
            <a:bodyPr tIns="0" bIns="0">
              <a:spAutoFit/>
            </a:bodyPr>
            <a:lstStyle/>
            <a:p>
              <a:pPr>
                <a:defRPr/>
              </a:pPr>
              <a:r>
                <a:rPr lang="en-US" sz="1300" dirty="0">
                  <a:solidFill>
                    <a:prstClr val="black"/>
                  </a:solidFill>
                  <a:latin typeface="Arial"/>
                  <a:ea typeface="ヒラギノ角ゴ ProN W3"/>
                  <a:cs typeface="Tw Cen MT"/>
                </a:rPr>
                <a:t>save</a:t>
              </a:r>
            </a:p>
          </p:txBody>
        </p:sp>
        <p:sp>
          <p:nvSpPr>
            <p:cNvPr id="88" name="TextBox 87"/>
            <p:cNvSpPr txBox="1"/>
            <p:nvPr/>
          </p:nvSpPr>
          <p:spPr bwMode="auto">
            <a:xfrm>
              <a:off x="15843250" y="9947275"/>
              <a:ext cx="1631949" cy="400110"/>
            </a:xfrm>
            <a:prstGeom prst="rect">
              <a:avLst/>
            </a:prstGeom>
            <a:noFill/>
          </p:spPr>
          <p:txBody>
            <a:bodyPr tIns="0" bIns="0">
              <a:spAutoFit/>
            </a:bodyPr>
            <a:lstStyle/>
            <a:p>
              <a:pPr>
                <a:defRPr/>
              </a:pPr>
              <a:r>
                <a:rPr lang="en-US" sz="1300" dirty="0">
                  <a:solidFill>
                    <a:prstClr val="black"/>
                  </a:solidFill>
                  <a:latin typeface="Arial"/>
                  <a:ea typeface="ヒラギノ角ゴ ProN W3"/>
                  <a:cs typeface="Tw Cen MT"/>
                </a:rPr>
                <a:t>save</a:t>
              </a:r>
            </a:p>
          </p:txBody>
        </p:sp>
      </p:grpSp>
      <p:sp>
        <p:nvSpPr>
          <p:cNvPr id="55" name="Rectangle 54"/>
          <p:cNvSpPr/>
          <p:nvPr/>
        </p:nvSpPr>
        <p:spPr bwMode="auto">
          <a:xfrm>
            <a:off x="4136231" y="3517107"/>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56" name="Rectangle 55"/>
          <p:cNvSpPr/>
          <p:nvPr/>
        </p:nvSpPr>
        <p:spPr bwMode="auto">
          <a:xfrm>
            <a:off x="2828925" y="3522662"/>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57" name="Rectangle 56"/>
          <p:cNvSpPr/>
          <p:nvPr/>
        </p:nvSpPr>
        <p:spPr bwMode="auto">
          <a:xfrm>
            <a:off x="5442347" y="3522662"/>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t+2</a:t>
            </a:r>
          </a:p>
        </p:txBody>
      </p:sp>
      <p:sp>
        <p:nvSpPr>
          <p:cNvPr id="21524" name="Rectangle 155"/>
          <p:cNvSpPr>
            <a:spLocks noChangeArrowheads="1"/>
          </p:cNvSpPr>
          <p:nvPr/>
        </p:nvSpPr>
        <p:spPr bwMode="auto">
          <a:xfrm>
            <a:off x="781050" y="3733800"/>
            <a:ext cx="1885950" cy="315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r>
              <a:rPr lang="en-US" dirty="0">
                <a:solidFill>
                  <a:prstClr val="black"/>
                </a:solidFill>
                <a:latin typeface="Calibri" charset="0"/>
                <a:ea typeface="ヒラギノ角ゴ ProN W3"/>
                <a:cs typeface="Calibri" charset="0"/>
              </a:rPr>
              <a:t>tweets </a:t>
            </a:r>
            <a:r>
              <a:rPr lang="en-US" dirty="0" err="1">
                <a:solidFill>
                  <a:prstClr val="black"/>
                </a:solidFill>
                <a:latin typeface="Calibri" charset="0"/>
                <a:ea typeface="ヒラギノ角ゴ ProN W3"/>
                <a:cs typeface="Calibri" charset="0"/>
              </a:rPr>
              <a:t>DStream</a:t>
            </a:r>
            <a:endParaRPr lang="en-US" dirty="0">
              <a:solidFill>
                <a:prstClr val="black"/>
              </a:solidFill>
              <a:latin typeface="Calibri" charset="0"/>
              <a:ea typeface="ヒラギノ角ゴ ProN W3"/>
              <a:cs typeface="Calibri" charset="0"/>
            </a:endParaRPr>
          </a:p>
        </p:txBody>
      </p:sp>
      <p:sp>
        <p:nvSpPr>
          <p:cNvPr id="21525" name="Rectangle 155"/>
          <p:cNvSpPr>
            <a:spLocks noChangeArrowheads="1"/>
          </p:cNvSpPr>
          <p:nvPr/>
        </p:nvSpPr>
        <p:spPr bwMode="auto">
          <a:xfrm>
            <a:off x="781050" y="4533900"/>
            <a:ext cx="1885950" cy="315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r>
              <a:rPr lang="en-US">
                <a:solidFill>
                  <a:prstClr val="black"/>
                </a:solidFill>
                <a:latin typeface="Calibri" charset="0"/>
                <a:ea typeface="ヒラギノ角ゴ ProN W3"/>
                <a:cs typeface="Calibri" charset="0"/>
              </a:rPr>
              <a:t>hashTags DStream</a:t>
            </a:r>
          </a:p>
        </p:txBody>
      </p:sp>
      <p:sp>
        <p:nvSpPr>
          <p:cNvPr id="62" name="Rounded Rectangular Callout 61"/>
          <p:cNvSpPr/>
          <p:nvPr/>
        </p:nvSpPr>
        <p:spPr>
          <a:xfrm>
            <a:off x="6553200" y="5410200"/>
            <a:ext cx="1600200" cy="685800"/>
          </a:xfrm>
          <a:prstGeom prst="wedgeRoundRectCallout">
            <a:avLst>
              <a:gd name="adj1" fmla="val -59817"/>
              <a:gd name="adj2" fmla="val -22499"/>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ea typeface="ヒラギノ角ゴ ProN W3"/>
                <a:cs typeface="Calibri"/>
              </a:rPr>
              <a:t>every batch saved to HDFS</a:t>
            </a:r>
          </a:p>
        </p:txBody>
      </p:sp>
    </p:spTree>
    <p:extLst>
      <p:ext uri="{BB962C8B-B14F-4D97-AF65-F5344CB8AC3E}">
        <p14:creationId xmlns:p14="http://schemas.microsoft.com/office/powerpoint/2010/main" val="42235314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6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dirty="0"/>
              <a:t>Example – Get </a:t>
            </a:r>
            <a:r>
              <a:rPr lang="en-US" dirty="0" err="1"/>
              <a:t>hashtags</a:t>
            </a:r>
            <a:r>
              <a:rPr lang="en-US" dirty="0"/>
              <a:t> from Twitter  </a:t>
            </a:r>
          </a:p>
        </p:txBody>
      </p:sp>
      <p:sp>
        <p:nvSpPr>
          <p:cNvPr id="5" name="Content Placeholder 4"/>
          <p:cNvSpPr>
            <a:spLocks noGrp="1"/>
          </p:cNvSpPr>
          <p:nvPr>
            <p:ph type="body" sz="quarter" idx="10"/>
          </p:nvPr>
        </p:nvSpPr>
        <p:spPr/>
        <p:txBody>
          <a:bodyPr/>
          <a:lstStyle/>
          <a:p>
            <a:pPr marL="0" indent="0">
              <a:buNone/>
              <a:defRPr/>
            </a:pPr>
            <a:r>
              <a:rPr lang="en-US" sz="1700" dirty="0" err="1">
                <a:solidFill>
                  <a:schemeClr val="tx1">
                    <a:lumMod val="50000"/>
                    <a:lumOff val="50000"/>
                  </a:schemeClr>
                </a:solidFill>
                <a:latin typeface="Consolas"/>
                <a:cs typeface="Consolas"/>
              </a:rPr>
              <a:t>val</a:t>
            </a:r>
            <a:r>
              <a:rPr lang="en-US" sz="1700" dirty="0">
                <a:solidFill>
                  <a:schemeClr val="tx1">
                    <a:lumMod val="50000"/>
                    <a:lumOff val="50000"/>
                  </a:schemeClr>
                </a:solidFill>
                <a:latin typeface="Consolas"/>
                <a:cs typeface="Consolas"/>
              </a:rPr>
              <a:t> tweets = </a:t>
            </a:r>
            <a:r>
              <a:rPr lang="en-US" sz="1700" dirty="0" err="1">
                <a:solidFill>
                  <a:schemeClr val="tx1">
                    <a:lumMod val="50000"/>
                    <a:lumOff val="50000"/>
                  </a:schemeClr>
                </a:solidFill>
                <a:latin typeface="Consolas"/>
                <a:cs typeface="Consolas"/>
              </a:rPr>
              <a:t>ssc.twitterStream</a:t>
            </a:r>
            <a:r>
              <a:rPr lang="en-US" sz="1700" dirty="0">
                <a:solidFill>
                  <a:schemeClr val="tx1">
                    <a:lumMod val="50000"/>
                    <a:lumOff val="50000"/>
                  </a:schemeClr>
                </a:solidFill>
                <a:latin typeface="Consolas"/>
                <a:cs typeface="Consolas"/>
              </a:rPr>
              <a:t>()</a:t>
            </a:r>
          </a:p>
          <a:p>
            <a:pPr marL="0" indent="0">
              <a:buNone/>
              <a:defRPr/>
            </a:pPr>
            <a:r>
              <a:rPr lang="en-US" sz="1700" dirty="0" err="1">
                <a:solidFill>
                  <a:srgbClr val="7F7F7F"/>
                </a:solidFill>
                <a:latin typeface="Consolas"/>
                <a:cs typeface="Consolas"/>
              </a:rPr>
              <a:t>val</a:t>
            </a:r>
            <a:r>
              <a:rPr lang="en-US" sz="1700" dirty="0">
                <a:solidFill>
                  <a:srgbClr val="7F7F7F"/>
                </a:solidFill>
                <a:latin typeface="Consolas"/>
                <a:cs typeface="Consolas"/>
              </a:rPr>
              <a:t> </a:t>
            </a:r>
            <a:r>
              <a:rPr lang="en-US" sz="1700" dirty="0" err="1">
                <a:solidFill>
                  <a:srgbClr val="7F7F7F"/>
                </a:solidFill>
                <a:latin typeface="Consolas"/>
                <a:cs typeface="Consolas"/>
              </a:rPr>
              <a:t>hashTags</a:t>
            </a:r>
            <a:r>
              <a:rPr lang="en-US" sz="1700" dirty="0">
                <a:solidFill>
                  <a:srgbClr val="7F7F7F"/>
                </a:solidFill>
                <a:latin typeface="Consolas"/>
                <a:cs typeface="Consolas"/>
              </a:rPr>
              <a:t> = </a:t>
            </a:r>
            <a:r>
              <a:rPr lang="en-US" sz="1700" dirty="0" err="1">
                <a:solidFill>
                  <a:srgbClr val="7F7F7F"/>
                </a:solidFill>
                <a:latin typeface="Consolas"/>
                <a:cs typeface="Consolas"/>
              </a:rPr>
              <a:t>tweets.flatMap</a:t>
            </a:r>
            <a:r>
              <a:rPr lang="en-US" sz="1700" dirty="0">
                <a:solidFill>
                  <a:srgbClr val="7F7F7F"/>
                </a:solidFill>
                <a:latin typeface="Consolas"/>
                <a:cs typeface="Consolas"/>
              </a:rPr>
              <a:t> (status =&gt; </a:t>
            </a:r>
            <a:r>
              <a:rPr lang="en-US" sz="1700" dirty="0" err="1">
                <a:solidFill>
                  <a:srgbClr val="7F7F7F"/>
                </a:solidFill>
                <a:latin typeface="Consolas"/>
                <a:cs typeface="Consolas"/>
              </a:rPr>
              <a:t>getTags</a:t>
            </a:r>
            <a:r>
              <a:rPr lang="en-US" sz="1700" dirty="0">
                <a:solidFill>
                  <a:srgbClr val="7F7F7F"/>
                </a:solidFill>
                <a:latin typeface="Consolas"/>
                <a:cs typeface="Consolas"/>
              </a:rPr>
              <a:t>(status))</a:t>
            </a:r>
          </a:p>
          <a:p>
            <a:pPr marL="0" indent="0">
              <a:buNone/>
              <a:defRPr/>
            </a:pPr>
            <a:r>
              <a:rPr lang="en-US" sz="1700" dirty="0" err="1">
                <a:solidFill>
                  <a:schemeClr val="accent3"/>
                </a:solidFill>
                <a:latin typeface="Consolas"/>
                <a:cs typeface="Consolas"/>
              </a:rPr>
              <a:t>hashTags</a:t>
            </a:r>
            <a:r>
              <a:rPr lang="en-US" sz="1700" dirty="0" err="1">
                <a:latin typeface="Consolas"/>
                <a:cs typeface="Consolas"/>
              </a:rPr>
              <a:t>.</a:t>
            </a:r>
            <a:r>
              <a:rPr lang="en-US" sz="1700" dirty="0" err="1">
                <a:solidFill>
                  <a:schemeClr val="accent1"/>
                </a:solidFill>
                <a:latin typeface="Consolas"/>
                <a:cs typeface="Consolas"/>
              </a:rPr>
              <a:t>foreach</a:t>
            </a:r>
            <a:r>
              <a:rPr lang="en-US" sz="1700" dirty="0">
                <a:latin typeface="Consolas"/>
                <a:cs typeface="Consolas"/>
              </a:rPr>
              <a:t>(</a:t>
            </a:r>
            <a:r>
              <a:rPr lang="en-US" sz="1700" dirty="0" err="1">
                <a:latin typeface="Consolas"/>
                <a:cs typeface="Consolas"/>
              </a:rPr>
              <a:t>hashTagRDD</a:t>
            </a:r>
            <a:r>
              <a:rPr lang="en-US" sz="1700" dirty="0">
                <a:latin typeface="Consolas"/>
                <a:cs typeface="Consolas"/>
              </a:rPr>
              <a:t> =&gt; { ... })</a:t>
            </a:r>
          </a:p>
          <a:p>
            <a:pPr marL="0" indent="0">
              <a:buNone/>
              <a:defRPr/>
            </a:pPr>
            <a:endParaRPr lang="en-US" sz="2500" dirty="0"/>
          </a:p>
          <a:p>
            <a:pPr>
              <a:defRPr/>
            </a:pPr>
            <a:endParaRPr lang="en-US" sz="2000" dirty="0"/>
          </a:p>
        </p:txBody>
      </p:sp>
      <p:sp>
        <p:nvSpPr>
          <p:cNvPr id="164" name="Rounded Rectangular Callout 163"/>
          <p:cNvSpPr/>
          <p:nvPr/>
        </p:nvSpPr>
        <p:spPr>
          <a:xfrm>
            <a:off x="2600324" y="2590800"/>
            <a:ext cx="5767023" cy="571500"/>
          </a:xfrm>
          <a:prstGeom prst="wedgeRoundRectCallout">
            <a:avLst>
              <a:gd name="adj1" fmla="val -56824"/>
              <a:gd name="adj2" fmla="val -52520"/>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err="1">
                <a:solidFill>
                  <a:srgbClr val="000000"/>
                </a:solidFill>
                <a:latin typeface="Calibri"/>
                <a:ea typeface="ヒラギノ角ゴ ProN W3"/>
                <a:cs typeface="Calibri"/>
              </a:rPr>
              <a:t>foreach</a:t>
            </a:r>
            <a:r>
              <a:rPr lang="en-US" dirty="0">
                <a:solidFill>
                  <a:srgbClr val="000000"/>
                </a:solidFill>
                <a:latin typeface="Calibri"/>
                <a:cs typeface="Calibri"/>
              </a:rPr>
              <a:t>: do whatever you want with the processed data</a:t>
            </a:r>
          </a:p>
        </p:txBody>
      </p:sp>
      <p:grpSp>
        <p:nvGrpSpPr>
          <p:cNvPr id="21508" name="Group 7"/>
          <p:cNvGrpSpPr>
            <a:grpSpLocks/>
          </p:cNvGrpSpPr>
          <p:nvPr/>
        </p:nvGrpSpPr>
        <p:grpSpPr bwMode="auto">
          <a:xfrm>
            <a:off x="2920603" y="3810000"/>
            <a:ext cx="834628" cy="296069"/>
            <a:chOff x="7918600" y="4832650"/>
            <a:chExt cx="2458447" cy="653855"/>
          </a:xfrm>
        </p:grpSpPr>
        <p:sp>
          <p:nvSpPr>
            <p:cNvPr id="9" name="Alternate Process 8"/>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0" name="Straight Connector 9"/>
            <p:cNvCxnSpPr>
              <a:stCxn id="9" idx="0"/>
              <a:endCxn id="9" idx="2"/>
            </p:cNvCxnSpPr>
            <p:nvPr/>
          </p:nvCxnSpPr>
          <p:spPr>
            <a:xfrm>
              <a:off x="9147824"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 name="Straight Connector 10"/>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2" name="Straight Connector 11"/>
            <p:cNvCxnSpPr/>
            <p:nvPr/>
          </p:nvCxnSpPr>
          <p:spPr>
            <a:xfrm>
              <a:off x="8548117"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1509" name="Group 23"/>
          <p:cNvGrpSpPr>
            <a:grpSpLocks/>
          </p:cNvGrpSpPr>
          <p:nvPr/>
        </p:nvGrpSpPr>
        <p:grpSpPr bwMode="auto">
          <a:xfrm>
            <a:off x="2912864" y="4599782"/>
            <a:ext cx="834033" cy="296069"/>
            <a:chOff x="7918600" y="4832650"/>
            <a:chExt cx="2458447" cy="653855"/>
          </a:xfrm>
        </p:grpSpPr>
        <p:sp>
          <p:nvSpPr>
            <p:cNvPr id="25" name="Alternate Process 24"/>
            <p:cNvSpPr/>
            <p:nvPr/>
          </p:nvSpPr>
          <p:spPr>
            <a:xfrm>
              <a:off x="7918600" y="4846674"/>
              <a:ext cx="2458447" cy="629314"/>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26" name="Straight Connector 25"/>
            <p:cNvCxnSpPr>
              <a:stCxn id="25" idx="0"/>
              <a:endCxn id="25" idx="2"/>
            </p:cNvCxnSpPr>
            <p:nvPr/>
          </p:nvCxnSpPr>
          <p:spPr>
            <a:xfrm>
              <a:off x="9148701" y="4846674"/>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7" name="Straight Connector 26"/>
            <p:cNvCxnSpPr/>
            <p:nvPr/>
          </p:nvCxnSpPr>
          <p:spPr>
            <a:xfrm>
              <a:off x="9785687" y="4832650"/>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28" name="Straight Connector 27"/>
            <p:cNvCxnSpPr/>
            <p:nvPr/>
          </p:nvCxnSpPr>
          <p:spPr>
            <a:xfrm>
              <a:off x="8548566" y="4857191"/>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63" name="TextBox 62"/>
          <p:cNvSpPr txBox="1"/>
          <p:nvPr/>
        </p:nvSpPr>
        <p:spPr bwMode="auto">
          <a:xfrm>
            <a:off x="3375082" y="4248150"/>
            <a:ext cx="935832" cy="200055"/>
          </a:xfrm>
          <a:prstGeom prst="rect">
            <a:avLst/>
          </a:prstGeom>
          <a:noFill/>
        </p:spPr>
        <p:txBody>
          <a:bodyPr wrap="square" lIns="38405" tIns="0" rIns="38405" bIns="0">
            <a:spAutoFit/>
          </a:bodyPr>
          <a:lstStyle/>
          <a:p>
            <a:pPr>
              <a:defRPr/>
            </a:pPr>
            <a:r>
              <a:rPr lang="en-US" sz="1300" dirty="0" err="1">
                <a:solidFill>
                  <a:prstClr val="black"/>
                </a:solidFill>
                <a:latin typeface="Arial"/>
                <a:ea typeface="ヒラギノ角ゴ ProN W3"/>
                <a:cs typeface="Tw Cen MT"/>
              </a:rPr>
              <a:t>flatMap</a:t>
            </a:r>
            <a:endParaRPr lang="en-US" sz="1300" dirty="0">
              <a:solidFill>
                <a:prstClr val="black"/>
              </a:solidFill>
              <a:latin typeface="Arial"/>
              <a:ea typeface="ヒラギノ角ゴ ProN W3"/>
              <a:cs typeface="Tw Cen MT"/>
            </a:endParaRPr>
          </a:p>
        </p:txBody>
      </p:sp>
      <p:cxnSp>
        <p:nvCxnSpPr>
          <p:cNvPr id="109" name="Straight Arrow Connector 108"/>
          <p:cNvCxnSpPr>
            <a:stCxn id="9" idx="2"/>
            <a:endCxn id="25" idx="0"/>
          </p:cNvCxnSpPr>
          <p:nvPr/>
        </p:nvCxnSpPr>
        <p:spPr bwMode="auto">
          <a:xfrm flipH="1">
            <a:off x="3329583" y="4101307"/>
            <a:ext cx="8334"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1512" name="Group 111"/>
          <p:cNvGrpSpPr>
            <a:grpSpLocks/>
          </p:cNvGrpSpPr>
          <p:nvPr/>
        </p:nvGrpSpPr>
        <p:grpSpPr bwMode="auto">
          <a:xfrm>
            <a:off x="4239221" y="3810000"/>
            <a:ext cx="834628" cy="296069"/>
            <a:chOff x="7918600" y="4832650"/>
            <a:chExt cx="2458447" cy="653855"/>
          </a:xfrm>
        </p:grpSpPr>
        <p:sp>
          <p:nvSpPr>
            <p:cNvPr id="113" name="Alternate Process 112"/>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14" name="Straight Connector 113"/>
            <p:cNvCxnSpPr>
              <a:stCxn id="113" idx="0"/>
              <a:endCxn id="113" idx="2"/>
            </p:cNvCxnSpPr>
            <p:nvPr/>
          </p:nvCxnSpPr>
          <p:spPr>
            <a:xfrm>
              <a:off x="9147823"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5" name="Straight Connector 114"/>
            <p:cNvCxnSpPr/>
            <p:nvPr/>
          </p:nvCxnSpPr>
          <p:spPr>
            <a:xfrm>
              <a:off x="9784354"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16" name="Straight Connector 115"/>
            <p:cNvCxnSpPr/>
            <p:nvPr/>
          </p:nvCxnSpPr>
          <p:spPr>
            <a:xfrm>
              <a:off x="8548116"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1513" name="Group 126"/>
          <p:cNvGrpSpPr>
            <a:grpSpLocks/>
          </p:cNvGrpSpPr>
          <p:nvPr/>
        </p:nvGrpSpPr>
        <p:grpSpPr bwMode="auto">
          <a:xfrm>
            <a:off x="4231481" y="4599782"/>
            <a:ext cx="834033" cy="296069"/>
            <a:chOff x="7918600" y="4832650"/>
            <a:chExt cx="2458447" cy="653855"/>
          </a:xfrm>
        </p:grpSpPr>
        <p:sp>
          <p:nvSpPr>
            <p:cNvPr id="128" name="Alternate Process 127"/>
            <p:cNvSpPr/>
            <p:nvPr/>
          </p:nvSpPr>
          <p:spPr>
            <a:xfrm>
              <a:off x="7918600" y="4846674"/>
              <a:ext cx="2458447" cy="629314"/>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29" name="Straight Connector 128"/>
            <p:cNvCxnSpPr>
              <a:stCxn id="128" idx="0"/>
              <a:endCxn id="128" idx="2"/>
            </p:cNvCxnSpPr>
            <p:nvPr/>
          </p:nvCxnSpPr>
          <p:spPr>
            <a:xfrm>
              <a:off x="9148701" y="4846674"/>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30" name="Straight Connector 129"/>
            <p:cNvCxnSpPr/>
            <p:nvPr/>
          </p:nvCxnSpPr>
          <p:spPr>
            <a:xfrm>
              <a:off x="9785686" y="4832650"/>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31" name="Straight Connector 130"/>
            <p:cNvCxnSpPr/>
            <p:nvPr/>
          </p:nvCxnSpPr>
          <p:spPr>
            <a:xfrm>
              <a:off x="8548566" y="4857191"/>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132" name="TextBox 131"/>
          <p:cNvSpPr txBox="1"/>
          <p:nvPr/>
        </p:nvSpPr>
        <p:spPr bwMode="auto">
          <a:xfrm>
            <a:off x="4693700" y="4248150"/>
            <a:ext cx="935832" cy="200055"/>
          </a:xfrm>
          <a:prstGeom prst="rect">
            <a:avLst/>
          </a:prstGeom>
          <a:noFill/>
        </p:spPr>
        <p:txBody>
          <a:bodyPr wrap="square" lIns="38405" tIns="0" rIns="38405" bIns="0">
            <a:spAutoFit/>
          </a:bodyPr>
          <a:lstStyle/>
          <a:p>
            <a:pPr>
              <a:defRPr/>
            </a:pPr>
            <a:r>
              <a:rPr lang="en-US" sz="1300" dirty="0" err="1">
                <a:solidFill>
                  <a:prstClr val="black"/>
                </a:solidFill>
                <a:latin typeface="Arial"/>
                <a:ea typeface="ヒラギノ角ゴ ProN W3"/>
                <a:cs typeface="Tw Cen MT"/>
              </a:rPr>
              <a:t>flatMap</a:t>
            </a:r>
            <a:endParaRPr lang="en-US" sz="1300" dirty="0">
              <a:solidFill>
                <a:prstClr val="black"/>
              </a:solidFill>
              <a:latin typeface="Arial"/>
              <a:ea typeface="ヒラギノ角ゴ ProN W3"/>
              <a:cs typeface="Tw Cen MT"/>
            </a:endParaRPr>
          </a:p>
        </p:txBody>
      </p:sp>
      <p:cxnSp>
        <p:nvCxnSpPr>
          <p:cNvPr id="133" name="Straight Arrow Connector 132"/>
          <p:cNvCxnSpPr>
            <a:stCxn id="113" idx="2"/>
            <a:endCxn id="128" idx="0"/>
          </p:cNvCxnSpPr>
          <p:nvPr/>
        </p:nvCxnSpPr>
        <p:spPr bwMode="auto">
          <a:xfrm flipH="1">
            <a:off x="4648200" y="4101307"/>
            <a:ext cx="8334"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1516" name="Group 133"/>
          <p:cNvGrpSpPr>
            <a:grpSpLocks/>
          </p:cNvGrpSpPr>
          <p:nvPr/>
        </p:nvGrpSpPr>
        <p:grpSpPr bwMode="auto">
          <a:xfrm>
            <a:off x="5532239" y="3810000"/>
            <a:ext cx="834033" cy="296069"/>
            <a:chOff x="7918600" y="4832650"/>
            <a:chExt cx="2458447" cy="653855"/>
          </a:xfrm>
        </p:grpSpPr>
        <p:sp>
          <p:nvSpPr>
            <p:cNvPr id="135" name="Alternate Process 134"/>
            <p:cNvSpPr/>
            <p:nvPr/>
          </p:nvSpPr>
          <p:spPr>
            <a:xfrm>
              <a:off x="7918600" y="4846674"/>
              <a:ext cx="2458447" cy="629314"/>
            </a:xfrm>
            <a:prstGeom prst="flowChartAlternateProcess">
              <a:avLst/>
            </a:prstGeom>
            <a:ln w="19050" cmpd="sng"/>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36" name="Straight Connector 135"/>
            <p:cNvCxnSpPr>
              <a:stCxn id="135" idx="0"/>
              <a:endCxn id="135" idx="2"/>
            </p:cNvCxnSpPr>
            <p:nvPr/>
          </p:nvCxnSpPr>
          <p:spPr>
            <a:xfrm>
              <a:off x="9148701" y="4846674"/>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37" name="Straight Connector 136"/>
            <p:cNvCxnSpPr/>
            <p:nvPr/>
          </p:nvCxnSpPr>
          <p:spPr>
            <a:xfrm>
              <a:off x="9785687" y="4832650"/>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cxnSp>
          <p:nvCxnSpPr>
            <p:cNvPr id="138" name="Straight Connector 137"/>
            <p:cNvCxnSpPr/>
            <p:nvPr/>
          </p:nvCxnSpPr>
          <p:spPr>
            <a:xfrm>
              <a:off x="8548566" y="4857191"/>
              <a:ext cx="0" cy="629314"/>
            </a:xfrm>
            <a:prstGeom prst="line">
              <a:avLst/>
            </a:prstGeom>
            <a:ln w="19050" cmpd="sng">
              <a:headEnd type="none"/>
              <a:tailEnd type="none" w="sm" len="med"/>
            </a:ln>
          </p:spPr>
          <p:style>
            <a:lnRef idx="1">
              <a:schemeClr val="accent6"/>
            </a:lnRef>
            <a:fillRef idx="3">
              <a:schemeClr val="accent6"/>
            </a:fillRef>
            <a:effectRef idx="2">
              <a:schemeClr val="accent6"/>
            </a:effectRef>
            <a:fontRef idx="minor">
              <a:schemeClr val="lt1"/>
            </a:fontRef>
          </p:style>
        </p:cxnSp>
      </p:grpSp>
      <p:grpSp>
        <p:nvGrpSpPr>
          <p:cNvPr id="21517" name="Group 148"/>
          <p:cNvGrpSpPr>
            <a:grpSpLocks/>
          </p:cNvGrpSpPr>
          <p:nvPr/>
        </p:nvGrpSpPr>
        <p:grpSpPr bwMode="auto">
          <a:xfrm>
            <a:off x="5523905" y="4599782"/>
            <a:ext cx="834033" cy="296069"/>
            <a:chOff x="7918600" y="4832650"/>
            <a:chExt cx="2458447" cy="653855"/>
          </a:xfrm>
        </p:grpSpPr>
        <p:sp>
          <p:nvSpPr>
            <p:cNvPr id="150" name="Alternate Process 149"/>
            <p:cNvSpPr/>
            <p:nvPr/>
          </p:nvSpPr>
          <p:spPr>
            <a:xfrm>
              <a:off x="7918600" y="4846674"/>
              <a:ext cx="2458447" cy="629314"/>
            </a:xfrm>
            <a:prstGeom prst="flowChartAlternateProcess">
              <a:avLst/>
            </a:prstGeom>
            <a:ln w="19050" cmpd="sng"/>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Arial"/>
                <a:ea typeface="ヒラギノ角ゴ ProN W3"/>
                <a:cs typeface="ヒラギノ角ゴ ProN W3"/>
              </a:endParaRPr>
            </a:p>
          </p:txBody>
        </p:sp>
        <p:cxnSp>
          <p:nvCxnSpPr>
            <p:cNvPr id="151" name="Straight Connector 150"/>
            <p:cNvCxnSpPr>
              <a:stCxn id="150" idx="0"/>
              <a:endCxn id="150" idx="2"/>
            </p:cNvCxnSpPr>
            <p:nvPr/>
          </p:nvCxnSpPr>
          <p:spPr>
            <a:xfrm>
              <a:off x="9148701" y="4846674"/>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2" name="Straight Connector 151"/>
            <p:cNvCxnSpPr/>
            <p:nvPr/>
          </p:nvCxnSpPr>
          <p:spPr>
            <a:xfrm>
              <a:off x="9785687" y="4832650"/>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153" name="Straight Connector 152"/>
            <p:cNvCxnSpPr/>
            <p:nvPr/>
          </p:nvCxnSpPr>
          <p:spPr>
            <a:xfrm>
              <a:off x="8548566" y="4857191"/>
              <a:ext cx="0" cy="629314"/>
            </a:xfrm>
            <a:prstGeom prst="line">
              <a:avLst/>
            </a:prstGeom>
            <a:ln w="19050" cmpd="sng">
              <a:headEnd type="none"/>
              <a:tailEnd type="none" w="sm" len="med"/>
            </a:ln>
          </p:spPr>
          <p:style>
            <a:lnRef idx="1">
              <a:schemeClr val="accent1"/>
            </a:lnRef>
            <a:fillRef idx="3">
              <a:schemeClr val="accent1"/>
            </a:fillRef>
            <a:effectRef idx="2">
              <a:schemeClr val="accent1"/>
            </a:effectRef>
            <a:fontRef idx="minor">
              <a:schemeClr val="lt1"/>
            </a:fontRef>
          </p:style>
        </p:cxnSp>
      </p:grpSp>
      <p:sp>
        <p:nvSpPr>
          <p:cNvPr id="154" name="TextBox 153"/>
          <p:cNvSpPr txBox="1"/>
          <p:nvPr/>
        </p:nvSpPr>
        <p:spPr bwMode="auto">
          <a:xfrm>
            <a:off x="5986123" y="4248150"/>
            <a:ext cx="935832" cy="200055"/>
          </a:xfrm>
          <a:prstGeom prst="rect">
            <a:avLst/>
          </a:prstGeom>
          <a:noFill/>
        </p:spPr>
        <p:txBody>
          <a:bodyPr wrap="square" lIns="38405" tIns="0" rIns="38405" bIns="0">
            <a:spAutoFit/>
          </a:bodyPr>
          <a:lstStyle/>
          <a:p>
            <a:pPr>
              <a:defRPr/>
            </a:pPr>
            <a:r>
              <a:rPr lang="en-US" sz="1300" dirty="0" err="1">
                <a:solidFill>
                  <a:prstClr val="black"/>
                </a:solidFill>
                <a:latin typeface="Arial"/>
                <a:ea typeface="ヒラギノ角ゴ ProN W3"/>
                <a:cs typeface="Tw Cen MT"/>
              </a:rPr>
              <a:t>flatMap</a:t>
            </a:r>
            <a:endParaRPr lang="en-US" sz="1300" dirty="0">
              <a:solidFill>
                <a:prstClr val="black"/>
              </a:solidFill>
              <a:latin typeface="Arial"/>
              <a:ea typeface="ヒラギノ角ゴ ProN W3"/>
              <a:cs typeface="Tw Cen MT"/>
            </a:endParaRPr>
          </a:p>
        </p:txBody>
      </p:sp>
      <p:cxnSp>
        <p:nvCxnSpPr>
          <p:cNvPr id="155" name="Straight Arrow Connector 154"/>
          <p:cNvCxnSpPr>
            <a:stCxn id="135" idx="2"/>
            <a:endCxn id="150" idx="0"/>
          </p:cNvCxnSpPr>
          <p:nvPr/>
        </p:nvCxnSpPr>
        <p:spPr bwMode="auto">
          <a:xfrm flipH="1">
            <a:off x="5941219" y="4101307"/>
            <a:ext cx="7739"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5" name="Straight Arrow Connector 84"/>
          <p:cNvCxnSpPr/>
          <p:nvPr/>
        </p:nvCxnSpPr>
        <p:spPr bwMode="auto">
          <a:xfrm flipH="1">
            <a:off x="3323630" y="4901407"/>
            <a:ext cx="8334"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Arrow Connector 86"/>
          <p:cNvCxnSpPr/>
          <p:nvPr/>
        </p:nvCxnSpPr>
        <p:spPr bwMode="auto">
          <a:xfrm flipH="1">
            <a:off x="4642247" y="4901407"/>
            <a:ext cx="8334"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9" name="Straight Arrow Connector 88"/>
          <p:cNvCxnSpPr/>
          <p:nvPr/>
        </p:nvCxnSpPr>
        <p:spPr bwMode="auto">
          <a:xfrm flipH="1">
            <a:off x="5935266" y="4901407"/>
            <a:ext cx="7739" cy="505619"/>
          </a:xfrm>
          <a:prstGeom prst="straightConnector1">
            <a:avLst/>
          </a:prstGeom>
          <a:solidFill>
            <a:srgbClr val="000000"/>
          </a:solidFill>
          <a:ln w="28575"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4" name="TextBox 83"/>
          <p:cNvSpPr txBox="1"/>
          <p:nvPr/>
        </p:nvSpPr>
        <p:spPr bwMode="auto">
          <a:xfrm>
            <a:off x="3330178" y="4973638"/>
            <a:ext cx="858758" cy="200055"/>
          </a:xfrm>
          <a:prstGeom prst="rect">
            <a:avLst/>
          </a:prstGeom>
          <a:noFill/>
        </p:spPr>
        <p:txBody>
          <a:bodyPr wrap="square" tIns="0" bIns="0">
            <a:spAutoFit/>
          </a:bodyPr>
          <a:lstStyle/>
          <a:p>
            <a:pPr>
              <a:defRPr/>
            </a:pPr>
            <a:r>
              <a:rPr lang="en-US" sz="1300" dirty="0" err="1">
                <a:solidFill>
                  <a:prstClr val="black"/>
                </a:solidFill>
                <a:latin typeface="Arial"/>
                <a:ea typeface="ヒラギノ角ゴ ProN W3"/>
                <a:cs typeface="Tw Cen MT"/>
              </a:rPr>
              <a:t>foreach</a:t>
            </a:r>
            <a:endParaRPr lang="en-US" sz="1300" dirty="0">
              <a:solidFill>
                <a:prstClr val="black"/>
              </a:solidFill>
              <a:latin typeface="Arial"/>
              <a:ea typeface="ヒラギノ角ゴ ProN W3"/>
              <a:cs typeface="Tw Cen MT"/>
            </a:endParaRPr>
          </a:p>
        </p:txBody>
      </p:sp>
      <p:sp>
        <p:nvSpPr>
          <p:cNvPr id="86" name="TextBox 85"/>
          <p:cNvSpPr txBox="1"/>
          <p:nvPr/>
        </p:nvSpPr>
        <p:spPr bwMode="auto">
          <a:xfrm>
            <a:off x="4648794" y="4973638"/>
            <a:ext cx="857923" cy="200055"/>
          </a:xfrm>
          <a:prstGeom prst="rect">
            <a:avLst/>
          </a:prstGeom>
          <a:noFill/>
        </p:spPr>
        <p:txBody>
          <a:bodyPr wrap="square" tIns="0" bIns="0">
            <a:spAutoFit/>
          </a:bodyPr>
          <a:lstStyle/>
          <a:p>
            <a:pPr>
              <a:defRPr/>
            </a:pPr>
            <a:r>
              <a:rPr lang="en-US" sz="1300" dirty="0" err="1">
                <a:solidFill>
                  <a:prstClr val="black"/>
                </a:solidFill>
                <a:latin typeface="Arial"/>
                <a:ea typeface="ヒラギノ角ゴ ProN W3"/>
                <a:cs typeface="Tw Cen MT"/>
              </a:rPr>
              <a:t>foreach</a:t>
            </a:r>
            <a:endParaRPr lang="en-US" sz="1300" dirty="0">
              <a:solidFill>
                <a:prstClr val="black"/>
              </a:solidFill>
              <a:latin typeface="Arial"/>
              <a:ea typeface="ヒラギノ角ゴ ProN W3"/>
              <a:cs typeface="Tw Cen MT"/>
            </a:endParaRPr>
          </a:p>
        </p:txBody>
      </p:sp>
      <p:sp>
        <p:nvSpPr>
          <p:cNvPr id="88" name="TextBox 87"/>
          <p:cNvSpPr txBox="1"/>
          <p:nvPr/>
        </p:nvSpPr>
        <p:spPr bwMode="auto">
          <a:xfrm>
            <a:off x="5941219" y="4973638"/>
            <a:ext cx="858758" cy="200055"/>
          </a:xfrm>
          <a:prstGeom prst="rect">
            <a:avLst/>
          </a:prstGeom>
          <a:noFill/>
        </p:spPr>
        <p:txBody>
          <a:bodyPr wrap="square" tIns="0" bIns="0">
            <a:spAutoFit/>
          </a:bodyPr>
          <a:lstStyle/>
          <a:p>
            <a:pPr>
              <a:defRPr/>
            </a:pPr>
            <a:r>
              <a:rPr lang="en-US" sz="1300" dirty="0" err="1">
                <a:solidFill>
                  <a:prstClr val="black"/>
                </a:solidFill>
                <a:latin typeface="Arial"/>
                <a:ea typeface="ヒラギノ角ゴ ProN W3"/>
                <a:cs typeface="Tw Cen MT"/>
              </a:rPr>
              <a:t>foreach</a:t>
            </a:r>
            <a:endParaRPr lang="en-US" sz="1300" dirty="0">
              <a:solidFill>
                <a:prstClr val="black"/>
              </a:solidFill>
              <a:latin typeface="Arial"/>
              <a:ea typeface="ヒラギノ角ゴ ProN W3"/>
              <a:cs typeface="Tw Cen MT"/>
            </a:endParaRPr>
          </a:p>
        </p:txBody>
      </p:sp>
      <p:sp>
        <p:nvSpPr>
          <p:cNvPr id="55" name="Rectangle 54"/>
          <p:cNvSpPr/>
          <p:nvPr/>
        </p:nvSpPr>
        <p:spPr bwMode="auto">
          <a:xfrm>
            <a:off x="4136231" y="3517107"/>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t+1</a:t>
            </a:r>
          </a:p>
        </p:txBody>
      </p:sp>
      <p:sp>
        <p:nvSpPr>
          <p:cNvPr id="56" name="Rectangle 55"/>
          <p:cNvSpPr/>
          <p:nvPr/>
        </p:nvSpPr>
        <p:spPr bwMode="auto">
          <a:xfrm>
            <a:off x="2828925" y="3522662"/>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
            </a:r>
            <a:r>
              <a:rPr lang="en-US" sz="1500" kern="0" dirty="0" err="1">
                <a:solidFill>
                  <a:prstClr val="black"/>
                </a:solidFill>
                <a:latin typeface="Calibri"/>
                <a:ea typeface="ヒラギノ角ゴ ProN W3"/>
                <a:cs typeface="ヒラギノ角ゴ ProN W3"/>
              </a:rPr>
              <a:t>atch</a:t>
            </a:r>
            <a:r>
              <a:rPr lang="en-US" sz="1500" kern="0" dirty="0">
                <a:solidFill>
                  <a:prstClr val="black"/>
                </a:solidFill>
                <a:latin typeface="Calibri"/>
                <a:ea typeface="ヒラギノ角ゴ ProN W3"/>
                <a:cs typeface="ヒラギノ角ゴ ProN W3"/>
              </a:rPr>
              <a:t> @ t</a:t>
            </a:r>
          </a:p>
        </p:txBody>
      </p:sp>
      <p:sp>
        <p:nvSpPr>
          <p:cNvPr id="57" name="Rectangle 56"/>
          <p:cNvSpPr/>
          <p:nvPr/>
        </p:nvSpPr>
        <p:spPr bwMode="auto">
          <a:xfrm>
            <a:off x="5442347" y="3522662"/>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0" tIns="19202" rIns="0" bIns="19202" anchor="ctr"/>
          <a:lstStyle/>
          <a:p>
            <a:pPr algn="ctr">
              <a:defRPr/>
            </a:pPr>
            <a:r>
              <a:rPr lang="en-US" sz="1500" kern="0" dirty="0">
                <a:solidFill>
                  <a:prstClr val="black"/>
                </a:solidFill>
                <a:latin typeface="Calibri"/>
                <a:ea typeface="ヒラギノ角ゴ ProN W3"/>
                <a:cs typeface="ヒラギノ角ゴ ProN W3"/>
              </a:rPr>
              <a:t>batch @ t+2</a:t>
            </a:r>
          </a:p>
        </p:txBody>
      </p:sp>
      <p:sp>
        <p:nvSpPr>
          <p:cNvPr id="21524" name="Rectangle 155"/>
          <p:cNvSpPr>
            <a:spLocks noChangeArrowheads="1"/>
          </p:cNvSpPr>
          <p:nvPr/>
        </p:nvSpPr>
        <p:spPr bwMode="auto">
          <a:xfrm>
            <a:off x="781050" y="3733800"/>
            <a:ext cx="1885950" cy="315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r>
              <a:rPr lang="en-US" dirty="0">
                <a:solidFill>
                  <a:prstClr val="black"/>
                </a:solidFill>
                <a:latin typeface="Calibri" charset="0"/>
                <a:ea typeface="ヒラギノ角ゴ ProN W3"/>
                <a:cs typeface="Calibri" charset="0"/>
              </a:rPr>
              <a:t>tweets </a:t>
            </a:r>
            <a:r>
              <a:rPr lang="en-US" dirty="0" err="1">
                <a:solidFill>
                  <a:prstClr val="black"/>
                </a:solidFill>
                <a:latin typeface="Calibri" charset="0"/>
                <a:ea typeface="ヒラギノ角ゴ ProN W3"/>
                <a:cs typeface="Calibri" charset="0"/>
              </a:rPr>
              <a:t>DStream</a:t>
            </a:r>
            <a:endParaRPr lang="en-US" dirty="0">
              <a:solidFill>
                <a:prstClr val="black"/>
              </a:solidFill>
              <a:latin typeface="Calibri" charset="0"/>
              <a:ea typeface="ヒラギノ角ゴ ProN W3"/>
              <a:cs typeface="Calibri" charset="0"/>
            </a:endParaRPr>
          </a:p>
        </p:txBody>
      </p:sp>
      <p:sp>
        <p:nvSpPr>
          <p:cNvPr id="21525" name="Rectangle 155"/>
          <p:cNvSpPr>
            <a:spLocks noChangeArrowheads="1"/>
          </p:cNvSpPr>
          <p:nvPr/>
        </p:nvSpPr>
        <p:spPr bwMode="auto">
          <a:xfrm>
            <a:off x="781050" y="4533900"/>
            <a:ext cx="1885950" cy="315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8405" tIns="19202" rIns="38405" bIns="19202">
            <a:spAutoFit/>
          </a:bodyPr>
          <a:lstStyle/>
          <a:p>
            <a:r>
              <a:rPr lang="en-US">
                <a:solidFill>
                  <a:prstClr val="black"/>
                </a:solidFill>
                <a:latin typeface="Calibri" charset="0"/>
                <a:ea typeface="ヒラギノ角ゴ ProN W3"/>
                <a:cs typeface="Calibri" charset="0"/>
              </a:rPr>
              <a:t>hashTags DStream</a:t>
            </a:r>
          </a:p>
        </p:txBody>
      </p:sp>
      <p:sp>
        <p:nvSpPr>
          <p:cNvPr id="60" name="Rounded Rectangular Callout 59"/>
          <p:cNvSpPr/>
          <p:nvPr/>
        </p:nvSpPr>
        <p:spPr>
          <a:xfrm>
            <a:off x="2931912" y="5481287"/>
            <a:ext cx="3433764" cy="685800"/>
          </a:xfrm>
          <a:prstGeom prst="wedgeRoundRectCallout">
            <a:avLst>
              <a:gd name="adj1" fmla="val -66225"/>
              <a:gd name="adj2" fmla="val 22361"/>
              <a:gd name="adj3" fmla="val 16667"/>
            </a:avLst>
          </a:prstGeom>
          <a:noFill/>
          <a:ln w="28575" cmpd="sng">
            <a:noFill/>
          </a:ln>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sz="1700" dirty="0">
                <a:solidFill>
                  <a:srgbClr val="000000"/>
                </a:solidFill>
                <a:latin typeface="Calibri"/>
                <a:cs typeface="Calibri"/>
              </a:rPr>
              <a:t>Write to database, update analytics UI, do whatever you want</a:t>
            </a:r>
          </a:p>
        </p:txBody>
      </p:sp>
    </p:spTree>
    <p:extLst>
      <p:ext uri="{BB962C8B-B14F-4D97-AF65-F5344CB8AC3E}">
        <p14:creationId xmlns:p14="http://schemas.microsoft.com/office/powerpoint/2010/main" val="4619743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71600" y="5323022"/>
            <a:ext cx="6172200" cy="849178"/>
            <a:chOff x="1371600" y="4953000"/>
            <a:chExt cx="6172200" cy="849178"/>
          </a:xfrm>
        </p:grpSpPr>
        <p:grpSp>
          <p:nvGrpSpPr>
            <p:cNvPr id="8" name="Group 7"/>
            <p:cNvGrpSpPr/>
            <p:nvPr/>
          </p:nvGrpSpPr>
          <p:grpSpPr>
            <a:xfrm>
              <a:off x="1371600" y="4953000"/>
              <a:ext cx="6172200" cy="609600"/>
              <a:chOff x="1219200" y="4876800"/>
              <a:chExt cx="6172200" cy="609600"/>
            </a:xfrm>
          </p:grpSpPr>
          <p:sp>
            <p:nvSpPr>
              <p:cNvPr id="2" name="Right Arrow 1"/>
              <p:cNvSpPr/>
              <p:nvPr/>
            </p:nvSpPr>
            <p:spPr bwMode="auto">
              <a:xfrm>
                <a:off x="6934200" y="4876800"/>
                <a:ext cx="457200" cy="609600"/>
              </a:xfrm>
              <a:prstGeom prst="rightArrow">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7" name="Rectangle 6"/>
              <p:cNvSpPr/>
              <p:nvPr/>
            </p:nvSpPr>
            <p:spPr bwMode="auto">
              <a:xfrm>
                <a:off x="12192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15049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17907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20764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5" name="Rectangle 14"/>
              <p:cNvSpPr/>
              <p:nvPr/>
            </p:nvSpPr>
            <p:spPr bwMode="auto">
              <a:xfrm>
                <a:off x="23622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6" name="Rectangle 15"/>
              <p:cNvSpPr/>
              <p:nvPr/>
            </p:nvSpPr>
            <p:spPr bwMode="auto">
              <a:xfrm>
                <a:off x="26479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7" name="Rectangle 16"/>
              <p:cNvSpPr/>
              <p:nvPr/>
            </p:nvSpPr>
            <p:spPr bwMode="auto">
              <a:xfrm>
                <a:off x="29337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8" name="Rectangle 17"/>
              <p:cNvSpPr/>
              <p:nvPr/>
            </p:nvSpPr>
            <p:spPr bwMode="auto">
              <a:xfrm>
                <a:off x="32194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19" name="Rectangle 18"/>
              <p:cNvSpPr/>
              <p:nvPr/>
            </p:nvSpPr>
            <p:spPr bwMode="auto">
              <a:xfrm>
                <a:off x="35052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0" name="Rectangle 19"/>
              <p:cNvSpPr/>
              <p:nvPr/>
            </p:nvSpPr>
            <p:spPr bwMode="auto">
              <a:xfrm>
                <a:off x="37909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1" name="Rectangle 20"/>
              <p:cNvSpPr/>
              <p:nvPr/>
            </p:nvSpPr>
            <p:spPr bwMode="auto">
              <a:xfrm>
                <a:off x="40767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2" name="Rectangle 21"/>
              <p:cNvSpPr/>
              <p:nvPr/>
            </p:nvSpPr>
            <p:spPr bwMode="auto">
              <a:xfrm>
                <a:off x="43624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3" name="Rectangle 22"/>
              <p:cNvSpPr/>
              <p:nvPr/>
            </p:nvSpPr>
            <p:spPr bwMode="auto">
              <a:xfrm>
                <a:off x="46482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4" name="Rectangle 23"/>
              <p:cNvSpPr/>
              <p:nvPr/>
            </p:nvSpPr>
            <p:spPr bwMode="auto">
              <a:xfrm>
                <a:off x="49339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5" name="Rectangle 24"/>
              <p:cNvSpPr/>
              <p:nvPr/>
            </p:nvSpPr>
            <p:spPr bwMode="auto">
              <a:xfrm>
                <a:off x="52197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6" name="Rectangle 25"/>
              <p:cNvSpPr/>
              <p:nvPr/>
            </p:nvSpPr>
            <p:spPr bwMode="auto">
              <a:xfrm>
                <a:off x="55054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7" name="Rectangle 26"/>
              <p:cNvSpPr/>
              <p:nvPr/>
            </p:nvSpPr>
            <p:spPr bwMode="auto">
              <a:xfrm>
                <a:off x="57912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8" name="Rectangle 27"/>
              <p:cNvSpPr/>
              <p:nvPr/>
            </p:nvSpPr>
            <p:spPr bwMode="auto">
              <a:xfrm>
                <a:off x="60769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29" name="Rectangle 28"/>
              <p:cNvSpPr/>
              <p:nvPr/>
            </p:nvSpPr>
            <p:spPr bwMode="auto">
              <a:xfrm>
                <a:off x="636270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sp>
            <p:nvSpPr>
              <p:cNvPr id="30" name="Rectangle 29"/>
              <p:cNvSpPr/>
              <p:nvPr/>
            </p:nvSpPr>
            <p:spPr bwMode="auto">
              <a:xfrm>
                <a:off x="6648450" y="5029200"/>
                <a:ext cx="228600" cy="3048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grpSp>
        <p:sp>
          <p:nvSpPr>
            <p:cNvPr id="35" name="TextBox 34"/>
            <p:cNvSpPr txBox="1"/>
            <p:nvPr/>
          </p:nvSpPr>
          <p:spPr>
            <a:xfrm>
              <a:off x="1371600" y="5486400"/>
              <a:ext cx="1609530" cy="315778"/>
            </a:xfrm>
            <a:prstGeom prst="rect">
              <a:avLst/>
            </a:prstGeom>
            <a:noFill/>
          </p:spPr>
          <p:txBody>
            <a:bodyPr wrap="none" lIns="38405" tIns="19202" rIns="38405" bIns="19202">
              <a:spAutoFit/>
            </a:bodyPr>
            <a:lstStyle/>
            <a:p>
              <a:pPr>
                <a:defRPr/>
              </a:pPr>
              <a:r>
                <a:rPr lang="en-US" dirty="0" err="1">
                  <a:solidFill>
                    <a:srgbClr val="55992B"/>
                  </a:solidFill>
                  <a:latin typeface="Calibri"/>
                  <a:ea typeface="ヒラギノ角ゴ ProN W3"/>
                  <a:cs typeface="Calibri"/>
                </a:rPr>
                <a:t>DStream</a:t>
              </a:r>
              <a:r>
                <a:rPr lang="en-US" dirty="0">
                  <a:solidFill>
                    <a:srgbClr val="55992B"/>
                  </a:solidFill>
                  <a:latin typeface="Calibri"/>
                  <a:ea typeface="ヒラギノ角ゴ ProN W3"/>
                  <a:cs typeface="Calibri"/>
                </a:rPr>
                <a:t> of data</a:t>
              </a:r>
            </a:p>
          </p:txBody>
        </p:sp>
      </p:grpSp>
      <p:sp>
        <p:nvSpPr>
          <p:cNvPr id="3" name="Title 2"/>
          <p:cNvSpPr>
            <a:spLocks noGrp="1"/>
          </p:cNvSpPr>
          <p:nvPr>
            <p:ph type="title"/>
          </p:nvPr>
        </p:nvSpPr>
        <p:spPr/>
        <p:txBody>
          <a:bodyPr/>
          <a:lstStyle/>
          <a:p>
            <a:pPr>
              <a:defRPr/>
            </a:pPr>
            <a:r>
              <a:rPr lang="en-US" dirty="0"/>
              <a:t>Window-based Transformations</a:t>
            </a:r>
            <a:endParaRPr lang="en-US" sz="2800" dirty="0"/>
          </a:p>
        </p:txBody>
      </p:sp>
      <p:sp>
        <p:nvSpPr>
          <p:cNvPr id="4" name="Content Placeholder 3"/>
          <p:cNvSpPr>
            <a:spLocks noGrp="1"/>
          </p:cNvSpPr>
          <p:nvPr>
            <p:ph type="body" sz="quarter" idx="10"/>
          </p:nvPr>
        </p:nvSpPr>
        <p:spPr>
          <a:xfrm>
            <a:off x="437700" y="1447800"/>
            <a:ext cx="8553900" cy="4876800"/>
          </a:xfrm>
        </p:spPr>
        <p:txBody>
          <a:bodyPr/>
          <a:lstStyle/>
          <a:p>
            <a:pPr marL="0" indent="0">
              <a:buNone/>
              <a:defRPr/>
            </a:pPr>
            <a:r>
              <a:rPr lang="en-US" sz="1700" dirty="0" err="1">
                <a:solidFill>
                  <a:schemeClr val="tx1">
                    <a:lumMod val="50000"/>
                    <a:lumOff val="50000"/>
                  </a:schemeClr>
                </a:solidFill>
                <a:latin typeface="Consolas"/>
                <a:cs typeface="Consolas"/>
              </a:rPr>
              <a:t>val</a:t>
            </a:r>
            <a:r>
              <a:rPr lang="en-US" sz="1700" dirty="0">
                <a:solidFill>
                  <a:schemeClr val="tx1">
                    <a:lumMod val="50000"/>
                    <a:lumOff val="50000"/>
                  </a:schemeClr>
                </a:solidFill>
                <a:latin typeface="Consolas"/>
                <a:cs typeface="Consolas"/>
              </a:rPr>
              <a:t> tweets = </a:t>
            </a:r>
            <a:r>
              <a:rPr lang="en-US" sz="1700" dirty="0" err="1">
                <a:solidFill>
                  <a:schemeClr val="tx1">
                    <a:lumMod val="50000"/>
                    <a:lumOff val="50000"/>
                  </a:schemeClr>
                </a:solidFill>
                <a:latin typeface="Consolas"/>
                <a:cs typeface="Consolas"/>
              </a:rPr>
              <a:t>ssc.twitterStream</a:t>
            </a:r>
            <a:r>
              <a:rPr lang="en-US" sz="1700" dirty="0">
                <a:solidFill>
                  <a:schemeClr val="tx1">
                    <a:lumMod val="50000"/>
                    <a:lumOff val="50000"/>
                  </a:schemeClr>
                </a:solidFill>
                <a:latin typeface="Consolas"/>
                <a:cs typeface="Consolas"/>
              </a:rPr>
              <a:t>()</a:t>
            </a:r>
          </a:p>
          <a:p>
            <a:pPr marL="0" indent="0">
              <a:buNone/>
              <a:defRPr/>
            </a:pPr>
            <a:r>
              <a:rPr lang="en-US" sz="1700" dirty="0" err="1">
                <a:solidFill>
                  <a:schemeClr val="tx1">
                    <a:lumMod val="50000"/>
                    <a:lumOff val="50000"/>
                  </a:schemeClr>
                </a:solidFill>
                <a:latin typeface="Consolas"/>
                <a:cs typeface="Consolas"/>
              </a:rPr>
              <a:t>val</a:t>
            </a:r>
            <a:r>
              <a:rPr lang="en-US" sz="1700" dirty="0">
                <a:solidFill>
                  <a:schemeClr val="tx1">
                    <a:lumMod val="50000"/>
                    <a:lumOff val="50000"/>
                  </a:schemeClr>
                </a:solidFill>
                <a:latin typeface="Consolas"/>
                <a:cs typeface="Consolas"/>
              </a:rPr>
              <a:t> </a:t>
            </a:r>
            <a:r>
              <a:rPr lang="en-US" sz="1700" dirty="0" err="1">
                <a:solidFill>
                  <a:schemeClr val="tx1">
                    <a:lumMod val="50000"/>
                    <a:lumOff val="50000"/>
                  </a:schemeClr>
                </a:solidFill>
                <a:latin typeface="Consolas"/>
                <a:cs typeface="Consolas"/>
              </a:rPr>
              <a:t>hashTags</a:t>
            </a:r>
            <a:r>
              <a:rPr lang="en-US" sz="1700" dirty="0">
                <a:solidFill>
                  <a:schemeClr val="tx1">
                    <a:lumMod val="50000"/>
                    <a:lumOff val="50000"/>
                  </a:schemeClr>
                </a:solidFill>
                <a:latin typeface="Consolas"/>
                <a:cs typeface="Consolas"/>
              </a:rPr>
              <a:t> = </a:t>
            </a:r>
            <a:r>
              <a:rPr lang="en-US" sz="1700" dirty="0" err="1">
                <a:solidFill>
                  <a:schemeClr val="tx1">
                    <a:lumMod val="50000"/>
                    <a:lumOff val="50000"/>
                  </a:schemeClr>
                </a:solidFill>
                <a:latin typeface="Consolas"/>
                <a:cs typeface="Consolas"/>
              </a:rPr>
              <a:t>tweets.flatMap</a:t>
            </a:r>
            <a:r>
              <a:rPr lang="en-US" sz="1700" dirty="0">
                <a:solidFill>
                  <a:schemeClr val="tx1">
                    <a:lumMod val="50000"/>
                    <a:lumOff val="50000"/>
                  </a:schemeClr>
                </a:solidFill>
                <a:latin typeface="Consolas"/>
                <a:cs typeface="Consolas"/>
              </a:rPr>
              <a:t> (status =&gt; </a:t>
            </a:r>
            <a:r>
              <a:rPr lang="en-US" sz="1700" dirty="0" err="1">
                <a:solidFill>
                  <a:schemeClr val="tx1">
                    <a:lumMod val="50000"/>
                    <a:lumOff val="50000"/>
                  </a:schemeClr>
                </a:solidFill>
                <a:latin typeface="Consolas"/>
                <a:cs typeface="Consolas"/>
              </a:rPr>
              <a:t>getTags</a:t>
            </a:r>
            <a:r>
              <a:rPr lang="en-US" sz="1700" dirty="0">
                <a:solidFill>
                  <a:schemeClr val="tx1">
                    <a:lumMod val="50000"/>
                    <a:lumOff val="50000"/>
                  </a:schemeClr>
                </a:solidFill>
                <a:latin typeface="Consolas"/>
                <a:cs typeface="Consolas"/>
              </a:rPr>
              <a:t>(status))</a:t>
            </a:r>
          </a:p>
          <a:p>
            <a:pPr marL="0" indent="0">
              <a:buNone/>
              <a:defRPr/>
            </a:pPr>
            <a:r>
              <a:rPr lang="en-US" sz="1700" dirty="0" err="1">
                <a:latin typeface="Consolas"/>
                <a:cs typeface="Consolas"/>
              </a:rPr>
              <a:t>val</a:t>
            </a:r>
            <a:r>
              <a:rPr lang="en-US" sz="1700" dirty="0">
                <a:latin typeface="Consolas"/>
                <a:cs typeface="Consolas"/>
              </a:rPr>
              <a:t> </a:t>
            </a:r>
            <a:r>
              <a:rPr lang="en-US" sz="1700" dirty="0" err="1">
                <a:solidFill>
                  <a:schemeClr val="accent3"/>
                </a:solidFill>
                <a:latin typeface="Consolas"/>
                <a:cs typeface="Consolas"/>
              </a:rPr>
              <a:t>tagCounts</a:t>
            </a:r>
            <a:r>
              <a:rPr lang="en-US" sz="1700" dirty="0">
                <a:latin typeface="Consolas"/>
                <a:cs typeface="Consolas"/>
              </a:rPr>
              <a:t> = </a:t>
            </a:r>
            <a:r>
              <a:rPr lang="en-US" sz="1700" dirty="0" err="1">
                <a:solidFill>
                  <a:srgbClr val="B50B1B"/>
                </a:solidFill>
                <a:latin typeface="Consolas"/>
                <a:cs typeface="Consolas"/>
              </a:rPr>
              <a:t>hashTags</a:t>
            </a:r>
            <a:r>
              <a:rPr lang="en-US" sz="1700" dirty="0" err="1">
                <a:latin typeface="Consolas"/>
                <a:cs typeface="Consolas"/>
              </a:rPr>
              <a:t>.</a:t>
            </a:r>
            <a:r>
              <a:rPr lang="en-US" sz="1700" dirty="0" err="1">
                <a:solidFill>
                  <a:schemeClr val="accent1"/>
                </a:solidFill>
                <a:latin typeface="Consolas"/>
                <a:cs typeface="Consolas"/>
              </a:rPr>
              <a:t>window</a:t>
            </a:r>
            <a:r>
              <a:rPr lang="en-US" sz="1700" dirty="0">
                <a:latin typeface="Consolas"/>
                <a:cs typeface="Consolas"/>
              </a:rPr>
              <a:t>(Minutes(1), Seconds(5)).</a:t>
            </a:r>
            <a:r>
              <a:rPr lang="en-US" sz="1700" dirty="0" err="1">
                <a:solidFill>
                  <a:srgbClr val="1D86CD"/>
                </a:solidFill>
                <a:latin typeface="Consolas"/>
                <a:cs typeface="Consolas"/>
              </a:rPr>
              <a:t>countByValue</a:t>
            </a:r>
            <a:r>
              <a:rPr lang="en-US" sz="1700" dirty="0">
                <a:latin typeface="Consolas"/>
                <a:cs typeface="Consolas"/>
              </a:rPr>
              <a:t>()</a:t>
            </a:r>
          </a:p>
          <a:p>
            <a:pPr>
              <a:defRPr/>
            </a:pPr>
            <a:endParaRPr lang="en-US" dirty="0"/>
          </a:p>
        </p:txBody>
      </p:sp>
      <p:sp>
        <p:nvSpPr>
          <p:cNvPr id="93" name="Rounded Rectangular Callout 92"/>
          <p:cNvSpPr/>
          <p:nvPr/>
        </p:nvSpPr>
        <p:spPr>
          <a:xfrm>
            <a:off x="2032830" y="2918206"/>
            <a:ext cx="1857375" cy="800100"/>
          </a:xfrm>
          <a:prstGeom prst="wedgeRoundRectCallout">
            <a:avLst>
              <a:gd name="adj1" fmla="val 30265"/>
              <a:gd name="adj2" fmla="val -106914"/>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ea typeface="ヒラギノ角ゴ ProN W3"/>
                <a:cs typeface="Calibri"/>
              </a:rPr>
              <a:t>sliding window operation</a:t>
            </a:r>
          </a:p>
        </p:txBody>
      </p:sp>
      <p:sp>
        <p:nvSpPr>
          <p:cNvPr id="94" name="Rounded Rectangular Callout 93"/>
          <p:cNvSpPr/>
          <p:nvPr/>
        </p:nvSpPr>
        <p:spPr>
          <a:xfrm>
            <a:off x="4065480" y="2918206"/>
            <a:ext cx="1514475" cy="800100"/>
          </a:xfrm>
          <a:prstGeom prst="wedgeRoundRectCallout">
            <a:avLst>
              <a:gd name="adj1" fmla="val -18492"/>
              <a:gd name="adj2" fmla="val -107376"/>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ea typeface="ヒラギノ角ゴ ProN W3"/>
                <a:cs typeface="Calibri"/>
              </a:rPr>
              <a:t>window length</a:t>
            </a:r>
          </a:p>
        </p:txBody>
      </p:sp>
      <p:sp>
        <p:nvSpPr>
          <p:cNvPr id="98" name="Rounded Rectangular Callout 97"/>
          <p:cNvSpPr/>
          <p:nvPr/>
        </p:nvSpPr>
        <p:spPr>
          <a:xfrm>
            <a:off x="5742135" y="2918206"/>
            <a:ext cx="1514475" cy="800100"/>
          </a:xfrm>
          <a:prstGeom prst="wedgeRoundRectCallout">
            <a:avLst>
              <a:gd name="adj1" fmla="val -21351"/>
              <a:gd name="adj2" fmla="val -105755"/>
              <a:gd name="adj3" fmla="val 16667"/>
            </a:avLst>
          </a:prstGeom>
          <a:ln w="28575"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Calibri"/>
                <a:ea typeface="ヒラギノ角ゴ ProN W3"/>
                <a:cs typeface="Calibri"/>
              </a:rPr>
              <a:t>sliding interval</a:t>
            </a:r>
          </a:p>
        </p:txBody>
      </p:sp>
      <p:sp>
        <p:nvSpPr>
          <p:cNvPr id="36" name="Rounded Rectangle 35"/>
          <p:cNvSpPr/>
          <p:nvPr/>
        </p:nvSpPr>
        <p:spPr>
          <a:xfrm>
            <a:off x="4191000" y="5399222"/>
            <a:ext cx="2286000" cy="457200"/>
          </a:xfrm>
          <a:prstGeom prst="roundRect">
            <a:avLst/>
          </a:prstGeom>
          <a:noFill/>
          <a:ln w="38100" cmpd="sng">
            <a:solidFill>
              <a:schemeClr val="accent3">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a:defRPr/>
            </a:pPr>
            <a:endParaRPr lang="en-US">
              <a:solidFill>
                <a:prstClr val="white"/>
              </a:solidFill>
              <a:latin typeface="Arial"/>
              <a:ea typeface="ヒラギノ角ゴ ProN W3"/>
              <a:cs typeface="ヒラギノ角ゴ ProN W3"/>
            </a:endParaRPr>
          </a:p>
        </p:txBody>
      </p:sp>
      <p:grpSp>
        <p:nvGrpSpPr>
          <p:cNvPr id="34" name="Group 33"/>
          <p:cNvGrpSpPr/>
          <p:nvPr/>
        </p:nvGrpSpPr>
        <p:grpSpPr>
          <a:xfrm>
            <a:off x="4724400" y="4637222"/>
            <a:ext cx="2286000" cy="685800"/>
            <a:chOff x="4724400" y="4267200"/>
            <a:chExt cx="2286000" cy="685800"/>
          </a:xfrm>
        </p:grpSpPr>
        <p:sp>
          <p:nvSpPr>
            <p:cNvPr id="39" name="TextBox 38"/>
            <p:cNvSpPr txBox="1"/>
            <p:nvPr/>
          </p:nvSpPr>
          <p:spPr>
            <a:xfrm>
              <a:off x="5181600" y="4267200"/>
              <a:ext cx="1473375" cy="315778"/>
            </a:xfrm>
            <a:prstGeom prst="rect">
              <a:avLst/>
            </a:prstGeom>
            <a:noFill/>
          </p:spPr>
          <p:txBody>
            <a:bodyPr wrap="none" lIns="38405" tIns="19202" rIns="38405" bIns="19202">
              <a:spAutoFit/>
            </a:bodyPr>
            <a:lstStyle/>
            <a:p>
              <a:pPr>
                <a:defRPr/>
              </a:pPr>
              <a:r>
                <a:rPr lang="en-US" dirty="0">
                  <a:solidFill>
                    <a:srgbClr val="B50B1B"/>
                  </a:solidFill>
                  <a:latin typeface="Calibri"/>
                  <a:ea typeface="ヒラギノ角ゴ ProN W3"/>
                  <a:cs typeface="Calibri"/>
                </a:rPr>
                <a:t>window length</a:t>
              </a:r>
            </a:p>
          </p:txBody>
        </p:sp>
        <p:sp>
          <p:nvSpPr>
            <p:cNvPr id="31" name="Right Brace 30"/>
            <p:cNvSpPr/>
            <p:nvPr/>
          </p:nvSpPr>
          <p:spPr bwMode="auto">
            <a:xfrm rot="16200000">
              <a:off x="5715000" y="3657600"/>
              <a:ext cx="304800" cy="2286000"/>
            </a:xfrm>
            <a:prstGeom prst="rightBrace">
              <a:avLst>
                <a:gd name="adj1" fmla="val 36825"/>
                <a:gd name="adj2" fmla="val 49540"/>
              </a:avLst>
            </a:prstGeom>
            <a:noFill/>
            <a:ln w="254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grpSp>
      <p:grpSp>
        <p:nvGrpSpPr>
          <p:cNvPr id="42" name="Group 41"/>
          <p:cNvGrpSpPr/>
          <p:nvPr/>
        </p:nvGrpSpPr>
        <p:grpSpPr>
          <a:xfrm>
            <a:off x="3810000" y="5932622"/>
            <a:ext cx="1444859" cy="620578"/>
            <a:chOff x="4267200" y="4191000"/>
            <a:chExt cx="1444859" cy="620578"/>
          </a:xfrm>
        </p:grpSpPr>
        <p:sp>
          <p:nvSpPr>
            <p:cNvPr id="43" name="TextBox 42"/>
            <p:cNvSpPr txBox="1"/>
            <p:nvPr/>
          </p:nvSpPr>
          <p:spPr>
            <a:xfrm>
              <a:off x="4267200" y="4495800"/>
              <a:ext cx="1444859" cy="315778"/>
            </a:xfrm>
            <a:prstGeom prst="rect">
              <a:avLst/>
            </a:prstGeom>
            <a:noFill/>
          </p:spPr>
          <p:txBody>
            <a:bodyPr wrap="none" lIns="38405" tIns="19202" rIns="38405" bIns="19202">
              <a:spAutoFit/>
            </a:bodyPr>
            <a:lstStyle/>
            <a:p>
              <a:pPr>
                <a:defRPr/>
              </a:pPr>
              <a:r>
                <a:rPr lang="en-US" dirty="0">
                  <a:solidFill>
                    <a:srgbClr val="B50B1B"/>
                  </a:solidFill>
                  <a:latin typeface="Calibri"/>
                  <a:ea typeface="ヒラギノ角ゴ ProN W3"/>
                  <a:cs typeface="Calibri"/>
                </a:rPr>
                <a:t>sliding interval</a:t>
              </a:r>
            </a:p>
          </p:txBody>
        </p:sp>
        <p:sp>
          <p:nvSpPr>
            <p:cNvPr id="44" name="Right Brace 43"/>
            <p:cNvSpPr/>
            <p:nvPr/>
          </p:nvSpPr>
          <p:spPr bwMode="auto">
            <a:xfrm rot="5400000">
              <a:off x="4800600" y="4038600"/>
              <a:ext cx="304800" cy="609600"/>
            </a:xfrm>
            <a:prstGeom prst="rightBrace">
              <a:avLst>
                <a:gd name="adj1" fmla="val 36825"/>
                <a:gd name="adj2" fmla="val 49540"/>
              </a:avLst>
            </a:prstGeom>
            <a:noFill/>
            <a:ln w="254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1200">
                <a:solidFill>
                  <a:srgbClr val="000000"/>
                </a:solidFill>
                <a:latin typeface="Gill Sans" charset="0"/>
                <a:ea typeface="ヒラギノ角ゴ ProN W3" charset="0"/>
                <a:cs typeface="ヒラギノ角ゴ ProN W3" charset="0"/>
                <a:sym typeface="Gill Sans" charset="0"/>
              </a:endParaRPr>
            </a:p>
          </p:txBody>
        </p:sp>
      </p:grpSp>
      <p:sp>
        <p:nvSpPr>
          <p:cNvPr id="32" name="Rounded Rectangle 31"/>
          <p:cNvSpPr/>
          <p:nvPr/>
        </p:nvSpPr>
        <p:spPr>
          <a:xfrm>
            <a:off x="1632981" y="5399222"/>
            <a:ext cx="2286000" cy="457200"/>
          </a:xfrm>
          <a:prstGeom prst="roundRect">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a:defRPr/>
            </a:pPr>
            <a:endParaRPr lang="en-US">
              <a:solidFill>
                <a:prstClr val="white"/>
              </a:solidFill>
              <a:latin typeface="Arial"/>
              <a:ea typeface="ヒラギノ角ゴ ProN W3"/>
              <a:cs typeface="ヒラギノ角ゴ ProN W3"/>
            </a:endParaRPr>
          </a:p>
        </p:txBody>
      </p:sp>
      <p:sp>
        <p:nvSpPr>
          <p:cNvPr id="40" name="TextBox 39">
            <a:extLst>
              <a:ext uri="{FF2B5EF4-FFF2-40B4-BE49-F238E27FC236}">
                <a16:creationId xmlns:a16="http://schemas.microsoft.com/office/drawing/2014/main" id="{8E1FCCF6-5FA2-412E-99FF-CC7BBCEC5B7E}"/>
              </a:ext>
            </a:extLst>
          </p:cNvPr>
          <p:cNvSpPr txBox="1"/>
          <p:nvPr/>
        </p:nvSpPr>
        <p:spPr>
          <a:xfrm>
            <a:off x="455995" y="3797277"/>
            <a:ext cx="8250305" cy="850923"/>
          </a:xfrm>
          <a:prstGeom prst="rect">
            <a:avLst/>
          </a:prstGeom>
          <a:solidFill>
            <a:schemeClr val="bg1"/>
          </a:solidFill>
          <a:ln w="63500">
            <a:solidFill>
              <a:srgbClr val="DC3C00"/>
            </a:solidFill>
          </a:ln>
        </p:spPr>
        <p:txBody>
          <a:bodyPr wrap="square" lIns="179285" tIns="179285" rIns="179285" bIns="179285">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2"/>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110472" lvl="1" indent="0" defTabSz="895769">
              <a:spcBef>
                <a:spcPts val="600"/>
              </a:spcBef>
              <a:spcAft>
                <a:spcPts val="588"/>
              </a:spcAft>
              <a:buNone/>
              <a:tabLst>
                <a:tab pos="632806" algn="l"/>
              </a:tabLst>
            </a:pPr>
            <a:r>
              <a:rPr lang="en-US" sz="1765" kern="0" dirty="0"/>
              <a:t>countByValue() is invoked every 5 secs. All RDDs accumulated in the previous 1 minute are passed to the callback function.</a:t>
            </a:r>
          </a:p>
        </p:txBody>
      </p:sp>
    </p:spTree>
    <p:extLst>
      <p:ext uri="{BB962C8B-B14F-4D97-AF65-F5344CB8AC3E}">
        <p14:creationId xmlns:p14="http://schemas.microsoft.com/office/powerpoint/2010/main" val="7250965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grpId="0" nodeType="afterEffect">
                                  <p:stCondLst>
                                    <p:cond delay="0"/>
                                  </p:stCondLst>
                                  <p:childTnLst>
                                    <p:animMotion origin="layout" path="M -0.00017 7.61398E-7 L 0.34178 7.61398E-7 " pathEditMode="relative" rAng="0" ptsTypes="AA">
                                      <p:cBhvr>
                                        <p:cTn id="15" dur="2000" fill="hold"/>
                                        <p:tgtEl>
                                          <p:spTgt spid="32"/>
                                        </p:tgtEl>
                                        <p:attrNameLst>
                                          <p:attrName>ppt_x</p:attrName>
                                          <p:attrName>ppt_y</p:attrName>
                                        </p:attrNameLst>
                                      </p:cBhvr>
                                      <p:rCtr x="1709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8" grpId="0" animBg="1"/>
      <p:bldP spid="36" grpId="0" animBg="1"/>
      <p:bldP spid="32" grpId="0" animBg="1"/>
      <p:bldP spid="3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lstStyle/>
          <a:p>
            <a:pPr eaLnBrk="1" hangingPunct="1">
              <a:defRPr/>
            </a:pPr>
            <a:r>
              <a:rPr lang="en-US" dirty="0"/>
              <a:t>Motivation</a:t>
            </a:r>
          </a:p>
        </p:txBody>
      </p:sp>
      <p:sp>
        <p:nvSpPr>
          <p:cNvPr id="9218" name="Rectangle 2"/>
          <p:cNvSpPr>
            <a:spLocks noGrp="1" noChangeArrowheads="1"/>
          </p:cNvSpPr>
          <p:nvPr>
            <p:ph type="body" sz="quarter" idx="10"/>
          </p:nvPr>
        </p:nvSpPr>
        <p:spPr/>
        <p:txBody>
          <a:bodyPr>
            <a:normAutofit fontScale="70000" lnSpcReduction="20000"/>
          </a:bodyPr>
          <a:lstStyle/>
          <a:p>
            <a:pPr>
              <a:defRPr/>
            </a:pPr>
            <a:r>
              <a:rPr lang="en-US" dirty="0"/>
              <a:t>Many important applications must process large streams of live data and provide results in near-real-time</a:t>
            </a:r>
          </a:p>
          <a:p>
            <a:pPr lvl="1">
              <a:defRPr/>
            </a:pPr>
            <a:r>
              <a:rPr lang="en-US" sz="2400" dirty="0"/>
              <a:t>Social network trends</a:t>
            </a:r>
          </a:p>
          <a:p>
            <a:pPr lvl="1">
              <a:defRPr/>
            </a:pPr>
            <a:r>
              <a:rPr lang="en-US" sz="2400" dirty="0"/>
              <a:t>Website statistics</a:t>
            </a:r>
          </a:p>
          <a:p>
            <a:pPr lvl="1">
              <a:defRPr/>
            </a:pPr>
            <a:r>
              <a:rPr lang="en-US" sz="2400" dirty="0"/>
              <a:t>Ad impressions</a:t>
            </a:r>
          </a:p>
          <a:p>
            <a:pPr lvl="1">
              <a:defRPr/>
            </a:pPr>
            <a:r>
              <a:rPr lang="en-US" sz="2400" dirty="0"/>
              <a:t>Sensor networks and IoT</a:t>
            </a:r>
          </a:p>
          <a:p>
            <a:pPr lvl="1">
              <a:defRPr/>
            </a:pPr>
            <a:r>
              <a:rPr lang="en-US" sz="2400" dirty="0"/>
              <a:t>Predictive Maintenance</a:t>
            </a:r>
          </a:p>
          <a:p>
            <a:pPr lvl="1">
              <a:defRPr/>
            </a:pPr>
            <a:r>
              <a:rPr lang="en-US" sz="2400" dirty="0"/>
              <a:t>Traffic Monitoring</a:t>
            </a:r>
          </a:p>
          <a:p>
            <a:pPr marL="320040" lvl="1" indent="0">
              <a:buNone/>
              <a:defRPr/>
            </a:pPr>
            <a:r>
              <a:rPr lang="en-US" sz="2400" dirty="0"/>
              <a:t>…</a:t>
            </a:r>
          </a:p>
          <a:p>
            <a:pPr eaLnBrk="1" hangingPunct="1">
              <a:buClr>
                <a:srgbClr val="AA062C"/>
              </a:buClr>
              <a:defRPr/>
            </a:pPr>
            <a:endParaRPr lang="en-US" dirty="0"/>
          </a:p>
          <a:p>
            <a:pPr eaLnBrk="1" hangingPunct="1">
              <a:buClr>
                <a:srgbClr val="AA062C"/>
              </a:buClr>
              <a:defRPr/>
            </a:pPr>
            <a:endParaRPr lang="en-US" dirty="0"/>
          </a:p>
          <a:p>
            <a:pPr eaLnBrk="1" hangingPunct="1">
              <a:buClr>
                <a:srgbClr val="AA062C"/>
              </a:buClr>
              <a:defRPr/>
            </a:pPr>
            <a:endParaRPr lang="en-US" dirty="0"/>
          </a:p>
          <a:p>
            <a:pPr eaLnBrk="1" hangingPunct="1">
              <a:buClr>
                <a:srgbClr val="AA062C"/>
              </a:buClr>
              <a:defRPr/>
            </a:pPr>
            <a:r>
              <a:rPr lang="en-US" dirty="0"/>
              <a:t>Distributed stream processing framework is required to </a:t>
            </a:r>
          </a:p>
          <a:p>
            <a:pPr lvl="1" eaLnBrk="1" hangingPunct="1">
              <a:buClr>
                <a:srgbClr val="AA062C"/>
              </a:buClr>
              <a:defRPr/>
            </a:pPr>
            <a:r>
              <a:rPr lang="en-US" dirty="0"/>
              <a:t>Scale to large clusters (100s of machines)</a:t>
            </a:r>
          </a:p>
          <a:p>
            <a:pPr lvl="1" eaLnBrk="1" hangingPunct="1">
              <a:buClr>
                <a:srgbClr val="AA062C"/>
              </a:buClr>
              <a:defRPr/>
            </a:pPr>
            <a:r>
              <a:rPr lang="en-US" dirty="0"/>
              <a:t>Achieve low latency (few seconds)</a:t>
            </a:r>
          </a:p>
        </p:txBody>
      </p:sp>
      <p:pic>
        <p:nvPicPr>
          <p:cNvPr id="2" name="Picture 1"/>
          <p:cNvPicPr>
            <a:picLocks noChangeAspect="1"/>
          </p:cNvPicPr>
          <p:nvPr/>
        </p:nvPicPr>
        <p:blipFill rotWithShape="1">
          <a:blip r:embed="rId2"/>
          <a:srcRect b="24597"/>
          <a:stretch/>
        </p:blipFill>
        <p:spPr>
          <a:xfrm>
            <a:off x="4566735" y="2253401"/>
            <a:ext cx="1800225" cy="158325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5051757" y="2577080"/>
            <a:ext cx="3000375" cy="1944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7231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18">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21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Arbitrary Stateful Computations</a:t>
            </a:r>
          </a:p>
        </p:txBody>
      </p:sp>
      <p:sp>
        <p:nvSpPr>
          <p:cNvPr id="3" name="Content Placeholder 2"/>
          <p:cNvSpPr>
            <a:spLocks noGrp="1"/>
          </p:cNvSpPr>
          <p:nvPr>
            <p:ph type="body" sz="quarter" idx="10"/>
          </p:nvPr>
        </p:nvSpPr>
        <p:spPr>
          <a:prstGeom prst="rect">
            <a:avLst/>
          </a:prstGeom>
        </p:spPr>
        <p:txBody>
          <a:bodyPr/>
          <a:lstStyle/>
          <a:p>
            <a:pPr marL="228600" lvl="1" indent="0">
              <a:buNone/>
              <a:defRPr/>
            </a:pPr>
            <a:r>
              <a:rPr lang="en-US" sz="2800" dirty="0">
                <a:solidFill>
                  <a:prstClr val="black"/>
                </a:solidFill>
              </a:rPr>
              <a:t>Specify function to generate new state based on previous state and new data</a:t>
            </a:r>
          </a:p>
          <a:p>
            <a:pPr marL="228600" lvl="1" indent="0">
              <a:buNone/>
              <a:defRPr/>
            </a:pPr>
            <a:endParaRPr lang="en-US" sz="1600" dirty="0">
              <a:latin typeface="Consolas"/>
              <a:cs typeface="Consolas"/>
            </a:endParaRPr>
          </a:p>
          <a:p>
            <a:pPr lvl="1">
              <a:defRPr/>
            </a:pPr>
            <a:r>
              <a:rPr lang="en-US" sz="2400" dirty="0"/>
              <a:t>Example: Maintain per-user mood as state, and update it with their tweets</a:t>
            </a:r>
          </a:p>
          <a:p>
            <a:pPr lvl="1">
              <a:defRPr/>
            </a:pPr>
            <a:endParaRPr lang="en-US" sz="1400" dirty="0">
              <a:solidFill>
                <a:prstClr val="black"/>
              </a:solidFill>
            </a:endParaRPr>
          </a:p>
          <a:p>
            <a:pPr marL="263589" indent="0">
              <a:buNone/>
              <a:defRPr/>
            </a:pPr>
            <a:r>
              <a:rPr lang="en-US" sz="1800" dirty="0">
                <a:solidFill>
                  <a:schemeClr val="accent6"/>
                </a:solidFill>
                <a:latin typeface="Consolas"/>
                <a:cs typeface="Consolas"/>
              </a:rPr>
              <a:t> 	</a:t>
            </a:r>
            <a:r>
              <a:rPr lang="en-US" sz="1800" dirty="0" err="1">
                <a:solidFill>
                  <a:schemeClr val="accent4"/>
                </a:solidFill>
                <a:latin typeface="Consolas"/>
                <a:cs typeface="Consolas"/>
              </a:rPr>
              <a:t>updateMood</a:t>
            </a:r>
            <a:r>
              <a:rPr lang="en-US" sz="1800" dirty="0">
                <a:latin typeface="Consolas"/>
                <a:cs typeface="Consolas"/>
              </a:rPr>
              <a:t>(</a:t>
            </a:r>
            <a:r>
              <a:rPr lang="en-US" sz="1800" dirty="0" err="1">
                <a:latin typeface="Consolas"/>
                <a:cs typeface="Consolas"/>
              </a:rPr>
              <a:t>newTweets</a:t>
            </a:r>
            <a:r>
              <a:rPr lang="en-US" sz="1800" dirty="0">
                <a:latin typeface="Consolas"/>
                <a:cs typeface="Consolas"/>
              </a:rPr>
              <a:t>, </a:t>
            </a:r>
            <a:r>
              <a:rPr lang="en-US" sz="1800" dirty="0" err="1">
                <a:latin typeface="Consolas"/>
                <a:cs typeface="Consolas"/>
              </a:rPr>
              <a:t>lastMood</a:t>
            </a:r>
            <a:r>
              <a:rPr lang="en-US" sz="1800" dirty="0">
                <a:latin typeface="Consolas"/>
                <a:cs typeface="Consolas"/>
              </a:rPr>
              <a:t>) =&gt; </a:t>
            </a:r>
            <a:r>
              <a:rPr lang="en-US" sz="1800" dirty="0" err="1">
                <a:latin typeface="Consolas"/>
                <a:cs typeface="Consolas"/>
              </a:rPr>
              <a:t>newMood</a:t>
            </a:r>
            <a:endParaRPr lang="en-US" sz="1800" dirty="0">
              <a:latin typeface="Consolas"/>
              <a:cs typeface="Consolas"/>
            </a:endParaRPr>
          </a:p>
          <a:p>
            <a:pPr marL="263589" indent="0">
              <a:buNone/>
              <a:defRPr/>
            </a:pPr>
            <a:r>
              <a:rPr lang="en-US" sz="1800" dirty="0">
                <a:solidFill>
                  <a:srgbClr val="C61B1B"/>
                </a:solidFill>
                <a:latin typeface="Consolas"/>
                <a:cs typeface="Consolas"/>
              </a:rPr>
              <a:t> 	moods </a:t>
            </a:r>
            <a:r>
              <a:rPr lang="en-US" sz="1800" dirty="0">
                <a:latin typeface="Consolas"/>
                <a:cs typeface="Consolas"/>
              </a:rPr>
              <a:t>= </a:t>
            </a:r>
            <a:r>
              <a:rPr lang="en-US" sz="1800" dirty="0" err="1">
                <a:solidFill>
                  <a:srgbClr val="C61B1B"/>
                </a:solidFill>
                <a:latin typeface="Consolas"/>
                <a:cs typeface="Consolas"/>
              </a:rPr>
              <a:t>tweets</a:t>
            </a:r>
            <a:r>
              <a:rPr lang="en-US" sz="1800" dirty="0" err="1">
                <a:solidFill>
                  <a:srgbClr val="000000"/>
                </a:solidFill>
                <a:latin typeface="Consolas"/>
                <a:cs typeface="Consolas"/>
              </a:rPr>
              <a:t>.</a:t>
            </a:r>
            <a:r>
              <a:rPr lang="en-US" sz="1800" dirty="0" err="1">
                <a:solidFill>
                  <a:srgbClr val="0D8BE6"/>
                </a:solidFill>
                <a:latin typeface="Consolas"/>
                <a:cs typeface="Consolas"/>
              </a:rPr>
              <a:t>updateStateByKey</a:t>
            </a:r>
            <a:r>
              <a:rPr lang="en-US" sz="1800" dirty="0">
                <a:solidFill>
                  <a:srgbClr val="000000"/>
                </a:solidFill>
                <a:latin typeface="Consolas"/>
                <a:cs typeface="Consolas"/>
              </a:rPr>
              <a:t>(</a:t>
            </a:r>
            <a:r>
              <a:rPr lang="en-US" sz="1800" dirty="0" err="1">
                <a:solidFill>
                  <a:srgbClr val="E8950E"/>
                </a:solidFill>
                <a:latin typeface="Consolas"/>
                <a:cs typeface="Consolas"/>
              </a:rPr>
              <a:t>updateMood</a:t>
            </a:r>
            <a:r>
              <a:rPr lang="en-US" sz="1800" dirty="0">
                <a:solidFill>
                  <a:srgbClr val="E8950E"/>
                </a:solidFill>
                <a:latin typeface="Consolas"/>
                <a:cs typeface="Consolas"/>
              </a:rPr>
              <a:t> _</a:t>
            </a:r>
            <a:r>
              <a:rPr lang="en-US" sz="1800" dirty="0">
                <a:solidFill>
                  <a:srgbClr val="000000"/>
                </a:solidFill>
                <a:latin typeface="Consolas"/>
                <a:cs typeface="Consolas"/>
              </a:rPr>
              <a:t>)</a:t>
            </a:r>
          </a:p>
          <a:p>
            <a:pPr marL="320040" lvl="1" indent="0">
              <a:buNone/>
              <a:defRPr/>
            </a:pPr>
            <a:endParaRPr lang="en-US" sz="2400" dirty="0">
              <a:solidFill>
                <a:prstClr val="black"/>
              </a:solidFill>
            </a:endParaRPr>
          </a:p>
        </p:txBody>
      </p:sp>
    </p:spTree>
    <p:extLst>
      <p:ext uri="{BB962C8B-B14F-4D97-AF65-F5344CB8AC3E}">
        <p14:creationId xmlns:p14="http://schemas.microsoft.com/office/powerpoint/2010/main" val="950285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Arbitrary Combinations of Batch and Streaming Computations</a:t>
            </a:r>
          </a:p>
        </p:txBody>
      </p:sp>
      <p:sp>
        <p:nvSpPr>
          <p:cNvPr id="3" name="Content Placeholder 2"/>
          <p:cNvSpPr>
            <a:spLocks noGrp="1"/>
          </p:cNvSpPr>
          <p:nvPr>
            <p:ph type="body" sz="quarter" idx="10"/>
          </p:nvPr>
        </p:nvSpPr>
        <p:spPr>
          <a:prstGeom prst="rect">
            <a:avLst/>
          </a:prstGeom>
        </p:spPr>
        <p:txBody>
          <a:bodyPr/>
          <a:lstStyle/>
          <a:p>
            <a:pPr marL="133350" indent="0">
              <a:buNone/>
              <a:defRPr/>
            </a:pPr>
            <a:endParaRPr lang="en-US" sz="1100" dirty="0"/>
          </a:p>
          <a:p>
            <a:pPr marL="133350" indent="0">
              <a:buNone/>
              <a:defRPr/>
            </a:pPr>
            <a:r>
              <a:rPr lang="en-US" sz="2800" dirty="0"/>
              <a:t>Inter-mix RDD and DStream operations!</a:t>
            </a:r>
          </a:p>
          <a:p>
            <a:pPr lvl="1">
              <a:defRPr/>
            </a:pPr>
            <a:endParaRPr lang="en-US" sz="1100" dirty="0"/>
          </a:p>
          <a:p>
            <a:pPr lvl="1">
              <a:defRPr/>
            </a:pPr>
            <a:r>
              <a:rPr lang="en-US" sz="2400" dirty="0"/>
              <a:t>Example: Join incoming tweets with a spam HDFS file to filter out bad tweets</a:t>
            </a:r>
            <a:br>
              <a:rPr lang="en-US" sz="2400" dirty="0"/>
            </a:br>
            <a:endParaRPr lang="en-US" sz="1600" dirty="0">
              <a:solidFill>
                <a:srgbClr val="C61B1B"/>
              </a:solidFill>
              <a:latin typeface="Consolas"/>
              <a:cs typeface="Consolas"/>
            </a:endParaRPr>
          </a:p>
          <a:p>
            <a:pPr marL="320040" lvl="1" indent="0">
              <a:lnSpc>
                <a:spcPct val="130000"/>
              </a:lnSpc>
              <a:buNone/>
              <a:defRPr/>
            </a:pPr>
            <a:r>
              <a:rPr lang="en-US" sz="1800" dirty="0">
                <a:solidFill>
                  <a:srgbClr val="C61B1B"/>
                </a:solidFill>
                <a:latin typeface="Consolas"/>
                <a:cs typeface="Consolas"/>
              </a:rPr>
              <a:t> </a:t>
            </a:r>
            <a:r>
              <a:rPr lang="en-US" sz="1800" dirty="0" err="1">
                <a:solidFill>
                  <a:srgbClr val="C61B1B"/>
                </a:solidFill>
                <a:latin typeface="Consolas"/>
                <a:cs typeface="Consolas"/>
              </a:rPr>
              <a:t>tweets</a:t>
            </a:r>
            <a:r>
              <a:rPr lang="en-US" sz="1800" dirty="0" err="1">
                <a:solidFill>
                  <a:srgbClr val="000000"/>
                </a:solidFill>
                <a:latin typeface="Consolas"/>
                <a:cs typeface="Consolas"/>
              </a:rPr>
              <a:t>.</a:t>
            </a:r>
            <a:r>
              <a:rPr lang="en-US" sz="1800" dirty="0" err="1">
                <a:solidFill>
                  <a:srgbClr val="0D8BE6"/>
                </a:solidFill>
                <a:latin typeface="Consolas"/>
                <a:cs typeface="Consolas"/>
              </a:rPr>
              <a:t>transform</a:t>
            </a:r>
            <a:r>
              <a:rPr lang="en-US" sz="1800" dirty="0">
                <a:solidFill>
                  <a:srgbClr val="000000"/>
                </a:solidFill>
                <a:latin typeface="Consolas"/>
                <a:cs typeface="Consolas"/>
              </a:rPr>
              <a:t>(</a:t>
            </a:r>
            <a:r>
              <a:rPr lang="en-US" sz="1800" dirty="0" err="1">
                <a:solidFill>
                  <a:srgbClr val="000000"/>
                </a:solidFill>
                <a:latin typeface="Consolas"/>
                <a:cs typeface="Consolas"/>
              </a:rPr>
              <a:t>tweetsRDD</a:t>
            </a:r>
            <a:r>
              <a:rPr lang="en-US" sz="1800" dirty="0">
                <a:solidFill>
                  <a:srgbClr val="000000"/>
                </a:solidFill>
                <a:latin typeface="Consolas"/>
                <a:cs typeface="Consolas"/>
              </a:rPr>
              <a:t> =&gt; {		</a:t>
            </a:r>
            <a:r>
              <a:rPr lang="en-US" sz="1800" dirty="0" err="1">
                <a:solidFill>
                  <a:srgbClr val="000000"/>
                </a:solidFill>
                <a:latin typeface="Consolas"/>
                <a:cs typeface="Consolas"/>
              </a:rPr>
              <a:t>tweetsRDD.</a:t>
            </a:r>
            <a:r>
              <a:rPr lang="en-US" sz="1800" dirty="0" err="1">
                <a:solidFill>
                  <a:schemeClr val="accent1"/>
                </a:solidFill>
                <a:latin typeface="Consolas"/>
                <a:cs typeface="Consolas"/>
              </a:rPr>
              <a:t>join</a:t>
            </a:r>
            <a:r>
              <a:rPr lang="en-US" sz="1800" dirty="0">
                <a:solidFill>
                  <a:srgbClr val="000000"/>
                </a:solidFill>
                <a:latin typeface="Consolas"/>
                <a:cs typeface="Consolas"/>
              </a:rPr>
              <a:t>(</a:t>
            </a:r>
            <a:r>
              <a:rPr lang="en-US" sz="1800" dirty="0" err="1">
                <a:solidFill>
                  <a:srgbClr val="000000"/>
                </a:solidFill>
                <a:latin typeface="Consolas"/>
                <a:cs typeface="Consolas"/>
              </a:rPr>
              <a:t>spamHDFSFile</a:t>
            </a:r>
            <a:r>
              <a:rPr lang="en-US" sz="1800" dirty="0">
                <a:solidFill>
                  <a:srgbClr val="000000"/>
                </a:solidFill>
                <a:latin typeface="Consolas"/>
                <a:cs typeface="Consolas"/>
              </a:rPr>
              <a:t>).</a:t>
            </a:r>
            <a:r>
              <a:rPr lang="en-US" sz="1800" dirty="0">
                <a:solidFill>
                  <a:srgbClr val="1D86CD"/>
                </a:solidFill>
                <a:latin typeface="Consolas"/>
                <a:cs typeface="Consolas"/>
              </a:rPr>
              <a:t>filter</a:t>
            </a:r>
            <a:r>
              <a:rPr lang="en-US" sz="1800" dirty="0">
                <a:solidFill>
                  <a:srgbClr val="000000"/>
                </a:solidFill>
                <a:latin typeface="Consolas"/>
                <a:cs typeface="Consolas"/>
              </a:rPr>
              <a:t>(...)</a:t>
            </a:r>
          </a:p>
          <a:p>
            <a:pPr marL="320040" lvl="1" indent="0">
              <a:lnSpc>
                <a:spcPct val="130000"/>
              </a:lnSpc>
              <a:buNone/>
              <a:defRPr/>
            </a:pPr>
            <a:r>
              <a:rPr lang="en-US" sz="1800" dirty="0">
                <a:solidFill>
                  <a:srgbClr val="000000"/>
                </a:solidFill>
                <a:latin typeface="Consolas"/>
                <a:cs typeface="Consolas"/>
              </a:rPr>
              <a:t> })</a:t>
            </a:r>
          </a:p>
          <a:p>
            <a:pPr marL="320040" lvl="1" indent="0">
              <a:lnSpc>
                <a:spcPct val="130000"/>
              </a:lnSpc>
              <a:buNone/>
              <a:defRPr/>
            </a:pPr>
            <a:endParaRPr lang="en-US" sz="1800" dirty="0">
              <a:solidFill>
                <a:srgbClr val="000000"/>
              </a:solidFill>
              <a:latin typeface="Consolas"/>
              <a:cs typeface="Consolas"/>
            </a:endParaRPr>
          </a:p>
          <a:p>
            <a:pPr marL="320040" lvl="1" indent="0">
              <a:lnSpc>
                <a:spcPct val="130000"/>
              </a:lnSpc>
              <a:buNone/>
              <a:defRPr/>
            </a:pPr>
            <a:endParaRPr lang="en-US" sz="1800" dirty="0">
              <a:solidFill>
                <a:srgbClr val="000000"/>
              </a:solidFill>
              <a:latin typeface="Consolas"/>
              <a:cs typeface="Consolas"/>
            </a:endParaRPr>
          </a:p>
        </p:txBody>
      </p:sp>
    </p:spTree>
    <p:extLst>
      <p:ext uri="{BB962C8B-B14F-4D97-AF65-F5344CB8AC3E}">
        <p14:creationId xmlns:p14="http://schemas.microsoft.com/office/powerpoint/2010/main" val="2715191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sz="3200" dirty="0"/>
              <a:t>Unifying Batch and Stream Processing Models</a:t>
            </a:r>
          </a:p>
        </p:txBody>
      </p:sp>
      <p:sp>
        <p:nvSpPr>
          <p:cNvPr id="5" name="Content Placeholder 4"/>
          <p:cNvSpPr>
            <a:spLocks noGrp="1"/>
          </p:cNvSpPr>
          <p:nvPr>
            <p:ph type="body" sz="quarter" idx="10"/>
          </p:nvPr>
        </p:nvSpPr>
        <p:spPr/>
        <p:txBody>
          <a:bodyPr/>
          <a:lstStyle/>
          <a:p>
            <a:pPr marL="0" indent="0">
              <a:buNone/>
              <a:defRPr/>
            </a:pPr>
            <a:r>
              <a:rPr lang="en-US" dirty="0"/>
              <a:t>Spark program on Twitter log file using RDDs</a:t>
            </a:r>
          </a:p>
          <a:p>
            <a:pPr marL="0" indent="0">
              <a:buNone/>
              <a:defRPr/>
            </a:pPr>
            <a:endParaRPr lang="en-US" sz="700" dirty="0">
              <a:latin typeface="Consolas"/>
              <a:cs typeface="Consolas"/>
            </a:endParaRPr>
          </a:p>
          <a:p>
            <a:pPr marL="0" indent="0">
              <a:buNone/>
              <a:defRPr/>
            </a:pPr>
            <a:r>
              <a:rPr lang="en-US" sz="1600" dirty="0" err="1">
                <a:latin typeface="Consolas"/>
                <a:cs typeface="Consolas"/>
              </a:rPr>
              <a:t>val</a:t>
            </a:r>
            <a:r>
              <a:rPr lang="en-US" sz="1600" dirty="0">
                <a:latin typeface="Consolas"/>
                <a:cs typeface="Consolas"/>
              </a:rPr>
              <a:t> </a:t>
            </a:r>
            <a:r>
              <a:rPr lang="en-US" sz="1600" dirty="0">
                <a:solidFill>
                  <a:srgbClr val="B50B1B"/>
                </a:solidFill>
                <a:latin typeface="Consolas"/>
                <a:cs typeface="Consolas"/>
              </a:rPr>
              <a:t>tweets</a:t>
            </a:r>
            <a:r>
              <a:rPr lang="en-US" sz="1600" dirty="0">
                <a:solidFill>
                  <a:schemeClr val="accent4"/>
                </a:solidFill>
                <a:latin typeface="Consolas"/>
                <a:cs typeface="Consolas"/>
              </a:rPr>
              <a:t> </a:t>
            </a:r>
            <a:r>
              <a:rPr lang="en-US" sz="1600" dirty="0">
                <a:latin typeface="Consolas"/>
                <a:cs typeface="Consolas"/>
              </a:rPr>
              <a:t>= </a:t>
            </a:r>
            <a:r>
              <a:rPr lang="en-US" sz="1600" dirty="0" err="1">
                <a:latin typeface="Consolas"/>
                <a:cs typeface="Consolas"/>
              </a:rPr>
              <a:t>sc.</a:t>
            </a:r>
            <a:r>
              <a:rPr lang="en-US" sz="1600" dirty="0" err="1">
                <a:solidFill>
                  <a:srgbClr val="0D8BE6"/>
                </a:solidFill>
                <a:latin typeface="Consolas"/>
                <a:cs typeface="Consolas"/>
              </a:rPr>
              <a:t>hadoopFile</a:t>
            </a:r>
            <a:r>
              <a:rPr lang="en-US" sz="1600" dirty="0">
                <a:latin typeface="Consolas"/>
                <a:cs typeface="Consolas"/>
              </a:rPr>
              <a:t>("</a:t>
            </a:r>
            <a:r>
              <a:rPr lang="en-US" sz="1600" dirty="0" err="1">
                <a:latin typeface="Consolas"/>
                <a:cs typeface="Consolas"/>
              </a:rPr>
              <a:t>hdfs</a:t>
            </a:r>
            <a:r>
              <a:rPr lang="en-US" sz="1600" dirty="0">
                <a:latin typeface="Consolas"/>
                <a:cs typeface="Consolas"/>
              </a:rPr>
              <a:t>://...")</a:t>
            </a:r>
          </a:p>
          <a:p>
            <a:pPr marL="0" indent="0">
              <a:buNone/>
              <a:defRPr/>
            </a:pPr>
            <a:r>
              <a:rPr lang="en-US" sz="1600" dirty="0" err="1">
                <a:latin typeface="Consolas"/>
                <a:cs typeface="Consolas"/>
              </a:rPr>
              <a:t>val</a:t>
            </a:r>
            <a:r>
              <a:rPr lang="en-US" sz="1600" dirty="0">
                <a:latin typeface="Consolas"/>
                <a:cs typeface="Consolas"/>
              </a:rPr>
              <a:t> </a:t>
            </a:r>
            <a:r>
              <a:rPr lang="en-US" sz="1600" dirty="0" err="1">
                <a:solidFill>
                  <a:srgbClr val="C61B1B"/>
                </a:solidFill>
                <a:latin typeface="Consolas"/>
                <a:cs typeface="Consolas"/>
              </a:rPr>
              <a:t>hashTags</a:t>
            </a:r>
            <a:r>
              <a:rPr lang="en-US" sz="1600" dirty="0">
                <a:solidFill>
                  <a:srgbClr val="C61B1B"/>
                </a:solidFill>
                <a:latin typeface="Consolas"/>
                <a:cs typeface="Consolas"/>
              </a:rPr>
              <a:t> </a:t>
            </a:r>
            <a:r>
              <a:rPr lang="en-US" sz="1600" dirty="0">
                <a:latin typeface="Consolas"/>
                <a:cs typeface="Consolas"/>
              </a:rPr>
              <a:t>= </a:t>
            </a:r>
            <a:r>
              <a:rPr lang="en-US" sz="1600" dirty="0" err="1">
                <a:solidFill>
                  <a:srgbClr val="C61B1B"/>
                </a:solidFill>
                <a:latin typeface="Consolas"/>
                <a:cs typeface="Consolas"/>
              </a:rPr>
              <a:t>tweets</a:t>
            </a:r>
            <a:r>
              <a:rPr lang="en-US" sz="1600" dirty="0" err="1">
                <a:latin typeface="Consolas"/>
                <a:cs typeface="Consolas"/>
              </a:rPr>
              <a:t>.</a:t>
            </a:r>
            <a:r>
              <a:rPr lang="en-US" sz="1600" dirty="0" err="1">
                <a:solidFill>
                  <a:srgbClr val="0D8BE6"/>
                </a:solidFill>
                <a:latin typeface="Consolas"/>
                <a:cs typeface="Consolas"/>
              </a:rPr>
              <a:t>flatMap</a:t>
            </a:r>
            <a:r>
              <a:rPr lang="en-US" sz="1600" dirty="0">
                <a:solidFill>
                  <a:srgbClr val="0D8BE6"/>
                </a:solidFill>
                <a:latin typeface="Consolas"/>
                <a:cs typeface="Consolas"/>
              </a:rPr>
              <a:t> </a:t>
            </a:r>
            <a:r>
              <a:rPr lang="en-US" sz="1600" dirty="0">
                <a:latin typeface="Consolas"/>
                <a:cs typeface="Consolas"/>
              </a:rPr>
              <a:t>(status =&gt; </a:t>
            </a:r>
            <a:r>
              <a:rPr lang="en-US" sz="1600" dirty="0" err="1">
                <a:latin typeface="Consolas"/>
                <a:cs typeface="Consolas"/>
              </a:rPr>
              <a:t>getTags</a:t>
            </a:r>
            <a:r>
              <a:rPr lang="en-US" sz="1600" dirty="0">
                <a:latin typeface="Consolas"/>
                <a:cs typeface="Consolas"/>
              </a:rPr>
              <a:t>(status))</a:t>
            </a:r>
          </a:p>
          <a:p>
            <a:pPr marL="0" indent="0">
              <a:buNone/>
              <a:defRPr/>
            </a:pPr>
            <a:r>
              <a:rPr lang="en-US" sz="1600" dirty="0" err="1">
                <a:solidFill>
                  <a:schemeClr val="accent3"/>
                </a:solidFill>
                <a:latin typeface="Consolas"/>
                <a:cs typeface="Consolas"/>
              </a:rPr>
              <a:t>hashTags</a:t>
            </a:r>
            <a:r>
              <a:rPr lang="en-US" sz="1600" dirty="0" err="1">
                <a:latin typeface="Consolas"/>
                <a:cs typeface="Consolas"/>
              </a:rPr>
              <a:t>.</a:t>
            </a:r>
            <a:r>
              <a:rPr lang="en-US" sz="1600" dirty="0" err="1">
                <a:solidFill>
                  <a:schemeClr val="accent1"/>
                </a:solidFill>
                <a:latin typeface="Consolas"/>
                <a:cs typeface="Consolas"/>
              </a:rPr>
              <a:t>saveAsHadoopFile</a:t>
            </a:r>
            <a:r>
              <a:rPr lang="en-US" sz="1600" dirty="0">
                <a:latin typeface="Consolas"/>
                <a:cs typeface="Consolas"/>
              </a:rPr>
              <a:t>("</a:t>
            </a:r>
            <a:r>
              <a:rPr lang="en-US" sz="1600" dirty="0" err="1">
                <a:latin typeface="Consolas"/>
                <a:cs typeface="Consolas"/>
              </a:rPr>
              <a:t>hdfs</a:t>
            </a:r>
            <a:r>
              <a:rPr lang="en-US" sz="1600" dirty="0">
                <a:latin typeface="Consolas"/>
                <a:cs typeface="Consolas"/>
              </a:rPr>
              <a:t>://...")</a:t>
            </a:r>
          </a:p>
          <a:p>
            <a:pPr marL="0" indent="0">
              <a:buNone/>
              <a:defRPr/>
            </a:pPr>
            <a:endParaRPr lang="en-US" sz="2800" b="1" dirty="0"/>
          </a:p>
          <a:p>
            <a:pPr marL="0" indent="0">
              <a:buNone/>
              <a:defRPr/>
            </a:pPr>
            <a:endParaRPr lang="en-US" sz="2800" b="1" dirty="0"/>
          </a:p>
          <a:p>
            <a:pPr marL="0" indent="0">
              <a:buNone/>
              <a:defRPr/>
            </a:pPr>
            <a:r>
              <a:rPr lang="en-US" dirty="0"/>
              <a:t>Spark Streaming program on Twitter stream using DStreams</a:t>
            </a:r>
          </a:p>
          <a:p>
            <a:pPr marL="0" indent="0">
              <a:buNone/>
              <a:defRPr/>
            </a:pPr>
            <a:endParaRPr lang="en-US" sz="700" dirty="0">
              <a:latin typeface="Consolas"/>
              <a:cs typeface="Consolas"/>
            </a:endParaRPr>
          </a:p>
          <a:p>
            <a:pPr marL="0" indent="0">
              <a:buNone/>
              <a:defRPr/>
            </a:pPr>
            <a:r>
              <a:rPr lang="en-US" sz="1600" dirty="0" err="1">
                <a:latin typeface="Consolas"/>
                <a:cs typeface="Consolas"/>
              </a:rPr>
              <a:t>val</a:t>
            </a:r>
            <a:r>
              <a:rPr lang="en-US" sz="1600" dirty="0">
                <a:latin typeface="Consolas"/>
                <a:cs typeface="Consolas"/>
              </a:rPr>
              <a:t> </a:t>
            </a:r>
            <a:r>
              <a:rPr lang="en-US" sz="1600" dirty="0">
                <a:solidFill>
                  <a:srgbClr val="B50B1B"/>
                </a:solidFill>
                <a:latin typeface="Consolas"/>
                <a:cs typeface="Consolas"/>
              </a:rPr>
              <a:t>tweets</a:t>
            </a:r>
            <a:r>
              <a:rPr lang="en-US" sz="1600" dirty="0">
                <a:solidFill>
                  <a:schemeClr val="accent4"/>
                </a:solidFill>
                <a:latin typeface="Consolas"/>
                <a:cs typeface="Consolas"/>
              </a:rPr>
              <a:t> </a:t>
            </a:r>
            <a:r>
              <a:rPr lang="en-US" sz="1600" dirty="0">
                <a:latin typeface="Consolas"/>
                <a:cs typeface="Consolas"/>
              </a:rPr>
              <a:t>= </a:t>
            </a:r>
            <a:r>
              <a:rPr lang="en-US" sz="1600" dirty="0" err="1">
                <a:latin typeface="Consolas"/>
                <a:cs typeface="Consolas"/>
              </a:rPr>
              <a:t>ssc.</a:t>
            </a:r>
            <a:r>
              <a:rPr lang="en-US" sz="1600" dirty="0" err="1">
                <a:solidFill>
                  <a:srgbClr val="0D8BE6"/>
                </a:solidFill>
                <a:latin typeface="Consolas"/>
                <a:cs typeface="Consolas"/>
              </a:rPr>
              <a:t>twitterStream</a:t>
            </a:r>
            <a:r>
              <a:rPr lang="en-US" sz="1600" dirty="0">
                <a:latin typeface="Consolas"/>
                <a:cs typeface="Consolas"/>
              </a:rPr>
              <a:t>()</a:t>
            </a:r>
          </a:p>
          <a:p>
            <a:pPr marL="0" indent="0">
              <a:buNone/>
              <a:defRPr/>
            </a:pPr>
            <a:r>
              <a:rPr lang="en-US" sz="1600" dirty="0" err="1">
                <a:latin typeface="Consolas"/>
                <a:cs typeface="Consolas"/>
              </a:rPr>
              <a:t>val</a:t>
            </a:r>
            <a:r>
              <a:rPr lang="en-US" sz="1600" dirty="0">
                <a:latin typeface="Consolas"/>
                <a:cs typeface="Consolas"/>
              </a:rPr>
              <a:t> </a:t>
            </a:r>
            <a:r>
              <a:rPr lang="en-US" sz="1600" dirty="0" err="1">
                <a:solidFill>
                  <a:srgbClr val="C61B1B"/>
                </a:solidFill>
                <a:latin typeface="Consolas"/>
                <a:cs typeface="Consolas"/>
              </a:rPr>
              <a:t>hashTags</a:t>
            </a:r>
            <a:r>
              <a:rPr lang="en-US" sz="1600" dirty="0">
                <a:solidFill>
                  <a:srgbClr val="C61B1B"/>
                </a:solidFill>
                <a:latin typeface="Consolas"/>
                <a:cs typeface="Consolas"/>
              </a:rPr>
              <a:t> </a:t>
            </a:r>
            <a:r>
              <a:rPr lang="en-US" sz="1600" dirty="0">
                <a:latin typeface="Consolas"/>
                <a:cs typeface="Consolas"/>
              </a:rPr>
              <a:t>= </a:t>
            </a:r>
            <a:r>
              <a:rPr lang="en-US" sz="1600" dirty="0" err="1">
                <a:solidFill>
                  <a:srgbClr val="C61B1B"/>
                </a:solidFill>
                <a:latin typeface="Consolas"/>
                <a:cs typeface="Consolas"/>
              </a:rPr>
              <a:t>tweets</a:t>
            </a:r>
            <a:r>
              <a:rPr lang="en-US" sz="1600" dirty="0" err="1">
                <a:latin typeface="Consolas"/>
                <a:cs typeface="Consolas"/>
              </a:rPr>
              <a:t>.</a:t>
            </a:r>
            <a:r>
              <a:rPr lang="en-US" sz="1600" dirty="0" err="1">
                <a:solidFill>
                  <a:srgbClr val="0D8BE6"/>
                </a:solidFill>
                <a:latin typeface="Consolas"/>
                <a:cs typeface="Consolas"/>
              </a:rPr>
              <a:t>flatMap</a:t>
            </a:r>
            <a:r>
              <a:rPr lang="en-US" sz="1600" dirty="0">
                <a:solidFill>
                  <a:srgbClr val="0D8BE6"/>
                </a:solidFill>
                <a:latin typeface="Consolas"/>
                <a:cs typeface="Consolas"/>
              </a:rPr>
              <a:t> </a:t>
            </a:r>
            <a:r>
              <a:rPr lang="en-US" sz="1600" dirty="0">
                <a:latin typeface="Consolas"/>
                <a:cs typeface="Consolas"/>
              </a:rPr>
              <a:t>(status =&gt; </a:t>
            </a:r>
            <a:r>
              <a:rPr lang="en-US" sz="1600" dirty="0" err="1">
                <a:latin typeface="Consolas"/>
                <a:cs typeface="Consolas"/>
              </a:rPr>
              <a:t>getTags</a:t>
            </a:r>
            <a:r>
              <a:rPr lang="en-US" sz="1600" dirty="0">
                <a:latin typeface="Consolas"/>
                <a:cs typeface="Consolas"/>
              </a:rPr>
              <a:t>(status))</a:t>
            </a:r>
          </a:p>
          <a:p>
            <a:pPr marL="0" indent="0">
              <a:buNone/>
              <a:defRPr/>
            </a:pPr>
            <a:r>
              <a:rPr lang="en-US" sz="1600" dirty="0" err="1">
                <a:solidFill>
                  <a:schemeClr val="accent3"/>
                </a:solidFill>
                <a:latin typeface="Consolas"/>
                <a:cs typeface="Consolas"/>
              </a:rPr>
              <a:t>hashTags</a:t>
            </a:r>
            <a:r>
              <a:rPr lang="en-US" sz="1600" dirty="0" err="1">
                <a:latin typeface="Consolas"/>
                <a:cs typeface="Consolas"/>
              </a:rPr>
              <a:t>.</a:t>
            </a:r>
            <a:r>
              <a:rPr lang="en-US" sz="1600" dirty="0" err="1">
                <a:solidFill>
                  <a:schemeClr val="accent1"/>
                </a:solidFill>
                <a:latin typeface="Consolas"/>
                <a:cs typeface="Consolas"/>
              </a:rPr>
              <a:t>saveAsHadoopFiles</a:t>
            </a:r>
            <a:r>
              <a:rPr lang="en-US" sz="1600" dirty="0">
                <a:latin typeface="Consolas"/>
                <a:cs typeface="Consolas"/>
              </a:rPr>
              <a:t>("</a:t>
            </a:r>
            <a:r>
              <a:rPr lang="en-US" sz="1600" dirty="0" err="1">
                <a:latin typeface="Consolas"/>
                <a:cs typeface="Consolas"/>
              </a:rPr>
              <a:t>hdfs</a:t>
            </a:r>
            <a:r>
              <a:rPr lang="en-US" sz="1600" dirty="0">
                <a:latin typeface="Consolas"/>
                <a:cs typeface="Consolas"/>
              </a:rPr>
              <a:t>://...")</a:t>
            </a:r>
          </a:p>
          <a:p>
            <a:pPr marL="0" indent="0">
              <a:buNone/>
              <a:defRPr/>
            </a:pPr>
            <a:endParaRPr lang="en-US" sz="1600" dirty="0">
              <a:latin typeface="Consolas"/>
              <a:cs typeface="Consolas"/>
            </a:endParaRPr>
          </a:p>
          <a:p>
            <a:pPr marL="0" indent="0">
              <a:buNone/>
              <a:defRPr/>
            </a:pPr>
            <a:endParaRPr lang="en-US" sz="1600" dirty="0">
              <a:latin typeface="Consolas"/>
              <a:cs typeface="Consolas"/>
            </a:endParaRPr>
          </a:p>
          <a:p>
            <a:pPr marL="0" indent="0">
              <a:buNone/>
              <a:defRPr/>
            </a:pPr>
            <a:endParaRPr lang="en-US" sz="2800" dirty="0">
              <a:latin typeface="Consolas"/>
              <a:cs typeface="Consolas"/>
            </a:endParaRPr>
          </a:p>
          <a:p>
            <a:pPr marL="0" indent="0">
              <a:buNone/>
              <a:defRPr/>
            </a:pPr>
            <a:endParaRPr lang="en-US" sz="2800" b="1" dirty="0"/>
          </a:p>
        </p:txBody>
      </p:sp>
    </p:spTree>
    <p:extLst>
      <p:ext uri="{BB962C8B-B14F-4D97-AF65-F5344CB8AC3E}">
        <p14:creationId xmlns:p14="http://schemas.microsoft.com/office/powerpoint/2010/main" val="11229350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Vision - </a:t>
            </a:r>
            <a:r>
              <a:rPr lang="en-US" i="1" dirty="0"/>
              <a:t>one stack to rule them all</a:t>
            </a:r>
          </a:p>
        </p:txBody>
      </p:sp>
      <p:sp>
        <p:nvSpPr>
          <p:cNvPr id="3" name="Content Placeholder 2"/>
          <p:cNvSpPr>
            <a:spLocks noGrp="1"/>
          </p:cNvSpPr>
          <p:nvPr>
            <p:ph type="body" sz="quarter" idx="10"/>
          </p:nvPr>
        </p:nvSpPr>
        <p:spPr>
          <a:xfrm>
            <a:off x="437700" y="1447800"/>
            <a:ext cx="3524700" cy="4876800"/>
          </a:xfrm>
        </p:spPr>
        <p:txBody>
          <a:bodyPr/>
          <a:lstStyle/>
          <a:p>
            <a:pPr>
              <a:defRPr/>
            </a:pPr>
            <a:r>
              <a:rPr lang="en-US" sz="2000" dirty="0"/>
              <a:t>Explore data interactively using Spark Shell to identify problems</a:t>
            </a:r>
          </a:p>
          <a:p>
            <a:pPr lvl="1">
              <a:defRPr/>
            </a:pPr>
            <a:endParaRPr lang="en-US" sz="2000" dirty="0"/>
          </a:p>
          <a:p>
            <a:pPr>
              <a:defRPr/>
            </a:pPr>
            <a:r>
              <a:rPr lang="en-US" sz="2000" dirty="0"/>
              <a:t>Use same code in Spark stand-alone programs to identify problems in production logs</a:t>
            </a:r>
          </a:p>
          <a:p>
            <a:pPr lvl="1">
              <a:defRPr/>
            </a:pPr>
            <a:endParaRPr lang="en-US" sz="2000" dirty="0"/>
          </a:p>
          <a:p>
            <a:pPr>
              <a:defRPr/>
            </a:pPr>
            <a:r>
              <a:rPr lang="en-US" sz="2000" dirty="0"/>
              <a:t>Use similar code in Spark Streaming to identify problems in live log streams</a:t>
            </a:r>
          </a:p>
        </p:txBody>
      </p:sp>
      <p:sp>
        <p:nvSpPr>
          <p:cNvPr id="7" name="TextBox 6"/>
          <p:cNvSpPr txBox="1"/>
          <p:nvPr/>
        </p:nvSpPr>
        <p:spPr>
          <a:xfrm>
            <a:off x="3886200" y="1409700"/>
            <a:ext cx="4646419" cy="1516107"/>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lIns="38405" tIns="19202" rIns="38405" bIns="19202">
            <a:spAutoFit/>
          </a:bodyPr>
          <a:lstStyle/>
          <a:p>
            <a:pPr>
              <a:defRPr/>
            </a:pPr>
            <a:r>
              <a:rPr lang="en-US" sz="1200" dirty="0">
                <a:solidFill>
                  <a:prstClr val="black"/>
                </a:solidFill>
                <a:latin typeface="Consolas"/>
                <a:ea typeface="ヒラギノ角ゴ ProN W3"/>
                <a:cs typeface="Consolas"/>
              </a:rPr>
              <a:t>$ ./spark-shell</a:t>
            </a:r>
          </a:p>
          <a:p>
            <a:pPr>
              <a:defRPr/>
            </a:pPr>
            <a:r>
              <a:rPr lang="en-US" sz="1200" dirty="0" err="1">
                <a:solidFill>
                  <a:prstClr val="black"/>
                </a:solidFill>
                <a:latin typeface="Consolas"/>
                <a:ea typeface="ヒラギノ角ゴ ProN W3"/>
                <a:cs typeface="Consolas"/>
              </a:rPr>
              <a:t>scala</a:t>
            </a:r>
            <a:r>
              <a:rPr lang="en-US" sz="1200" dirty="0">
                <a:solidFill>
                  <a:prstClr val="black"/>
                </a:solidFill>
                <a:latin typeface="Consolas"/>
                <a:ea typeface="ヒラギノ角ゴ ProN W3"/>
                <a:cs typeface="Consolas"/>
              </a:rPr>
              <a:t>&gt;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file = </a:t>
            </a:r>
            <a:r>
              <a:rPr lang="en-US" sz="1200" dirty="0" err="1">
                <a:solidFill>
                  <a:srgbClr val="B50B1B"/>
                </a:solidFill>
                <a:latin typeface="Consolas"/>
                <a:ea typeface="ヒラギノ角ゴ ProN W3"/>
                <a:cs typeface="Consolas"/>
              </a:rPr>
              <a:t>sc.hadoopFile</a:t>
            </a:r>
            <a:r>
              <a:rPr lang="en-US" sz="1200" dirty="0">
                <a:solidFill>
                  <a:srgbClr val="B50B1B"/>
                </a:solidFill>
                <a:latin typeface="Consolas"/>
                <a:ea typeface="ヒラギノ角ゴ ProN W3"/>
                <a:cs typeface="Consolas"/>
              </a:rPr>
              <a:t>(“</a:t>
            </a:r>
            <a:r>
              <a:rPr lang="en-US" sz="1200" dirty="0" err="1">
                <a:solidFill>
                  <a:srgbClr val="B50B1B"/>
                </a:solidFill>
                <a:latin typeface="Consolas"/>
                <a:ea typeface="ヒラギノ角ゴ ProN W3"/>
                <a:cs typeface="Consolas"/>
              </a:rPr>
              <a:t>smallLogs</a:t>
            </a:r>
            <a:r>
              <a:rPr lang="en-US" sz="1200" dirty="0">
                <a:solidFill>
                  <a:srgbClr val="B50B1B"/>
                </a:solidFill>
                <a:latin typeface="Consolas"/>
                <a:ea typeface="ヒラギノ角ゴ ProN W3"/>
                <a:cs typeface="Consolas"/>
              </a:rPr>
              <a:t>”)</a:t>
            </a:r>
          </a:p>
          <a:p>
            <a:pPr>
              <a:defRPr/>
            </a:pPr>
            <a:r>
              <a:rPr lang="en-US" sz="1200" dirty="0">
                <a:solidFill>
                  <a:prstClr val="black"/>
                </a:solidFill>
                <a:latin typeface="Consolas"/>
                <a:ea typeface="ヒラギノ角ゴ ProN W3"/>
                <a:cs typeface="Consolas"/>
              </a:rPr>
              <a:t>...</a:t>
            </a:r>
          </a:p>
          <a:p>
            <a:pPr>
              <a:defRPr/>
            </a:pPr>
            <a:r>
              <a:rPr lang="en-US" sz="1200" dirty="0" err="1">
                <a:solidFill>
                  <a:prstClr val="black"/>
                </a:solidFill>
                <a:latin typeface="Consolas"/>
                <a:ea typeface="ヒラギノ角ゴ ProN W3"/>
                <a:cs typeface="Consolas"/>
              </a:rPr>
              <a:t>scala</a:t>
            </a:r>
            <a:r>
              <a:rPr lang="en-US" sz="1200" dirty="0">
                <a:solidFill>
                  <a:prstClr val="black"/>
                </a:solidFill>
                <a:latin typeface="Consolas"/>
                <a:ea typeface="ヒラギノ角ゴ ProN W3"/>
                <a:cs typeface="Consolas"/>
              </a:rPr>
              <a:t>&gt;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filtered = </a:t>
            </a:r>
            <a:r>
              <a:rPr lang="en-US" sz="1200" dirty="0" err="1">
                <a:solidFill>
                  <a:srgbClr val="B50B1B"/>
                </a:solidFill>
                <a:latin typeface="Consolas"/>
                <a:ea typeface="ヒラギノ角ゴ ProN W3"/>
                <a:cs typeface="Consolas"/>
              </a:rPr>
              <a:t>file.filter</a:t>
            </a:r>
            <a:r>
              <a:rPr lang="en-US" sz="1200" dirty="0">
                <a:solidFill>
                  <a:srgbClr val="B50B1B"/>
                </a:solidFill>
                <a:latin typeface="Consolas"/>
                <a:ea typeface="ヒラギノ角ゴ ProN W3"/>
                <a:cs typeface="Consolas"/>
              </a:rPr>
              <a:t>(_.contains(“ERROR”))</a:t>
            </a:r>
          </a:p>
          <a:p>
            <a:pPr>
              <a:defRPr/>
            </a:pPr>
            <a:r>
              <a:rPr lang="en-US" sz="1200" dirty="0">
                <a:solidFill>
                  <a:prstClr val="black"/>
                </a:solidFill>
                <a:latin typeface="Consolas"/>
                <a:ea typeface="ヒラギノ角ゴ ProN W3"/>
                <a:cs typeface="Consolas"/>
              </a:rPr>
              <a:t>...</a:t>
            </a:r>
          </a:p>
          <a:p>
            <a:pPr>
              <a:defRPr/>
            </a:pPr>
            <a:r>
              <a:rPr lang="en-US" sz="1200" dirty="0" err="1">
                <a:solidFill>
                  <a:prstClr val="black"/>
                </a:solidFill>
                <a:latin typeface="Consolas"/>
                <a:ea typeface="ヒラギノ角ゴ ProN W3"/>
                <a:cs typeface="Consolas"/>
              </a:rPr>
              <a:t>scala</a:t>
            </a:r>
            <a:r>
              <a:rPr lang="en-US" sz="1200" dirty="0">
                <a:solidFill>
                  <a:prstClr val="black"/>
                </a:solidFill>
                <a:latin typeface="Consolas"/>
                <a:ea typeface="ヒラギノ角ゴ ProN W3"/>
                <a:cs typeface="Consolas"/>
              </a:rPr>
              <a:t>&gt;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mapped = </a:t>
            </a:r>
            <a:r>
              <a:rPr lang="en-US" sz="1200" dirty="0" err="1">
                <a:solidFill>
                  <a:srgbClr val="B50B1B"/>
                </a:solidFill>
                <a:latin typeface="Consolas"/>
                <a:ea typeface="ヒラギノ角ゴ ProN W3"/>
                <a:cs typeface="Consolas"/>
              </a:rPr>
              <a:t>filtered.map</a:t>
            </a:r>
            <a:r>
              <a:rPr lang="en-US" sz="1200" dirty="0">
                <a:solidFill>
                  <a:srgbClr val="B50B1B"/>
                </a:solidFill>
                <a:latin typeface="Consolas"/>
                <a:ea typeface="ヒラギノ角ゴ ProN W3"/>
                <a:cs typeface="Consolas"/>
              </a:rPr>
              <a:t>(...)</a:t>
            </a:r>
          </a:p>
          <a:p>
            <a:pPr>
              <a:defRPr/>
            </a:pPr>
            <a:r>
              <a:rPr lang="en-US" sz="1200" dirty="0">
                <a:solidFill>
                  <a:srgbClr val="B50B1B"/>
                </a:solidFill>
                <a:latin typeface="Consolas"/>
                <a:ea typeface="ヒラギノ角ゴ ProN W3"/>
                <a:cs typeface="Consolas"/>
              </a:rPr>
              <a:t>...</a:t>
            </a:r>
          </a:p>
          <a:p>
            <a:pPr>
              <a:defRPr/>
            </a:pPr>
            <a:endParaRPr lang="en-US" sz="1200" dirty="0">
              <a:solidFill>
                <a:prstClr val="black"/>
              </a:solidFill>
              <a:latin typeface="Consolas"/>
              <a:ea typeface="ヒラギノ角ゴ ProN W3"/>
              <a:cs typeface="Consolas"/>
            </a:endParaRPr>
          </a:p>
        </p:txBody>
      </p:sp>
      <p:sp>
        <p:nvSpPr>
          <p:cNvPr id="8" name="TextBox 7"/>
          <p:cNvSpPr txBox="1"/>
          <p:nvPr/>
        </p:nvSpPr>
        <p:spPr>
          <a:xfrm>
            <a:off x="4143824" y="2845313"/>
            <a:ext cx="4562476" cy="1700773"/>
          </a:xfrm>
          <a:prstGeom prst="rect">
            <a:avLst/>
          </a:prstGeom>
          <a:solidFill>
            <a:srgbClr val="FFFFFF"/>
          </a:solidFill>
          <a:ln>
            <a:solidFill>
              <a:srgbClr val="7F7F7F"/>
            </a:solidFill>
          </a:ln>
          <a:effectLst>
            <a:outerShdw blurRad="50800" dist="38100" dir="2700000" algn="tl" rotWithShape="0">
              <a:prstClr val="black">
                <a:alpha val="40000"/>
              </a:prstClr>
            </a:outerShdw>
          </a:effectLst>
        </p:spPr>
        <p:txBody>
          <a:bodyPr wrap="square" lIns="38405" tIns="19202" rIns="38405" bIns="19202">
            <a:spAutoFit/>
          </a:bodyPr>
          <a:lstStyle/>
          <a:p>
            <a:pPr>
              <a:defRPr/>
            </a:pPr>
            <a:r>
              <a:rPr lang="en-US" sz="1200" dirty="0">
                <a:solidFill>
                  <a:prstClr val="black"/>
                </a:solidFill>
                <a:latin typeface="Consolas"/>
                <a:ea typeface="ヒラギノ角ゴ ProN W3"/>
                <a:cs typeface="Consolas"/>
              </a:rPr>
              <a:t>object </a:t>
            </a:r>
            <a:r>
              <a:rPr lang="en-US" sz="1200" dirty="0" err="1">
                <a:solidFill>
                  <a:prstClr val="black"/>
                </a:solidFill>
                <a:latin typeface="Consolas"/>
                <a:ea typeface="ヒラギノ角ゴ ProN W3"/>
                <a:cs typeface="Consolas"/>
              </a:rPr>
              <a:t>ProcessProductionData</a:t>
            </a:r>
            <a:r>
              <a:rPr lang="en-US" sz="1200" dirty="0">
                <a:solidFill>
                  <a:prstClr val="black"/>
                </a:solidFill>
                <a:latin typeface="Consolas"/>
                <a:ea typeface="ヒラギノ角ゴ ProN W3"/>
                <a:cs typeface="Consolas"/>
              </a:rPr>
              <a:t> {</a:t>
            </a:r>
          </a:p>
          <a:p>
            <a:pPr>
              <a:defRPr/>
            </a:pPr>
            <a:r>
              <a:rPr lang="en-US" sz="1200" dirty="0">
                <a:solidFill>
                  <a:prstClr val="black"/>
                </a:solidFill>
                <a:latin typeface="Consolas"/>
                <a:ea typeface="ヒラギノ角ゴ ProN W3"/>
                <a:cs typeface="Consolas"/>
              </a:rPr>
              <a:t>  </a:t>
            </a:r>
            <a:r>
              <a:rPr lang="en-US" sz="1200" dirty="0" err="1">
                <a:solidFill>
                  <a:prstClr val="black"/>
                </a:solidFill>
                <a:latin typeface="Consolas"/>
                <a:ea typeface="ヒラギノ角ゴ ProN W3"/>
                <a:cs typeface="Consolas"/>
              </a:rPr>
              <a:t>def</a:t>
            </a:r>
            <a:r>
              <a:rPr lang="en-US" sz="1200" dirty="0">
                <a:solidFill>
                  <a:prstClr val="black"/>
                </a:solidFill>
                <a:latin typeface="Consolas"/>
                <a:ea typeface="ヒラギノ角ゴ ProN W3"/>
                <a:cs typeface="Consolas"/>
              </a:rPr>
              <a:t> main(</a:t>
            </a:r>
            <a:r>
              <a:rPr lang="en-US" sz="1200" dirty="0" err="1">
                <a:solidFill>
                  <a:prstClr val="black"/>
                </a:solidFill>
                <a:latin typeface="Consolas"/>
                <a:ea typeface="ヒラギノ角ゴ ProN W3"/>
                <a:cs typeface="Consolas"/>
              </a:rPr>
              <a:t>args</a:t>
            </a:r>
            <a:r>
              <a:rPr lang="en-US" sz="1200" dirty="0">
                <a:solidFill>
                  <a:prstClr val="black"/>
                </a:solidFill>
                <a:latin typeface="Consolas"/>
                <a:ea typeface="ヒラギノ角ゴ ProN W3"/>
                <a:cs typeface="Consolas"/>
              </a:rPr>
              <a:t>: Array[String]) {</a:t>
            </a:r>
          </a:p>
          <a:p>
            <a:pPr>
              <a:defRPr/>
            </a:pPr>
            <a:r>
              <a:rPr lang="en-US" sz="1200" dirty="0">
                <a:solidFill>
                  <a:prstClr val="black"/>
                </a:solidFill>
                <a:latin typeface="Consolas"/>
                <a:ea typeface="ヒラギノ角ゴ ProN W3"/>
                <a:cs typeface="Consolas"/>
              </a:rPr>
              <a:t>    </a:t>
            </a:r>
            <a:r>
              <a:rPr lang="en-US" sz="1200" dirty="0" err="1">
                <a:solidFill>
                  <a:srgbClr val="1D86CD"/>
                </a:solidFill>
                <a:latin typeface="Consolas"/>
                <a:ea typeface="ヒラギノ角ゴ ProN W3"/>
                <a:cs typeface="Consolas"/>
              </a:rPr>
              <a:t>val</a:t>
            </a:r>
            <a:r>
              <a:rPr lang="en-US" sz="1200" dirty="0">
                <a:solidFill>
                  <a:srgbClr val="1D86CD"/>
                </a:solidFill>
                <a:latin typeface="Consolas"/>
                <a:ea typeface="ヒラギノ角ゴ ProN W3"/>
                <a:cs typeface="Consolas"/>
              </a:rPr>
              <a:t> </a:t>
            </a:r>
            <a:r>
              <a:rPr lang="en-US" sz="1200" dirty="0" err="1">
                <a:solidFill>
                  <a:srgbClr val="1D86CD"/>
                </a:solidFill>
                <a:latin typeface="Consolas"/>
                <a:ea typeface="ヒラギノ角ゴ ProN W3"/>
                <a:cs typeface="Consolas"/>
              </a:rPr>
              <a:t>sc</a:t>
            </a:r>
            <a:r>
              <a:rPr lang="en-US" sz="1200" dirty="0">
                <a:solidFill>
                  <a:srgbClr val="1D86CD"/>
                </a:solidFill>
                <a:latin typeface="Consolas"/>
                <a:ea typeface="ヒラギノ角ゴ ProN W3"/>
                <a:cs typeface="Consolas"/>
              </a:rPr>
              <a:t> = new </a:t>
            </a:r>
            <a:r>
              <a:rPr lang="en-US" sz="1200" dirty="0" err="1">
                <a:solidFill>
                  <a:srgbClr val="1D86CD"/>
                </a:solidFill>
                <a:latin typeface="Consolas"/>
                <a:ea typeface="ヒラギノ角ゴ ProN W3"/>
                <a:cs typeface="Consolas"/>
              </a:rPr>
              <a:t>SparkContext</a:t>
            </a:r>
            <a:r>
              <a:rPr lang="en-US" sz="1200" dirty="0">
                <a:solidFill>
                  <a:srgbClr val="1D86CD"/>
                </a:solidFill>
                <a:latin typeface="Consolas"/>
                <a:ea typeface="ヒラギノ角ゴ ProN W3"/>
                <a:cs typeface="Consolas"/>
              </a:rPr>
              <a:t>(...)</a:t>
            </a:r>
          </a:p>
          <a:p>
            <a:pPr>
              <a:defRPr/>
            </a:pPr>
            <a:r>
              <a:rPr lang="en-US" sz="1200" dirty="0">
                <a:solidFill>
                  <a:prstClr val="black"/>
                </a:solidFill>
                <a:latin typeface="Consolas"/>
                <a:ea typeface="ヒラギノ角ゴ ProN W3"/>
                <a:cs typeface="Consolas"/>
              </a:rPr>
              <a:t>   </a:t>
            </a:r>
            <a:r>
              <a:rPr lang="en-US" sz="1200" dirty="0">
                <a:solidFill>
                  <a:srgbClr val="B50B1B"/>
                </a:solidFill>
                <a:latin typeface="Consolas"/>
                <a:ea typeface="ヒラギノ角ゴ ProN W3"/>
                <a:cs typeface="Consolas"/>
              </a:rPr>
              <a: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file = </a:t>
            </a:r>
            <a:r>
              <a:rPr lang="en-US" sz="1200" dirty="0" err="1">
                <a:solidFill>
                  <a:srgbClr val="B50B1B"/>
                </a:solidFill>
                <a:latin typeface="Consolas"/>
                <a:ea typeface="ヒラギノ角ゴ ProN W3"/>
                <a:cs typeface="Consolas"/>
              </a:rPr>
              <a:t>sc.hadoopFile</a:t>
            </a:r>
            <a:r>
              <a:rPr lang="en-US" sz="1200" dirty="0">
                <a:solidFill>
                  <a:srgbClr val="B50B1B"/>
                </a:solidFill>
                <a:latin typeface="Consolas"/>
                <a:ea typeface="ヒラギノ角ゴ ProN W3"/>
                <a:cs typeface="Consolas"/>
              </a:rPr>
              <a:t>(</a:t>
            </a:r>
            <a:r>
              <a:rPr lang="en-US" sz="1200" dirty="0">
                <a:solidFill>
                  <a:srgbClr val="1D86CD"/>
                </a:solidFill>
                <a:latin typeface="Consolas"/>
                <a:ea typeface="ヒラギノ角ゴ ProN W3"/>
                <a:cs typeface="Consolas"/>
              </a:rPr>
              <a:t>“</a:t>
            </a:r>
            <a:r>
              <a:rPr lang="en-US" sz="1200" dirty="0" err="1">
                <a:solidFill>
                  <a:srgbClr val="1D86CD"/>
                </a:solidFill>
                <a:latin typeface="Consolas"/>
                <a:ea typeface="ヒラギノ角ゴ ProN W3"/>
                <a:cs typeface="Consolas"/>
              </a:rPr>
              <a:t>productionLogs</a:t>
            </a:r>
            <a:r>
              <a:rPr lang="en-US" sz="1200" dirty="0">
                <a:solidFill>
                  <a:srgbClr val="1D86CD"/>
                </a:solidFill>
                <a:latin typeface="Consolas"/>
                <a:ea typeface="ヒラギノ角ゴ ProN W3"/>
                <a:cs typeface="Consolas"/>
              </a:rPr>
              <a:t>”</a:t>
            </a:r>
            <a:r>
              <a:rPr lang="en-US" sz="1200" dirty="0">
                <a:solidFill>
                  <a:srgbClr val="B50B1B"/>
                </a:solidFill>
                <a:latin typeface="Consolas"/>
                <a:ea typeface="ヒラギノ角ゴ ProN W3"/>
                <a:cs typeface="Consolas"/>
              </a:rPr>
              <a:t>)</a:t>
            </a:r>
          </a:p>
          <a:p>
            <a:pPr>
              <a:defRPr/>
            </a:pPr>
            <a:r>
              <a:rPr lang="en-US" sz="1200" dirty="0">
                <a:solidFill>
                  <a:prstClr val="black"/>
                </a:solidFill>
                <a:latin typeface="Consolas"/>
                <a:ea typeface="ヒラギノ角ゴ ProN W3"/>
                <a:cs typeface="Consolas"/>
              </a:rPr>
              <a: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filtered = </a:t>
            </a:r>
            <a:r>
              <a:rPr lang="en-US" sz="1200" dirty="0" err="1">
                <a:solidFill>
                  <a:srgbClr val="B50B1B"/>
                </a:solidFill>
                <a:latin typeface="Consolas"/>
                <a:ea typeface="ヒラギノ角ゴ ProN W3"/>
                <a:cs typeface="Consolas"/>
              </a:rPr>
              <a:t>file.filter</a:t>
            </a:r>
            <a:r>
              <a:rPr lang="en-US" sz="1200" dirty="0">
                <a:solidFill>
                  <a:srgbClr val="B50B1B"/>
                </a:solidFill>
                <a:latin typeface="Consolas"/>
                <a:ea typeface="ヒラギノ角ゴ ProN W3"/>
                <a:cs typeface="Consolas"/>
              </a:rPr>
              <a:t>(_.contains(“ERROR”))</a:t>
            </a:r>
          </a:p>
          <a:p>
            <a:pPr>
              <a:defRPr/>
            </a:pPr>
            <a:r>
              <a:rPr lang="en-US" sz="1200" dirty="0">
                <a:solidFill>
                  <a:srgbClr val="B50B1B"/>
                </a:solidFill>
                <a:latin typeface="Consolas"/>
                <a:ea typeface="ヒラギノ角ゴ ProN W3"/>
                <a:cs typeface="Consolas"/>
              </a:rPr>
              <a: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mapped = </a:t>
            </a:r>
            <a:r>
              <a:rPr lang="en-US" sz="1200" dirty="0" err="1">
                <a:solidFill>
                  <a:srgbClr val="B50B1B"/>
                </a:solidFill>
                <a:latin typeface="Consolas"/>
                <a:ea typeface="ヒラギノ角ゴ ProN W3"/>
                <a:cs typeface="Consolas"/>
              </a:rPr>
              <a:t>filtered.map</a:t>
            </a:r>
            <a:r>
              <a:rPr lang="en-US" sz="1200" dirty="0">
                <a:solidFill>
                  <a:srgbClr val="B50B1B"/>
                </a:solidFill>
                <a:latin typeface="Consolas"/>
                <a:ea typeface="ヒラギノ角ゴ ProN W3"/>
                <a:cs typeface="Consolas"/>
              </a:rPr>
              <a:t>(...)</a:t>
            </a:r>
          </a:p>
          <a:p>
            <a:pPr>
              <a:defRPr/>
            </a:pPr>
            <a:r>
              <a:rPr lang="en-US" sz="1200" dirty="0">
                <a:solidFill>
                  <a:srgbClr val="B50B1B"/>
                </a:solidFill>
                <a:latin typeface="Consolas"/>
                <a:ea typeface="ヒラギノ角ゴ ProN W3"/>
                <a:cs typeface="Consolas"/>
              </a:rPr>
              <a:t>    ...</a:t>
            </a:r>
            <a:endParaRPr lang="en-US" sz="1200" dirty="0">
              <a:solidFill>
                <a:prstClr val="black"/>
              </a:solidFill>
              <a:latin typeface="Consolas"/>
              <a:ea typeface="ヒラギノ角ゴ ProN W3"/>
              <a:cs typeface="Consolas"/>
            </a:endParaRPr>
          </a:p>
          <a:p>
            <a:pPr>
              <a:defRPr/>
            </a:pPr>
            <a:r>
              <a:rPr lang="en-US" sz="1200" dirty="0">
                <a:solidFill>
                  <a:prstClr val="black"/>
                </a:solidFill>
                <a:latin typeface="Consolas"/>
                <a:ea typeface="ヒラギノ角ゴ ProN W3"/>
                <a:cs typeface="Consolas"/>
              </a:rPr>
              <a:t>  }</a:t>
            </a:r>
          </a:p>
          <a:p>
            <a:pPr>
              <a:defRPr/>
            </a:pPr>
            <a:r>
              <a:rPr lang="en-US" sz="1200" dirty="0">
                <a:solidFill>
                  <a:prstClr val="black"/>
                </a:solidFill>
                <a:latin typeface="Consolas"/>
                <a:ea typeface="ヒラギノ角ゴ ProN W3"/>
                <a:cs typeface="Consolas"/>
              </a:rPr>
              <a:t>}</a:t>
            </a:r>
          </a:p>
        </p:txBody>
      </p:sp>
      <p:sp>
        <p:nvSpPr>
          <p:cNvPr id="9" name="TextBox 8"/>
          <p:cNvSpPr txBox="1"/>
          <p:nvPr/>
        </p:nvSpPr>
        <p:spPr>
          <a:xfrm>
            <a:off x="4295775" y="4546086"/>
            <a:ext cx="4467225" cy="1700773"/>
          </a:xfrm>
          <a:prstGeom prst="rect">
            <a:avLst/>
          </a:prstGeom>
          <a:solidFill>
            <a:srgbClr val="FFFFFF"/>
          </a:solidFill>
          <a:ln>
            <a:solidFill>
              <a:srgbClr val="7F7F7F"/>
            </a:solidFill>
          </a:ln>
          <a:effectLst>
            <a:outerShdw blurRad="50800" dist="38100" dir="2700000" algn="tl" rotWithShape="0">
              <a:prstClr val="black">
                <a:alpha val="40000"/>
              </a:prstClr>
            </a:outerShdw>
          </a:effectLst>
        </p:spPr>
        <p:txBody>
          <a:bodyPr wrap="square" lIns="38405" tIns="19202" rIns="38405" bIns="19202">
            <a:spAutoFit/>
          </a:bodyPr>
          <a:lstStyle/>
          <a:p>
            <a:pPr>
              <a:defRPr/>
            </a:pPr>
            <a:r>
              <a:rPr lang="en-US" sz="1200" dirty="0">
                <a:solidFill>
                  <a:prstClr val="black"/>
                </a:solidFill>
                <a:latin typeface="Consolas"/>
                <a:ea typeface="ヒラギノ角ゴ ProN W3"/>
                <a:cs typeface="Consolas"/>
              </a:rPr>
              <a:t>object </a:t>
            </a:r>
            <a:r>
              <a:rPr lang="en-US" sz="1200" dirty="0" err="1">
                <a:solidFill>
                  <a:prstClr val="black"/>
                </a:solidFill>
                <a:latin typeface="Consolas"/>
                <a:ea typeface="ヒラギノ角ゴ ProN W3"/>
                <a:cs typeface="Consolas"/>
              </a:rPr>
              <a:t>ProcessLiveStream</a:t>
            </a:r>
            <a:r>
              <a:rPr lang="en-US" sz="1200" dirty="0">
                <a:solidFill>
                  <a:prstClr val="black"/>
                </a:solidFill>
                <a:latin typeface="Consolas"/>
                <a:ea typeface="ヒラギノ角ゴ ProN W3"/>
                <a:cs typeface="Consolas"/>
              </a:rPr>
              <a:t> {</a:t>
            </a:r>
          </a:p>
          <a:p>
            <a:pPr>
              <a:defRPr/>
            </a:pPr>
            <a:r>
              <a:rPr lang="en-US" sz="1200" dirty="0">
                <a:solidFill>
                  <a:prstClr val="black"/>
                </a:solidFill>
                <a:latin typeface="Consolas"/>
                <a:ea typeface="ヒラギノ角ゴ ProN W3"/>
                <a:cs typeface="Consolas"/>
              </a:rPr>
              <a:t>  </a:t>
            </a:r>
            <a:r>
              <a:rPr lang="en-US" sz="1200" dirty="0" err="1">
                <a:solidFill>
                  <a:prstClr val="black"/>
                </a:solidFill>
                <a:latin typeface="Consolas"/>
                <a:ea typeface="ヒラギノ角ゴ ProN W3"/>
                <a:cs typeface="Consolas"/>
              </a:rPr>
              <a:t>def</a:t>
            </a:r>
            <a:r>
              <a:rPr lang="en-US" sz="1200" dirty="0">
                <a:solidFill>
                  <a:prstClr val="black"/>
                </a:solidFill>
                <a:latin typeface="Consolas"/>
                <a:ea typeface="ヒラギノ角ゴ ProN W3"/>
                <a:cs typeface="Consolas"/>
              </a:rPr>
              <a:t> main(</a:t>
            </a:r>
            <a:r>
              <a:rPr lang="en-US" sz="1200" dirty="0" err="1">
                <a:solidFill>
                  <a:prstClr val="black"/>
                </a:solidFill>
                <a:latin typeface="Consolas"/>
                <a:ea typeface="ヒラギノ角ゴ ProN W3"/>
                <a:cs typeface="Consolas"/>
              </a:rPr>
              <a:t>args</a:t>
            </a:r>
            <a:r>
              <a:rPr lang="en-US" sz="1200" dirty="0">
                <a:solidFill>
                  <a:prstClr val="black"/>
                </a:solidFill>
                <a:latin typeface="Consolas"/>
                <a:ea typeface="ヒラギノ角ゴ ProN W3"/>
                <a:cs typeface="Consolas"/>
              </a:rPr>
              <a:t>: Array[String]) {</a:t>
            </a:r>
          </a:p>
          <a:p>
            <a:pPr>
              <a:defRPr/>
            </a:pPr>
            <a:r>
              <a:rPr lang="en-US" sz="1200" dirty="0">
                <a:solidFill>
                  <a:prstClr val="black"/>
                </a:solidFill>
                <a:latin typeface="Consolas"/>
                <a:ea typeface="ヒラギノ角ゴ ProN W3"/>
                <a:cs typeface="Consolas"/>
              </a:rPr>
              <a:t>    </a:t>
            </a:r>
            <a:r>
              <a:rPr lang="en-US" sz="1200" dirty="0" err="1">
                <a:solidFill>
                  <a:srgbClr val="1D86CD"/>
                </a:solidFill>
                <a:latin typeface="Consolas"/>
                <a:ea typeface="ヒラギノ角ゴ ProN W3"/>
                <a:cs typeface="Consolas"/>
              </a:rPr>
              <a:t>val</a:t>
            </a:r>
            <a:r>
              <a:rPr lang="en-US" sz="1200" dirty="0">
                <a:solidFill>
                  <a:srgbClr val="1D86CD"/>
                </a:solidFill>
                <a:latin typeface="Consolas"/>
                <a:ea typeface="ヒラギノ角ゴ ProN W3"/>
                <a:cs typeface="Consolas"/>
              </a:rPr>
              <a:t> </a:t>
            </a:r>
            <a:r>
              <a:rPr lang="en-US" sz="1200" dirty="0" err="1">
                <a:solidFill>
                  <a:srgbClr val="1D86CD"/>
                </a:solidFill>
                <a:latin typeface="Consolas"/>
                <a:ea typeface="ヒラギノ角ゴ ProN W3"/>
                <a:cs typeface="Consolas"/>
              </a:rPr>
              <a:t>sc</a:t>
            </a:r>
            <a:r>
              <a:rPr lang="en-US" sz="1200" dirty="0">
                <a:solidFill>
                  <a:srgbClr val="1D86CD"/>
                </a:solidFill>
                <a:latin typeface="Consolas"/>
                <a:ea typeface="ヒラギノ角ゴ ProN W3"/>
                <a:cs typeface="Consolas"/>
              </a:rPr>
              <a:t> = new </a:t>
            </a:r>
            <a:r>
              <a:rPr lang="en-US" sz="1200" dirty="0" err="1">
                <a:solidFill>
                  <a:srgbClr val="1D86CD"/>
                </a:solidFill>
                <a:latin typeface="Consolas"/>
                <a:ea typeface="ヒラギノ角ゴ ProN W3"/>
                <a:cs typeface="Consolas"/>
              </a:rPr>
              <a:t>StreamingContext</a:t>
            </a:r>
            <a:r>
              <a:rPr lang="en-US" sz="1200" dirty="0">
                <a:solidFill>
                  <a:srgbClr val="1D86CD"/>
                </a:solidFill>
                <a:latin typeface="Consolas"/>
                <a:ea typeface="ヒラギノ角ゴ ProN W3"/>
                <a:cs typeface="Consolas"/>
              </a:rPr>
              <a:t>(...)</a:t>
            </a:r>
            <a:endParaRPr lang="en-US" sz="1200" dirty="0">
              <a:solidFill>
                <a:prstClr val="black"/>
              </a:solidFill>
              <a:latin typeface="Consolas"/>
              <a:ea typeface="ヒラギノ角ゴ ProN W3"/>
              <a:cs typeface="Consolas"/>
            </a:endParaRPr>
          </a:p>
          <a:p>
            <a:pPr>
              <a:defRPr/>
            </a:pPr>
            <a:r>
              <a:rPr lang="en-US" sz="1200" dirty="0">
                <a:solidFill>
                  <a:srgbClr val="1D86CD"/>
                </a:solidFill>
                <a:latin typeface="Consolas"/>
                <a:ea typeface="ヒラギノ角ゴ ProN W3"/>
                <a:cs typeface="Consolas"/>
              </a:rPr>
              <a:t>    </a:t>
            </a:r>
            <a:r>
              <a:rPr lang="en-US" sz="1200" dirty="0" err="1">
                <a:solidFill>
                  <a:srgbClr val="1D86CD"/>
                </a:solidFill>
                <a:latin typeface="Consolas"/>
                <a:ea typeface="ヒラギノ角ゴ ProN W3"/>
                <a:cs typeface="Consolas"/>
              </a:rPr>
              <a:t>val</a:t>
            </a:r>
            <a:r>
              <a:rPr lang="en-US" sz="1200" dirty="0">
                <a:solidFill>
                  <a:srgbClr val="1D86CD"/>
                </a:solidFill>
                <a:latin typeface="Consolas"/>
                <a:ea typeface="ヒラギノ角ゴ ProN W3"/>
                <a:cs typeface="Consolas"/>
              </a:rPr>
              <a:t> stream = </a:t>
            </a:r>
            <a:r>
              <a:rPr lang="en-US" sz="1200" dirty="0" err="1">
                <a:solidFill>
                  <a:srgbClr val="1D86CD"/>
                </a:solidFill>
                <a:latin typeface="Consolas"/>
                <a:ea typeface="ヒラギノ角ゴ ProN W3"/>
                <a:cs typeface="Consolas"/>
              </a:rPr>
              <a:t>sc.kafkaStream</a:t>
            </a:r>
            <a:r>
              <a:rPr lang="en-US" sz="1200" dirty="0">
                <a:solidFill>
                  <a:srgbClr val="1D86CD"/>
                </a:solidFill>
                <a:latin typeface="Consolas"/>
                <a:ea typeface="ヒラギノ角ゴ ProN W3"/>
                <a:cs typeface="Consolas"/>
              </a:rPr>
              <a:t>(...)</a:t>
            </a:r>
          </a:p>
          <a:p>
            <a:pPr>
              <a:defRPr/>
            </a:pPr>
            <a:r>
              <a:rPr lang="en-US" sz="1200" dirty="0">
                <a:solidFill>
                  <a:prstClr val="black"/>
                </a:solidFill>
                <a:latin typeface="Consolas"/>
                <a:ea typeface="ヒラギノ角ゴ ProN W3"/>
                <a:cs typeface="Consolas"/>
              </a:rPr>
              <a: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filtered = </a:t>
            </a:r>
            <a:r>
              <a:rPr lang="en-US" sz="1200" dirty="0" err="1">
                <a:solidFill>
                  <a:srgbClr val="B50B1B"/>
                </a:solidFill>
                <a:latin typeface="Consolas"/>
                <a:ea typeface="ヒラギノ角ゴ ProN W3"/>
                <a:cs typeface="Consolas"/>
              </a:rPr>
              <a:t>file.filter</a:t>
            </a:r>
            <a:r>
              <a:rPr lang="en-US" sz="1200" dirty="0">
                <a:solidFill>
                  <a:srgbClr val="B50B1B"/>
                </a:solidFill>
                <a:latin typeface="Consolas"/>
                <a:ea typeface="ヒラギノ角ゴ ProN W3"/>
                <a:cs typeface="Consolas"/>
              </a:rPr>
              <a:t>(_.contains(“ERROR”))</a:t>
            </a:r>
          </a:p>
          <a:p>
            <a:pPr>
              <a:defRPr/>
            </a:pPr>
            <a:r>
              <a:rPr lang="en-US" sz="1200" dirty="0">
                <a:solidFill>
                  <a:srgbClr val="B50B1B"/>
                </a:solidFill>
                <a:latin typeface="Consolas"/>
                <a:ea typeface="ヒラギノ角ゴ ProN W3"/>
                <a:cs typeface="Consolas"/>
              </a:rPr>
              <a:t>    </a:t>
            </a:r>
            <a:r>
              <a:rPr lang="en-US" sz="1200" dirty="0" err="1">
                <a:solidFill>
                  <a:srgbClr val="B50B1B"/>
                </a:solidFill>
                <a:latin typeface="Consolas"/>
                <a:ea typeface="ヒラギノ角ゴ ProN W3"/>
                <a:cs typeface="Consolas"/>
              </a:rPr>
              <a:t>val</a:t>
            </a:r>
            <a:r>
              <a:rPr lang="en-US" sz="1200" dirty="0">
                <a:solidFill>
                  <a:srgbClr val="B50B1B"/>
                </a:solidFill>
                <a:latin typeface="Consolas"/>
                <a:ea typeface="ヒラギノ角ゴ ProN W3"/>
                <a:cs typeface="Consolas"/>
              </a:rPr>
              <a:t> mapped = </a:t>
            </a:r>
            <a:r>
              <a:rPr lang="en-US" sz="1200" dirty="0" err="1">
                <a:solidFill>
                  <a:srgbClr val="B50B1B"/>
                </a:solidFill>
                <a:latin typeface="Consolas"/>
                <a:ea typeface="ヒラギノ角ゴ ProN W3"/>
                <a:cs typeface="Consolas"/>
              </a:rPr>
              <a:t>filtered.map</a:t>
            </a:r>
            <a:r>
              <a:rPr lang="en-US" sz="1200" dirty="0">
                <a:solidFill>
                  <a:srgbClr val="B50B1B"/>
                </a:solidFill>
                <a:latin typeface="Consolas"/>
                <a:ea typeface="ヒラギノ角ゴ ProN W3"/>
                <a:cs typeface="Consolas"/>
              </a:rPr>
              <a:t>(...)</a:t>
            </a:r>
          </a:p>
          <a:p>
            <a:pPr>
              <a:defRPr/>
            </a:pPr>
            <a:r>
              <a:rPr lang="en-US" sz="1200" dirty="0">
                <a:solidFill>
                  <a:srgbClr val="B50B1B"/>
                </a:solidFill>
                <a:latin typeface="Consolas"/>
                <a:ea typeface="ヒラギノ角ゴ ProN W3"/>
                <a:cs typeface="Consolas"/>
              </a:rPr>
              <a:t>    ...</a:t>
            </a:r>
          </a:p>
          <a:p>
            <a:pPr>
              <a:defRPr/>
            </a:pPr>
            <a:r>
              <a:rPr lang="en-US" sz="1200" dirty="0">
                <a:solidFill>
                  <a:prstClr val="black"/>
                </a:solidFill>
                <a:latin typeface="Consolas"/>
                <a:ea typeface="ヒラギノ角ゴ ProN W3"/>
                <a:cs typeface="Consolas"/>
              </a:rPr>
              <a:t>  }</a:t>
            </a:r>
          </a:p>
          <a:p>
            <a:pPr>
              <a:defRPr/>
            </a:pPr>
            <a:r>
              <a:rPr lang="en-US" sz="1200" dirty="0">
                <a:solidFill>
                  <a:prstClr val="black"/>
                </a:solidFill>
                <a:latin typeface="Consolas"/>
                <a:ea typeface="ヒラギノ角ゴ ProN W3"/>
                <a:cs typeface="Consolas"/>
              </a:rPr>
              <a:t>}</a:t>
            </a:r>
          </a:p>
        </p:txBody>
      </p:sp>
    </p:spTree>
    <p:extLst>
      <p:ext uri="{BB962C8B-B14F-4D97-AF65-F5344CB8AC3E}">
        <p14:creationId xmlns:p14="http://schemas.microsoft.com/office/powerpoint/2010/main" val="3854385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Elsayed Hemayed</a:t>
            </a:r>
          </a:p>
        </p:txBody>
      </p:sp>
      <p:sp>
        <p:nvSpPr>
          <p:cNvPr id="5" name="TextBox 4"/>
          <p:cNvSpPr txBox="1"/>
          <p:nvPr/>
        </p:nvSpPr>
        <p:spPr>
          <a:xfrm>
            <a:off x="76200" y="6096000"/>
            <a:ext cx="8915400" cy="307777"/>
          </a:xfrm>
          <a:prstGeom prst="rect">
            <a:avLst/>
          </a:prstGeom>
          <a:noFill/>
        </p:spPr>
        <p:txBody>
          <a:bodyPr wrap="square" rtlCol="0">
            <a:spAutoFit/>
          </a:bodyPr>
          <a:lstStyle/>
          <a:p>
            <a:r>
              <a:rPr lang="en-US" sz="1400" dirty="0"/>
              <a:t>Some of the slides are from Apache Spark Website</a:t>
            </a:r>
          </a:p>
        </p:txBody>
      </p:sp>
      <p:sp>
        <p:nvSpPr>
          <p:cNvPr id="4" name="AutoShape 2" descr="Image result for hbas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Apache Structured Streaming for End-to-End Real-Time Application | by  Shuhana | intelligentmachines | Mediu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descr="Apache Structured Streaming for End-to-End Real-Time Application | by  Shuhana | intelligentmachines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2208781"/>
            <a:ext cx="2133600" cy="183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98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Google Shape;298;p41"/>
          <p:cNvSpPr txBox="1">
            <a:spLocks noGrp="1" noChangeArrowheads="1"/>
          </p:cNvSpPr>
          <p:nvPr>
            <p:ph type="title"/>
          </p:nvPr>
        </p:nvSpPr>
        <p:spPr/>
        <p:txBody>
          <a:bodyPr>
            <a:normAutofit/>
          </a:bodyPr>
          <a:lstStyle/>
          <a:p>
            <a:r>
              <a:rPr lang="en-US" altLang="he-IL" dirty="0">
                <a:sym typeface="Calibri" panose="020F0502020204030204" pitchFamily="34" charset="0"/>
              </a:rPr>
              <a:t>Why </a:t>
            </a:r>
            <a:r>
              <a:rPr lang="he-IL" altLang="he-IL" dirty="0">
                <a:sym typeface="Calibri" panose="020F0502020204030204" pitchFamily="34" charset="0"/>
              </a:rPr>
              <a:t>Structured Streaming</a:t>
            </a:r>
          </a:p>
        </p:txBody>
      </p:sp>
      <p:sp>
        <p:nvSpPr>
          <p:cNvPr id="299" name="Google Shape;299;p41">
            <a:extLst>
              <a:ext uri="{FF2B5EF4-FFF2-40B4-BE49-F238E27FC236}">
                <a16:creationId xmlns:a16="http://schemas.microsoft.com/office/drawing/2014/main" id="{9D1D7A90-A1FC-415D-A84F-FC519A322B8E}"/>
              </a:ext>
            </a:extLst>
          </p:cNvPr>
          <p:cNvSpPr txBox="1">
            <a:spLocks noGrp="1"/>
          </p:cNvSpPr>
          <p:nvPr>
            <p:ph idx="1"/>
          </p:nvPr>
        </p:nvSpPr>
        <p:spPr/>
        <p:txBody>
          <a:bodyPr>
            <a:normAutofit fontScale="77500" lnSpcReduction="20000"/>
          </a:bodyPr>
          <a:lstStyle/>
          <a:p>
            <a:r>
              <a:rPr lang="en-US" dirty="0"/>
              <a:t>The need arises for </a:t>
            </a:r>
            <a:r>
              <a:rPr lang="en-US" altLang="he-IL" dirty="0">
                <a:latin typeface="Calibri" panose="020F0502020204030204" pitchFamily="34" charset="0"/>
                <a:cs typeface="Calibri" panose="020F0502020204030204" pitchFamily="34" charset="0"/>
                <a:sym typeface="Calibri" panose="020F0502020204030204" pitchFamily="34" charset="0"/>
              </a:rPr>
              <a:t>s</a:t>
            </a:r>
            <a:r>
              <a:rPr lang="he-IL" altLang="he-IL" dirty="0">
                <a:latin typeface="Calibri" panose="020F0502020204030204" pitchFamily="34" charset="0"/>
                <a:cs typeface="Calibri" panose="020F0502020204030204" pitchFamily="34" charset="0"/>
                <a:sym typeface="Calibri" panose="020F0502020204030204" pitchFamily="34" charset="0"/>
              </a:rPr>
              <a:t>tateful streaming </a:t>
            </a:r>
            <a:r>
              <a:rPr lang="en-US" altLang="he-IL" dirty="0">
                <a:latin typeface="Calibri" panose="020F0502020204030204" pitchFamily="34" charset="0"/>
                <a:cs typeface="Calibri" panose="020F0502020204030204" pitchFamily="34" charset="0"/>
                <a:sym typeface="Calibri" panose="020F0502020204030204" pitchFamily="34" charset="0"/>
              </a:rPr>
              <a:t>better than </a:t>
            </a:r>
            <a:r>
              <a:rPr lang="he-IL" altLang="he-IL" dirty="0">
                <a:latin typeface="Calibri" panose="020F0502020204030204" pitchFamily="34" charset="0"/>
                <a:cs typeface="Calibri" panose="020F0502020204030204" pitchFamily="34" charset="0"/>
                <a:sym typeface="Calibri" panose="020F0502020204030204" pitchFamily="34" charset="0"/>
              </a:rPr>
              <a:t>via “local” aggregations</a:t>
            </a:r>
            <a:r>
              <a:rPr lang="en-US" altLang="he-IL" dirty="0">
                <a:latin typeface="Calibri" panose="020F0502020204030204" pitchFamily="34" charset="0"/>
                <a:cs typeface="Calibri" panose="020F0502020204030204" pitchFamily="34" charset="0"/>
                <a:sym typeface="Calibri" panose="020F0502020204030204" pitchFamily="34" charset="0"/>
              </a:rPr>
              <a:t>.</a:t>
            </a:r>
          </a:p>
          <a:p>
            <a:r>
              <a:rPr lang="en-US" dirty="0"/>
              <a:t>You should write simple queries &amp; Spark should continuously update the answer</a:t>
            </a:r>
          </a:p>
          <a:p>
            <a:endParaRPr lang="en-US" dirty="0"/>
          </a:p>
          <a:p>
            <a:r>
              <a:rPr lang="en-US" dirty="0"/>
              <a:t>Spark 2.0 introduced Structured Streaming</a:t>
            </a:r>
          </a:p>
          <a:p>
            <a:r>
              <a:rPr lang="en-US" dirty="0"/>
              <a:t>Enables running continuous, incremental processes</a:t>
            </a:r>
          </a:p>
          <a:p>
            <a:pPr lvl="1"/>
            <a:r>
              <a:rPr lang="en-US" dirty="0"/>
              <a:t>Basically manages the state for you</a:t>
            </a:r>
          </a:p>
          <a:p>
            <a:r>
              <a:rPr lang="en-US" dirty="0"/>
              <a:t>Built on Spark SQL </a:t>
            </a:r>
          </a:p>
          <a:p>
            <a:pPr lvl="1"/>
            <a:r>
              <a:rPr lang="en-US" dirty="0" err="1"/>
              <a:t>DataFrame</a:t>
            </a:r>
            <a:r>
              <a:rPr lang="en-US" dirty="0"/>
              <a:t>/Dataset API</a:t>
            </a:r>
          </a:p>
          <a:p>
            <a:pPr lvl="1"/>
            <a:r>
              <a:rPr lang="en-US" dirty="0"/>
              <a:t>Catalyst Optimizer</a:t>
            </a:r>
          </a:p>
          <a:p>
            <a:r>
              <a:rPr lang="en-US" dirty="0"/>
              <a:t>Many other features</a:t>
            </a:r>
          </a:p>
        </p:txBody>
      </p:sp>
    </p:spTree>
    <p:extLst>
      <p:ext uri="{BB962C8B-B14F-4D97-AF65-F5344CB8AC3E}">
        <p14:creationId xmlns:p14="http://schemas.microsoft.com/office/powerpoint/2010/main" val="3126272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1811654" y="1973669"/>
            <a:ext cx="975515" cy="530163"/>
          </a:xfrm>
          <a:prstGeom prst="rightArrow">
            <a:avLst>
              <a:gd name="adj1" fmla="val 68396"/>
              <a:gd name="adj2" fmla="val 488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5" name="Rectangle 4"/>
          <p:cNvSpPr/>
          <p:nvPr/>
        </p:nvSpPr>
        <p:spPr>
          <a:xfrm>
            <a:off x="1640205" y="2037863"/>
            <a:ext cx="117309" cy="3735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6" name="Rectangle 5"/>
          <p:cNvSpPr/>
          <p:nvPr/>
        </p:nvSpPr>
        <p:spPr>
          <a:xfrm>
            <a:off x="1468755" y="2037863"/>
            <a:ext cx="117309" cy="3735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7" name="Rectangle 6"/>
          <p:cNvSpPr/>
          <p:nvPr/>
        </p:nvSpPr>
        <p:spPr>
          <a:xfrm>
            <a:off x="1297305" y="2037863"/>
            <a:ext cx="117309" cy="3735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8" name="Rectangle 7"/>
          <p:cNvSpPr/>
          <p:nvPr/>
        </p:nvSpPr>
        <p:spPr>
          <a:xfrm>
            <a:off x="1125855" y="2037863"/>
            <a:ext cx="117309" cy="3735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graphicFrame>
        <p:nvGraphicFramePr>
          <p:cNvPr id="10" name="Table 9"/>
          <p:cNvGraphicFramePr>
            <a:graphicFrameLocks noGrp="1"/>
          </p:cNvGraphicFramePr>
          <p:nvPr/>
        </p:nvGraphicFramePr>
        <p:xfrm>
          <a:off x="3381153" y="1918674"/>
          <a:ext cx="1774710" cy="764912"/>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0"/>
                  </a:ext>
                </a:extLst>
              </a:tr>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1"/>
                  </a:ext>
                </a:extLst>
              </a:tr>
              <a:tr h="191228">
                <a:tc>
                  <a:txBody>
                    <a:bodyPr/>
                    <a:lstStyle/>
                    <a:p>
                      <a:endParaRPr lang="en-US" sz="800"/>
                    </a:p>
                  </a:txBody>
                  <a:tcPr marL="41048" marR="41048" marT="20525" marB="20525"/>
                </a:tc>
                <a:tc>
                  <a:txBody>
                    <a:bodyPr/>
                    <a:lstStyle/>
                    <a:p>
                      <a:endParaRPr lang="en-US" sz="800"/>
                    </a:p>
                  </a:txBody>
                  <a:tcPr marL="41048" marR="41048" marT="20525" marB="20525"/>
                </a:tc>
                <a:tc>
                  <a:txBody>
                    <a:bodyPr/>
                    <a:lstStyle/>
                    <a:p>
                      <a:endParaRPr lang="en-US" sz="800"/>
                    </a:p>
                  </a:txBody>
                  <a:tcPr marL="41048" marR="41048" marT="20525" marB="20525"/>
                </a:tc>
                <a:extLst>
                  <a:ext uri="{0D108BD9-81ED-4DB2-BD59-A6C34878D82A}">
                    <a16:rowId xmlns:a16="http://schemas.microsoft.com/office/drawing/2014/main" val="10002"/>
                  </a:ext>
                </a:extLst>
              </a:tr>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nvGraphicFramePr>
        <p:xfrm>
          <a:off x="3381153" y="2756832"/>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tc>
                <a:tc>
                  <a:txBody>
                    <a:bodyPr/>
                    <a:lstStyle/>
                    <a:p>
                      <a:endParaRPr lang="en-US" sz="800" dirty="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3381153" y="3071700"/>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381153" y="3386568"/>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tc>
                <a:tc>
                  <a:txBody>
                    <a:bodyPr/>
                    <a:lstStyle/>
                    <a:p>
                      <a:endParaRPr lang="en-US" sz="800" dirty="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3381153" y="3701436"/>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extLst>
                  <a:ext uri="{0D108BD9-81ED-4DB2-BD59-A6C34878D82A}">
                    <a16:rowId xmlns:a16="http://schemas.microsoft.com/office/drawing/2014/main" val="10000"/>
                  </a:ext>
                </a:extLst>
              </a:tr>
            </a:tbl>
          </a:graphicData>
        </a:graphic>
      </p:graphicFrame>
      <p:cxnSp>
        <p:nvCxnSpPr>
          <p:cNvPr id="17" name="Curved Connector 16"/>
          <p:cNvCxnSpPr>
            <a:stCxn id="5" idx="2"/>
            <a:endCxn id="12" idx="1"/>
          </p:cNvCxnSpPr>
          <p:nvPr/>
        </p:nvCxnSpPr>
        <p:spPr>
          <a:xfrm rot="16200000" flipH="1">
            <a:off x="2299523" y="1758592"/>
            <a:ext cx="476604" cy="1686656"/>
          </a:xfrm>
          <a:prstGeom prst="curved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2"/>
            <a:endCxn id="13" idx="1"/>
          </p:cNvCxnSpPr>
          <p:nvPr/>
        </p:nvCxnSpPr>
        <p:spPr>
          <a:xfrm rot="16200000" flipH="1">
            <a:off x="2056364" y="1830301"/>
            <a:ext cx="791472" cy="1858106"/>
          </a:xfrm>
          <a:prstGeom prst="curved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7" idx="2"/>
            <a:endCxn id="14" idx="1"/>
          </p:cNvCxnSpPr>
          <p:nvPr/>
        </p:nvCxnSpPr>
        <p:spPr>
          <a:xfrm rot="16200000" flipH="1">
            <a:off x="1813205" y="1902010"/>
            <a:ext cx="1106340" cy="2029556"/>
          </a:xfrm>
          <a:prstGeom prst="curved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8" idx="2"/>
            <a:endCxn id="15" idx="1"/>
          </p:cNvCxnSpPr>
          <p:nvPr/>
        </p:nvCxnSpPr>
        <p:spPr>
          <a:xfrm rot="16200000" flipH="1">
            <a:off x="1570046" y="1973719"/>
            <a:ext cx="1421208" cy="2201006"/>
          </a:xfrm>
          <a:prstGeom prst="curved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79487" y="1556154"/>
            <a:ext cx="1217794" cy="300082"/>
          </a:xfrm>
          <a:prstGeom prst="rect">
            <a:avLst/>
          </a:prstGeom>
          <a:noFill/>
        </p:spPr>
        <p:txBody>
          <a:bodyPr wrap="square" rtlCol="0">
            <a:spAutoFit/>
          </a:bodyPr>
          <a:lstStyle/>
          <a:p>
            <a:r>
              <a:rPr lang="en-US" sz="1350">
                <a:latin typeface="Source Sans Pro Light" charset="0"/>
                <a:ea typeface="Source Sans Pro Light" charset="0"/>
                <a:cs typeface="Source Sans Pro Light" charset="0"/>
              </a:rPr>
              <a:t>Data stream</a:t>
            </a:r>
            <a:endParaRPr lang="en-US" sz="1350" dirty="0">
              <a:latin typeface="Source Sans Pro Light" charset="0"/>
              <a:ea typeface="Source Sans Pro Light" charset="0"/>
              <a:cs typeface="Source Sans Pro Light" charset="0"/>
            </a:endParaRPr>
          </a:p>
        </p:txBody>
      </p:sp>
      <p:sp>
        <p:nvSpPr>
          <p:cNvPr id="32" name="TextBox 31"/>
          <p:cNvSpPr txBox="1"/>
          <p:nvPr/>
        </p:nvSpPr>
        <p:spPr>
          <a:xfrm>
            <a:off x="3496075" y="1556154"/>
            <a:ext cx="1661271" cy="300082"/>
          </a:xfrm>
          <a:prstGeom prst="rect">
            <a:avLst/>
          </a:prstGeom>
          <a:noFill/>
        </p:spPr>
        <p:txBody>
          <a:bodyPr wrap="square" rtlCol="0">
            <a:spAutoFit/>
          </a:bodyPr>
          <a:lstStyle/>
          <a:p>
            <a:r>
              <a:rPr lang="en-US" sz="1350" dirty="0">
                <a:latin typeface="Source Sans Pro Light" charset="0"/>
                <a:ea typeface="Source Sans Pro Light" charset="0"/>
                <a:cs typeface="Source Sans Pro Light" charset="0"/>
              </a:rPr>
              <a:t>Unbounded Table</a:t>
            </a:r>
          </a:p>
        </p:txBody>
      </p:sp>
      <p:sp>
        <p:nvSpPr>
          <p:cNvPr id="33" name="TextBox 32"/>
          <p:cNvSpPr txBox="1"/>
          <p:nvPr/>
        </p:nvSpPr>
        <p:spPr>
          <a:xfrm>
            <a:off x="5127722" y="2252232"/>
            <a:ext cx="2059443" cy="1200329"/>
          </a:xfrm>
          <a:prstGeom prst="rect">
            <a:avLst/>
          </a:prstGeom>
          <a:noFill/>
        </p:spPr>
        <p:txBody>
          <a:bodyPr wrap="square" rtlCol="0">
            <a:spAutoFit/>
          </a:bodyPr>
          <a:lstStyle/>
          <a:p>
            <a:pPr algn="ctr"/>
            <a:r>
              <a:rPr lang="en-US" sz="1350" dirty="0">
                <a:latin typeface="Source Sans Pro Light" charset="0"/>
                <a:ea typeface="Source Sans Pro Light" charset="0"/>
                <a:cs typeface="Source Sans Pro Light" charset="0"/>
              </a:rPr>
              <a:t>new data in the </a:t>
            </a:r>
          </a:p>
          <a:p>
            <a:pPr algn="ctr"/>
            <a:r>
              <a:rPr lang="en-US" sz="1350" dirty="0">
                <a:latin typeface="Source Sans Pro Light" charset="0"/>
                <a:ea typeface="Source Sans Pro Light" charset="0"/>
                <a:cs typeface="Source Sans Pro Light" charset="0"/>
              </a:rPr>
              <a:t>data stream</a:t>
            </a:r>
          </a:p>
          <a:p>
            <a:pPr algn="ctr"/>
            <a:r>
              <a:rPr lang="en-US" sz="1350" dirty="0">
                <a:latin typeface="Source Sans Pro Light" charset="0"/>
                <a:ea typeface="Source Sans Pro Light" charset="0"/>
                <a:cs typeface="Source Sans Pro Light" charset="0"/>
              </a:rPr>
              <a:t> </a:t>
            </a:r>
            <a:r>
              <a:rPr lang="en-US" b="1" dirty="0">
                <a:latin typeface="Source Sans Pro Light" charset="0"/>
                <a:ea typeface="Source Sans Pro Light" charset="0"/>
                <a:cs typeface="Source Sans Pro Light" charset="0"/>
              </a:rPr>
              <a:t>= </a:t>
            </a:r>
            <a:endParaRPr lang="en-US" sz="1350" b="1" dirty="0">
              <a:latin typeface="Source Sans Pro Light" charset="0"/>
              <a:ea typeface="Source Sans Pro Light" charset="0"/>
              <a:cs typeface="Source Sans Pro Light" charset="0"/>
            </a:endParaRPr>
          </a:p>
          <a:p>
            <a:pPr algn="ctr"/>
            <a:r>
              <a:rPr lang="en-US" sz="1350" dirty="0">
                <a:latin typeface="Source Sans Pro Light" charset="0"/>
                <a:ea typeface="Source Sans Pro Light" charset="0"/>
                <a:cs typeface="Source Sans Pro Light" charset="0"/>
              </a:rPr>
              <a:t>new rows appended </a:t>
            </a:r>
          </a:p>
          <a:p>
            <a:pPr algn="ctr"/>
            <a:r>
              <a:rPr lang="en-US" sz="1350" dirty="0">
                <a:latin typeface="Source Sans Pro Light" charset="0"/>
                <a:ea typeface="Source Sans Pro Light" charset="0"/>
                <a:cs typeface="Source Sans Pro Light" charset="0"/>
              </a:rPr>
              <a:t>to an unbounded table</a:t>
            </a:r>
          </a:p>
        </p:txBody>
      </p:sp>
      <p:sp>
        <p:nvSpPr>
          <p:cNvPr id="38" name="TextBox 37"/>
          <p:cNvSpPr txBox="1"/>
          <p:nvPr/>
        </p:nvSpPr>
        <p:spPr>
          <a:xfrm>
            <a:off x="2368747" y="4174773"/>
            <a:ext cx="3508951" cy="323165"/>
          </a:xfrm>
          <a:prstGeom prst="rect">
            <a:avLst/>
          </a:prstGeom>
          <a:noFill/>
        </p:spPr>
        <p:txBody>
          <a:bodyPr wrap="square" rtlCol="0">
            <a:spAutoFit/>
          </a:bodyPr>
          <a:lstStyle/>
          <a:p>
            <a:pPr algn="ctr"/>
            <a:r>
              <a:rPr lang="en-US" sz="1500" dirty="0">
                <a:latin typeface="Source Sans Pro Light" charset="0"/>
                <a:ea typeface="Source Sans Pro Light" charset="0"/>
                <a:cs typeface="Source Sans Pro Light" charset="0"/>
              </a:rPr>
              <a:t>Data stream as an unbounded table</a:t>
            </a:r>
          </a:p>
        </p:txBody>
      </p:sp>
      <p:sp>
        <p:nvSpPr>
          <p:cNvPr id="39" name="Rectangle 38"/>
          <p:cNvSpPr/>
          <p:nvPr/>
        </p:nvSpPr>
        <p:spPr>
          <a:xfrm>
            <a:off x="958758" y="1263374"/>
            <a:ext cx="7270842" cy="4146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Treat Streams as Unbounded Tables</a:t>
            </a:r>
          </a:p>
        </p:txBody>
      </p:sp>
    </p:spTree>
    <p:extLst>
      <p:ext uri="{BB962C8B-B14F-4D97-AF65-F5344CB8AC3E}">
        <p14:creationId xmlns:p14="http://schemas.microsoft.com/office/powerpoint/2010/main" val="1879084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API</a:t>
            </a:r>
          </a:p>
        </p:txBody>
      </p:sp>
      <p:sp>
        <p:nvSpPr>
          <p:cNvPr id="3" name="Slide Number Placeholder 2"/>
          <p:cNvSpPr>
            <a:spLocks noGrp="1"/>
          </p:cNvSpPr>
          <p:nvPr>
            <p:ph type="sldNum" sz="quarter" idx="12"/>
          </p:nvPr>
        </p:nvSpPr>
        <p:spPr/>
        <p:txBody>
          <a:bodyPr/>
          <a:lstStyle/>
          <a:p>
            <a:fld id="{71BD4A25-22B2-48E3-9FC3-0D375F0F72AF}" type="slidenum">
              <a:rPr lang="en-US" smtClean="0"/>
              <a:t>47</a:t>
            </a:fld>
            <a:endParaRPr lang="en-US"/>
          </a:p>
        </p:txBody>
      </p:sp>
      <p:graphicFrame>
        <p:nvGraphicFramePr>
          <p:cNvPr id="4" name="Table 3"/>
          <p:cNvGraphicFramePr>
            <a:graphicFrameLocks noGrp="1"/>
          </p:cNvGraphicFramePr>
          <p:nvPr/>
        </p:nvGraphicFramePr>
        <p:xfrm>
          <a:off x="1905000" y="2603205"/>
          <a:ext cx="1774710" cy="764912"/>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0"/>
                  </a:ext>
                </a:extLst>
              </a:tr>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1"/>
                  </a:ext>
                </a:extLst>
              </a:tr>
              <a:tr h="191228">
                <a:tc>
                  <a:txBody>
                    <a:bodyPr/>
                    <a:lstStyle/>
                    <a:p>
                      <a:endParaRPr lang="en-US" sz="800"/>
                    </a:p>
                  </a:txBody>
                  <a:tcPr marL="41048" marR="41048" marT="20525" marB="20525"/>
                </a:tc>
                <a:tc>
                  <a:txBody>
                    <a:bodyPr/>
                    <a:lstStyle/>
                    <a:p>
                      <a:endParaRPr lang="en-US" sz="800"/>
                    </a:p>
                  </a:txBody>
                  <a:tcPr marL="41048" marR="41048" marT="20525" marB="20525"/>
                </a:tc>
                <a:tc>
                  <a:txBody>
                    <a:bodyPr/>
                    <a:lstStyle/>
                    <a:p>
                      <a:endParaRPr lang="en-US" sz="800"/>
                    </a:p>
                  </a:txBody>
                  <a:tcPr marL="41048" marR="41048" marT="20525" marB="20525"/>
                </a:tc>
                <a:extLst>
                  <a:ext uri="{0D108BD9-81ED-4DB2-BD59-A6C34878D82A}">
                    <a16:rowId xmlns:a16="http://schemas.microsoft.com/office/drawing/2014/main" val="10002"/>
                  </a:ext>
                </a:extLst>
              </a:tr>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181600" y="2590800"/>
          <a:ext cx="1774710" cy="764912"/>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0"/>
                  </a:ext>
                </a:extLst>
              </a:tr>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1"/>
                  </a:ext>
                </a:extLst>
              </a:tr>
              <a:tr h="191228">
                <a:tc>
                  <a:txBody>
                    <a:bodyPr/>
                    <a:lstStyle/>
                    <a:p>
                      <a:endParaRPr lang="en-US" sz="800"/>
                    </a:p>
                  </a:txBody>
                  <a:tcPr marL="41048" marR="41048" marT="20525" marB="20525"/>
                </a:tc>
                <a:tc>
                  <a:txBody>
                    <a:bodyPr/>
                    <a:lstStyle/>
                    <a:p>
                      <a:endParaRPr lang="en-US" sz="800"/>
                    </a:p>
                  </a:txBody>
                  <a:tcPr marL="41048" marR="41048" marT="20525" marB="20525"/>
                </a:tc>
                <a:tc>
                  <a:txBody>
                    <a:bodyPr/>
                    <a:lstStyle/>
                    <a:p>
                      <a:endParaRPr lang="en-US" sz="800"/>
                    </a:p>
                  </a:txBody>
                  <a:tcPr marL="41048" marR="41048" marT="20525" marB="20525"/>
                </a:tc>
                <a:extLst>
                  <a:ext uri="{0D108BD9-81ED-4DB2-BD59-A6C34878D82A}">
                    <a16:rowId xmlns:a16="http://schemas.microsoft.com/office/drawing/2014/main" val="10002"/>
                  </a:ext>
                </a:extLst>
              </a:tr>
              <a:tr h="191228">
                <a:tc>
                  <a:txBody>
                    <a:bodyPr/>
                    <a:lstStyle/>
                    <a:p>
                      <a:endParaRPr lang="en-US" sz="800" dirty="0"/>
                    </a:p>
                  </a:txBody>
                  <a:tcPr marL="41048" marR="41048" marT="20525" marB="20525"/>
                </a:tc>
                <a:tc>
                  <a:txBody>
                    <a:bodyPr/>
                    <a:lstStyle/>
                    <a:p>
                      <a:endParaRPr lang="en-US" sz="80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181600" y="3428958"/>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tc>
                <a:tc>
                  <a:txBody>
                    <a:bodyPr/>
                    <a:lstStyle/>
                    <a:p>
                      <a:endParaRPr lang="en-US" sz="800" dirty="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5181600" y="3743826"/>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81600" y="4058694"/>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tc>
                <a:tc>
                  <a:txBody>
                    <a:bodyPr/>
                    <a:lstStyle/>
                    <a:p>
                      <a:endParaRPr lang="en-US" sz="800" dirty="0"/>
                    </a:p>
                  </a:txBody>
                  <a:tcPr marL="41048" marR="41048" marT="20525" marB="20525"/>
                </a:tc>
                <a:tc>
                  <a:txBody>
                    <a:bodyPr/>
                    <a:lstStyle/>
                    <a:p>
                      <a:endParaRPr lang="en-US" sz="800" dirty="0"/>
                    </a:p>
                  </a:txBody>
                  <a:tcPr marL="41048" marR="41048" marT="20525" marB="20525"/>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5181600" y="4373562"/>
          <a:ext cx="1774710" cy="191228"/>
        </p:xfrm>
        <a:graphic>
          <a:graphicData uri="http://schemas.openxmlformats.org/drawingml/2006/table">
            <a:tbl>
              <a:tblPr bandRow="1">
                <a:tableStyleId>{C4B1156A-380E-4F78-BDF5-A606A8083BF9}</a:tableStyleId>
              </a:tblPr>
              <a:tblGrid>
                <a:gridCol w="591570">
                  <a:extLst>
                    <a:ext uri="{9D8B030D-6E8A-4147-A177-3AD203B41FA5}">
                      <a16:colId xmlns:a16="http://schemas.microsoft.com/office/drawing/2014/main" val="20000"/>
                    </a:ext>
                  </a:extLst>
                </a:gridCol>
                <a:gridCol w="591570">
                  <a:extLst>
                    <a:ext uri="{9D8B030D-6E8A-4147-A177-3AD203B41FA5}">
                      <a16:colId xmlns:a16="http://schemas.microsoft.com/office/drawing/2014/main" val="20001"/>
                    </a:ext>
                  </a:extLst>
                </a:gridCol>
                <a:gridCol w="591570">
                  <a:extLst>
                    <a:ext uri="{9D8B030D-6E8A-4147-A177-3AD203B41FA5}">
                      <a16:colId xmlns:a16="http://schemas.microsoft.com/office/drawing/2014/main" val="20002"/>
                    </a:ext>
                  </a:extLst>
                </a:gridCol>
              </a:tblGrid>
              <a:tr h="191228">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tc>
                  <a:txBody>
                    <a:bodyPr/>
                    <a:lstStyle/>
                    <a:p>
                      <a:endParaRPr lang="en-US" sz="800" dirty="0"/>
                    </a:p>
                  </a:txBody>
                  <a:tcPr marL="41048" marR="41048" marT="20525" marB="20525">
                    <a:solidFill>
                      <a:srgbClr val="FFF2E2"/>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2096076" y="1878550"/>
            <a:ext cx="1558825" cy="646331"/>
          </a:xfrm>
          <a:prstGeom prst="rect">
            <a:avLst/>
          </a:prstGeom>
        </p:spPr>
        <p:txBody>
          <a:bodyPr wrap="none">
            <a:spAutoFit/>
          </a:bodyPr>
          <a:lstStyle/>
          <a:p>
            <a:r>
              <a:rPr lang="en-US" dirty="0"/>
              <a:t>static data = </a:t>
            </a:r>
          </a:p>
          <a:p>
            <a:r>
              <a:rPr lang="en-US" dirty="0"/>
              <a:t>bounded table</a:t>
            </a:r>
          </a:p>
        </p:txBody>
      </p:sp>
      <p:sp>
        <p:nvSpPr>
          <p:cNvPr id="11" name="Rectangle 10"/>
          <p:cNvSpPr/>
          <p:nvPr/>
        </p:nvSpPr>
        <p:spPr>
          <a:xfrm>
            <a:off x="5130671" y="1878550"/>
            <a:ext cx="1855380" cy="646331"/>
          </a:xfrm>
          <a:prstGeom prst="rect">
            <a:avLst/>
          </a:prstGeom>
        </p:spPr>
        <p:txBody>
          <a:bodyPr wrap="none">
            <a:spAutoFit/>
          </a:bodyPr>
          <a:lstStyle/>
          <a:p>
            <a:r>
              <a:rPr lang="en-US" dirty="0"/>
              <a:t>streaming data = </a:t>
            </a:r>
          </a:p>
          <a:p>
            <a:r>
              <a:rPr lang="en-US" dirty="0"/>
              <a:t>unbounded table </a:t>
            </a:r>
          </a:p>
        </p:txBody>
      </p:sp>
      <p:sp>
        <p:nvSpPr>
          <p:cNvPr id="12" name="Down Arrow 11"/>
          <p:cNvSpPr/>
          <p:nvPr/>
        </p:nvSpPr>
        <p:spPr>
          <a:xfrm>
            <a:off x="7276214" y="3249629"/>
            <a:ext cx="304800" cy="1168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807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hape 159"/>
          <p:cNvGrpSpPr/>
          <p:nvPr/>
        </p:nvGrpSpPr>
        <p:grpSpPr>
          <a:xfrm>
            <a:off x="3489938" y="1313694"/>
            <a:ext cx="1458397" cy="375847"/>
            <a:chOff x="4494825" y="829190"/>
            <a:chExt cx="2384140" cy="555614"/>
          </a:xfrm>
        </p:grpSpPr>
        <p:cxnSp>
          <p:nvCxnSpPr>
            <p:cNvPr id="3" name="Shape 160"/>
            <p:cNvCxnSpPr/>
            <p:nvPr/>
          </p:nvCxnSpPr>
          <p:spPr>
            <a:xfrm flipH="1">
              <a:off x="4494825" y="1080082"/>
              <a:ext cx="250090" cy="304722"/>
            </a:xfrm>
            <a:prstGeom prst="straightConnector1">
              <a:avLst/>
            </a:prstGeom>
            <a:noFill/>
            <a:ln w="19050" cap="flat" cmpd="sng">
              <a:solidFill>
                <a:srgbClr val="000000"/>
              </a:solidFill>
              <a:prstDash val="solid"/>
              <a:round/>
              <a:headEnd type="none" w="lg" len="lg"/>
              <a:tailEnd type="stealth" w="lg" len="lg"/>
            </a:ln>
          </p:spPr>
        </p:cxnSp>
        <p:sp>
          <p:nvSpPr>
            <p:cNvPr id="4" name="Shape 161"/>
            <p:cNvSpPr txBox="1"/>
            <p:nvPr/>
          </p:nvSpPr>
          <p:spPr>
            <a:xfrm>
              <a:off x="4617275" y="829190"/>
              <a:ext cx="2261690" cy="406500"/>
            </a:xfrm>
            <a:prstGeom prst="rect">
              <a:avLst/>
            </a:prstGeom>
            <a:noFill/>
            <a:ln>
              <a:noFill/>
            </a:ln>
          </p:spPr>
          <p:txBody>
            <a:bodyPr lIns="68569" tIns="68569" rIns="68569" bIns="68569" anchor="t" anchorCtr="0">
              <a:noAutofit/>
            </a:bodyPr>
            <a:lstStyle/>
            <a:p>
              <a:pPr algn="ctr"/>
              <a:r>
                <a:rPr lang="en" sz="1200" dirty="0">
                  <a:latin typeface="Source Sans Pro Light" charset="0"/>
                  <a:ea typeface="Source Sans Pro Light" charset="0"/>
                  <a:cs typeface="Source Sans Pro Light" charset="0"/>
                </a:rPr>
                <a:t>Trigger: every 1 sec</a:t>
              </a:r>
            </a:p>
          </p:txBody>
        </p:sp>
      </p:grpSp>
      <p:sp>
        <p:nvSpPr>
          <p:cNvPr id="5" name="Shape 156"/>
          <p:cNvSpPr txBox="1"/>
          <p:nvPr/>
        </p:nvSpPr>
        <p:spPr>
          <a:xfrm>
            <a:off x="3324039" y="1611238"/>
            <a:ext cx="318881" cy="351704"/>
          </a:xfrm>
          <a:prstGeom prst="rect">
            <a:avLst/>
          </a:prstGeom>
          <a:noFill/>
          <a:ln>
            <a:noFill/>
          </a:ln>
        </p:spPr>
        <p:txBody>
          <a:bodyPr lIns="68569" tIns="68569" rIns="68569" bIns="68569" anchor="t" anchorCtr="0">
            <a:noAutofit/>
          </a:bodyPr>
          <a:lstStyle/>
          <a:p>
            <a:pPr algn="ctr"/>
            <a:r>
              <a:rPr lang="en" sz="1200">
                <a:latin typeface="Source Sans Pro Light" charset="0"/>
                <a:ea typeface="Source Sans Pro Light" charset="0"/>
                <a:cs typeface="Source Sans Pro Light" charset="0"/>
              </a:rPr>
              <a:t>1</a:t>
            </a:r>
          </a:p>
        </p:txBody>
      </p:sp>
      <p:sp>
        <p:nvSpPr>
          <p:cNvPr id="6" name="Shape 157"/>
          <p:cNvSpPr txBox="1"/>
          <p:nvPr/>
        </p:nvSpPr>
        <p:spPr>
          <a:xfrm>
            <a:off x="4425322" y="1616606"/>
            <a:ext cx="318881" cy="351704"/>
          </a:xfrm>
          <a:prstGeom prst="rect">
            <a:avLst/>
          </a:prstGeom>
          <a:noFill/>
          <a:ln>
            <a:noFill/>
          </a:ln>
        </p:spPr>
        <p:txBody>
          <a:bodyPr lIns="68569" tIns="68569" rIns="68569" bIns="68569" anchor="t" anchorCtr="0">
            <a:noAutofit/>
          </a:bodyPr>
          <a:lstStyle/>
          <a:p>
            <a:pPr algn="ctr"/>
            <a:r>
              <a:rPr lang="en" sz="1200">
                <a:latin typeface="Source Sans Pro Light" charset="0"/>
                <a:ea typeface="Source Sans Pro Light" charset="0"/>
                <a:cs typeface="Source Sans Pro Light" charset="0"/>
              </a:rPr>
              <a:t>2</a:t>
            </a:r>
          </a:p>
        </p:txBody>
      </p:sp>
      <p:sp>
        <p:nvSpPr>
          <p:cNvPr id="7" name="Shape 158"/>
          <p:cNvSpPr txBox="1"/>
          <p:nvPr/>
        </p:nvSpPr>
        <p:spPr>
          <a:xfrm>
            <a:off x="5511764" y="1616606"/>
            <a:ext cx="318881" cy="351704"/>
          </a:xfrm>
          <a:prstGeom prst="rect">
            <a:avLst/>
          </a:prstGeom>
          <a:noFill/>
          <a:ln>
            <a:noFill/>
          </a:ln>
        </p:spPr>
        <p:txBody>
          <a:bodyPr lIns="68569" tIns="68569" rIns="68569" bIns="68569" anchor="t" anchorCtr="0">
            <a:noAutofit/>
          </a:bodyPr>
          <a:lstStyle/>
          <a:p>
            <a:pPr algn="ctr"/>
            <a:r>
              <a:rPr lang="en" sz="1200">
                <a:latin typeface="Source Sans Pro Light" charset="0"/>
                <a:ea typeface="Source Sans Pro Light" charset="0"/>
                <a:cs typeface="Source Sans Pro Light" charset="0"/>
              </a:rPr>
              <a:t>3</a:t>
            </a:r>
          </a:p>
        </p:txBody>
      </p:sp>
      <p:cxnSp>
        <p:nvCxnSpPr>
          <p:cNvPr id="8" name="Shape 120"/>
          <p:cNvCxnSpPr/>
          <p:nvPr/>
        </p:nvCxnSpPr>
        <p:spPr>
          <a:xfrm>
            <a:off x="3476088" y="2350289"/>
            <a:ext cx="0" cy="1322692"/>
          </a:xfrm>
          <a:prstGeom prst="straightConnector1">
            <a:avLst/>
          </a:prstGeom>
          <a:noFill/>
          <a:ln w="19050" cap="flat" cmpd="sng">
            <a:solidFill>
              <a:srgbClr val="000000"/>
            </a:solidFill>
            <a:prstDash val="solid"/>
            <a:round/>
            <a:headEnd type="none" w="lg" len="lg"/>
            <a:tailEnd type="stealth" w="lg" len="lg"/>
          </a:ln>
        </p:spPr>
      </p:cxnSp>
      <p:sp>
        <p:nvSpPr>
          <p:cNvPr id="9" name="Shape 121"/>
          <p:cNvSpPr/>
          <p:nvPr/>
        </p:nvSpPr>
        <p:spPr>
          <a:xfrm>
            <a:off x="3319322" y="3664567"/>
            <a:ext cx="312790" cy="374503"/>
          </a:xfrm>
          <a:prstGeom prst="rect">
            <a:avLst/>
          </a:prstGeom>
          <a:solidFill>
            <a:srgbClr val="D9EAD3"/>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sp>
        <p:nvSpPr>
          <p:cNvPr id="11" name="Shape 123"/>
          <p:cNvSpPr txBox="1"/>
          <p:nvPr/>
        </p:nvSpPr>
        <p:spPr>
          <a:xfrm>
            <a:off x="1944004" y="3592559"/>
            <a:ext cx="931436" cy="417701"/>
          </a:xfrm>
          <a:prstGeom prst="rect">
            <a:avLst/>
          </a:prstGeom>
          <a:noFill/>
          <a:ln>
            <a:noFill/>
          </a:ln>
        </p:spPr>
        <p:txBody>
          <a:bodyPr lIns="68569" tIns="68569" rIns="68569" bIns="68569" anchor="t" anchorCtr="0">
            <a:noAutofit/>
          </a:bodyPr>
          <a:lstStyle/>
          <a:p>
            <a:r>
              <a:rPr lang="en-US" sz="1350" dirty="0">
                <a:latin typeface="Source Sans Pro Light" charset="0"/>
                <a:ea typeface="Source Sans Pro Light" charset="0"/>
                <a:cs typeface="Source Sans Pro Light" charset="0"/>
              </a:rPr>
              <a:t>Result</a:t>
            </a:r>
            <a:endParaRPr lang="en" sz="1350" dirty="0">
              <a:latin typeface="Source Sans Pro Light" charset="0"/>
              <a:ea typeface="Source Sans Pro Light" charset="0"/>
              <a:cs typeface="Source Sans Pro Light" charset="0"/>
            </a:endParaRPr>
          </a:p>
        </p:txBody>
      </p:sp>
      <p:sp>
        <p:nvSpPr>
          <p:cNvPr id="12" name="Shape 124"/>
          <p:cNvSpPr txBox="1"/>
          <p:nvPr/>
        </p:nvSpPr>
        <p:spPr>
          <a:xfrm rot="16200000">
            <a:off x="2893925" y="2985846"/>
            <a:ext cx="533832" cy="309548"/>
          </a:xfrm>
          <a:prstGeom prst="rect">
            <a:avLst/>
          </a:prstGeom>
          <a:solidFill>
            <a:schemeClr val="bg1">
              <a:alpha val="89000"/>
            </a:schemeClr>
          </a:solidFill>
          <a:ln>
            <a:noFill/>
          </a:ln>
        </p:spPr>
        <p:txBody>
          <a:bodyPr lIns="0" tIns="68569" rIns="0" bIns="68569" anchor="ctr" anchorCtr="0">
            <a:noAutofit/>
          </a:bodyPr>
          <a:lstStyle/>
          <a:p>
            <a:pPr algn="ctr"/>
            <a:r>
              <a:rPr lang="en" sz="1350" dirty="0">
                <a:latin typeface="Source Sans Pro Light" charset="0"/>
                <a:ea typeface="Source Sans Pro Light" charset="0"/>
                <a:cs typeface="Source Sans Pro Light" charset="0"/>
              </a:rPr>
              <a:t>Query</a:t>
            </a:r>
          </a:p>
        </p:txBody>
      </p:sp>
      <p:sp>
        <p:nvSpPr>
          <p:cNvPr id="13" name="Shape 127"/>
          <p:cNvSpPr txBox="1"/>
          <p:nvPr/>
        </p:nvSpPr>
        <p:spPr>
          <a:xfrm>
            <a:off x="1944004" y="1715201"/>
            <a:ext cx="842596" cy="421310"/>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Time</a:t>
            </a:r>
          </a:p>
        </p:txBody>
      </p:sp>
      <p:cxnSp>
        <p:nvCxnSpPr>
          <p:cNvPr id="14" name="Shape 128"/>
          <p:cNvCxnSpPr/>
          <p:nvPr/>
        </p:nvCxnSpPr>
        <p:spPr>
          <a:xfrm>
            <a:off x="2593962" y="1943013"/>
            <a:ext cx="3491060" cy="0"/>
          </a:xfrm>
          <a:prstGeom prst="straightConnector1">
            <a:avLst/>
          </a:prstGeom>
          <a:noFill/>
          <a:ln w="28575" cap="flat" cmpd="sng">
            <a:solidFill>
              <a:srgbClr val="000000"/>
            </a:solidFill>
            <a:prstDash val="solid"/>
            <a:round/>
            <a:headEnd type="none" w="lg" len="lg"/>
            <a:tailEnd type="triangle" w="lg" len="lg"/>
          </a:ln>
        </p:spPr>
      </p:cxnSp>
      <p:cxnSp>
        <p:nvCxnSpPr>
          <p:cNvPr id="15" name="Shape 138"/>
          <p:cNvCxnSpPr/>
          <p:nvPr/>
        </p:nvCxnSpPr>
        <p:spPr>
          <a:xfrm>
            <a:off x="3476057" y="1943018"/>
            <a:ext cx="0" cy="324256"/>
          </a:xfrm>
          <a:prstGeom prst="straightConnector1">
            <a:avLst/>
          </a:prstGeom>
          <a:noFill/>
          <a:ln w="19050" cap="flat" cmpd="sng">
            <a:solidFill>
              <a:srgbClr val="000000"/>
            </a:solidFill>
            <a:prstDash val="lgDash"/>
            <a:round/>
            <a:headEnd type="none" w="lg" len="lg"/>
            <a:tailEnd type="stealth" w="lg" len="lg"/>
          </a:ln>
        </p:spPr>
      </p:cxnSp>
      <p:sp>
        <p:nvSpPr>
          <p:cNvPr id="16" name="Shape 139"/>
          <p:cNvSpPr/>
          <p:nvPr/>
        </p:nvSpPr>
        <p:spPr>
          <a:xfrm>
            <a:off x="3319324" y="2281563"/>
            <a:ext cx="312790" cy="355525"/>
          </a:xfrm>
          <a:prstGeom prst="rect">
            <a:avLst/>
          </a:prstGeom>
          <a:solidFill>
            <a:srgbClr val="FFF2CC"/>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sp>
        <p:nvSpPr>
          <p:cNvPr id="18" name="Shape 141"/>
          <p:cNvSpPr txBox="1"/>
          <p:nvPr/>
        </p:nvSpPr>
        <p:spPr>
          <a:xfrm>
            <a:off x="1944004" y="2281564"/>
            <a:ext cx="931436" cy="417701"/>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Input</a:t>
            </a:r>
          </a:p>
        </p:txBody>
      </p:sp>
      <p:sp>
        <p:nvSpPr>
          <p:cNvPr id="19" name="Shape 130"/>
          <p:cNvSpPr/>
          <p:nvPr/>
        </p:nvSpPr>
        <p:spPr>
          <a:xfrm>
            <a:off x="4418345" y="2281563"/>
            <a:ext cx="318041" cy="658816"/>
          </a:xfrm>
          <a:prstGeom prst="rect">
            <a:avLst/>
          </a:prstGeom>
          <a:solidFill>
            <a:srgbClr val="FFF2CC"/>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cxnSp>
        <p:nvCxnSpPr>
          <p:cNvPr id="20" name="Shape 131"/>
          <p:cNvCxnSpPr/>
          <p:nvPr/>
        </p:nvCxnSpPr>
        <p:spPr>
          <a:xfrm>
            <a:off x="4577341" y="1957368"/>
            <a:ext cx="0" cy="324256"/>
          </a:xfrm>
          <a:prstGeom prst="straightConnector1">
            <a:avLst/>
          </a:prstGeom>
          <a:noFill/>
          <a:ln w="19050" cap="flat" cmpd="sng">
            <a:solidFill>
              <a:srgbClr val="000000"/>
            </a:solidFill>
            <a:prstDash val="lgDash"/>
            <a:round/>
            <a:headEnd type="none" w="lg" len="lg"/>
            <a:tailEnd type="stealth" w="lg" len="lg"/>
          </a:ln>
        </p:spPr>
      </p:cxnSp>
      <p:cxnSp>
        <p:nvCxnSpPr>
          <p:cNvPr id="22" name="Shape 143"/>
          <p:cNvCxnSpPr/>
          <p:nvPr/>
        </p:nvCxnSpPr>
        <p:spPr>
          <a:xfrm>
            <a:off x="4577365" y="2940377"/>
            <a:ext cx="0" cy="714846"/>
          </a:xfrm>
          <a:prstGeom prst="straightConnector1">
            <a:avLst/>
          </a:prstGeom>
          <a:noFill/>
          <a:ln w="19050" cap="flat" cmpd="sng">
            <a:solidFill>
              <a:srgbClr val="000000"/>
            </a:solidFill>
            <a:prstDash val="solid"/>
            <a:round/>
            <a:headEnd type="none" w="lg" len="lg"/>
            <a:tailEnd type="stealth" w="lg" len="lg"/>
          </a:ln>
        </p:spPr>
      </p:cxnSp>
      <p:sp>
        <p:nvSpPr>
          <p:cNvPr id="23" name="Shape 144"/>
          <p:cNvSpPr/>
          <p:nvPr/>
        </p:nvSpPr>
        <p:spPr>
          <a:xfrm>
            <a:off x="4418347" y="3664577"/>
            <a:ext cx="318041" cy="374503"/>
          </a:xfrm>
          <a:prstGeom prst="rect">
            <a:avLst/>
          </a:prstGeom>
          <a:solidFill>
            <a:srgbClr val="D9EAD3"/>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sp>
        <p:nvSpPr>
          <p:cNvPr id="26" name="Shape 134"/>
          <p:cNvSpPr/>
          <p:nvPr/>
        </p:nvSpPr>
        <p:spPr>
          <a:xfrm>
            <a:off x="5519648" y="2281563"/>
            <a:ext cx="318041" cy="1087542"/>
          </a:xfrm>
          <a:prstGeom prst="rect">
            <a:avLst/>
          </a:prstGeom>
          <a:solidFill>
            <a:srgbClr val="FFF2CC"/>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cxnSp>
        <p:nvCxnSpPr>
          <p:cNvPr id="27" name="Shape 135"/>
          <p:cNvCxnSpPr/>
          <p:nvPr/>
        </p:nvCxnSpPr>
        <p:spPr>
          <a:xfrm>
            <a:off x="5678645" y="1943017"/>
            <a:ext cx="0" cy="324257"/>
          </a:xfrm>
          <a:prstGeom prst="straightConnector1">
            <a:avLst/>
          </a:prstGeom>
          <a:noFill/>
          <a:ln w="19050" cap="flat" cmpd="sng">
            <a:solidFill>
              <a:srgbClr val="000000"/>
            </a:solidFill>
            <a:prstDash val="lgDash"/>
            <a:round/>
            <a:headEnd type="none" w="lg" len="lg"/>
            <a:tailEnd type="stealth" w="lg" len="lg"/>
          </a:ln>
        </p:spPr>
      </p:cxnSp>
      <p:cxnSp>
        <p:nvCxnSpPr>
          <p:cNvPr id="30" name="Shape 147"/>
          <p:cNvCxnSpPr/>
          <p:nvPr/>
        </p:nvCxnSpPr>
        <p:spPr>
          <a:xfrm>
            <a:off x="5678658" y="3376048"/>
            <a:ext cx="0" cy="296061"/>
          </a:xfrm>
          <a:prstGeom prst="straightConnector1">
            <a:avLst/>
          </a:prstGeom>
          <a:noFill/>
          <a:ln w="19050" cap="flat" cmpd="sng">
            <a:solidFill>
              <a:srgbClr val="000000"/>
            </a:solidFill>
            <a:prstDash val="solid"/>
            <a:round/>
            <a:headEnd type="none" w="lg" len="lg"/>
            <a:tailEnd type="stealth" w="lg" len="lg"/>
          </a:ln>
        </p:spPr>
      </p:cxnSp>
      <p:sp>
        <p:nvSpPr>
          <p:cNvPr id="31" name="Shape 148"/>
          <p:cNvSpPr/>
          <p:nvPr/>
        </p:nvSpPr>
        <p:spPr>
          <a:xfrm>
            <a:off x="5519646" y="3664306"/>
            <a:ext cx="318041" cy="374504"/>
          </a:xfrm>
          <a:prstGeom prst="rect">
            <a:avLst/>
          </a:prstGeom>
          <a:solidFill>
            <a:srgbClr val="D9EAD3"/>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sp>
        <p:nvSpPr>
          <p:cNvPr id="33" name="Shape 123"/>
          <p:cNvSpPr txBox="1"/>
          <p:nvPr/>
        </p:nvSpPr>
        <p:spPr>
          <a:xfrm>
            <a:off x="1946536" y="4441762"/>
            <a:ext cx="931436" cy="417701"/>
          </a:xfrm>
          <a:prstGeom prst="rect">
            <a:avLst/>
          </a:prstGeom>
          <a:noFill/>
          <a:ln>
            <a:noFill/>
          </a:ln>
        </p:spPr>
        <p:txBody>
          <a:bodyPr lIns="68569" tIns="68569" rIns="68569" bIns="68569" anchor="t" anchorCtr="0">
            <a:noAutofit/>
          </a:bodyPr>
          <a:lstStyle/>
          <a:p>
            <a:r>
              <a:rPr lang="en-US" sz="1350" dirty="0">
                <a:latin typeface="Source Sans Pro Light" charset="0"/>
                <a:ea typeface="Source Sans Pro Light" charset="0"/>
                <a:cs typeface="Source Sans Pro Light" charset="0"/>
              </a:rPr>
              <a:t>Output</a:t>
            </a:r>
            <a:endParaRPr lang="en" sz="1350" dirty="0">
              <a:latin typeface="Source Sans Pro Light" charset="0"/>
              <a:ea typeface="Source Sans Pro Light" charset="0"/>
              <a:cs typeface="Source Sans Pro Light" charset="0"/>
            </a:endParaRPr>
          </a:p>
        </p:txBody>
      </p:sp>
      <p:cxnSp>
        <p:nvCxnSpPr>
          <p:cNvPr id="43" name="Shape 163"/>
          <p:cNvCxnSpPr/>
          <p:nvPr/>
        </p:nvCxnSpPr>
        <p:spPr>
          <a:xfrm>
            <a:off x="4591220" y="4039072"/>
            <a:ext cx="0" cy="464137"/>
          </a:xfrm>
          <a:prstGeom prst="straightConnector1">
            <a:avLst/>
          </a:prstGeom>
          <a:noFill/>
          <a:ln w="19050" cap="flat" cmpd="sng">
            <a:solidFill>
              <a:srgbClr val="000000"/>
            </a:solidFill>
            <a:prstDash val="solid"/>
            <a:round/>
            <a:headEnd type="none" w="lg" len="lg"/>
            <a:tailEnd type="stealth" w="lg" len="lg"/>
          </a:ln>
        </p:spPr>
      </p:cxnSp>
      <p:sp>
        <p:nvSpPr>
          <p:cNvPr id="44" name="Shape 164"/>
          <p:cNvSpPr/>
          <p:nvPr/>
        </p:nvSpPr>
        <p:spPr>
          <a:xfrm>
            <a:off x="4425327" y="4498932"/>
            <a:ext cx="318877" cy="360531"/>
          </a:xfrm>
          <a:prstGeom prst="rect">
            <a:avLst/>
          </a:prstGeom>
          <a:solidFill>
            <a:srgbClr val="FCE5CD"/>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cxnSp>
        <p:nvCxnSpPr>
          <p:cNvPr id="41" name="Shape 163"/>
          <p:cNvCxnSpPr/>
          <p:nvPr/>
        </p:nvCxnSpPr>
        <p:spPr>
          <a:xfrm>
            <a:off x="5685101" y="4039072"/>
            <a:ext cx="0" cy="464137"/>
          </a:xfrm>
          <a:prstGeom prst="straightConnector1">
            <a:avLst/>
          </a:prstGeom>
          <a:noFill/>
          <a:ln w="19050" cap="flat" cmpd="sng">
            <a:solidFill>
              <a:srgbClr val="000000"/>
            </a:solidFill>
            <a:prstDash val="solid"/>
            <a:round/>
            <a:headEnd type="none" w="lg" len="lg"/>
            <a:tailEnd type="stealth" w="lg" len="lg"/>
          </a:ln>
        </p:spPr>
      </p:cxnSp>
      <p:sp>
        <p:nvSpPr>
          <p:cNvPr id="42" name="Shape 164"/>
          <p:cNvSpPr/>
          <p:nvPr/>
        </p:nvSpPr>
        <p:spPr>
          <a:xfrm>
            <a:off x="5500645" y="4498932"/>
            <a:ext cx="356000" cy="360531"/>
          </a:xfrm>
          <a:prstGeom prst="rect">
            <a:avLst/>
          </a:prstGeom>
          <a:solidFill>
            <a:srgbClr val="FCE5CD"/>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cxnSp>
        <p:nvCxnSpPr>
          <p:cNvPr id="39" name="Shape 163"/>
          <p:cNvCxnSpPr/>
          <p:nvPr/>
        </p:nvCxnSpPr>
        <p:spPr>
          <a:xfrm>
            <a:off x="3489938" y="4038811"/>
            <a:ext cx="0" cy="464137"/>
          </a:xfrm>
          <a:prstGeom prst="straightConnector1">
            <a:avLst/>
          </a:prstGeom>
          <a:noFill/>
          <a:ln w="19050" cap="flat" cmpd="sng">
            <a:solidFill>
              <a:srgbClr val="000000"/>
            </a:solidFill>
            <a:prstDash val="solid"/>
            <a:round/>
            <a:headEnd type="none" w="lg" len="lg"/>
            <a:tailEnd type="stealth" w="lg" len="lg"/>
          </a:ln>
        </p:spPr>
      </p:cxnSp>
      <p:sp>
        <p:nvSpPr>
          <p:cNvPr id="40" name="Shape 164"/>
          <p:cNvSpPr/>
          <p:nvPr/>
        </p:nvSpPr>
        <p:spPr>
          <a:xfrm>
            <a:off x="3324044" y="4498671"/>
            <a:ext cx="318877" cy="360531"/>
          </a:xfrm>
          <a:prstGeom prst="rect">
            <a:avLst/>
          </a:prstGeom>
          <a:solidFill>
            <a:srgbClr val="FCE5CD"/>
          </a:solidFill>
          <a:ln w="9525" cap="flat" cmpd="sng">
            <a:solidFill>
              <a:srgbClr val="000000"/>
            </a:solidFill>
            <a:prstDash val="solid"/>
            <a:round/>
            <a:headEnd type="none" w="med" len="med"/>
            <a:tailEnd type="none" w="med" len="med"/>
          </a:ln>
        </p:spPr>
        <p:txBody>
          <a:bodyPr lIns="68569" tIns="68569" rIns="68569" bIns="68569" anchor="ctr" anchorCtr="0">
            <a:noAutofit/>
          </a:bodyPr>
          <a:lstStyle/>
          <a:p>
            <a:endParaRPr sz="1350">
              <a:latin typeface="Source Sans Pro Light" charset="0"/>
              <a:ea typeface="Source Sans Pro Light" charset="0"/>
              <a:cs typeface="Source Sans Pro Light" charset="0"/>
            </a:endParaRPr>
          </a:p>
        </p:txBody>
      </p:sp>
      <p:sp>
        <p:nvSpPr>
          <p:cNvPr id="38" name="Shape 123"/>
          <p:cNvSpPr txBox="1"/>
          <p:nvPr/>
        </p:nvSpPr>
        <p:spPr>
          <a:xfrm>
            <a:off x="1952462" y="4643392"/>
            <a:ext cx="1307993" cy="763127"/>
          </a:xfrm>
          <a:prstGeom prst="rect">
            <a:avLst/>
          </a:prstGeom>
          <a:noFill/>
          <a:ln>
            <a:noFill/>
          </a:ln>
        </p:spPr>
        <p:txBody>
          <a:bodyPr lIns="68569" tIns="68569" rIns="68569" bIns="68569" anchor="t" anchorCtr="0">
            <a:noAutofit/>
          </a:bodyPr>
          <a:lstStyle/>
          <a:p>
            <a:r>
              <a:rPr lang="en-US" sz="1050" dirty="0">
                <a:latin typeface="Source Sans Pro Light" charset="0"/>
                <a:ea typeface="Source Sans Pro Light" charset="0"/>
                <a:cs typeface="Source Sans Pro Light" charset="0"/>
              </a:rPr>
              <a:t>complete mode</a:t>
            </a:r>
            <a:endParaRPr lang="en" sz="1050" dirty="0">
              <a:latin typeface="Source Sans Pro Light" charset="0"/>
              <a:ea typeface="Source Sans Pro Light" charset="0"/>
              <a:cs typeface="Source Sans Pro Light" charset="0"/>
            </a:endParaRPr>
          </a:p>
        </p:txBody>
      </p:sp>
      <p:sp>
        <p:nvSpPr>
          <p:cNvPr id="46" name="Shape 122"/>
          <p:cNvSpPr txBox="1"/>
          <p:nvPr/>
        </p:nvSpPr>
        <p:spPr>
          <a:xfrm>
            <a:off x="3625484" y="3601957"/>
            <a:ext cx="591606" cy="257372"/>
          </a:xfrm>
          <a:prstGeom prst="rect">
            <a:avLst/>
          </a:prstGeom>
          <a:noFill/>
          <a:ln>
            <a:noFill/>
          </a:ln>
        </p:spPr>
        <p:txBody>
          <a:bodyPr lIns="68569" tIns="68569" rIns="68569" bIns="68569" anchor="t" anchorCtr="0">
            <a:noAutofit/>
          </a:bodyPr>
          <a:lstStyle/>
          <a:p>
            <a:r>
              <a:rPr lang="en-US" sz="975" dirty="0">
                <a:latin typeface="Source Sans Pro Light" charset="0"/>
                <a:ea typeface="Source Sans Pro Light" charset="0"/>
                <a:cs typeface="Source Sans Pro Light" charset="0"/>
              </a:rPr>
              <a:t>result up to t=</a:t>
            </a:r>
            <a:r>
              <a:rPr lang="en" sz="975" dirty="0">
                <a:latin typeface="Source Sans Pro Light" charset="0"/>
                <a:ea typeface="Source Sans Pro Light" charset="0"/>
                <a:cs typeface="Source Sans Pro Light" charset="0"/>
              </a:rPr>
              <a:t>1</a:t>
            </a:r>
          </a:p>
        </p:txBody>
      </p:sp>
      <p:sp>
        <p:nvSpPr>
          <p:cNvPr id="47" name="Shape 140"/>
          <p:cNvSpPr txBox="1"/>
          <p:nvPr/>
        </p:nvSpPr>
        <p:spPr>
          <a:xfrm>
            <a:off x="3616931" y="2216413"/>
            <a:ext cx="588375" cy="257372"/>
          </a:xfrm>
          <a:prstGeom prst="rect">
            <a:avLst/>
          </a:prstGeom>
          <a:noFill/>
          <a:ln>
            <a:noFill/>
          </a:ln>
        </p:spPr>
        <p:txBody>
          <a:bodyPr lIns="68569" tIns="68569" rIns="68569" bIns="68569" anchor="t" anchorCtr="0">
            <a:noAutofit/>
          </a:bodyPr>
          <a:lstStyle/>
          <a:p>
            <a:r>
              <a:rPr lang="en" sz="975" dirty="0">
                <a:latin typeface="Source Sans Pro Light" charset="0"/>
                <a:ea typeface="Source Sans Pro Light" charset="0"/>
                <a:cs typeface="Source Sans Pro Light" charset="0"/>
              </a:rPr>
              <a:t>data up</a:t>
            </a:r>
            <a:br>
              <a:rPr lang="en" sz="975" dirty="0">
                <a:latin typeface="Source Sans Pro Light" charset="0"/>
                <a:ea typeface="Source Sans Pro Light" charset="0"/>
                <a:cs typeface="Source Sans Pro Light" charset="0"/>
              </a:rPr>
            </a:br>
            <a:r>
              <a:rPr lang="en" sz="975" dirty="0">
                <a:latin typeface="Source Sans Pro Light" charset="0"/>
                <a:ea typeface="Source Sans Pro Light" charset="0"/>
                <a:cs typeface="Source Sans Pro Light" charset="0"/>
              </a:rPr>
              <a:t>to </a:t>
            </a:r>
            <a:r>
              <a:rPr lang="en-US" sz="975" dirty="0">
                <a:latin typeface="Source Sans Pro Light" charset="0"/>
                <a:ea typeface="Source Sans Pro Light" charset="0"/>
                <a:cs typeface="Source Sans Pro Light" charset="0"/>
              </a:rPr>
              <a:t>t=</a:t>
            </a:r>
            <a:r>
              <a:rPr lang="en" sz="975" dirty="0">
                <a:latin typeface="Source Sans Pro Light" charset="0"/>
                <a:ea typeface="Source Sans Pro Light" charset="0"/>
                <a:cs typeface="Source Sans Pro Light" charset="0"/>
              </a:rPr>
              <a:t>1</a:t>
            </a:r>
          </a:p>
        </p:txBody>
      </p:sp>
      <p:sp>
        <p:nvSpPr>
          <p:cNvPr id="48" name="Shape 132"/>
          <p:cNvSpPr txBox="1"/>
          <p:nvPr/>
        </p:nvSpPr>
        <p:spPr>
          <a:xfrm>
            <a:off x="4726073" y="2216413"/>
            <a:ext cx="588375" cy="257372"/>
          </a:xfrm>
          <a:prstGeom prst="rect">
            <a:avLst/>
          </a:prstGeom>
          <a:noFill/>
          <a:ln>
            <a:noFill/>
          </a:ln>
        </p:spPr>
        <p:txBody>
          <a:bodyPr lIns="68569" tIns="68569" rIns="68569" bIns="68569" anchor="t" anchorCtr="0">
            <a:noAutofit/>
          </a:bodyPr>
          <a:lstStyle/>
          <a:p>
            <a:r>
              <a:rPr lang="en" sz="975" dirty="0">
                <a:latin typeface="Source Sans Pro Light" charset="0"/>
                <a:ea typeface="Source Sans Pro Light" charset="0"/>
                <a:cs typeface="Source Sans Pro Light" charset="0"/>
              </a:rPr>
              <a:t>data up</a:t>
            </a:r>
            <a:br>
              <a:rPr lang="en" sz="975" dirty="0">
                <a:latin typeface="Source Sans Pro Light" charset="0"/>
                <a:ea typeface="Source Sans Pro Light" charset="0"/>
                <a:cs typeface="Source Sans Pro Light" charset="0"/>
              </a:rPr>
            </a:br>
            <a:r>
              <a:rPr lang="en" sz="975" dirty="0">
                <a:latin typeface="Source Sans Pro Light" charset="0"/>
                <a:ea typeface="Source Sans Pro Light" charset="0"/>
                <a:cs typeface="Source Sans Pro Light" charset="0"/>
              </a:rPr>
              <a:t>to </a:t>
            </a:r>
            <a:r>
              <a:rPr lang="en-US" sz="975" dirty="0">
                <a:latin typeface="Source Sans Pro Light" charset="0"/>
                <a:ea typeface="Source Sans Pro Light" charset="0"/>
                <a:cs typeface="Source Sans Pro Light" charset="0"/>
              </a:rPr>
              <a:t>t=</a:t>
            </a:r>
            <a:r>
              <a:rPr lang="en" sz="975" dirty="0">
                <a:latin typeface="Source Sans Pro Light" charset="0"/>
                <a:ea typeface="Source Sans Pro Light" charset="0"/>
                <a:cs typeface="Source Sans Pro Light" charset="0"/>
              </a:rPr>
              <a:t>2</a:t>
            </a:r>
          </a:p>
        </p:txBody>
      </p:sp>
      <p:sp>
        <p:nvSpPr>
          <p:cNvPr id="49" name="Shape 136"/>
          <p:cNvSpPr txBox="1"/>
          <p:nvPr/>
        </p:nvSpPr>
        <p:spPr>
          <a:xfrm>
            <a:off x="5814950" y="2216413"/>
            <a:ext cx="588377" cy="257372"/>
          </a:xfrm>
          <a:prstGeom prst="rect">
            <a:avLst/>
          </a:prstGeom>
          <a:noFill/>
          <a:ln>
            <a:noFill/>
          </a:ln>
        </p:spPr>
        <p:txBody>
          <a:bodyPr lIns="68569" tIns="68569" rIns="68569" bIns="68569" anchor="t" anchorCtr="0">
            <a:noAutofit/>
          </a:bodyPr>
          <a:lstStyle/>
          <a:p>
            <a:r>
              <a:rPr lang="en" sz="975" dirty="0">
                <a:latin typeface="Source Sans Pro Light" charset="0"/>
                <a:ea typeface="Source Sans Pro Light" charset="0"/>
                <a:cs typeface="Source Sans Pro Light" charset="0"/>
              </a:rPr>
              <a:t>data up</a:t>
            </a:r>
          </a:p>
          <a:p>
            <a:r>
              <a:rPr lang="en" sz="975" dirty="0">
                <a:latin typeface="Source Sans Pro Light" charset="0"/>
                <a:ea typeface="Source Sans Pro Light" charset="0"/>
                <a:cs typeface="Source Sans Pro Light" charset="0"/>
              </a:rPr>
              <a:t>to </a:t>
            </a:r>
            <a:r>
              <a:rPr lang="en-US" sz="975" dirty="0">
                <a:latin typeface="Source Sans Pro Light" charset="0"/>
                <a:ea typeface="Source Sans Pro Light" charset="0"/>
                <a:cs typeface="Source Sans Pro Light" charset="0"/>
              </a:rPr>
              <a:t>t=</a:t>
            </a:r>
            <a:r>
              <a:rPr lang="en" sz="975" dirty="0">
                <a:latin typeface="Source Sans Pro Light" charset="0"/>
                <a:ea typeface="Source Sans Pro Light" charset="0"/>
                <a:cs typeface="Source Sans Pro Light" charset="0"/>
              </a:rPr>
              <a:t>3</a:t>
            </a:r>
          </a:p>
        </p:txBody>
      </p:sp>
      <p:sp>
        <p:nvSpPr>
          <p:cNvPr id="50" name="Shape 122"/>
          <p:cNvSpPr txBox="1"/>
          <p:nvPr/>
        </p:nvSpPr>
        <p:spPr>
          <a:xfrm>
            <a:off x="4738221" y="3601957"/>
            <a:ext cx="591606" cy="257372"/>
          </a:xfrm>
          <a:prstGeom prst="rect">
            <a:avLst/>
          </a:prstGeom>
          <a:noFill/>
          <a:ln>
            <a:noFill/>
          </a:ln>
        </p:spPr>
        <p:txBody>
          <a:bodyPr lIns="68569" tIns="68569" rIns="68569" bIns="68569" anchor="t" anchorCtr="0">
            <a:noAutofit/>
          </a:bodyPr>
          <a:lstStyle/>
          <a:p>
            <a:r>
              <a:rPr lang="en-US" sz="975" dirty="0">
                <a:latin typeface="Source Sans Pro Light" charset="0"/>
                <a:ea typeface="Source Sans Pro Light" charset="0"/>
                <a:cs typeface="Source Sans Pro Light" charset="0"/>
              </a:rPr>
              <a:t>result up to t=2</a:t>
            </a:r>
            <a:endParaRPr lang="en" sz="975" dirty="0">
              <a:latin typeface="Source Sans Pro Light" charset="0"/>
              <a:ea typeface="Source Sans Pro Light" charset="0"/>
              <a:cs typeface="Source Sans Pro Light" charset="0"/>
            </a:endParaRPr>
          </a:p>
        </p:txBody>
      </p:sp>
      <p:sp>
        <p:nvSpPr>
          <p:cNvPr id="51" name="Shape 122"/>
          <p:cNvSpPr txBox="1"/>
          <p:nvPr/>
        </p:nvSpPr>
        <p:spPr>
          <a:xfrm>
            <a:off x="5834341" y="3601957"/>
            <a:ext cx="591606" cy="257372"/>
          </a:xfrm>
          <a:prstGeom prst="rect">
            <a:avLst/>
          </a:prstGeom>
          <a:noFill/>
          <a:ln>
            <a:noFill/>
          </a:ln>
        </p:spPr>
        <p:txBody>
          <a:bodyPr lIns="68569" tIns="68569" rIns="68569" bIns="68569" anchor="t" anchorCtr="0">
            <a:noAutofit/>
          </a:bodyPr>
          <a:lstStyle/>
          <a:p>
            <a:r>
              <a:rPr lang="en-US" sz="975" dirty="0">
                <a:latin typeface="Source Sans Pro Light" charset="0"/>
                <a:ea typeface="Source Sans Pro Light" charset="0"/>
                <a:cs typeface="Source Sans Pro Light" charset="0"/>
              </a:rPr>
              <a:t>result up to t=3</a:t>
            </a:r>
            <a:endParaRPr lang="en" sz="975" dirty="0">
              <a:latin typeface="Source Sans Pro Light" charset="0"/>
              <a:ea typeface="Source Sans Pro Light" charset="0"/>
              <a:cs typeface="Source Sans Pro Light" charset="0"/>
            </a:endParaRPr>
          </a:p>
        </p:txBody>
      </p:sp>
      <p:sp>
        <p:nvSpPr>
          <p:cNvPr id="54" name="Rectangle 53"/>
          <p:cNvSpPr/>
          <p:nvPr/>
        </p:nvSpPr>
        <p:spPr>
          <a:xfrm>
            <a:off x="522465" y="1164157"/>
            <a:ext cx="7247394" cy="4486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itle 9"/>
          <p:cNvSpPr>
            <a:spLocks noGrp="1"/>
          </p:cNvSpPr>
          <p:nvPr>
            <p:ph type="title"/>
          </p:nvPr>
        </p:nvSpPr>
        <p:spPr/>
        <p:txBody>
          <a:bodyPr>
            <a:normAutofit fontScale="90000"/>
          </a:bodyPr>
          <a:lstStyle/>
          <a:p>
            <a:r>
              <a:rPr lang="en-US" dirty="0">
                <a:latin typeface="Source Sans Pro Light" charset="0"/>
                <a:ea typeface="Source Sans Pro Light" charset="0"/>
                <a:cs typeface="Source Sans Pro Light" charset="0"/>
              </a:rPr>
              <a:t>Programming Model for Structured Streaming</a:t>
            </a:r>
            <a:endParaRPr lang="en-US" dirty="0"/>
          </a:p>
        </p:txBody>
      </p:sp>
    </p:spTree>
    <p:extLst>
      <p:ext uri="{BB962C8B-B14F-4D97-AF65-F5344CB8AC3E}">
        <p14:creationId xmlns:p14="http://schemas.microsoft.com/office/powerpoint/2010/main" val="62275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95"/>
          <p:cNvGraphicFramePr>
            <a:graphicFrameLocks noGrp="1"/>
          </p:cNvGraphicFramePr>
          <p:nvPr/>
        </p:nvGraphicFramePr>
        <p:xfrm>
          <a:off x="2974912" y="3680753"/>
          <a:ext cx="323778" cy="287986"/>
        </p:xfrm>
        <a:graphic>
          <a:graphicData uri="http://schemas.openxmlformats.org/drawingml/2006/table">
            <a:tbl>
              <a:tblPr bandRow="1">
                <a:tableStyleId>{16D9F66E-5EB9-4882-86FB-DCBF35E3C3E4}</a:tableStyleId>
              </a:tblPr>
              <a:tblGrid>
                <a:gridCol w="209990">
                  <a:extLst>
                    <a:ext uri="{9D8B030D-6E8A-4147-A177-3AD203B41FA5}">
                      <a16:colId xmlns:a16="http://schemas.microsoft.com/office/drawing/2014/main" val="20000"/>
                    </a:ext>
                  </a:extLst>
                </a:gridCol>
                <a:gridCol w="113788">
                  <a:extLst>
                    <a:ext uri="{9D8B030D-6E8A-4147-A177-3AD203B41FA5}">
                      <a16:colId xmlns:a16="http://schemas.microsoft.com/office/drawing/2014/main" val="20001"/>
                    </a:ext>
                  </a:extLst>
                </a:gridCol>
              </a:tblGrid>
              <a:tr h="143993">
                <a:tc>
                  <a:txBody>
                    <a:bodyPr/>
                    <a:lstStyle/>
                    <a:p>
                      <a:pPr algn="ctr"/>
                      <a:r>
                        <a:rPr lang="en-US" sz="600" b="0" i="0" dirty="0">
                          <a:latin typeface="Source Sans Pro Light" charset="0"/>
                          <a:ea typeface="Source Sans Pro Light" charset="0"/>
                          <a:cs typeface="Source Sans Pro Light" charset="0"/>
                        </a:rPr>
                        <a:t>cat</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1</a:t>
                      </a:r>
                    </a:p>
                  </a:txBody>
                  <a:tcPr marL="31517" marR="31517" marT="15758" marB="15758"/>
                </a:tc>
                <a:extLst>
                  <a:ext uri="{0D108BD9-81ED-4DB2-BD59-A6C34878D82A}">
                    <a16:rowId xmlns:a16="http://schemas.microsoft.com/office/drawing/2014/main" val="10000"/>
                  </a:ext>
                </a:extLst>
              </a:tr>
              <a:tr h="143993">
                <a:tc>
                  <a:txBody>
                    <a:bodyPr/>
                    <a:lstStyle/>
                    <a:p>
                      <a:pPr algn="ctr"/>
                      <a:r>
                        <a:rPr lang="en-US" sz="600" b="0" i="0" dirty="0">
                          <a:latin typeface="Source Sans Pro Light" charset="0"/>
                          <a:ea typeface="Source Sans Pro Light" charset="0"/>
                          <a:cs typeface="Source Sans Pro Light" charset="0"/>
                        </a:rPr>
                        <a:t>dog</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3</a:t>
                      </a:r>
                    </a:p>
                  </a:txBody>
                  <a:tcPr marL="31517" marR="31517" marT="15758" marB="15758"/>
                </a:tc>
                <a:extLst>
                  <a:ext uri="{0D108BD9-81ED-4DB2-BD59-A6C34878D82A}">
                    <a16:rowId xmlns:a16="http://schemas.microsoft.com/office/drawing/2014/main" val="10001"/>
                  </a:ext>
                </a:extLst>
              </a:tr>
            </a:tbl>
          </a:graphicData>
        </a:graphic>
      </p:graphicFrame>
      <p:graphicFrame>
        <p:nvGraphicFramePr>
          <p:cNvPr id="97" name="Table 96"/>
          <p:cNvGraphicFramePr>
            <a:graphicFrameLocks noGrp="1"/>
          </p:cNvGraphicFramePr>
          <p:nvPr/>
        </p:nvGraphicFramePr>
        <p:xfrm>
          <a:off x="4083215" y="3673181"/>
          <a:ext cx="323778" cy="431979"/>
        </p:xfrm>
        <a:graphic>
          <a:graphicData uri="http://schemas.openxmlformats.org/drawingml/2006/table">
            <a:tbl>
              <a:tblPr bandRow="1">
                <a:tableStyleId>{16D9F66E-5EB9-4882-86FB-DCBF35E3C3E4}</a:tableStyleId>
              </a:tblPr>
              <a:tblGrid>
                <a:gridCol w="209990">
                  <a:extLst>
                    <a:ext uri="{9D8B030D-6E8A-4147-A177-3AD203B41FA5}">
                      <a16:colId xmlns:a16="http://schemas.microsoft.com/office/drawing/2014/main" val="20000"/>
                    </a:ext>
                  </a:extLst>
                </a:gridCol>
                <a:gridCol w="113788">
                  <a:extLst>
                    <a:ext uri="{9D8B030D-6E8A-4147-A177-3AD203B41FA5}">
                      <a16:colId xmlns:a16="http://schemas.microsoft.com/office/drawing/2014/main" val="20001"/>
                    </a:ext>
                  </a:extLst>
                </a:gridCol>
              </a:tblGrid>
              <a:tr h="143993">
                <a:tc>
                  <a:txBody>
                    <a:bodyPr/>
                    <a:lstStyle/>
                    <a:p>
                      <a:pPr algn="ctr"/>
                      <a:r>
                        <a:rPr lang="en-US" sz="600" b="0" i="0" dirty="0">
                          <a:latin typeface="Source Sans Pro Light" charset="0"/>
                          <a:ea typeface="Source Sans Pro Light" charset="0"/>
                          <a:cs typeface="Source Sans Pro Light" charset="0"/>
                        </a:rPr>
                        <a:t>cat</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2</a:t>
                      </a:r>
                    </a:p>
                  </a:txBody>
                  <a:tcPr marL="31517" marR="31517" marT="15758" marB="15758"/>
                </a:tc>
                <a:extLst>
                  <a:ext uri="{0D108BD9-81ED-4DB2-BD59-A6C34878D82A}">
                    <a16:rowId xmlns:a16="http://schemas.microsoft.com/office/drawing/2014/main" val="10000"/>
                  </a:ext>
                </a:extLst>
              </a:tr>
              <a:tr h="143993">
                <a:tc>
                  <a:txBody>
                    <a:bodyPr/>
                    <a:lstStyle/>
                    <a:p>
                      <a:pPr algn="ctr"/>
                      <a:r>
                        <a:rPr lang="en-US" sz="600" b="0" i="0" dirty="0">
                          <a:latin typeface="Source Sans Pro Light" charset="0"/>
                          <a:ea typeface="Source Sans Pro Light" charset="0"/>
                          <a:cs typeface="Source Sans Pro Light" charset="0"/>
                        </a:rPr>
                        <a:t>dog</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3</a:t>
                      </a:r>
                    </a:p>
                  </a:txBody>
                  <a:tcPr marL="31517" marR="31517" marT="15758" marB="15758"/>
                </a:tc>
                <a:extLst>
                  <a:ext uri="{0D108BD9-81ED-4DB2-BD59-A6C34878D82A}">
                    <a16:rowId xmlns:a16="http://schemas.microsoft.com/office/drawing/2014/main" val="10001"/>
                  </a:ext>
                </a:extLst>
              </a:tr>
              <a:tr h="143993">
                <a:tc>
                  <a:txBody>
                    <a:bodyPr/>
                    <a:lstStyle/>
                    <a:p>
                      <a:pPr algn="ctr"/>
                      <a:r>
                        <a:rPr lang="en-US" sz="600" b="0" i="0" dirty="0">
                          <a:latin typeface="Source Sans Pro Light" charset="0"/>
                          <a:ea typeface="Source Sans Pro Light" charset="0"/>
                          <a:cs typeface="Source Sans Pro Light" charset="0"/>
                        </a:rPr>
                        <a:t>owl</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1</a:t>
                      </a:r>
                    </a:p>
                  </a:txBody>
                  <a:tcPr marL="31517" marR="31517" marT="15758" marB="15758"/>
                </a:tc>
                <a:extLst>
                  <a:ext uri="{0D108BD9-81ED-4DB2-BD59-A6C34878D82A}">
                    <a16:rowId xmlns:a16="http://schemas.microsoft.com/office/drawing/2014/main" val="10002"/>
                  </a:ext>
                </a:extLst>
              </a:tr>
            </a:tbl>
          </a:graphicData>
        </a:graphic>
      </p:graphicFrame>
      <p:graphicFrame>
        <p:nvGraphicFramePr>
          <p:cNvPr id="98" name="Table 97"/>
          <p:cNvGraphicFramePr>
            <a:graphicFrameLocks noGrp="1"/>
          </p:cNvGraphicFramePr>
          <p:nvPr/>
        </p:nvGraphicFramePr>
        <p:xfrm>
          <a:off x="5198340" y="3670200"/>
          <a:ext cx="323778" cy="431979"/>
        </p:xfrm>
        <a:graphic>
          <a:graphicData uri="http://schemas.openxmlformats.org/drawingml/2006/table">
            <a:tbl>
              <a:tblPr bandRow="1">
                <a:tableStyleId>{16D9F66E-5EB9-4882-86FB-DCBF35E3C3E4}</a:tableStyleId>
              </a:tblPr>
              <a:tblGrid>
                <a:gridCol w="209990">
                  <a:extLst>
                    <a:ext uri="{9D8B030D-6E8A-4147-A177-3AD203B41FA5}">
                      <a16:colId xmlns:a16="http://schemas.microsoft.com/office/drawing/2014/main" val="20000"/>
                    </a:ext>
                  </a:extLst>
                </a:gridCol>
                <a:gridCol w="113788">
                  <a:extLst>
                    <a:ext uri="{9D8B030D-6E8A-4147-A177-3AD203B41FA5}">
                      <a16:colId xmlns:a16="http://schemas.microsoft.com/office/drawing/2014/main" val="20001"/>
                    </a:ext>
                  </a:extLst>
                </a:gridCol>
              </a:tblGrid>
              <a:tr h="143993">
                <a:tc>
                  <a:txBody>
                    <a:bodyPr/>
                    <a:lstStyle/>
                    <a:p>
                      <a:pPr algn="ctr"/>
                      <a:r>
                        <a:rPr lang="en-US" sz="600" b="0" i="0" dirty="0">
                          <a:latin typeface="Source Sans Pro Light" charset="0"/>
                          <a:ea typeface="Source Sans Pro Light" charset="0"/>
                          <a:cs typeface="Source Sans Pro Light" charset="0"/>
                        </a:rPr>
                        <a:t>cat</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2</a:t>
                      </a:r>
                    </a:p>
                  </a:txBody>
                  <a:tcPr marL="31517" marR="31517" marT="15758" marB="15758"/>
                </a:tc>
                <a:extLst>
                  <a:ext uri="{0D108BD9-81ED-4DB2-BD59-A6C34878D82A}">
                    <a16:rowId xmlns:a16="http://schemas.microsoft.com/office/drawing/2014/main" val="10000"/>
                  </a:ext>
                </a:extLst>
              </a:tr>
              <a:tr h="143993">
                <a:tc>
                  <a:txBody>
                    <a:bodyPr/>
                    <a:lstStyle/>
                    <a:p>
                      <a:pPr algn="ctr"/>
                      <a:r>
                        <a:rPr lang="en-US" sz="600" b="0" i="0" dirty="0">
                          <a:latin typeface="Source Sans Pro Light" charset="0"/>
                          <a:ea typeface="Source Sans Pro Light" charset="0"/>
                          <a:cs typeface="Source Sans Pro Light" charset="0"/>
                        </a:rPr>
                        <a:t>dog</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4</a:t>
                      </a:r>
                    </a:p>
                  </a:txBody>
                  <a:tcPr marL="31517" marR="31517" marT="15758" marB="15758"/>
                </a:tc>
                <a:extLst>
                  <a:ext uri="{0D108BD9-81ED-4DB2-BD59-A6C34878D82A}">
                    <a16:rowId xmlns:a16="http://schemas.microsoft.com/office/drawing/2014/main" val="10001"/>
                  </a:ext>
                </a:extLst>
              </a:tr>
              <a:tr h="143993">
                <a:tc>
                  <a:txBody>
                    <a:bodyPr/>
                    <a:lstStyle/>
                    <a:p>
                      <a:pPr algn="ctr"/>
                      <a:r>
                        <a:rPr lang="en-US" sz="600" b="0" i="0" dirty="0">
                          <a:latin typeface="Source Sans Pro Light" charset="0"/>
                          <a:ea typeface="Source Sans Pro Light" charset="0"/>
                          <a:cs typeface="Source Sans Pro Light" charset="0"/>
                        </a:rPr>
                        <a:t>owl</a:t>
                      </a:r>
                    </a:p>
                  </a:txBody>
                  <a:tcPr marL="31517" marR="31517" marT="15758" marB="15758"/>
                </a:tc>
                <a:tc>
                  <a:txBody>
                    <a:bodyPr/>
                    <a:lstStyle/>
                    <a:p>
                      <a:pPr algn="ctr"/>
                      <a:r>
                        <a:rPr lang="en-US" sz="600" b="0" i="0" dirty="0">
                          <a:latin typeface="Source Sans Pro Light" charset="0"/>
                          <a:ea typeface="Source Sans Pro Light" charset="0"/>
                          <a:cs typeface="Source Sans Pro Light" charset="0"/>
                        </a:rPr>
                        <a:t>2</a:t>
                      </a:r>
                    </a:p>
                  </a:txBody>
                  <a:tcPr marL="31517" marR="31517" marT="15758" marB="15758"/>
                </a:tc>
                <a:extLst>
                  <a:ext uri="{0D108BD9-81ED-4DB2-BD59-A6C34878D82A}">
                    <a16:rowId xmlns:a16="http://schemas.microsoft.com/office/drawing/2014/main" val="10002"/>
                  </a:ext>
                </a:extLst>
              </a:tr>
            </a:tbl>
          </a:graphicData>
        </a:graphic>
      </p:graphicFrame>
      <p:sp>
        <p:nvSpPr>
          <p:cNvPr id="105" name="Right Arrow 104"/>
          <p:cNvSpPr/>
          <p:nvPr/>
        </p:nvSpPr>
        <p:spPr>
          <a:xfrm>
            <a:off x="1731936" y="1665929"/>
            <a:ext cx="4415571" cy="217931"/>
          </a:xfrm>
          <a:prstGeom prst="rightArrow">
            <a:avLst>
              <a:gd name="adj1" fmla="val 65510"/>
              <a:gd name="adj2" fmla="val 62676"/>
            </a:avLst>
          </a:prstGeom>
          <a:solidFill>
            <a:schemeClr val="accent4">
              <a:lumMod val="20000"/>
              <a:lumOff val="80000"/>
            </a:schemeClr>
          </a:solidFill>
          <a:ln w="0">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latin typeface="Source Sans Pro Light" charset="0"/>
              <a:ea typeface="Source Sans Pro Light" charset="0"/>
              <a:cs typeface="Source Sans Pro Light" charset="0"/>
            </a:endParaRPr>
          </a:p>
        </p:txBody>
      </p:sp>
      <p:graphicFrame>
        <p:nvGraphicFramePr>
          <p:cNvPr id="81" name="Table 80"/>
          <p:cNvGraphicFramePr>
            <a:graphicFrameLocks noGrp="1"/>
          </p:cNvGraphicFramePr>
          <p:nvPr/>
        </p:nvGraphicFramePr>
        <p:xfrm>
          <a:off x="2859169" y="1597055"/>
          <a:ext cx="538568" cy="355066"/>
        </p:xfrm>
        <a:graphic>
          <a:graphicData uri="http://schemas.openxmlformats.org/drawingml/2006/table">
            <a:tbl>
              <a:tblPr bandRow="1">
                <a:tableStyleId>{C4B1156A-380E-4F78-BDF5-A606A8083BF9}</a:tableStyleId>
              </a:tblPr>
              <a:tblGrid>
                <a:gridCol w="538568">
                  <a:extLst>
                    <a:ext uri="{9D8B030D-6E8A-4147-A177-3AD203B41FA5}">
                      <a16:colId xmlns:a16="http://schemas.microsoft.com/office/drawing/2014/main" val="20000"/>
                    </a:ext>
                  </a:extLst>
                </a:gridCol>
              </a:tblGrid>
              <a:tr h="177533">
                <a:tc>
                  <a:txBody>
                    <a:bodyPr/>
                    <a:lstStyle/>
                    <a:p>
                      <a:pPr algn="ctr"/>
                      <a:r>
                        <a:rPr lang="en-US" sz="900" b="0" i="0" dirty="0">
                          <a:latin typeface="Source Sans Pro Light" charset="0"/>
                          <a:ea typeface="Source Sans Pro Light" charset="0"/>
                          <a:cs typeface="Source Sans Pro Light" charset="0"/>
                        </a:rPr>
                        <a:t>cat</a:t>
                      </a:r>
                      <a:r>
                        <a:rPr lang="en-US" sz="900" b="0" i="0" baseline="0" dirty="0">
                          <a:latin typeface="Source Sans Pro Light" charset="0"/>
                          <a:ea typeface="Source Sans Pro Light" charset="0"/>
                          <a:cs typeface="Source Sans Pro Light" charset="0"/>
                        </a:rPr>
                        <a:t> dog</a:t>
                      </a:r>
                      <a:endParaRPr lang="en-US" sz="900" b="0" i="0" dirty="0">
                        <a:latin typeface="Source Sans Pro Light" charset="0"/>
                        <a:ea typeface="Source Sans Pro Light" charset="0"/>
                        <a:cs typeface="Source Sans Pro Light" charset="0"/>
                      </a:endParaRPr>
                    </a:p>
                  </a:txBody>
                  <a:tcPr marL="40373" marR="40373" marT="20186" marB="20186"/>
                </a:tc>
                <a:extLst>
                  <a:ext uri="{0D108BD9-81ED-4DB2-BD59-A6C34878D82A}">
                    <a16:rowId xmlns:a16="http://schemas.microsoft.com/office/drawing/2014/main" val="10000"/>
                  </a:ext>
                </a:extLst>
              </a:tr>
              <a:tr h="177533">
                <a:tc>
                  <a:txBody>
                    <a:bodyPr/>
                    <a:lstStyle/>
                    <a:p>
                      <a:pPr algn="ctr"/>
                      <a:r>
                        <a:rPr lang="en-US" sz="900" b="0" i="0" dirty="0">
                          <a:latin typeface="Source Sans Pro Light" charset="0"/>
                          <a:ea typeface="Source Sans Pro Light" charset="0"/>
                          <a:cs typeface="Source Sans Pro Light" charset="0"/>
                        </a:rPr>
                        <a:t>dog dog</a:t>
                      </a:r>
                    </a:p>
                  </a:txBody>
                  <a:tcPr marL="40373" marR="40373" marT="20186" marB="20186"/>
                </a:tc>
                <a:extLst>
                  <a:ext uri="{0D108BD9-81ED-4DB2-BD59-A6C34878D82A}">
                    <a16:rowId xmlns:a16="http://schemas.microsoft.com/office/drawing/2014/main" val="10001"/>
                  </a:ext>
                </a:extLst>
              </a:tr>
            </a:tbl>
          </a:graphicData>
        </a:graphic>
      </p:graphicFrame>
      <p:graphicFrame>
        <p:nvGraphicFramePr>
          <p:cNvPr id="82" name="Table 81"/>
          <p:cNvGraphicFramePr>
            <a:graphicFrameLocks noGrp="1"/>
          </p:cNvGraphicFramePr>
          <p:nvPr/>
        </p:nvGraphicFramePr>
        <p:xfrm>
          <a:off x="3973008" y="1689164"/>
          <a:ext cx="538568" cy="177533"/>
        </p:xfrm>
        <a:graphic>
          <a:graphicData uri="http://schemas.openxmlformats.org/drawingml/2006/table">
            <a:tbl>
              <a:tblPr bandRow="1">
                <a:tableStyleId>{C4B1156A-380E-4F78-BDF5-A606A8083BF9}</a:tableStyleId>
              </a:tblPr>
              <a:tblGrid>
                <a:gridCol w="538568">
                  <a:extLst>
                    <a:ext uri="{9D8B030D-6E8A-4147-A177-3AD203B41FA5}">
                      <a16:colId xmlns:a16="http://schemas.microsoft.com/office/drawing/2014/main" val="20000"/>
                    </a:ext>
                  </a:extLst>
                </a:gridCol>
              </a:tblGrid>
              <a:tr h="177533">
                <a:tc>
                  <a:txBody>
                    <a:bodyPr/>
                    <a:lstStyle/>
                    <a:p>
                      <a:pPr algn="ctr"/>
                      <a:r>
                        <a:rPr lang="en-US" sz="900" b="0" i="0" dirty="0">
                          <a:latin typeface="Source Sans Pro Light" charset="0"/>
                          <a:ea typeface="Source Sans Pro Light" charset="0"/>
                          <a:cs typeface="Source Sans Pro Light" charset="0"/>
                        </a:rPr>
                        <a:t>owl cat</a:t>
                      </a:r>
                    </a:p>
                  </a:txBody>
                  <a:tcPr marL="40373" marR="40373" marT="20186" marB="20186"/>
                </a:tc>
                <a:extLst>
                  <a:ext uri="{0D108BD9-81ED-4DB2-BD59-A6C34878D82A}">
                    <a16:rowId xmlns:a16="http://schemas.microsoft.com/office/drawing/2014/main" val="10000"/>
                  </a:ext>
                </a:extLst>
              </a:tr>
            </a:tbl>
          </a:graphicData>
        </a:graphic>
      </p:graphicFrame>
      <p:sp>
        <p:nvSpPr>
          <p:cNvPr id="40" name="Shape 156"/>
          <p:cNvSpPr txBox="1"/>
          <p:nvPr/>
        </p:nvSpPr>
        <p:spPr>
          <a:xfrm>
            <a:off x="2976676" y="2039466"/>
            <a:ext cx="322014" cy="279158"/>
          </a:xfrm>
          <a:prstGeom prst="rect">
            <a:avLst/>
          </a:prstGeom>
          <a:noFill/>
          <a:ln>
            <a:noFill/>
          </a:ln>
        </p:spPr>
        <p:txBody>
          <a:bodyPr lIns="68569" tIns="68569" rIns="68569" bIns="68569" anchor="t" anchorCtr="0">
            <a:noAutofit/>
          </a:bodyPr>
          <a:lstStyle/>
          <a:p>
            <a:pPr algn="ctr"/>
            <a:r>
              <a:rPr lang="en" sz="1200">
                <a:latin typeface="Source Sans Pro Light" charset="0"/>
                <a:ea typeface="Source Sans Pro Light" charset="0"/>
                <a:cs typeface="Source Sans Pro Light" charset="0"/>
              </a:rPr>
              <a:t>1</a:t>
            </a:r>
          </a:p>
        </p:txBody>
      </p:sp>
      <p:sp>
        <p:nvSpPr>
          <p:cNvPr id="41" name="Shape 157"/>
          <p:cNvSpPr txBox="1"/>
          <p:nvPr/>
        </p:nvSpPr>
        <p:spPr>
          <a:xfrm>
            <a:off x="4088779" y="2043727"/>
            <a:ext cx="322014" cy="279158"/>
          </a:xfrm>
          <a:prstGeom prst="rect">
            <a:avLst/>
          </a:prstGeom>
          <a:noFill/>
          <a:ln>
            <a:noFill/>
          </a:ln>
        </p:spPr>
        <p:txBody>
          <a:bodyPr lIns="68569" tIns="68569" rIns="68569" bIns="68569" anchor="t" anchorCtr="0">
            <a:noAutofit/>
          </a:bodyPr>
          <a:lstStyle/>
          <a:p>
            <a:pPr algn="ctr"/>
            <a:r>
              <a:rPr lang="en" sz="1200">
                <a:latin typeface="Source Sans Pro Light" charset="0"/>
                <a:ea typeface="Source Sans Pro Light" charset="0"/>
                <a:cs typeface="Source Sans Pro Light" charset="0"/>
              </a:rPr>
              <a:t>2</a:t>
            </a:r>
          </a:p>
        </p:txBody>
      </p:sp>
      <p:sp>
        <p:nvSpPr>
          <p:cNvPr id="42" name="Shape 158"/>
          <p:cNvSpPr txBox="1"/>
          <p:nvPr/>
        </p:nvSpPr>
        <p:spPr>
          <a:xfrm>
            <a:off x="5185895" y="2043727"/>
            <a:ext cx="322014" cy="279158"/>
          </a:xfrm>
          <a:prstGeom prst="rect">
            <a:avLst/>
          </a:prstGeom>
          <a:noFill/>
          <a:ln>
            <a:noFill/>
          </a:ln>
        </p:spPr>
        <p:txBody>
          <a:bodyPr lIns="68569" tIns="68569" rIns="68569" bIns="68569" anchor="t" anchorCtr="0">
            <a:noAutofit/>
          </a:bodyPr>
          <a:lstStyle/>
          <a:p>
            <a:pPr algn="ctr"/>
            <a:r>
              <a:rPr lang="en" sz="1200">
                <a:latin typeface="Source Sans Pro Light" charset="0"/>
                <a:ea typeface="Source Sans Pro Light" charset="0"/>
                <a:cs typeface="Source Sans Pro Light" charset="0"/>
              </a:rPr>
              <a:t>3</a:t>
            </a:r>
          </a:p>
        </p:txBody>
      </p:sp>
      <p:cxnSp>
        <p:nvCxnSpPr>
          <p:cNvPr id="43" name="Shape 120"/>
          <p:cNvCxnSpPr>
            <a:stCxn id="122" idx="2"/>
          </p:cNvCxnSpPr>
          <p:nvPr/>
        </p:nvCxnSpPr>
        <p:spPr>
          <a:xfrm flipH="1">
            <a:off x="3130220" y="2866337"/>
            <a:ext cx="1358" cy="809599"/>
          </a:xfrm>
          <a:prstGeom prst="straightConnector1">
            <a:avLst/>
          </a:prstGeom>
          <a:noFill/>
          <a:ln w="19050" cap="flat" cmpd="sng">
            <a:solidFill>
              <a:schemeClr val="bg1">
                <a:lumMod val="65000"/>
              </a:schemeClr>
            </a:solidFill>
            <a:prstDash val="solid"/>
            <a:round/>
            <a:headEnd type="none" w="lg" len="lg"/>
            <a:tailEnd type="stealth" w="lg" len="lg"/>
          </a:ln>
        </p:spPr>
      </p:cxnSp>
      <p:sp>
        <p:nvSpPr>
          <p:cNvPr id="45" name="Shape 122"/>
          <p:cNvSpPr txBox="1"/>
          <p:nvPr/>
        </p:nvSpPr>
        <p:spPr>
          <a:xfrm>
            <a:off x="3287778" y="3594045"/>
            <a:ext cx="591606" cy="257372"/>
          </a:xfrm>
          <a:prstGeom prst="rect">
            <a:avLst/>
          </a:prstGeom>
          <a:noFill/>
          <a:ln>
            <a:noFill/>
          </a:ln>
        </p:spPr>
        <p:txBody>
          <a:bodyPr lIns="68569" tIns="68569" rIns="68569" bIns="68569" anchor="t" anchorCtr="0">
            <a:noAutofit/>
          </a:bodyPr>
          <a:lstStyle/>
          <a:p>
            <a:r>
              <a:rPr lang="en-US" sz="975" dirty="0">
                <a:latin typeface="Source Sans Pro Light" charset="0"/>
                <a:ea typeface="Source Sans Pro Light" charset="0"/>
                <a:cs typeface="Source Sans Pro Light" charset="0"/>
              </a:rPr>
              <a:t>result up to t=</a:t>
            </a:r>
            <a:r>
              <a:rPr lang="en" sz="975" dirty="0">
                <a:latin typeface="Source Sans Pro Light" charset="0"/>
                <a:ea typeface="Source Sans Pro Light" charset="0"/>
                <a:cs typeface="Source Sans Pro Light" charset="0"/>
              </a:rPr>
              <a:t>1</a:t>
            </a:r>
          </a:p>
        </p:txBody>
      </p:sp>
      <p:sp>
        <p:nvSpPr>
          <p:cNvPr id="46" name="Shape 123"/>
          <p:cNvSpPr txBox="1"/>
          <p:nvPr/>
        </p:nvSpPr>
        <p:spPr>
          <a:xfrm>
            <a:off x="1613465" y="3612102"/>
            <a:ext cx="879825" cy="331543"/>
          </a:xfrm>
          <a:prstGeom prst="rect">
            <a:avLst/>
          </a:prstGeom>
          <a:noFill/>
          <a:ln>
            <a:noFill/>
          </a:ln>
        </p:spPr>
        <p:txBody>
          <a:bodyPr lIns="68569" tIns="68569" rIns="68569" bIns="68569" anchor="t" anchorCtr="0">
            <a:noAutofit/>
          </a:bodyPr>
          <a:lstStyle/>
          <a:p>
            <a:r>
              <a:rPr lang="en-US" sz="1350" dirty="0">
                <a:latin typeface="Source Sans Pro Light" charset="0"/>
                <a:ea typeface="Source Sans Pro Light" charset="0"/>
                <a:cs typeface="Source Sans Pro Light" charset="0"/>
              </a:rPr>
              <a:t>Result</a:t>
            </a:r>
          </a:p>
          <a:p>
            <a:r>
              <a:rPr lang="en-US" sz="1050" dirty="0">
                <a:latin typeface="Source Sans Pro Light" charset="0"/>
                <a:ea typeface="Source Sans Pro Light" charset="0"/>
                <a:cs typeface="Source Sans Pro Light" charset="0"/>
              </a:rPr>
              <a:t>Table of word counts</a:t>
            </a:r>
            <a:endParaRPr lang="en" sz="1050" dirty="0">
              <a:latin typeface="Source Sans Pro Light" charset="0"/>
              <a:ea typeface="Source Sans Pro Light" charset="0"/>
              <a:cs typeface="Source Sans Pro Light" charset="0"/>
            </a:endParaRPr>
          </a:p>
        </p:txBody>
      </p:sp>
      <p:sp>
        <p:nvSpPr>
          <p:cNvPr id="48" name="Shape 127"/>
          <p:cNvSpPr txBox="1"/>
          <p:nvPr/>
        </p:nvSpPr>
        <p:spPr>
          <a:xfrm>
            <a:off x="1583084" y="2135603"/>
            <a:ext cx="850874" cy="334407"/>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Time</a:t>
            </a:r>
          </a:p>
        </p:txBody>
      </p:sp>
      <p:cxnSp>
        <p:nvCxnSpPr>
          <p:cNvPr id="49" name="Shape 128"/>
          <p:cNvCxnSpPr/>
          <p:nvPr/>
        </p:nvCxnSpPr>
        <p:spPr>
          <a:xfrm>
            <a:off x="2239427" y="2302806"/>
            <a:ext cx="3525357" cy="0"/>
          </a:xfrm>
          <a:prstGeom prst="straightConnector1">
            <a:avLst/>
          </a:prstGeom>
          <a:noFill/>
          <a:ln w="28575" cap="flat" cmpd="sng">
            <a:solidFill>
              <a:srgbClr val="000000"/>
            </a:solidFill>
            <a:prstDash val="solid"/>
            <a:round/>
            <a:headEnd type="none" w="lg" len="lg"/>
            <a:tailEnd type="triangle" w="lg" len="lg"/>
          </a:ln>
        </p:spPr>
      </p:cxnSp>
      <p:cxnSp>
        <p:nvCxnSpPr>
          <p:cNvPr id="50" name="Shape 138"/>
          <p:cNvCxnSpPr>
            <a:endCxn id="122" idx="0"/>
          </p:cNvCxnSpPr>
          <p:nvPr/>
        </p:nvCxnSpPr>
        <p:spPr>
          <a:xfrm>
            <a:off x="3130188" y="2302809"/>
            <a:ext cx="1390" cy="275541"/>
          </a:xfrm>
          <a:prstGeom prst="straightConnector1">
            <a:avLst/>
          </a:prstGeom>
          <a:noFill/>
          <a:ln w="19050" cap="flat" cmpd="sng">
            <a:solidFill>
              <a:schemeClr val="bg1">
                <a:lumMod val="65000"/>
              </a:schemeClr>
            </a:solidFill>
            <a:prstDash val="lgDash"/>
            <a:round/>
            <a:headEnd type="none" w="lg" len="lg"/>
            <a:tailEnd type="stealth" w="lg" len="lg"/>
          </a:ln>
        </p:spPr>
      </p:cxnSp>
      <p:sp>
        <p:nvSpPr>
          <p:cNvPr id="52" name="Shape 140"/>
          <p:cNvSpPr txBox="1"/>
          <p:nvPr/>
        </p:nvSpPr>
        <p:spPr>
          <a:xfrm>
            <a:off x="3298616" y="2494197"/>
            <a:ext cx="588375" cy="257372"/>
          </a:xfrm>
          <a:prstGeom prst="rect">
            <a:avLst/>
          </a:prstGeom>
          <a:noFill/>
          <a:ln>
            <a:noFill/>
          </a:ln>
        </p:spPr>
        <p:txBody>
          <a:bodyPr lIns="68569" tIns="68569" rIns="68569" bIns="68569" anchor="t" anchorCtr="0">
            <a:noAutofit/>
          </a:bodyPr>
          <a:lstStyle/>
          <a:p>
            <a:r>
              <a:rPr lang="en" sz="975" dirty="0">
                <a:latin typeface="Source Sans Pro Light" charset="0"/>
                <a:ea typeface="Source Sans Pro Light" charset="0"/>
                <a:cs typeface="Source Sans Pro Light" charset="0"/>
              </a:rPr>
              <a:t>data up</a:t>
            </a:r>
            <a:br>
              <a:rPr lang="en" sz="975" dirty="0">
                <a:latin typeface="Source Sans Pro Light" charset="0"/>
                <a:ea typeface="Source Sans Pro Light" charset="0"/>
                <a:cs typeface="Source Sans Pro Light" charset="0"/>
              </a:rPr>
            </a:br>
            <a:r>
              <a:rPr lang="en" sz="975" dirty="0">
                <a:latin typeface="Source Sans Pro Light" charset="0"/>
                <a:ea typeface="Source Sans Pro Light" charset="0"/>
                <a:cs typeface="Source Sans Pro Light" charset="0"/>
              </a:rPr>
              <a:t>to </a:t>
            </a:r>
            <a:r>
              <a:rPr lang="en-US" sz="975" dirty="0">
                <a:latin typeface="Source Sans Pro Light" charset="0"/>
                <a:ea typeface="Source Sans Pro Light" charset="0"/>
                <a:cs typeface="Source Sans Pro Light" charset="0"/>
              </a:rPr>
              <a:t>t=</a:t>
            </a:r>
            <a:r>
              <a:rPr lang="en" sz="975" dirty="0">
                <a:latin typeface="Source Sans Pro Light" charset="0"/>
                <a:ea typeface="Source Sans Pro Light" charset="0"/>
                <a:cs typeface="Source Sans Pro Light" charset="0"/>
              </a:rPr>
              <a:t>1</a:t>
            </a:r>
          </a:p>
        </p:txBody>
      </p:sp>
      <p:sp>
        <p:nvSpPr>
          <p:cNvPr id="53" name="Shape 141"/>
          <p:cNvSpPr txBox="1"/>
          <p:nvPr/>
        </p:nvSpPr>
        <p:spPr>
          <a:xfrm>
            <a:off x="1583084" y="2471442"/>
            <a:ext cx="1055503" cy="331543"/>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Input</a:t>
            </a:r>
            <a:endParaRPr lang="en-US" sz="1350" dirty="0">
              <a:latin typeface="Source Sans Pro Light" charset="0"/>
              <a:ea typeface="Source Sans Pro Light" charset="0"/>
              <a:cs typeface="Source Sans Pro Light" charset="0"/>
            </a:endParaRPr>
          </a:p>
          <a:p>
            <a:r>
              <a:rPr lang="en-US" sz="1050" dirty="0">
                <a:latin typeface="Source Sans Pro Light" charset="0"/>
                <a:ea typeface="Source Sans Pro Light" charset="0"/>
                <a:cs typeface="Source Sans Pro Light" charset="0"/>
              </a:rPr>
              <a:t>Unbounded table of all input</a:t>
            </a:r>
            <a:endParaRPr lang="en" sz="1050" dirty="0">
              <a:latin typeface="Source Sans Pro Light" charset="0"/>
              <a:ea typeface="Source Sans Pro Light" charset="0"/>
              <a:cs typeface="Source Sans Pro Light" charset="0"/>
            </a:endParaRPr>
          </a:p>
        </p:txBody>
      </p:sp>
      <p:cxnSp>
        <p:nvCxnSpPr>
          <p:cNvPr id="55" name="Shape 131"/>
          <p:cNvCxnSpPr>
            <a:endCxn id="89" idx="0"/>
          </p:cNvCxnSpPr>
          <p:nvPr/>
        </p:nvCxnSpPr>
        <p:spPr>
          <a:xfrm flipH="1">
            <a:off x="4245104" y="2314199"/>
            <a:ext cx="3000" cy="257072"/>
          </a:xfrm>
          <a:prstGeom prst="straightConnector1">
            <a:avLst/>
          </a:prstGeom>
          <a:noFill/>
          <a:ln w="19050" cap="flat" cmpd="sng">
            <a:solidFill>
              <a:schemeClr val="bg1">
                <a:lumMod val="65000"/>
              </a:schemeClr>
            </a:solidFill>
            <a:prstDash val="lgDash"/>
            <a:round/>
            <a:headEnd type="none" w="lg" len="lg"/>
            <a:tailEnd type="stealth" w="lg" len="lg"/>
          </a:ln>
        </p:spPr>
      </p:cxnSp>
      <p:sp>
        <p:nvSpPr>
          <p:cNvPr id="56" name="Shape 132"/>
          <p:cNvSpPr txBox="1"/>
          <p:nvPr/>
        </p:nvSpPr>
        <p:spPr>
          <a:xfrm>
            <a:off x="4407757" y="2494197"/>
            <a:ext cx="588375" cy="257372"/>
          </a:xfrm>
          <a:prstGeom prst="rect">
            <a:avLst/>
          </a:prstGeom>
          <a:noFill/>
          <a:ln>
            <a:noFill/>
          </a:ln>
        </p:spPr>
        <p:txBody>
          <a:bodyPr lIns="68569" tIns="68569" rIns="68569" bIns="68569" anchor="t" anchorCtr="0">
            <a:noAutofit/>
          </a:bodyPr>
          <a:lstStyle/>
          <a:p>
            <a:r>
              <a:rPr lang="en" sz="975" dirty="0">
                <a:latin typeface="Source Sans Pro Light" charset="0"/>
                <a:ea typeface="Source Sans Pro Light" charset="0"/>
                <a:cs typeface="Source Sans Pro Light" charset="0"/>
              </a:rPr>
              <a:t>data up</a:t>
            </a:r>
            <a:br>
              <a:rPr lang="en" sz="975" dirty="0">
                <a:latin typeface="Source Sans Pro Light" charset="0"/>
                <a:ea typeface="Source Sans Pro Light" charset="0"/>
                <a:cs typeface="Source Sans Pro Light" charset="0"/>
              </a:rPr>
            </a:br>
            <a:r>
              <a:rPr lang="en" sz="975" dirty="0">
                <a:latin typeface="Source Sans Pro Light" charset="0"/>
                <a:ea typeface="Source Sans Pro Light" charset="0"/>
                <a:cs typeface="Source Sans Pro Light" charset="0"/>
              </a:rPr>
              <a:t>to </a:t>
            </a:r>
            <a:r>
              <a:rPr lang="en-US" sz="975" dirty="0">
                <a:latin typeface="Source Sans Pro Light" charset="0"/>
                <a:ea typeface="Source Sans Pro Light" charset="0"/>
                <a:cs typeface="Source Sans Pro Light" charset="0"/>
              </a:rPr>
              <a:t>t=</a:t>
            </a:r>
            <a:r>
              <a:rPr lang="en" sz="975" dirty="0">
                <a:latin typeface="Source Sans Pro Light" charset="0"/>
                <a:ea typeface="Source Sans Pro Light" charset="0"/>
                <a:cs typeface="Source Sans Pro Light" charset="0"/>
              </a:rPr>
              <a:t>2</a:t>
            </a:r>
          </a:p>
        </p:txBody>
      </p:sp>
      <p:cxnSp>
        <p:nvCxnSpPr>
          <p:cNvPr id="57" name="Shape 143"/>
          <p:cNvCxnSpPr>
            <a:stCxn id="89" idx="2"/>
          </p:cNvCxnSpPr>
          <p:nvPr/>
        </p:nvCxnSpPr>
        <p:spPr>
          <a:xfrm flipH="1">
            <a:off x="4242318" y="3003250"/>
            <a:ext cx="2786" cy="666014"/>
          </a:xfrm>
          <a:prstGeom prst="straightConnector1">
            <a:avLst/>
          </a:prstGeom>
          <a:noFill/>
          <a:ln w="19050" cap="flat" cmpd="sng">
            <a:solidFill>
              <a:schemeClr val="bg1">
                <a:lumMod val="65000"/>
              </a:schemeClr>
            </a:solidFill>
            <a:prstDash val="solid"/>
            <a:round/>
            <a:headEnd type="none" w="lg" len="lg"/>
            <a:tailEnd type="stealth" w="lg" len="lg"/>
          </a:ln>
        </p:spPr>
      </p:cxnSp>
      <p:cxnSp>
        <p:nvCxnSpPr>
          <p:cNvPr id="62" name="Shape 135"/>
          <p:cNvCxnSpPr>
            <a:endCxn id="93" idx="0"/>
          </p:cNvCxnSpPr>
          <p:nvPr/>
        </p:nvCxnSpPr>
        <p:spPr>
          <a:xfrm>
            <a:off x="5348603" y="2302809"/>
            <a:ext cx="1977" cy="273780"/>
          </a:xfrm>
          <a:prstGeom prst="straightConnector1">
            <a:avLst/>
          </a:prstGeom>
          <a:noFill/>
          <a:ln w="19050" cap="flat" cmpd="sng">
            <a:solidFill>
              <a:schemeClr val="bg1">
                <a:lumMod val="65000"/>
              </a:schemeClr>
            </a:solidFill>
            <a:prstDash val="lgDash"/>
            <a:round/>
            <a:headEnd type="none" w="lg" len="lg"/>
            <a:tailEnd type="stealth" w="lg" len="lg"/>
          </a:ln>
        </p:spPr>
      </p:cxnSp>
      <p:sp>
        <p:nvSpPr>
          <p:cNvPr id="63" name="Shape 136"/>
          <p:cNvSpPr txBox="1"/>
          <p:nvPr/>
        </p:nvSpPr>
        <p:spPr>
          <a:xfrm>
            <a:off x="5519881" y="2494198"/>
            <a:ext cx="588377" cy="257372"/>
          </a:xfrm>
          <a:prstGeom prst="rect">
            <a:avLst/>
          </a:prstGeom>
          <a:noFill/>
          <a:ln>
            <a:noFill/>
          </a:ln>
        </p:spPr>
        <p:txBody>
          <a:bodyPr lIns="68569" tIns="68569" rIns="68569" bIns="68569" anchor="t" anchorCtr="0">
            <a:noAutofit/>
          </a:bodyPr>
          <a:lstStyle/>
          <a:p>
            <a:r>
              <a:rPr lang="en" sz="975" dirty="0">
                <a:latin typeface="Source Sans Pro Light" charset="0"/>
                <a:ea typeface="Source Sans Pro Light" charset="0"/>
                <a:cs typeface="Source Sans Pro Light" charset="0"/>
              </a:rPr>
              <a:t>data up</a:t>
            </a:r>
          </a:p>
          <a:p>
            <a:r>
              <a:rPr lang="en" sz="975" dirty="0">
                <a:latin typeface="Source Sans Pro Light" charset="0"/>
                <a:ea typeface="Source Sans Pro Light" charset="0"/>
                <a:cs typeface="Source Sans Pro Light" charset="0"/>
              </a:rPr>
              <a:t>to </a:t>
            </a:r>
            <a:r>
              <a:rPr lang="en-US" sz="975" dirty="0">
                <a:latin typeface="Source Sans Pro Light" charset="0"/>
                <a:ea typeface="Source Sans Pro Light" charset="0"/>
                <a:cs typeface="Source Sans Pro Light" charset="0"/>
              </a:rPr>
              <a:t>t=</a:t>
            </a:r>
            <a:r>
              <a:rPr lang="en" sz="975" dirty="0">
                <a:latin typeface="Source Sans Pro Light" charset="0"/>
                <a:ea typeface="Source Sans Pro Light" charset="0"/>
                <a:cs typeface="Source Sans Pro Light" charset="0"/>
              </a:rPr>
              <a:t>3</a:t>
            </a:r>
          </a:p>
        </p:txBody>
      </p:sp>
      <p:cxnSp>
        <p:nvCxnSpPr>
          <p:cNvPr id="65" name="Shape 147"/>
          <p:cNvCxnSpPr>
            <a:stCxn id="93" idx="2"/>
          </p:cNvCxnSpPr>
          <p:nvPr/>
        </p:nvCxnSpPr>
        <p:spPr>
          <a:xfrm flipH="1">
            <a:off x="5348620" y="3296556"/>
            <a:ext cx="1960" cy="373177"/>
          </a:xfrm>
          <a:prstGeom prst="straightConnector1">
            <a:avLst/>
          </a:prstGeom>
          <a:noFill/>
          <a:ln w="19050" cap="flat" cmpd="sng">
            <a:solidFill>
              <a:schemeClr val="bg1">
                <a:lumMod val="65000"/>
              </a:schemeClr>
            </a:solidFill>
            <a:prstDash val="solid"/>
            <a:round/>
            <a:headEnd type="none" w="lg" len="lg"/>
            <a:tailEnd type="stealth" w="lg" len="lg"/>
          </a:ln>
        </p:spPr>
      </p:cxnSp>
      <p:sp>
        <p:nvSpPr>
          <p:cNvPr id="68" name="Shape 123"/>
          <p:cNvSpPr txBox="1"/>
          <p:nvPr/>
        </p:nvSpPr>
        <p:spPr>
          <a:xfrm>
            <a:off x="1585640" y="4411633"/>
            <a:ext cx="1229151" cy="301403"/>
          </a:xfrm>
          <a:prstGeom prst="rect">
            <a:avLst/>
          </a:prstGeom>
          <a:noFill/>
          <a:ln>
            <a:noFill/>
          </a:ln>
        </p:spPr>
        <p:txBody>
          <a:bodyPr lIns="68569" tIns="68569" rIns="68569" bIns="68569" anchor="t" anchorCtr="0">
            <a:noAutofit/>
          </a:bodyPr>
          <a:lstStyle/>
          <a:p>
            <a:r>
              <a:rPr lang="en-US" sz="1350" dirty="0">
                <a:latin typeface="Source Sans Pro Light" charset="0"/>
                <a:ea typeface="Source Sans Pro Light" charset="0"/>
                <a:cs typeface="Source Sans Pro Light" charset="0"/>
              </a:rPr>
              <a:t>Output</a:t>
            </a:r>
          </a:p>
          <a:p>
            <a:r>
              <a:rPr lang="en-US" sz="1050" dirty="0">
                <a:latin typeface="Source Sans Pro Light" charset="0"/>
                <a:ea typeface="Source Sans Pro Light" charset="0"/>
                <a:cs typeface="Source Sans Pro Light" charset="0"/>
              </a:rPr>
              <a:t>Complete Mode</a:t>
            </a:r>
            <a:endParaRPr lang="en" sz="1050" dirty="0">
              <a:latin typeface="Source Sans Pro Light" charset="0"/>
              <a:ea typeface="Source Sans Pro Light" charset="0"/>
              <a:cs typeface="Source Sans Pro Light" charset="0"/>
            </a:endParaRPr>
          </a:p>
        </p:txBody>
      </p:sp>
      <p:cxnSp>
        <p:nvCxnSpPr>
          <p:cNvPr id="78" name="Shape 163"/>
          <p:cNvCxnSpPr>
            <a:stCxn id="97" idx="2"/>
            <a:endCxn id="112" idx="0"/>
          </p:cNvCxnSpPr>
          <p:nvPr/>
        </p:nvCxnSpPr>
        <p:spPr>
          <a:xfrm flipH="1">
            <a:off x="4242292" y="4105160"/>
            <a:ext cx="2812" cy="312909"/>
          </a:xfrm>
          <a:prstGeom prst="straightConnector1">
            <a:avLst/>
          </a:prstGeom>
          <a:noFill/>
          <a:ln w="19050" cap="flat" cmpd="sng">
            <a:solidFill>
              <a:schemeClr val="bg1">
                <a:lumMod val="65000"/>
              </a:schemeClr>
            </a:solidFill>
            <a:prstDash val="solid"/>
            <a:round/>
            <a:headEnd type="none" w="lg" len="lg"/>
            <a:tailEnd type="stealth" w="lg" len="lg"/>
          </a:ln>
        </p:spPr>
      </p:cxnSp>
      <p:cxnSp>
        <p:nvCxnSpPr>
          <p:cNvPr id="76" name="Shape 163"/>
          <p:cNvCxnSpPr>
            <a:stCxn id="98" idx="2"/>
            <a:endCxn id="113" idx="0"/>
          </p:cNvCxnSpPr>
          <p:nvPr/>
        </p:nvCxnSpPr>
        <p:spPr>
          <a:xfrm>
            <a:off x="5360229" y="4102180"/>
            <a:ext cx="2358" cy="315890"/>
          </a:xfrm>
          <a:prstGeom prst="straightConnector1">
            <a:avLst/>
          </a:prstGeom>
          <a:noFill/>
          <a:ln w="19050" cap="flat" cmpd="sng">
            <a:solidFill>
              <a:schemeClr val="bg1">
                <a:lumMod val="65000"/>
              </a:schemeClr>
            </a:solidFill>
            <a:prstDash val="solid"/>
            <a:round/>
            <a:headEnd type="none" w="lg" len="lg"/>
            <a:tailEnd type="stealth" w="lg" len="lg"/>
          </a:ln>
        </p:spPr>
      </p:cxnSp>
      <p:cxnSp>
        <p:nvCxnSpPr>
          <p:cNvPr id="74" name="Shape 163"/>
          <p:cNvCxnSpPr>
            <a:stCxn id="96" idx="2"/>
            <a:endCxn id="111" idx="0"/>
          </p:cNvCxnSpPr>
          <p:nvPr/>
        </p:nvCxnSpPr>
        <p:spPr>
          <a:xfrm flipH="1">
            <a:off x="3135032" y="3968740"/>
            <a:ext cx="1769" cy="449330"/>
          </a:xfrm>
          <a:prstGeom prst="straightConnector1">
            <a:avLst/>
          </a:prstGeom>
          <a:noFill/>
          <a:ln w="19050" cap="flat" cmpd="sng">
            <a:solidFill>
              <a:schemeClr val="bg1">
                <a:lumMod val="65000"/>
              </a:schemeClr>
            </a:solidFill>
            <a:prstDash val="solid"/>
            <a:round/>
            <a:headEnd type="none" w="lg" len="lg"/>
            <a:tailEnd type="stealth" w="lg" len="lg"/>
          </a:ln>
        </p:spPr>
      </p:cxnSp>
      <p:sp>
        <p:nvSpPr>
          <p:cNvPr id="84" name="Shape 124"/>
          <p:cNvSpPr txBox="1"/>
          <p:nvPr/>
        </p:nvSpPr>
        <p:spPr>
          <a:xfrm>
            <a:off x="3285382" y="3214012"/>
            <a:ext cx="1956920" cy="200030"/>
          </a:xfrm>
          <a:prstGeom prst="rect">
            <a:avLst/>
          </a:prstGeom>
          <a:solidFill>
            <a:schemeClr val="bg1">
              <a:alpha val="86000"/>
            </a:schemeClr>
          </a:solidFill>
          <a:ln>
            <a:noFill/>
          </a:ln>
        </p:spPr>
        <p:txBody>
          <a:bodyPr lIns="0" tIns="68569" rIns="0" bIns="68569" anchor="ctr" anchorCtr="0">
            <a:noAutofit/>
          </a:bodyPr>
          <a:lstStyle/>
          <a:p>
            <a:pPr algn="ctr"/>
            <a:r>
              <a:rPr lang="en-US" sz="1350">
                <a:latin typeface="Source Sans Pro Light" charset="0"/>
                <a:ea typeface="Source Sans Pro Light" charset="0"/>
                <a:cs typeface="Source Sans Pro Light" charset="0"/>
              </a:rPr>
              <a:t>word count query</a:t>
            </a:r>
            <a:endParaRPr lang="en" sz="1350" dirty="0">
              <a:latin typeface="Source Sans Pro Light" charset="0"/>
              <a:ea typeface="Source Sans Pro Light" charset="0"/>
              <a:cs typeface="Source Sans Pro Light" charset="0"/>
            </a:endParaRPr>
          </a:p>
        </p:txBody>
      </p:sp>
      <p:graphicFrame>
        <p:nvGraphicFramePr>
          <p:cNvPr id="86" name="Table 85"/>
          <p:cNvGraphicFramePr>
            <a:graphicFrameLocks noGrp="1"/>
          </p:cNvGraphicFramePr>
          <p:nvPr/>
        </p:nvGraphicFramePr>
        <p:xfrm>
          <a:off x="5091649" y="1593868"/>
          <a:ext cx="538568" cy="355066"/>
        </p:xfrm>
        <a:graphic>
          <a:graphicData uri="http://schemas.openxmlformats.org/drawingml/2006/table">
            <a:tbl>
              <a:tblPr bandRow="1">
                <a:tableStyleId>{C4B1156A-380E-4F78-BDF5-A606A8083BF9}</a:tableStyleId>
              </a:tblPr>
              <a:tblGrid>
                <a:gridCol w="538568">
                  <a:extLst>
                    <a:ext uri="{9D8B030D-6E8A-4147-A177-3AD203B41FA5}">
                      <a16:colId xmlns:a16="http://schemas.microsoft.com/office/drawing/2014/main" val="20000"/>
                    </a:ext>
                  </a:extLst>
                </a:gridCol>
              </a:tblGrid>
              <a:tr h="177533">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tc>
                <a:extLst>
                  <a:ext uri="{0D108BD9-81ED-4DB2-BD59-A6C34878D82A}">
                    <a16:rowId xmlns:a16="http://schemas.microsoft.com/office/drawing/2014/main" val="10000"/>
                  </a:ext>
                </a:extLst>
              </a:tr>
              <a:tr h="177533">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tc>
                <a:extLst>
                  <a:ext uri="{0D108BD9-81ED-4DB2-BD59-A6C34878D82A}">
                    <a16:rowId xmlns:a16="http://schemas.microsoft.com/office/drawing/2014/main" val="10001"/>
                  </a:ext>
                </a:extLst>
              </a:tr>
            </a:tbl>
          </a:graphicData>
        </a:graphic>
      </p:graphicFrame>
      <p:graphicFrame>
        <p:nvGraphicFramePr>
          <p:cNvPr id="89" name="Table 88"/>
          <p:cNvGraphicFramePr>
            <a:graphicFrameLocks noGrp="1"/>
          </p:cNvGraphicFramePr>
          <p:nvPr/>
        </p:nvGraphicFramePr>
        <p:xfrm>
          <a:off x="4083215" y="2571271"/>
          <a:ext cx="323778" cy="502383"/>
        </p:xfrm>
        <a:graphic>
          <a:graphicData uri="http://schemas.openxmlformats.org/drawingml/2006/table">
            <a:tbl>
              <a:tblPr bandRow="1">
                <a:tableStyleId>{C4B1156A-380E-4F78-BDF5-A606A8083BF9}</a:tableStyleId>
              </a:tblPr>
              <a:tblGrid>
                <a:gridCol w="323778">
                  <a:extLst>
                    <a:ext uri="{9D8B030D-6E8A-4147-A177-3AD203B41FA5}">
                      <a16:colId xmlns:a16="http://schemas.microsoft.com/office/drawing/2014/main" val="20000"/>
                    </a:ext>
                  </a:extLst>
                </a:gridCol>
              </a:tblGrid>
              <a:tr h="143993">
                <a:tc>
                  <a:txBody>
                    <a:bodyPr/>
                    <a:lstStyle/>
                    <a:p>
                      <a:pPr algn="ctr"/>
                      <a:r>
                        <a:rPr lang="en-US" sz="600" b="0" i="0" dirty="0">
                          <a:latin typeface="Source Sans Pro Light" charset="0"/>
                          <a:ea typeface="Source Sans Pro Light" charset="0"/>
                          <a:cs typeface="Source Sans Pro Light" charset="0"/>
                        </a:rPr>
                        <a:t>cat</a:t>
                      </a:r>
                      <a:r>
                        <a:rPr lang="en-US" sz="600" b="0" i="0" baseline="0" dirty="0">
                          <a:latin typeface="Source Sans Pro Light" charset="0"/>
                          <a:ea typeface="Source Sans Pro Light" charset="0"/>
                          <a:cs typeface="Source Sans Pro Light" charset="0"/>
                        </a:rPr>
                        <a:t> dog</a:t>
                      </a:r>
                      <a:endParaRPr lang="en-US" sz="600" b="0" i="0" dirty="0">
                        <a:latin typeface="Source Sans Pro Light" charset="0"/>
                        <a:ea typeface="Source Sans Pro Light" charset="0"/>
                        <a:cs typeface="Source Sans Pro Light" charset="0"/>
                      </a:endParaRPr>
                    </a:p>
                  </a:txBody>
                  <a:tcPr marL="31517" marR="31517" marT="15758" marB="15758"/>
                </a:tc>
                <a:extLst>
                  <a:ext uri="{0D108BD9-81ED-4DB2-BD59-A6C34878D82A}">
                    <a16:rowId xmlns:a16="http://schemas.microsoft.com/office/drawing/2014/main" val="10000"/>
                  </a:ext>
                </a:extLst>
              </a:tr>
              <a:tr h="214397">
                <a:tc>
                  <a:txBody>
                    <a:bodyPr/>
                    <a:lstStyle/>
                    <a:p>
                      <a:pPr algn="ctr"/>
                      <a:r>
                        <a:rPr lang="en-US" sz="600" b="0" i="0" dirty="0">
                          <a:latin typeface="Source Sans Pro Light" charset="0"/>
                          <a:ea typeface="Source Sans Pro Light" charset="0"/>
                          <a:cs typeface="Source Sans Pro Light" charset="0"/>
                        </a:rPr>
                        <a:t>dog dog</a:t>
                      </a:r>
                    </a:p>
                  </a:txBody>
                  <a:tcPr marL="31517" marR="31517" marT="15758" marB="15758"/>
                </a:tc>
                <a:extLst>
                  <a:ext uri="{0D108BD9-81ED-4DB2-BD59-A6C34878D82A}">
                    <a16:rowId xmlns:a16="http://schemas.microsoft.com/office/drawing/2014/main" val="10001"/>
                  </a:ext>
                </a:extLst>
              </a:tr>
              <a:tr h="143993">
                <a:tc>
                  <a:txBody>
                    <a:bodyPr/>
                    <a:lstStyle/>
                    <a:p>
                      <a:pPr algn="ctr"/>
                      <a:r>
                        <a:rPr lang="en-US" sz="600" b="0" i="0" dirty="0">
                          <a:latin typeface="Source Sans Pro Light" charset="0"/>
                          <a:ea typeface="Source Sans Pro Light" charset="0"/>
                          <a:cs typeface="Source Sans Pro Light" charset="0"/>
                        </a:rPr>
                        <a:t>owl cat</a:t>
                      </a:r>
                    </a:p>
                  </a:txBody>
                  <a:tcPr marL="31517" marR="31517" marT="15758" marB="15758"/>
                </a:tc>
                <a:extLst>
                  <a:ext uri="{0D108BD9-81ED-4DB2-BD59-A6C34878D82A}">
                    <a16:rowId xmlns:a16="http://schemas.microsoft.com/office/drawing/2014/main" val="10002"/>
                  </a:ext>
                </a:extLst>
              </a:tr>
            </a:tbl>
          </a:graphicData>
        </a:graphic>
      </p:graphicFrame>
      <p:graphicFrame>
        <p:nvGraphicFramePr>
          <p:cNvPr id="93" name="Table 92"/>
          <p:cNvGraphicFramePr>
            <a:graphicFrameLocks noGrp="1"/>
          </p:cNvGraphicFramePr>
          <p:nvPr/>
        </p:nvGraphicFramePr>
        <p:xfrm>
          <a:off x="5188691" y="2576590"/>
          <a:ext cx="323778" cy="790369"/>
        </p:xfrm>
        <a:graphic>
          <a:graphicData uri="http://schemas.openxmlformats.org/drawingml/2006/table">
            <a:tbl>
              <a:tblPr bandRow="1">
                <a:tableStyleId>{C4B1156A-380E-4F78-BDF5-A606A8083BF9}</a:tableStyleId>
              </a:tblPr>
              <a:tblGrid>
                <a:gridCol w="323778">
                  <a:extLst>
                    <a:ext uri="{9D8B030D-6E8A-4147-A177-3AD203B41FA5}">
                      <a16:colId xmlns:a16="http://schemas.microsoft.com/office/drawing/2014/main" val="20000"/>
                    </a:ext>
                  </a:extLst>
                </a:gridCol>
              </a:tblGrid>
              <a:tr h="143993">
                <a:tc>
                  <a:txBody>
                    <a:bodyPr/>
                    <a:lstStyle/>
                    <a:p>
                      <a:pPr algn="ctr"/>
                      <a:r>
                        <a:rPr lang="en-US" sz="600" b="0" i="0" dirty="0">
                          <a:latin typeface="Source Sans Pro Light" charset="0"/>
                          <a:ea typeface="Source Sans Pro Light" charset="0"/>
                          <a:cs typeface="Source Sans Pro Light" charset="0"/>
                        </a:rPr>
                        <a:t>cat</a:t>
                      </a:r>
                      <a:r>
                        <a:rPr lang="en-US" sz="600" b="0" i="0" baseline="0" dirty="0">
                          <a:latin typeface="Source Sans Pro Light" charset="0"/>
                          <a:ea typeface="Source Sans Pro Light" charset="0"/>
                          <a:cs typeface="Source Sans Pro Light" charset="0"/>
                        </a:rPr>
                        <a:t> dog</a:t>
                      </a:r>
                      <a:endParaRPr lang="en-US" sz="600" b="0" i="0" dirty="0">
                        <a:latin typeface="Source Sans Pro Light" charset="0"/>
                        <a:ea typeface="Source Sans Pro Light" charset="0"/>
                        <a:cs typeface="Source Sans Pro Light" charset="0"/>
                      </a:endParaRPr>
                    </a:p>
                  </a:txBody>
                  <a:tcPr marL="31517" marR="31517" marT="15758" marB="15758"/>
                </a:tc>
                <a:extLst>
                  <a:ext uri="{0D108BD9-81ED-4DB2-BD59-A6C34878D82A}">
                    <a16:rowId xmlns:a16="http://schemas.microsoft.com/office/drawing/2014/main" val="10000"/>
                  </a:ext>
                </a:extLst>
              </a:tr>
              <a:tr h="214397">
                <a:tc>
                  <a:txBody>
                    <a:bodyPr/>
                    <a:lstStyle/>
                    <a:p>
                      <a:pPr algn="ctr"/>
                      <a:r>
                        <a:rPr lang="en-US" sz="600" b="0" i="0" dirty="0">
                          <a:latin typeface="Source Sans Pro Light" charset="0"/>
                          <a:ea typeface="Source Sans Pro Light" charset="0"/>
                          <a:cs typeface="Source Sans Pro Light" charset="0"/>
                        </a:rPr>
                        <a:t>dog dog</a:t>
                      </a:r>
                    </a:p>
                  </a:txBody>
                  <a:tcPr marL="31517" marR="31517" marT="15758" marB="15758"/>
                </a:tc>
                <a:extLst>
                  <a:ext uri="{0D108BD9-81ED-4DB2-BD59-A6C34878D82A}">
                    <a16:rowId xmlns:a16="http://schemas.microsoft.com/office/drawing/2014/main" val="10001"/>
                  </a:ext>
                </a:extLst>
              </a:tr>
              <a:tr h="143993">
                <a:tc>
                  <a:txBody>
                    <a:bodyPr/>
                    <a:lstStyle/>
                    <a:p>
                      <a:pPr algn="ctr"/>
                      <a:r>
                        <a:rPr lang="en-US" sz="600" b="0" i="0" dirty="0">
                          <a:latin typeface="Source Sans Pro Light" charset="0"/>
                          <a:ea typeface="Source Sans Pro Light" charset="0"/>
                          <a:cs typeface="Source Sans Pro Light" charset="0"/>
                        </a:rPr>
                        <a:t>owl cat</a:t>
                      </a:r>
                    </a:p>
                  </a:txBody>
                  <a:tcPr marL="31517" marR="31517" marT="15758" marB="15758"/>
                </a:tc>
                <a:extLst>
                  <a:ext uri="{0D108BD9-81ED-4DB2-BD59-A6C34878D82A}">
                    <a16:rowId xmlns:a16="http://schemas.microsoft.com/office/drawing/2014/main" val="10002"/>
                  </a:ext>
                </a:extLst>
              </a:tr>
              <a:tr h="143993">
                <a:tc>
                  <a:txBody>
                    <a:bodyPr/>
                    <a:lstStyle/>
                    <a:p>
                      <a:pPr algn="ctr"/>
                      <a:r>
                        <a:rPr lang="en-US" sz="600" b="0" i="0" dirty="0">
                          <a:latin typeface="Source Sans Pro Light" charset="0"/>
                          <a:ea typeface="Source Sans Pro Light" charset="0"/>
                          <a:cs typeface="Source Sans Pro Light" charset="0"/>
                        </a:rPr>
                        <a:t>dog</a:t>
                      </a:r>
                    </a:p>
                  </a:txBody>
                  <a:tcPr marL="31517" marR="31517" marT="15758" marB="15758"/>
                </a:tc>
                <a:extLst>
                  <a:ext uri="{0D108BD9-81ED-4DB2-BD59-A6C34878D82A}">
                    <a16:rowId xmlns:a16="http://schemas.microsoft.com/office/drawing/2014/main" val="10003"/>
                  </a:ext>
                </a:extLst>
              </a:tr>
              <a:tr h="143993">
                <a:tc>
                  <a:txBody>
                    <a:bodyPr/>
                    <a:lstStyle/>
                    <a:p>
                      <a:pPr algn="ctr"/>
                      <a:r>
                        <a:rPr lang="en-US" sz="600" b="0" i="0" dirty="0">
                          <a:latin typeface="Source Sans Pro Light" charset="0"/>
                          <a:ea typeface="Source Sans Pro Light" charset="0"/>
                          <a:cs typeface="Source Sans Pro Light" charset="0"/>
                        </a:rPr>
                        <a:t>owl</a:t>
                      </a:r>
                    </a:p>
                  </a:txBody>
                  <a:tcPr marL="31517" marR="31517" marT="15758" marB="15758"/>
                </a:tc>
                <a:extLst>
                  <a:ext uri="{0D108BD9-81ED-4DB2-BD59-A6C34878D82A}">
                    <a16:rowId xmlns:a16="http://schemas.microsoft.com/office/drawing/2014/main" val="10004"/>
                  </a:ext>
                </a:extLst>
              </a:tr>
            </a:tbl>
          </a:graphicData>
        </a:graphic>
      </p:graphicFrame>
      <p:pic>
        <p:nvPicPr>
          <p:cNvPr id="107" name="Picture 106"/>
          <p:cNvPicPr>
            <a:picLocks noChangeAspect="1"/>
          </p:cNvPicPr>
          <p:nvPr/>
        </p:nvPicPr>
        <p:blipFill>
          <a:blip r:embed="rId2">
            <a:duotone>
              <a:schemeClr val="accent3">
                <a:shade val="45000"/>
                <a:satMod val="135000"/>
              </a:schemeClr>
              <a:prstClr val="white"/>
            </a:duotone>
          </a:blip>
          <a:stretch>
            <a:fillRect/>
          </a:stretch>
        </p:blipFill>
        <p:spPr>
          <a:xfrm>
            <a:off x="1392681" y="1550680"/>
            <a:ext cx="460193" cy="460193"/>
          </a:xfrm>
          <a:prstGeom prst="rect">
            <a:avLst/>
          </a:prstGeom>
        </p:spPr>
      </p:pic>
      <p:sp>
        <p:nvSpPr>
          <p:cNvPr id="108" name="Shape 122"/>
          <p:cNvSpPr txBox="1"/>
          <p:nvPr/>
        </p:nvSpPr>
        <p:spPr>
          <a:xfrm>
            <a:off x="4400515" y="3594045"/>
            <a:ext cx="591606" cy="257372"/>
          </a:xfrm>
          <a:prstGeom prst="rect">
            <a:avLst/>
          </a:prstGeom>
          <a:noFill/>
          <a:ln>
            <a:noFill/>
          </a:ln>
        </p:spPr>
        <p:txBody>
          <a:bodyPr lIns="68569" tIns="68569" rIns="68569" bIns="68569" anchor="t" anchorCtr="0">
            <a:noAutofit/>
          </a:bodyPr>
          <a:lstStyle/>
          <a:p>
            <a:r>
              <a:rPr lang="en-US" sz="975" dirty="0">
                <a:latin typeface="Source Sans Pro Light" charset="0"/>
                <a:ea typeface="Source Sans Pro Light" charset="0"/>
                <a:cs typeface="Source Sans Pro Light" charset="0"/>
              </a:rPr>
              <a:t>result up to t=2</a:t>
            </a:r>
            <a:endParaRPr lang="en" sz="975" dirty="0">
              <a:latin typeface="Source Sans Pro Light" charset="0"/>
              <a:ea typeface="Source Sans Pro Light" charset="0"/>
              <a:cs typeface="Source Sans Pro Light" charset="0"/>
            </a:endParaRPr>
          </a:p>
        </p:txBody>
      </p:sp>
      <p:sp>
        <p:nvSpPr>
          <p:cNvPr id="109" name="Shape 122"/>
          <p:cNvSpPr txBox="1"/>
          <p:nvPr/>
        </p:nvSpPr>
        <p:spPr>
          <a:xfrm>
            <a:off x="5519882" y="3617272"/>
            <a:ext cx="591606" cy="257372"/>
          </a:xfrm>
          <a:prstGeom prst="rect">
            <a:avLst/>
          </a:prstGeom>
          <a:noFill/>
          <a:ln>
            <a:noFill/>
          </a:ln>
        </p:spPr>
        <p:txBody>
          <a:bodyPr lIns="68569" tIns="68569" rIns="68569" bIns="68569" anchor="t" anchorCtr="0">
            <a:noAutofit/>
          </a:bodyPr>
          <a:lstStyle/>
          <a:p>
            <a:r>
              <a:rPr lang="en-US" sz="975" dirty="0">
                <a:latin typeface="Source Sans Pro Light" charset="0"/>
                <a:ea typeface="Source Sans Pro Light" charset="0"/>
                <a:cs typeface="Source Sans Pro Light" charset="0"/>
              </a:rPr>
              <a:t>result up to t=3</a:t>
            </a:r>
            <a:endParaRPr lang="en" sz="975" dirty="0">
              <a:latin typeface="Source Sans Pro Light" charset="0"/>
              <a:ea typeface="Source Sans Pro Light" charset="0"/>
              <a:cs typeface="Source Sans Pro Light" charset="0"/>
            </a:endParaRPr>
          </a:p>
        </p:txBody>
      </p:sp>
      <p:sp>
        <p:nvSpPr>
          <p:cNvPr id="110" name="Shape 123"/>
          <p:cNvSpPr txBox="1"/>
          <p:nvPr/>
        </p:nvSpPr>
        <p:spPr>
          <a:xfrm>
            <a:off x="2969689" y="4658158"/>
            <a:ext cx="2532997" cy="301403"/>
          </a:xfrm>
          <a:prstGeom prst="rect">
            <a:avLst/>
          </a:prstGeom>
          <a:noFill/>
          <a:ln>
            <a:noFill/>
          </a:ln>
        </p:spPr>
        <p:txBody>
          <a:bodyPr lIns="68569" tIns="68569" rIns="68569" bIns="68569" anchor="t" anchorCtr="0">
            <a:noAutofit/>
          </a:bodyPr>
          <a:lstStyle/>
          <a:p>
            <a:pPr algn="ctr"/>
            <a:r>
              <a:rPr lang="en-US" sz="1200" dirty="0">
                <a:latin typeface="Source Sans Pro Light" charset="0"/>
                <a:ea typeface="Source Sans Pro Light" charset="0"/>
                <a:cs typeface="Source Sans Pro Light" charset="0"/>
              </a:rPr>
              <a:t>print all the counts to console</a:t>
            </a:r>
            <a:endParaRPr lang="en" sz="900" dirty="0">
              <a:latin typeface="Source Sans Pro Light" charset="0"/>
              <a:ea typeface="Source Sans Pro Light" charset="0"/>
              <a:cs typeface="Source Sans Pro Light" charset="0"/>
            </a:endParaRPr>
          </a:p>
        </p:txBody>
      </p:sp>
      <p:pic>
        <p:nvPicPr>
          <p:cNvPr id="111" name="Picture 110"/>
          <p:cNvPicPr>
            <a:picLocks noChangeAspect="1"/>
          </p:cNvPicPr>
          <p:nvPr/>
        </p:nvPicPr>
        <p:blipFill>
          <a:blip r:embed="rId2">
            <a:duotone>
              <a:schemeClr val="accent3">
                <a:shade val="45000"/>
                <a:satMod val="135000"/>
              </a:schemeClr>
              <a:prstClr val="white"/>
            </a:duotone>
          </a:blip>
          <a:stretch>
            <a:fillRect/>
          </a:stretch>
        </p:blipFill>
        <p:spPr>
          <a:xfrm>
            <a:off x="2990999" y="4418069"/>
            <a:ext cx="288065" cy="288065"/>
          </a:xfrm>
          <a:prstGeom prst="rect">
            <a:avLst/>
          </a:prstGeom>
        </p:spPr>
      </p:pic>
      <p:pic>
        <p:nvPicPr>
          <p:cNvPr id="112" name="Picture 111"/>
          <p:cNvPicPr>
            <a:picLocks noChangeAspect="1"/>
          </p:cNvPicPr>
          <p:nvPr/>
        </p:nvPicPr>
        <p:blipFill>
          <a:blip r:embed="rId2">
            <a:duotone>
              <a:schemeClr val="accent3">
                <a:shade val="45000"/>
                <a:satMod val="135000"/>
              </a:schemeClr>
              <a:prstClr val="white"/>
            </a:duotone>
          </a:blip>
          <a:stretch>
            <a:fillRect/>
          </a:stretch>
        </p:blipFill>
        <p:spPr>
          <a:xfrm>
            <a:off x="4098259" y="4418069"/>
            <a:ext cx="288065" cy="288065"/>
          </a:xfrm>
          <a:prstGeom prst="rect">
            <a:avLst/>
          </a:prstGeom>
        </p:spPr>
      </p:pic>
      <p:pic>
        <p:nvPicPr>
          <p:cNvPr id="113" name="Picture 112"/>
          <p:cNvPicPr>
            <a:picLocks noChangeAspect="1"/>
          </p:cNvPicPr>
          <p:nvPr/>
        </p:nvPicPr>
        <p:blipFill>
          <a:blip r:embed="rId2">
            <a:duotone>
              <a:schemeClr val="accent3">
                <a:shade val="45000"/>
                <a:satMod val="135000"/>
              </a:schemeClr>
              <a:prstClr val="white"/>
            </a:duotone>
          </a:blip>
          <a:stretch>
            <a:fillRect/>
          </a:stretch>
        </p:blipFill>
        <p:spPr>
          <a:xfrm>
            <a:off x="5218555" y="4418069"/>
            <a:ext cx="288065" cy="288065"/>
          </a:xfrm>
          <a:prstGeom prst="rect">
            <a:avLst/>
          </a:prstGeom>
        </p:spPr>
      </p:pic>
      <p:sp>
        <p:nvSpPr>
          <p:cNvPr id="119" name="Rectangle 118"/>
          <p:cNvSpPr/>
          <p:nvPr/>
        </p:nvSpPr>
        <p:spPr>
          <a:xfrm>
            <a:off x="110426" y="1095536"/>
            <a:ext cx="7247394" cy="4486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22" name="Table 121"/>
          <p:cNvGraphicFramePr>
            <a:graphicFrameLocks noGrp="1"/>
          </p:cNvGraphicFramePr>
          <p:nvPr/>
        </p:nvGraphicFramePr>
        <p:xfrm>
          <a:off x="2969689" y="2578350"/>
          <a:ext cx="323778" cy="358390"/>
        </p:xfrm>
        <a:graphic>
          <a:graphicData uri="http://schemas.openxmlformats.org/drawingml/2006/table">
            <a:tbl>
              <a:tblPr bandRow="1">
                <a:tableStyleId>{C4B1156A-380E-4F78-BDF5-A606A8083BF9}</a:tableStyleId>
              </a:tblPr>
              <a:tblGrid>
                <a:gridCol w="323778">
                  <a:extLst>
                    <a:ext uri="{9D8B030D-6E8A-4147-A177-3AD203B41FA5}">
                      <a16:colId xmlns:a16="http://schemas.microsoft.com/office/drawing/2014/main" val="20000"/>
                    </a:ext>
                  </a:extLst>
                </a:gridCol>
              </a:tblGrid>
              <a:tr h="143993">
                <a:tc>
                  <a:txBody>
                    <a:bodyPr/>
                    <a:lstStyle/>
                    <a:p>
                      <a:pPr algn="ctr"/>
                      <a:r>
                        <a:rPr lang="en-US" sz="600" b="0" i="0" dirty="0">
                          <a:latin typeface="Source Sans Pro Light" charset="0"/>
                          <a:ea typeface="Source Sans Pro Light" charset="0"/>
                          <a:cs typeface="Source Sans Pro Light" charset="0"/>
                        </a:rPr>
                        <a:t>cat</a:t>
                      </a:r>
                      <a:r>
                        <a:rPr lang="en-US" sz="600" b="0" i="0" baseline="0" dirty="0">
                          <a:latin typeface="Source Sans Pro Light" charset="0"/>
                          <a:ea typeface="Source Sans Pro Light" charset="0"/>
                          <a:cs typeface="Source Sans Pro Light" charset="0"/>
                        </a:rPr>
                        <a:t> dog</a:t>
                      </a:r>
                      <a:endParaRPr lang="en-US" sz="600" b="0" i="0" dirty="0">
                        <a:latin typeface="Source Sans Pro Light" charset="0"/>
                        <a:ea typeface="Source Sans Pro Light" charset="0"/>
                        <a:cs typeface="Source Sans Pro Light" charset="0"/>
                      </a:endParaRPr>
                    </a:p>
                  </a:txBody>
                  <a:tcPr marL="31517" marR="31517" marT="15758" marB="15758"/>
                </a:tc>
                <a:extLst>
                  <a:ext uri="{0D108BD9-81ED-4DB2-BD59-A6C34878D82A}">
                    <a16:rowId xmlns:a16="http://schemas.microsoft.com/office/drawing/2014/main" val="10000"/>
                  </a:ext>
                </a:extLst>
              </a:tr>
              <a:tr h="214397">
                <a:tc>
                  <a:txBody>
                    <a:bodyPr/>
                    <a:lstStyle/>
                    <a:p>
                      <a:pPr algn="ctr"/>
                      <a:r>
                        <a:rPr lang="en-US" sz="600" b="0" i="0" dirty="0">
                          <a:latin typeface="Source Sans Pro Light" charset="0"/>
                          <a:ea typeface="Source Sans Pro Light" charset="0"/>
                          <a:cs typeface="Source Sans Pro Light" charset="0"/>
                        </a:rPr>
                        <a:t>dog dog</a:t>
                      </a:r>
                    </a:p>
                  </a:txBody>
                  <a:tcPr marL="31517" marR="31517" marT="15758" marB="1575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66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AD2D-6ED3-4F3D-B21D-F90757F4EE8C}"/>
              </a:ext>
            </a:extLst>
          </p:cNvPr>
          <p:cNvSpPr>
            <a:spLocks noGrp="1"/>
          </p:cNvSpPr>
          <p:nvPr>
            <p:ph type="title"/>
          </p:nvPr>
        </p:nvSpPr>
        <p:spPr>
          <a:xfrm>
            <a:off x="533400" y="463550"/>
            <a:ext cx="8034338" cy="793750"/>
          </a:xfrm>
        </p:spPr>
        <p:txBody>
          <a:bodyPr/>
          <a:lstStyle/>
          <a:p>
            <a:r>
              <a:rPr lang="en-US" dirty="0"/>
              <a:t>How to collect the streaming data?</a:t>
            </a:r>
          </a:p>
        </p:txBody>
      </p:sp>
      <p:sp>
        <p:nvSpPr>
          <p:cNvPr id="3" name="Text Placeholder 2">
            <a:extLst>
              <a:ext uri="{FF2B5EF4-FFF2-40B4-BE49-F238E27FC236}">
                <a16:creationId xmlns:a16="http://schemas.microsoft.com/office/drawing/2014/main" id="{0D7ABDF9-842E-4FFD-A9C4-CAC2AE1F166C}"/>
              </a:ext>
            </a:extLst>
          </p:cNvPr>
          <p:cNvSpPr>
            <a:spLocks noGrp="1"/>
          </p:cNvSpPr>
          <p:nvPr>
            <p:ph type="body" sz="quarter" idx="10"/>
          </p:nvPr>
        </p:nvSpPr>
        <p:spPr>
          <a:xfrm>
            <a:off x="533400" y="1447800"/>
            <a:ext cx="8077200" cy="4876800"/>
          </a:xfrm>
        </p:spPr>
        <p:txBody>
          <a:bodyPr/>
          <a:lstStyle/>
          <a:p>
            <a:r>
              <a:rPr lang="en-US" dirty="0"/>
              <a:t>Flume: A service for collecting, aggregating, and moving large amounts of log data</a:t>
            </a:r>
          </a:p>
          <a:p>
            <a:endParaRPr lang="en-US" dirty="0"/>
          </a:p>
          <a:p>
            <a:endParaRPr lang="en-US" dirty="0"/>
          </a:p>
          <a:p>
            <a:r>
              <a:rPr lang="en-US" dirty="0"/>
              <a:t>Kafka: A distributed message queue with simple stream processing built on top</a:t>
            </a:r>
          </a:p>
          <a:p>
            <a:endParaRPr lang="en-US" dirty="0"/>
          </a:p>
        </p:txBody>
      </p:sp>
      <p:pic>
        <p:nvPicPr>
          <p:cNvPr id="7" name="Picture 6">
            <a:extLst>
              <a:ext uri="{FF2B5EF4-FFF2-40B4-BE49-F238E27FC236}">
                <a16:creationId xmlns:a16="http://schemas.microsoft.com/office/drawing/2014/main" id="{0C459615-498F-4C8F-962A-AF2A6D40DDB9}"/>
              </a:ext>
            </a:extLst>
          </p:cNvPr>
          <p:cNvPicPr>
            <a:picLocks noChangeAspect="1"/>
          </p:cNvPicPr>
          <p:nvPr/>
        </p:nvPicPr>
        <p:blipFill>
          <a:blip r:embed="rId2"/>
          <a:stretch>
            <a:fillRect/>
          </a:stretch>
        </p:blipFill>
        <p:spPr>
          <a:xfrm>
            <a:off x="6925530" y="2133600"/>
            <a:ext cx="1642208" cy="1642208"/>
          </a:xfrm>
          <a:prstGeom prst="rect">
            <a:avLst/>
          </a:prstGeom>
        </p:spPr>
      </p:pic>
      <p:pic>
        <p:nvPicPr>
          <p:cNvPr id="8" name="Picture 7">
            <a:extLst>
              <a:ext uri="{FF2B5EF4-FFF2-40B4-BE49-F238E27FC236}">
                <a16:creationId xmlns:a16="http://schemas.microsoft.com/office/drawing/2014/main" id="{CF7EBE7C-ED51-4D54-8F6D-4A2FC691D9A7}"/>
              </a:ext>
            </a:extLst>
          </p:cNvPr>
          <p:cNvPicPr>
            <a:picLocks noChangeAspect="1"/>
          </p:cNvPicPr>
          <p:nvPr/>
        </p:nvPicPr>
        <p:blipFill>
          <a:blip r:embed="rId3"/>
          <a:stretch>
            <a:fillRect/>
          </a:stretch>
        </p:blipFill>
        <p:spPr>
          <a:xfrm>
            <a:off x="7086600" y="4761605"/>
            <a:ext cx="1606601" cy="1748579"/>
          </a:xfrm>
          <a:prstGeom prst="rect">
            <a:avLst/>
          </a:prstGeom>
        </p:spPr>
      </p:pic>
    </p:spTree>
    <p:extLst>
      <p:ext uri="{BB962C8B-B14F-4D97-AF65-F5344CB8AC3E}">
        <p14:creationId xmlns:p14="http://schemas.microsoft.com/office/powerpoint/2010/main" val="71007208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ight Arrow 64"/>
          <p:cNvSpPr/>
          <p:nvPr/>
        </p:nvSpPr>
        <p:spPr>
          <a:xfrm>
            <a:off x="2188100" y="1764409"/>
            <a:ext cx="4855880" cy="217931"/>
          </a:xfrm>
          <a:prstGeom prst="rightArrow">
            <a:avLst>
              <a:gd name="adj1" fmla="val 65510"/>
              <a:gd name="adj2" fmla="val 62676"/>
            </a:avLst>
          </a:prstGeom>
          <a:solidFill>
            <a:schemeClr val="accent4">
              <a:lumMod val="20000"/>
              <a:lumOff val="80000"/>
            </a:schemeClr>
          </a:solidFill>
          <a:ln w="0">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latin typeface="Source Sans Pro Light" charset="0"/>
              <a:ea typeface="Source Sans Pro Light" charset="0"/>
              <a:cs typeface="Source Sans Pro Light" charset="0"/>
            </a:endParaRPr>
          </a:p>
        </p:txBody>
      </p:sp>
      <p:cxnSp>
        <p:nvCxnSpPr>
          <p:cNvPr id="4" name="Shape 128"/>
          <p:cNvCxnSpPr/>
          <p:nvPr/>
        </p:nvCxnSpPr>
        <p:spPr>
          <a:xfrm>
            <a:off x="1656381" y="2510606"/>
            <a:ext cx="5387599" cy="0"/>
          </a:xfrm>
          <a:prstGeom prst="straightConnector1">
            <a:avLst/>
          </a:prstGeom>
          <a:noFill/>
          <a:ln w="28575" cap="flat" cmpd="sng">
            <a:solidFill>
              <a:srgbClr val="000000"/>
            </a:solidFill>
            <a:prstDash val="solid"/>
            <a:round/>
            <a:headEnd type="none" w="lg" len="lg"/>
            <a:tailEnd type="triangle" w="lg" len="lg"/>
          </a:ln>
        </p:spPr>
      </p:cxnSp>
      <p:sp>
        <p:nvSpPr>
          <p:cNvPr id="5" name="Rectangle 4"/>
          <p:cNvSpPr/>
          <p:nvPr/>
        </p:nvSpPr>
        <p:spPr>
          <a:xfrm>
            <a:off x="2920719" y="2233607"/>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12:05</a:t>
            </a:r>
          </a:p>
        </p:txBody>
      </p:sp>
      <p:sp>
        <p:nvSpPr>
          <p:cNvPr id="6" name="Rectangle 5"/>
          <p:cNvSpPr/>
          <p:nvPr/>
        </p:nvSpPr>
        <p:spPr>
          <a:xfrm>
            <a:off x="4502329" y="2233607"/>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12:10</a:t>
            </a:r>
          </a:p>
        </p:txBody>
      </p:sp>
      <p:graphicFrame>
        <p:nvGraphicFramePr>
          <p:cNvPr id="8" name="Table 7"/>
          <p:cNvGraphicFramePr>
            <a:graphicFrameLocks noGrp="1"/>
          </p:cNvGraphicFramePr>
          <p:nvPr/>
        </p:nvGraphicFramePr>
        <p:xfrm>
          <a:off x="2769390" y="1692670"/>
          <a:ext cx="920136" cy="355066"/>
        </p:xfrm>
        <a:graphic>
          <a:graphicData uri="http://schemas.openxmlformats.org/drawingml/2006/table">
            <a:tbl>
              <a:tblPr bandRow="1">
                <a:tableStyleId>{C4B1156A-380E-4F78-BDF5-A606A8083BF9}</a:tableStyleId>
              </a:tblPr>
              <a:tblGrid>
                <a:gridCol w="391256">
                  <a:extLst>
                    <a:ext uri="{9D8B030D-6E8A-4147-A177-3AD203B41FA5}">
                      <a16:colId xmlns:a16="http://schemas.microsoft.com/office/drawing/2014/main" val="20000"/>
                    </a:ext>
                  </a:extLst>
                </a:gridCol>
                <a:gridCol w="528880">
                  <a:extLst>
                    <a:ext uri="{9D8B030D-6E8A-4147-A177-3AD203B41FA5}">
                      <a16:colId xmlns:a16="http://schemas.microsoft.com/office/drawing/2014/main" val="20001"/>
                    </a:ext>
                  </a:extLst>
                </a:gridCol>
              </a:tblGrid>
              <a:tr h="177533">
                <a:tc>
                  <a:txBody>
                    <a:bodyPr/>
                    <a:lstStyle/>
                    <a:p>
                      <a:pPr algn="ctr"/>
                      <a:r>
                        <a:rPr lang="en-US" sz="900" b="0" i="0" dirty="0">
                          <a:latin typeface="Source Sans Pro Light" charset="0"/>
                          <a:ea typeface="Source Sans Pro Light" charset="0"/>
                          <a:cs typeface="Source Sans Pro Light" charset="0"/>
                        </a:rPr>
                        <a:t>12:02</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cat</a:t>
                      </a:r>
                      <a:r>
                        <a:rPr lang="en-US" sz="900" b="0" i="0" baseline="0" dirty="0">
                          <a:latin typeface="Source Sans Pro Light" charset="0"/>
                          <a:ea typeface="Source Sans Pro Light" charset="0"/>
                          <a:cs typeface="Source Sans Pro Light" charset="0"/>
                        </a:rPr>
                        <a:t> dog</a:t>
                      </a:r>
                      <a:endParaRPr lang="en-US" sz="900" b="0" i="0" dirty="0">
                        <a:latin typeface="Source Sans Pro Light" charset="0"/>
                        <a:ea typeface="Source Sans Pro Light" charset="0"/>
                        <a:cs typeface="Source Sans Pro Light" charset="0"/>
                      </a:endParaRPr>
                    </a:p>
                  </a:txBody>
                  <a:tcPr marL="40373" marR="40373" marT="20186" marB="20186"/>
                </a:tc>
                <a:extLst>
                  <a:ext uri="{0D108BD9-81ED-4DB2-BD59-A6C34878D82A}">
                    <a16:rowId xmlns:a16="http://schemas.microsoft.com/office/drawing/2014/main" val="10000"/>
                  </a:ext>
                </a:extLst>
              </a:tr>
              <a:tr h="177533">
                <a:tc>
                  <a:txBody>
                    <a:bodyPr/>
                    <a:lstStyle/>
                    <a:p>
                      <a:pPr algn="ctr"/>
                      <a:r>
                        <a:rPr lang="en-US" sz="900" b="0" i="0" dirty="0">
                          <a:latin typeface="Source Sans Pro Light" charset="0"/>
                          <a:ea typeface="Source Sans Pro Light" charset="0"/>
                          <a:cs typeface="Source Sans Pro Light" charset="0"/>
                        </a:rPr>
                        <a:t>12:03</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dog dog</a:t>
                      </a:r>
                    </a:p>
                  </a:txBody>
                  <a:tcPr marL="40373" marR="40373" marT="20186" marB="20186"/>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5934366" y="1692670"/>
          <a:ext cx="923634" cy="629386"/>
        </p:xfrm>
        <a:graphic>
          <a:graphicData uri="http://schemas.openxmlformats.org/drawingml/2006/table">
            <a:tbl>
              <a:tblPr bandRow="1">
                <a:tableStyleId>{C4B1156A-380E-4F78-BDF5-A606A8083BF9}</a:tableStyleId>
              </a:tblPr>
              <a:tblGrid>
                <a:gridCol w="386188">
                  <a:extLst>
                    <a:ext uri="{9D8B030D-6E8A-4147-A177-3AD203B41FA5}">
                      <a16:colId xmlns:a16="http://schemas.microsoft.com/office/drawing/2014/main" val="20000"/>
                    </a:ext>
                  </a:extLst>
                </a:gridCol>
                <a:gridCol w="537446">
                  <a:extLst>
                    <a:ext uri="{9D8B030D-6E8A-4147-A177-3AD203B41FA5}">
                      <a16:colId xmlns:a16="http://schemas.microsoft.com/office/drawing/2014/main" val="20001"/>
                    </a:ext>
                  </a:extLst>
                </a:gridCol>
              </a:tblGrid>
              <a:tr h="314693">
                <a:tc>
                  <a:txBody>
                    <a:bodyPr/>
                    <a:lstStyle/>
                    <a:p>
                      <a:pPr algn="ctr"/>
                      <a:r>
                        <a:rPr lang="en-US" sz="900" b="0" i="0" dirty="0">
                          <a:latin typeface="Source Sans Pro Light" charset="0"/>
                          <a:ea typeface="Source Sans Pro Light" charset="0"/>
                          <a:cs typeface="Source Sans Pro Light" charset="0"/>
                        </a:rPr>
                        <a:t>12:11</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tc>
                <a:extLst>
                  <a:ext uri="{0D108BD9-81ED-4DB2-BD59-A6C34878D82A}">
                    <a16:rowId xmlns:a16="http://schemas.microsoft.com/office/drawing/2014/main" val="10000"/>
                  </a:ext>
                </a:extLst>
              </a:tr>
              <a:tr h="314693">
                <a:tc>
                  <a:txBody>
                    <a:bodyPr/>
                    <a:lstStyle/>
                    <a:p>
                      <a:pPr algn="ctr"/>
                      <a:r>
                        <a:rPr lang="en-US" sz="900" b="0" i="0" dirty="0">
                          <a:latin typeface="Source Sans Pro Light" charset="0"/>
                          <a:ea typeface="Source Sans Pro Light" charset="0"/>
                          <a:cs typeface="Source Sans Pro Light" charset="0"/>
                        </a:rPr>
                        <a:t>12:13</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4351878" y="1781436"/>
          <a:ext cx="920136" cy="177533"/>
        </p:xfrm>
        <a:graphic>
          <a:graphicData uri="http://schemas.openxmlformats.org/drawingml/2006/table">
            <a:tbl>
              <a:tblPr bandRow="1">
                <a:tableStyleId>{C4B1156A-380E-4F78-BDF5-A606A8083BF9}</a:tableStyleId>
              </a:tblPr>
              <a:tblGrid>
                <a:gridCol w="391256">
                  <a:extLst>
                    <a:ext uri="{9D8B030D-6E8A-4147-A177-3AD203B41FA5}">
                      <a16:colId xmlns:a16="http://schemas.microsoft.com/office/drawing/2014/main" val="20000"/>
                    </a:ext>
                  </a:extLst>
                </a:gridCol>
                <a:gridCol w="528880">
                  <a:extLst>
                    <a:ext uri="{9D8B030D-6E8A-4147-A177-3AD203B41FA5}">
                      <a16:colId xmlns:a16="http://schemas.microsoft.com/office/drawing/2014/main" val="20001"/>
                    </a:ext>
                  </a:extLst>
                </a:gridCol>
              </a:tblGrid>
              <a:tr h="177533">
                <a:tc>
                  <a:txBody>
                    <a:bodyPr/>
                    <a:lstStyle/>
                    <a:p>
                      <a:pPr algn="ctr"/>
                      <a:r>
                        <a:rPr lang="en-US" sz="900" b="0" i="0" dirty="0">
                          <a:latin typeface="Source Sans Pro Light" charset="0"/>
                          <a:ea typeface="Source Sans Pro Light" charset="0"/>
                          <a:cs typeface="Source Sans Pro Light" charset="0"/>
                        </a:rPr>
                        <a:t>12:07</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owl cat</a:t>
                      </a:r>
                    </a:p>
                  </a:txBody>
                  <a:tcPr marL="40373" marR="40373" marT="20186" marB="20186"/>
                </a:tc>
                <a:extLst>
                  <a:ext uri="{0D108BD9-81ED-4DB2-BD59-A6C34878D82A}">
                    <a16:rowId xmlns:a16="http://schemas.microsoft.com/office/drawing/2014/main" val="10000"/>
                  </a:ext>
                </a:extLst>
              </a:tr>
            </a:tbl>
          </a:graphicData>
        </a:graphic>
      </p:graphicFrame>
      <p:sp>
        <p:nvSpPr>
          <p:cNvPr id="12" name="Rectangle 11"/>
          <p:cNvSpPr/>
          <p:nvPr/>
        </p:nvSpPr>
        <p:spPr>
          <a:xfrm>
            <a:off x="6035136" y="2233607"/>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12:15</a:t>
            </a:r>
          </a:p>
        </p:txBody>
      </p:sp>
      <p:sp>
        <p:nvSpPr>
          <p:cNvPr id="13" name="Shape 123"/>
          <p:cNvSpPr txBox="1"/>
          <p:nvPr/>
        </p:nvSpPr>
        <p:spPr>
          <a:xfrm>
            <a:off x="2285601" y="3409027"/>
            <a:ext cx="1942478" cy="331543"/>
          </a:xfrm>
          <a:prstGeom prst="rect">
            <a:avLst/>
          </a:prstGeom>
          <a:noFill/>
          <a:ln>
            <a:noFill/>
          </a:ln>
        </p:spPr>
        <p:txBody>
          <a:bodyPr lIns="68569" tIns="68569" rIns="68569" bIns="68569" anchor="t" anchorCtr="0">
            <a:noAutofit/>
          </a:bodyPr>
          <a:lstStyle/>
          <a:p>
            <a:r>
              <a:rPr lang="en-US" sz="1350" dirty="0">
                <a:latin typeface="Source Sans Pro Light" charset="0"/>
                <a:ea typeface="Source Sans Pro Light" charset="0"/>
                <a:cs typeface="Source Sans Pro Light" charset="0"/>
              </a:rPr>
              <a:t>Result Tables</a:t>
            </a:r>
          </a:p>
          <a:p>
            <a:r>
              <a:rPr lang="en-US" sz="1350" dirty="0">
                <a:latin typeface="Source Sans Pro Light" charset="0"/>
                <a:ea typeface="Source Sans Pro Light" charset="0"/>
                <a:cs typeface="Source Sans Pro Light" charset="0"/>
              </a:rPr>
              <a:t>after 5 minute triggers </a:t>
            </a:r>
          </a:p>
        </p:txBody>
      </p:sp>
      <p:sp>
        <p:nvSpPr>
          <p:cNvPr id="14" name="Shape 127"/>
          <p:cNvSpPr txBox="1"/>
          <p:nvPr/>
        </p:nvSpPr>
        <p:spPr>
          <a:xfrm>
            <a:off x="1178494" y="2314344"/>
            <a:ext cx="850874" cy="334407"/>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Time</a:t>
            </a:r>
          </a:p>
        </p:txBody>
      </p:sp>
      <p:sp>
        <p:nvSpPr>
          <p:cNvPr id="15" name="Shape 141"/>
          <p:cNvSpPr txBox="1"/>
          <p:nvPr/>
        </p:nvSpPr>
        <p:spPr>
          <a:xfrm>
            <a:off x="1178493" y="1704569"/>
            <a:ext cx="1458068" cy="331543"/>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Input</a:t>
            </a:r>
            <a:r>
              <a:rPr lang="en-US" sz="1350" dirty="0">
                <a:latin typeface="Source Sans Pro Light" charset="0"/>
                <a:ea typeface="Source Sans Pro Light" charset="0"/>
                <a:cs typeface="Source Sans Pro Light" charset="0"/>
              </a:rPr>
              <a:t> Stream</a:t>
            </a:r>
            <a:endParaRPr lang="en" sz="1050" dirty="0">
              <a:latin typeface="Source Sans Pro Light" charset="0"/>
              <a:ea typeface="Source Sans Pro Light" charset="0"/>
              <a:cs typeface="Source Sans Pro Light" charset="0"/>
            </a:endParaRPr>
          </a:p>
        </p:txBody>
      </p:sp>
      <p:graphicFrame>
        <p:nvGraphicFramePr>
          <p:cNvPr id="17" name="Table 16"/>
          <p:cNvGraphicFramePr>
            <a:graphicFrameLocks noGrp="1"/>
          </p:cNvGraphicFramePr>
          <p:nvPr/>
        </p:nvGraphicFramePr>
        <p:xfrm>
          <a:off x="2438401" y="2866502"/>
          <a:ext cx="1374925" cy="518174"/>
        </p:xfrm>
        <a:graphic>
          <a:graphicData uri="http://schemas.openxmlformats.org/drawingml/2006/table">
            <a:tbl>
              <a:tblPr bandRow="1">
                <a:tableStyleId>{16D9F66E-5EB9-4882-86FB-DCBF35E3C3E4}</a:tableStyleId>
              </a:tblPr>
              <a:tblGrid>
                <a:gridCol w="880174">
                  <a:extLst>
                    <a:ext uri="{9D8B030D-6E8A-4147-A177-3AD203B41FA5}">
                      <a16:colId xmlns:a16="http://schemas.microsoft.com/office/drawing/2014/main" val="20000"/>
                    </a:ext>
                  </a:extLst>
                </a:gridCol>
                <a:gridCol w="288129">
                  <a:extLst>
                    <a:ext uri="{9D8B030D-6E8A-4147-A177-3AD203B41FA5}">
                      <a16:colId xmlns:a16="http://schemas.microsoft.com/office/drawing/2014/main" val="20001"/>
                    </a:ext>
                  </a:extLst>
                </a:gridCol>
                <a:gridCol w="206622">
                  <a:extLst>
                    <a:ext uri="{9D8B030D-6E8A-4147-A177-3AD203B41FA5}">
                      <a16:colId xmlns:a16="http://schemas.microsoft.com/office/drawing/2014/main" val="20002"/>
                    </a:ext>
                  </a:extLst>
                </a:gridCol>
              </a:tblGrid>
              <a:tr h="259087">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0"/>
                  </a:ext>
                </a:extLst>
              </a:tr>
              <a:tr h="259087">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3</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4082782" y="2866502"/>
          <a:ext cx="1357212" cy="1258191"/>
        </p:xfrm>
        <a:graphic>
          <a:graphicData uri="http://schemas.openxmlformats.org/drawingml/2006/table">
            <a:tbl>
              <a:tblPr bandRow="1">
                <a:tableStyleId>{16D9F66E-5EB9-4882-86FB-DCBF35E3C3E4}</a:tableStyleId>
              </a:tblPr>
              <a:tblGrid>
                <a:gridCol w="878236">
                  <a:extLst>
                    <a:ext uri="{9D8B030D-6E8A-4147-A177-3AD203B41FA5}">
                      <a16:colId xmlns:a16="http://schemas.microsoft.com/office/drawing/2014/main" val="20000"/>
                    </a:ext>
                  </a:extLst>
                </a:gridCol>
                <a:gridCol w="272354">
                  <a:extLst>
                    <a:ext uri="{9D8B030D-6E8A-4147-A177-3AD203B41FA5}">
                      <a16:colId xmlns:a16="http://schemas.microsoft.com/office/drawing/2014/main" val="20001"/>
                    </a:ext>
                  </a:extLst>
                </a:gridCol>
                <a:gridCol w="206622">
                  <a:extLst>
                    <a:ext uri="{9D8B030D-6E8A-4147-A177-3AD203B41FA5}">
                      <a16:colId xmlns:a16="http://schemas.microsoft.com/office/drawing/2014/main" val="20002"/>
                    </a:ext>
                  </a:extLst>
                </a:gridCol>
              </a:tblGrid>
              <a:tr h="257698">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2</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0"/>
                  </a:ext>
                </a:extLst>
              </a:tr>
              <a:tr h="228600">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tcPr>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3</a:t>
                      </a:r>
                    </a:p>
                  </a:txBody>
                  <a:tcPr marL="40373" marR="40373" marT="20186" marB="20186">
                    <a:lnR w="28575" cap="flat" cmpd="sng" algn="ctr">
                      <a:solidFill>
                        <a:schemeClr val="accent6"/>
                      </a:solidFill>
                      <a:prstDash val="solid"/>
                      <a:round/>
                      <a:headEnd type="none" w="med" len="med"/>
                      <a:tailEnd type="none" w="med" len="med"/>
                    </a:lnR>
                  </a:tcPr>
                </a:tc>
                <a:extLst>
                  <a:ext uri="{0D108BD9-81ED-4DB2-BD59-A6C34878D82A}">
                    <a16:rowId xmlns:a16="http://schemas.microsoft.com/office/drawing/2014/main" val="10001"/>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3"/>
                  </a:ext>
                </a:extLst>
              </a:tr>
              <a:tr h="3146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0" name="Table 19"/>
          <p:cNvGraphicFramePr>
            <a:graphicFrameLocks noGrp="1"/>
          </p:cNvGraphicFramePr>
          <p:nvPr/>
        </p:nvGraphicFramePr>
        <p:xfrm>
          <a:off x="5638801" y="2866503"/>
          <a:ext cx="1371600" cy="1857897"/>
        </p:xfrm>
        <a:graphic>
          <a:graphicData uri="http://schemas.openxmlformats.org/drawingml/2006/table">
            <a:tbl>
              <a:tblPr bandRow="1">
                <a:tableStyleId>{16D9F66E-5EB9-4882-86FB-DCBF35E3C3E4}</a:tableStyleId>
              </a:tblPr>
              <a:tblGrid>
                <a:gridCol w="812368">
                  <a:extLst>
                    <a:ext uri="{9D8B030D-6E8A-4147-A177-3AD203B41FA5}">
                      <a16:colId xmlns:a16="http://schemas.microsoft.com/office/drawing/2014/main" val="20000"/>
                    </a:ext>
                  </a:extLst>
                </a:gridCol>
                <a:gridCol w="330632">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246285">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2</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0"/>
                  </a:ext>
                </a:extLst>
              </a:tr>
              <a:tr h="218476">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tcPr>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3</a:t>
                      </a:r>
                    </a:p>
                  </a:txBody>
                  <a:tcPr marL="40373" marR="40373" marT="20186" marB="20186">
                    <a:lnR w="28575" cap="flat" cmpd="sng" algn="ctr">
                      <a:solidFill>
                        <a:schemeClr val="accent6"/>
                      </a:solidFill>
                      <a:prstDash val="solid"/>
                      <a:round/>
                      <a:headEnd type="none" w="med" len="med"/>
                      <a:tailEnd type="none" w="med" len="med"/>
                    </a:lnR>
                  </a:tcPr>
                </a:tc>
                <a:extLst>
                  <a:ext uri="{0D108BD9-81ED-4DB2-BD59-A6C34878D82A}">
                    <a16:rowId xmlns:a16="http://schemas.microsoft.com/office/drawing/2014/main" val="10001"/>
                  </a:ext>
                </a:extLst>
              </a:tr>
              <a:tr h="218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2"/>
                  </a:ext>
                </a:extLst>
              </a:tr>
              <a:tr h="218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L w="12700"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3"/>
                  </a:ext>
                </a:extLst>
              </a:tr>
              <a:tr h="218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2</a:t>
                      </a:r>
                    </a:p>
                  </a:txBody>
                  <a:tcPr marL="40373" marR="40373" marT="20186" marB="20186">
                    <a:lnL w="12700"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4"/>
                  </a:ext>
                </a:extLst>
              </a:tr>
              <a:tr h="218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L w="12700"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5"/>
                  </a:ext>
                </a:extLst>
              </a:tr>
              <a:tr h="218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12:10 - 12:20</a:t>
                      </a: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6"/>
                  </a:ext>
                </a:extLst>
              </a:tr>
              <a:tr h="3007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12:10 - 12:20</a:t>
                      </a: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22" name="Straight Arrow Connector 21"/>
          <p:cNvCxnSpPr>
            <a:stCxn id="11" idx="1"/>
          </p:cNvCxnSpPr>
          <p:nvPr/>
        </p:nvCxnSpPr>
        <p:spPr>
          <a:xfrm flipH="1">
            <a:off x="4009740" y="1870202"/>
            <a:ext cx="342139" cy="625373"/>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312709" y="1781436"/>
            <a:ext cx="456682" cy="727990"/>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560320" y="1958969"/>
            <a:ext cx="209071" cy="551638"/>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83582" y="1395323"/>
            <a:ext cx="7445000" cy="3830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6" name="Straight Arrow Connector 35"/>
          <p:cNvCxnSpPr/>
          <p:nvPr/>
        </p:nvCxnSpPr>
        <p:spPr>
          <a:xfrm flipH="1">
            <a:off x="5065467" y="1759949"/>
            <a:ext cx="868901" cy="749477"/>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632149" y="1958969"/>
            <a:ext cx="302217" cy="550457"/>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99577" y="4243832"/>
            <a:ext cx="2113079" cy="415498"/>
          </a:xfrm>
          <a:prstGeom prst="rect">
            <a:avLst/>
          </a:prstGeom>
        </p:spPr>
        <p:txBody>
          <a:bodyPr wrap="none">
            <a:spAutoFit/>
          </a:bodyPr>
          <a:lstStyle/>
          <a:p>
            <a:pPr algn="ctr"/>
            <a:r>
              <a:rPr lang="en-US" sz="1050" dirty="0">
                <a:latin typeface="Source Sans Pro Light" charset="0"/>
                <a:ea typeface="Source Sans Pro Light" charset="0"/>
                <a:cs typeface="Source Sans Pro Light" charset="0"/>
              </a:rPr>
              <a:t>counts incremented for windows</a:t>
            </a:r>
          </a:p>
          <a:p>
            <a:pPr algn="ctr"/>
            <a:r>
              <a:rPr lang="en-US" sz="1050" dirty="0">
                <a:latin typeface="Source Sans Pro Light" charset="0"/>
                <a:ea typeface="Source Sans Pro Light" charset="0"/>
                <a:cs typeface="Source Sans Pro Light" charset="0"/>
              </a:rPr>
              <a:t>12:00 - 12:10 and 12:05 - 12:15</a:t>
            </a:r>
          </a:p>
        </p:txBody>
      </p:sp>
      <p:sp>
        <p:nvSpPr>
          <p:cNvPr id="46" name="Rectangle 45"/>
          <p:cNvSpPr/>
          <p:nvPr/>
        </p:nvSpPr>
        <p:spPr>
          <a:xfrm>
            <a:off x="5593163" y="4787223"/>
            <a:ext cx="2113079" cy="415498"/>
          </a:xfrm>
          <a:prstGeom prst="rect">
            <a:avLst/>
          </a:prstGeom>
        </p:spPr>
        <p:txBody>
          <a:bodyPr wrap="none">
            <a:spAutoFit/>
          </a:bodyPr>
          <a:lstStyle/>
          <a:p>
            <a:pPr algn="ctr"/>
            <a:r>
              <a:rPr lang="en-US" sz="1050" dirty="0">
                <a:latin typeface="Source Sans Pro Light" charset="0"/>
                <a:ea typeface="Source Sans Pro Light" charset="0"/>
                <a:cs typeface="Source Sans Pro Light" charset="0"/>
              </a:rPr>
              <a:t>counts incremented for windows</a:t>
            </a:r>
          </a:p>
          <a:p>
            <a:pPr algn="ctr"/>
            <a:r>
              <a:rPr lang="en-US" sz="1050" dirty="0">
                <a:latin typeface="Source Sans Pro Light" charset="0"/>
                <a:ea typeface="Source Sans Pro Light" charset="0"/>
                <a:cs typeface="Source Sans Pro Light" charset="0"/>
              </a:rPr>
              <a:t>12:05 - 12:15 and 12:10 - 12:20</a:t>
            </a:r>
          </a:p>
        </p:txBody>
      </p:sp>
      <p:sp>
        <p:nvSpPr>
          <p:cNvPr id="47" name="TextBox 46"/>
          <p:cNvSpPr txBox="1"/>
          <p:nvPr/>
        </p:nvSpPr>
        <p:spPr>
          <a:xfrm>
            <a:off x="1041650" y="5564052"/>
            <a:ext cx="3911350" cy="553998"/>
          </a:xfrm>
          <a:prstGeom prst="rect">
            <a:avLst/>
          </a:prstGeom>
          <a:noFill/>
        </p:spPr>
        <p:txBody>
          <a:bodyPr wrap="square" rtlCol="0">
            <a:spAutoFit/>
          </a:bodyPr>
          <a:lstStyle/>
          <a:p>
            <a:r>
              <a:rPr lang="en-US" sz="1500" dirty="0">
                <a:latin typeface="Source Sans Pro Light" charset="0"/>
                <a:ea typeface="Source Sans Pro Light" charset="0"/>
                <a:cs typeface="Source Sans Pro Light" charset="0"/>
              </a:rPr>
              <a:t>Windowed Grouped Aggregation</a:t>
            </a:r>
          </a:p>
          <a:p>
            <a:r>
              <a:rPr lang="en-US" sz="1500" dirty="0">
                <a:latin typeface="Source Sans Pro Light" charset="0"/>
                <a:ea typeface="Source Sans Pro Light" charset="0"/>
                <a:cs typeface="Source Sans Pro Light" charset="0"/>
              </a:rPr>
              <a:t>with 10 min windows, sliding every 5 mins </a:t>
            </a:r>
          </a:p>
        </p:txBody>
      </p:sp>
      <p:sp>
        <p:nvSpPr>
          <p:cNvPr id="51" name="Rectangle 50"/>
          <p:cNvSpPr/>
          <p:nvPr/>
        </p:nvSpPr>
        <p:spPr>
          <a:xfrm>
            <a:off x="1576835" y="2249248"/>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12:00</a:t>
            </a:r>
          </a:p>
        </p:txBody>
      </p:sp>
      <p:cxnSp>
        <p:nvCxnSpPr>
          <p:cNvPr id="53" name="Shape 138"/>
          <p:cNvCxnSpPr>
            <a:stCxn id="5" idx="2"/>
            <a:endCxn id="17" idx="0"/>
          </p:cNvCxnSpPr>
          <p:nvPr/>
        </p:nvCxnSpPr>
        <p:spPr>
          <a:xfrm>
            <a:off x="3229458" y="2510607"/>
            <a:ext cx="0" cy="355895"/>
          </a:xfrm>
          <a:prstGeom prst="straightConnector1">
            <a:avLst/>
          </a:prstGeom>
          <a:noFill/>
          <a:ln w="19050" cap="flat" cmpd="sng">
            <a:solidFill>
              <a:schemeClr val="bg1">
                <a:lumMod val="65000"/>
              </a:schemeClr>
            </a:solidFill>
            <a:prstDash val="lgDash"/>
            <a:round/>
            <a:headEnd type="none" w="lg" len="lg"/>
            <a:tailEnd type="stealth" w="lg" len="lg"/>
          </a:ln>
        </p:spPr>
      </p:cxnSp>
      <p:cxnSp>
        <p:nvCxnSpPr>
          <p:cNvPr id="56" name="Shape 138"/>
          <p:cNvCxnSpPr>
            <a:stCxn id="6" idx="2"/>
            <a:endCxn id="19" idx="0"/>
          </p:cNvCxnSpPr>
          <p:nvPr/>
        </p:nvCxnSpPr>
        <p:spPr>
          <a:xfrm>
            <a:off x="4811068" y="2510607"/>
            <a:ext cx="878" cy="355895"/>
          </a:xfrm>
          <a:prstGeom prst="straightConnector1">
            <a:avLst/>
          </a:prstGeom>
          <a:noFill/>
          <a:ln w="19050" cap="flat" cmpd="sng">
            <a:solidFill>
              <a:schemeClr val="bg1">
                <a:lumMod val="65000"/>
              </a:schemeClr>
            </a:solidFill>
            <a:prstDash val="lgDash"/>
            <a:round/>
            <a:headEnd type="none" w="lg" len="lg"/>
            <a:tailEnd type="stealth" w="lg" len="lg"/>
          </a:ln>
        </p:spPr>
      </p:cxnSp>
      <p:cxnSp>
        <p:nvCxnSpPr>
          <p:cNvPr id="62" name="Shape 138"/>
          <p:cNvCxnSpPr>
            <a:stCxn id="12" idx="2"/>
            <a:endCxn id="20" idx="0"/>
          </p:cNvCxnSpPr>
          <p:nvPr/>
        </p:nvCxnSpPr>
        <p:spPr>
          <a:xfrm>
            <a:off x="6343875" y="2510607"/>
            <a:ext cx="0" cy="355895"/>
          </a:xfrm>
          <a:prstGeom prst="straightConnector1">
            <a:avLst/>
          </a:prstGeom>
          <a:noFill/>
          <a:ln w="19050" cap="flat" cmpd="sng">
            <a:solidFill>
              <a:schemeClr val="bg1">
                <a:lumMod val="65000"/>
              </a:schemeClr>
            </a:solidFill>
            <a:prstDash val="lgDash"/>
            <a:round/>
            <a:headEnd type="none" w="lg" len="lg"/>
            <a:tailEnd type="stealth" w="lg" len="lg"/>
          </a:ln>
        </p:spPr>
      </p:cxnSp>
    </p:spTree>
    <p:extLst>
      <p:ext uri="{BB962C8B-B14F-4D97-AF65-F5344CB8AC3E}">
        <p14:creationId xmlns:p14="http://schemas.microsoft.com/office/powerpoint/2010/main" val="15713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ight Arrow 64"/>
          <p:cNvSpPr/>
          <p:nvPr/>
        </p:nvSpPr>
        <p:spPr>
          <a:xfrm>
            <a:off x="2188100" y="1764409"/>
            <a:ext cx="4855880" cy="217931"/>
          </a:xfrm>
          <a:prstGeom prst="rightArrow">
            <a:avLst>
              <a:gd name="adj1" fmla="val 65510"/>
              <a:gd name="adj2" fmla="val 62676"/>
            </a:avLst>
          </a:prstGeom>
          <a:solidFill>
            <a:schemeClr val="accent4">
              <a:lumMod val="20000"/>
              <a:lumOff val="80000"/>
            </a:schemeClr>
          </a:solidFill>
          <a:ln w="0">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latin typeface="Source Sans Pro Light" charset="0"/>
              <a:ea typeface="Source Sans Pro Light" charset="0"/>
              <a:cs typeface="Source Sans Pro Light" charset="0"/>
            </a:endParaRPr>
          </a:p>
        </p:txBody>
      </p:sp>
      <p:cxnSp>
        <p:nvCxnSpPr>
          <p:cNvPr id="4" name="Shape 128"/>
          <p:cNvCxnSpPr/>
          <p:nvPr/>
        </p:nvCxnSpPr>
        <p:spPr>
          <a:xfrm>
            <a:off x="1656381" y="2510606"/>
            <a:ext cx="5387599" cy="0"/>
          </a:xfrm>
          <a:prstGeom prst="straightConnector1">
            <a:avLst/>
          </a:prstGeom>
          <a:noFill/>
          <a:ln w="28575" cap="flat" cmpd="sng">
            <a:solidFill>
              <a:srgbClr val="000000"/>
            </a:solidFill>
            <a:prstDash val="solid"/>
            <a:round/>
            <a:headEnd type="none" w="lg" len="lg"/>
            <a:tailEnd type="triangle" w="lg" len="lg"/>
          </a:ln>
        </p:spPr>
      </p:cxnSp>
      <p:sp>
        <p:nvSpPr>
          <p:cNvPr id="5" name="Rectangle 4"/>
          <p:cNvSpPr/>
          <p:nvPr/>
        </p:nvSpPr>
        <p:spPr>
          <a:xfrm>
            <a:off x="2920719" y="2233607"/>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12:05</a:t>
            </a:r>
          </a:p>
        </p:txBody>
      </p:sp>
      <p:sp>
        <p:nvSpPr>
          <p:cNvPr id="6" name="Rectangle 5"/>
          <p:cNvSpPr/>
          <p:nvPr/>
        </p:nvSpPr>
        <p:spPr>
          <a:xfrm>
            <a:off x="4502329" y="2233607"/>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12:10</a:t>
            </a:r>
          </a:p>
        </p:txBody>
      </p:sp>
      <p:graphicFrame>
        <p:nvGraphicFramePr>
          <p:cNvPr id="8" name="Table 7"/>
          <p:cNvGraphicFramePr>
            <a:graphicFrameLocks noGrp="1"/>
          </p:cNvGraphicFramePr>
          <p:nvPr/>
        </p:nvGraphicFramePr>
        <p:xfrm>
          <a:off x="2769390" y="1692670"/>
          <a:ext cx="920136" cy="355066"/>
        </p:xfrm>
        <a:graphic>
          <a:graphicData uri="http://schemas.openxmlformats.org/drawingml/2006/table">
            <a:tbl>
              <a:tblPr bandRow="1">
                <a:tableStyleId>{C4B1156A-380E-4F78-BDF5-A606A8083BF9}</a:tableStyleId>
              </a:tblPr>
              <a:tblGrid>
                <a:gridCol w="391256">
                  <a:extLst>
                    <a:ext uri="{9D8B030D-6E8A-4147-A177-3AD203B41FA5}">
                      <a16:colId xmlns:a16="http://schemas.microsoft.com/office/drawing/2014/main" val="20000"/>
                    </a:ext>
                  </a:extLst>
                </a:gridCol>
                <a:gridCol w="528880">
                  <a:extLst>
                    <a:ext uri="{9D8B030D-6E8A-4147-A177-3AD203B41FA5}">
                      <a16:colId xmlns:a16="http://schemas.microsoft.com/office/drawing/2014/main" val="20001"/>
                    </a:ext>
                  </a:extLst>
                </a:gridCol>
              </a:tblGrid>
              <a:tr h="177533">
                <a:tc>
                  <a:txBody>
                    <a:bodyPr/>
                    <a:lstStyle/>
                    <a:p>
                      <a:pPr algn="ctr"/>
                      <a:r>
                        <a:rPr lang="en-US" sz="900" b="0" i="0" dirty="0">
                          <a:latin typeface="Source Sans Pro Light" charset="0"/>
                          <a:ea typeface="Source Sans Pro Light" charset="0"/>
                          <a:cs typeface="Source Sans Pro Light" charset="0"/>
                        </a:rPr>
                        <a:t>12:02</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cat</a:t>
                      </a:r>
                      <a:r>
                        <a:rPr lang="en-US" sz="900" b="0" i="0" baseline="0" dirty="0">
                          <a:latin typeface="Source Sans Pro Light" charset="0"/>
                          <a:ea typeface="Source Sans Pro Light" charset="0"/>
                          <a:cs typeface="Source Sans Pro Light" charset="0"/>
                        </a:rPr>
                        <a:t> dog</a:t>
                      </a:r>
                      <a:endParaRPr lang="en-US" sz="900" b="0" i="0" dirty="0">
                        <a:latin typeface="Source Sans Pro Light" charset="0"/>
                        <a:ea typeface="Source Sans Pro Light" charset="0"/>
                        <a:cs typeface="Source Sans Pro Light" charset="0"/>
                      </a:endParaRPr>
                    </a:p>
                  </a:txBody>
                  <a:tcPr marL="40373" marR="40373" marT="20186" marB="20186"/>
                </a:tc>
                <a:extLst>
                  <a:ext uri="{0D108BD9-81ED-4DB2-BD59-A6C34878D82A}">
                    <a16:rowId xmlns:a16="http://schemas.microsoft.com/office/drawing/2014/main" val="10000"/>
                  </a:ext>
                </a:extLst>
              </a:tr>
              <a:tr h="177533">
                <a:tc>
                  <a:txBody>
                    <a:bodyPr/>
                    <a:lstStyle/>
                    <a:p>
                      <a:pPr algn="ctr"/>
                      <a:r>
                        <a:rPr lang="en-US" sz="900" b="0" i="0" dirty="0">
                          <a:latin typeface="Source Sans Pro Light" charset="0"/>
                          <a:ea typeface="Source Sans Pro Light" charset="0"/>
                          <a:cs typeface="Source Sans Pro Light" charset="0"/>
                        </a:rPr>
                        <a:t>12:03</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dog dog</a:t>
                      </a:r>
                    </a:p>
                  </a:txBody>
                  <a:tcPr marL="40373" marR="40373" marT="20186" marB="20186"/>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5867401" y="1600200"/>
          <a:ext cx="885984" cy="629386"/>
        </p:xfrm>
        <a:graphic>
          <a:graphicData uri="http://schemas.openxmlformats.org/drawingml/2006/table">
            <a:tbl>
              <a:tblPr bandRow="1">
                <a:tableStyleId>{C4B1156A-380E-4F78-BDF5-A606A8083BF9}</a:tableStyleId>
              </a:tblPr>
              <a:tblGrid>
                <a:gridCol w="409412">
                  <a:extLst>
                    <a:ext uri="{9D8B030D-6E8A-4147-A177-3AD203B41FA5}">
                      <a16:colId xmlns:a16="http://schemas.microsoft.com/office/drawing/2014/main" val="20000"/>
                    </a:ext>
                  </a:extLst>
                </a:gridCol>
                <a:gridCol w="476572">
                  <a:extLst>
                    <a:ext uri="{9D8B030D-6E8A-4147-A177-3AD203B41FA5}">
                      <a16:colId xmlns:a16="http://schemas.microsoft.com/office/drawing/2014/main" val="20001"/>
                    </a:ext>
                  </a:extLst>
                </a:gridCol>
              </a:tblGrid>
              <a:tr h="314693">
                <a:tc>
                  <a:txBody>
                    <a:bodyPr/>
                    <a:lstStyle/>
                    <a:p>
                      <a:pPr algn="ctr"/>
                      <a:r>
                        <a:rPr lang="en-US" sz="900" b="0" i="0" dirty="0">
                          <a:solidFill>
                            <a:srgbClr val="C00000"/>
                          </a:solidFill>
                          <a:latin typeface="Source Sans Pro" charset="0"/>
                          <a:ea typeface="Source Sans Pro" charset="0"/>
                          <a:cs typeface="Source Sans Pro" charset="0"/>
                        </a:rPr>
                        <a:t>12:04</a:t>
                      </a:r>
                    </a:p>
                  </a:txBody>
                  <a:tcPr marL="40373" marR="40373" marT="20186" marB="20186"/>
                </a:tc>
                <a:tc>
                  <a:txBody>
                    <a:bodyPr/>
                    <a:lstStyle/>
                    <a:p>
                      <a:pPr algn="ctr"/>
                      <a:r>
                        <a:rPr lang="en-US" sz="900" b="0" i="0" dirty="0">
                          <a:solidFill>
                            <a:srgbClr val="C00000"/>
                          </a:solidFill>
                          <a:latin typeface="Source Sans Pro" charset="0"/>
                          <a:ea typeface="Source Sans Pro" charset="0"/>
                          <a:cs typeface="Source Sans Pro" charset="0"/>
                        </a:rPr>
                        <a:t>dog</a:t>
                      </a:r>
                    </a:p>
                  </a:txBody>
                  <a:tcPr marL="40373" marR="40373" marT="20186" marB="20186"/>
                </a:tc>
                <a:extLst>
                  <a:ext uri="{0D108BD9-81ED-4DB2-BD59-A6C34878D82A}">
                    <a16:rowId xmlns:a16="http://schemas.microsoft.com/office/drawing/2014/main" val="10000"/>
                  </a:ext>
                </a:extLst>
              </a:tr>
              <a:tr h="314693">
                <a:tc>
                  <a:txBody>
                    <a:bodyPr/>
                    <a:lstStyle/>
                    <a:p>
                      <a:pPr algn="ctr"/>
                      <a:r>
                        <a:rPr lang="en-US" sz="900" b="0" i="0" dirty="0">
                          <a:latin typeface="Source Sans Pro Light" charset="0"/>
                          <a:ea typeface="Source Sans Pro Light" charset="0"/>
                          <a:cs typeface="Source Sans Pro Light" charset="0"/>
                        </a:rPr>
                        <a:t>12:13</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4351878" y="1781436"/>
          <a:ext cx="920136" cy="177533"/>
        </p:xfrm>
        <a:graphic>
          <a:graphicData uri="http://schemas.openxmlformats.org/drawingml/2006/table">
            <a:tbl>
              <a:tblPr bandRow="1">
                <a:tableStyleId>{C4B1156A-380E-4F78-BDF5-A606A8083BF9}</a:tableStyleId>
              </a:tblPr>
              <a:tblGrid>
                <a:gridCol w="391256">
                  <a:extLst>
                    <a:ext uri="{9D8B030D-6E8A-4147-A177-3AD203B41FA5}">
                      <a16:colId xmlns:a16="http://schemas.microsoft.com/office/drawing/2014/main" val="20000"/>
                    </a:ext>
                  </a:extLst>
                </a:gridCol>
                <a:gridCol w="528880">
                  <a:extLst>
                    <a:ext uri="{9D8B030D-6E8A-4147-A177-3AD203B41FA5}">
                      <a16:colId xmlns:a16="http://schemas.microsoft.com/office/drawing/2014/main" val="20001"/>
                    </a:ext>
                  </a:extLst>
                </a:gridCol>
              </a:tblGrid>
              <a:tr h="177533">
                <a:tc>
                  <a:txBody>
                    <a:bodyPr/>
                    <a:lstStyle/>
                    <a:p>
                      <a:pPr algn="ctr"/>
                      <a:r>
                        <a:rPr lang="en-US" sz="900" b="0" i="0" dirty="0">
                          <a:latin typeface="Source Sans Pro Light" charset="0"/>
                          <a:ea typeface="Source Sans Pro Light" charset="0"/>
                          <a:cs typeface="Source Sans Pro Light" charset="0"/>
                        </a:rPr>
                        <a:t>12:07</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owl cat</a:t>
                      </a:r>
                    </a:p>
                  </a:txBody>
                  <a:tcPr marL="40373" marR="40373" marT="20186" marB="20186"/>
                </a:tc>
                <a:extLst>
                  <a:ext uri="{0D108BD9-81ED-4DB2-BD59-A6C34878D82A}">
                    <a16:rowId xmlns:a16="http://schemas.microsoft.com/office/drawing/2014/main" val="10000"/>
                  </a:ext>
                </a:extLst>
              </a:tr>
            </a:tbl>
          </a:graphicData>
        </a:graphic>
      </p:graphicFrame>
      <p:sp>
        <p:nvSpPr>
          <p:cNvPr id="12" name="Rectangle 11"/>
          <p:cNvSpPr/>
          <p:nvPr/>
        </p:nvSpPr>
        <p:spPr>
          <a:xfrm>
            <a:off x="6035136" y="2233607"/>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12:15</a:t>
            </a:r>
          </a:p>
        </p:txBody>
      </p:sp>
      <p:sp>
        <p:nvSpPr>
          <p:cNvPr id="13" name="Shape 123"/>
          <p:cNvSpPr txBox="1"/>
          <p:nvPr/>
        </p:nvSpPr>
        <p:spPr>
          <a:xfrm>
            <a:off x="2233142" y="3468002"/>
            <a:ext cx="1942478" cy="331543"/>
          </a:xfrm>
          <a:prstGeom prst="rect">
            <a:avLst/>
          </a:prstGeom>
          <a:noFill/>
          <a:ln>
            <a:noFill/>
          </a:ln>
        </p:spPr>
        <p:txBody>
          <a:bodyPr lIns="68569" tIns="68569" rIns="68569" bIns="68569" anchor="t" anchorCtr="0">
            <a:noAutofit/>
          </a:bodyPr>
          <a:lstStyle/>
          <a:p>
            <a:r>
              <a:rPr lang="en-US" sz="1350" dirty="0">
                <a:latin typeface="Source Sans Pro Light" charset="0"/>
                <a:ea typeface="Source Sans Pro Light" charset="0"/>
                <a:cs typeface="Source Sans Pro Light" charset="0"/>
              </a:rPr>
              <a:t>Result Tables</a:t>
            </a:r>
          </a:p>
          <a:p>
            <a:r>
              <a:rPr lang="en-US" sz="1350" dirty="0">
                <a:latin typeface="Source Sans Pro Light" charset="0"/>
                <a:ea typeface="Source Sans Pro Light" charset="0"/>
                <a:cs typeface="Source Sans Pro Light" charset="0"/>
              </a:rPr>
              <a:t>after 5 minute triggers </a:t>
            </a:r>
          </a:p>
        </p:txBody>
      </p:sp>
      <p:sp>
        <p:nvSpPr>
          <p:cNvPr id="14" name="Shape 127"/>
          <p:cNvSpPr txBox="1"/>
          <p:nvPr/>
        </p:nvSpPr>
        <p:spPr>
          <a:xfrm>
            <a:off x="1178494" y="2314344"/>
            <a:ext cx="850874" cy="334407"/>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Time</a:t>
            </a:r>
          </a:p>
        </p:txBody>
      </p:sp>
      <p:sp>
        <p:nvSpPr>
          <p:cNvPr id="15" name="Shape 141"/>
          <p:cNvSpPr txBox="1"/>
          <p:nvPr/>
        </p:nvSpPr>
        <p:spPr>
          <a:xfrm>
            <a:off x="1178493" y="1692945"/>
            <a:ext cx="1458068" cy="331543"/>
          </a:xfrm>
          <a:prstGeom prst="rect">
            <a:avLst/>
          </a:prstGeom>
          <a:noFill/>
          <a:ln>
            <a:noFill/>
          </a:ln>
        </p:spPr>
        <p:txBody>
          <a:bodyPr lIns="68569" tIns="68569" rIns="68569" bIns="68569" anchor="t" anchorCtr="0">
            <a:noAutofit/>
          </a:bodyPr>
          <a:lstStyle/>
          <a:p>
            <a:r>
              <a:rPr lang="en" sz="1350" dirty="0">
                <a:latin typeface="Source Sans Pro Light" charset="0"/>
                <a:ea typeface="Source Sans Pro Light" charset="0"/>
                <a:cs typeface="Source Sans Pro Light" charset="0"/>
              </a:rPr>
              <a:t>Input</a:t>
            </a:r>
            <a:r>
              <a:rPr lang="en-US" sz="1350" dirty="0">
                <a:latin typeface="Source Sans Pro Light" charset="0"/>
                <a:ea typeface="Source Sans Pro Light" charset="0"/>
                <a:cs typeface="Source Sans Pro Light" charset="0"/>
              </a:rPr>
              <a:t> Stream</a:t>
            </a:r>
            <a:endParaRPr lang="en" sz="1050" dirty="0">
              <a:latin typeface="Source Sans Pro Light" charset="0"/>
              <a:ea typeface="Source Sans Pro Light" charset="0"/>
              <a:cs typeface="Source Sans Pro Light" charset="0"/>
            </a:endParaRPr>
          </a:p>
        </p:txBody>
      </p:sp>
      <p:graphicFrame>
        <p:nvGraphicFramePr>
          <p:cNvPr id="17" name="Table 16"/>
          <p:cNvGraphicFramePr>
            <a:graphicFrameLocks noGrp="1"/>
          </p:cNvGraphicFramePr>
          <p:nvPr/>
        </p:nvGraphicFramePr>
        <p:xfrm>
          <a:off x="2514600" y="2866502"/>
          <a:ext cx="1298725" cy="629386"/>
        </p:xfrm>
        <a:graphic>
          <a:graphicData uri="http://schemas.openxmlformats.org/drawingml/2006/table">
            <a:tbl>
              <a:tblPr bandRow="1">
                <a:tableStyleId>{16D9F66E-5EB9-4882-86FB-DCBF35E3C3E4}</a:tableStyleId>
              </a:tblPr>
              <a:tblGrid>
                <a:gridCol w="803974">
                  <a:extLst>
                    <a:ext uri="{9D8B030D-6E8A-4147-A177-3AD203B41FA5}">
                      <a16:colId xmlns:a16="http://schemas.microsoft.com/office/drawing/2014/main" val="20000"/>
                    </a:ext>
                  </a:extLst>
                </a:gridCol>
                <a:gridCol w="288129">
                  <a:extLst>
                    <a:ext uri="{9D8B030D-6E8A-4147-A177-3AD203B41FA5}">
                      <a16:colId xmlns:a16="http://schemas.microsoft.com/office/drawing/2014/main" val="20001"/>
                    </a:ext>
                  </a:extLst>
                </a:gridCol>
                <a:gridCol w="206622">
                  <a:extLst>
                    <a:ext uri="{9D8B030D-6E8A-4147-A177-3AD203B41FA5}">
                      <a16:colId xmlns:a16="http://schemas.microsoft.com/office/drawing/2014/main" val="20002"/>
                    </a:ext>
                  </a:extLst>
                </a:gridCol>
              </a:tblGrid>
              <a:tr h="314693">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0"/>
                  </a:ext>
                </a:extLst>
              </a:tr>
              <a:tr h="314693">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3</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4114800" y="2866501"/>
          <a:ext cx="1281012" cy="1448155"/>
        </p:xfrm>
        <a:graphic>
          <a:graphicData uri="http://schemas.openxmlformats.org/drawingml/2006/table">
            <a:tbl>
              <a:tblPr bandRow="1">
                <a:tableStyleId>{16D9F66E-5EB9-4882-86FB-DCBF35E3C3E4}</a:tableStyleId>
              </a:tblPr>
              <a:tblGrid>
                <a:gridCol w="802036">
                  <a:extLst>
                    <a:ext uri="{9D8B030D-6E8A-4147-A177-3AD203B41FA5}">
                      <a16:colId xmlns:a16="http://schemas.microsoft.com/office/drawing/2014/main" val="20000"/>
                    </a:ext>
                  </a:extLst>
                </a:gridCol>
                <a:gridCol w="272354">
                  <a:extLst>
                    <a:ext uri="{9D8B030D-6E8A-4147-A177-3AD203B41FA5}">
                      <a16:colId xmlns:a16="http://schemas.microsoft.com/office/drawing/2014/main" val="20001"/>
                    </a:ext>
                  </a:extLst>
                </a:gridCol>
                <a:gridCol w="206622">
                  <a:extLst>
                    <a:ext uri="{9D8B030D-6E8A-4147-A177-3AD203B41FA5}">
                      <a16:colId xmlns:a16="http://schemas.microsoft.com/office/drawing/2014/main" val="20002"/>
                    </a:ext>
                  </a:extLst>
                </a:gridCol>
              </a:tblGrid>
              <a:tr h="289631">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2</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0"/>
                  </a:ext>
                </a:extLst>
              </a:tr>
              <a:tr h="289631">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tcPr>
                </a:tc>
                <a:tc>
                  <a:txBody>
                    <a:bodyPr/>
                    <a:lstStyle/>
                    <a:p>
                      <a:pPr algn="ctr"/>
                      <a:r>
                        <a:rPr lang="en-US" sz="900" b="0" i="0" dirty="0">
                          <a:latin typeface="Source Sans Pro Light" charset="0"/>
                          <a:ea typeface="Source Sans Pro Light" charset="0"/>
                          <a:cs typeface="Source Sans Pro Light" charset="0"/>
                        </a:rPr>
                        <a:t>dog</a:t>
                      </a:r>
                    </a:p>
                  </a:txBody>
                  <a:tcPr marL="40373" marR="40373" marT="20186" marB="20186"/>
                </a:tc>
                <a:tc>
                  <a:txBody>
                    <a:bodyPr/>
                    <a:lstStyle/>
                    <a:p>
                      <a:pPr algn="ctr"/>
                      <a:r>
                        <a:rPr lang="en-US" sz="900" b="0" i="0" dirty="0">
                          <a:latin typeface="Source Sans Pro Light" charset="0"/>
                          <a:ea typeface="Source Sans Pro Light" charset="0"/>
                          <a:cs typeface="Source Sans Pro Light" charset="0"/>
                        </a:rPr>
                        <a:t>3</a:t>
                      </a:r>
                    </a:p>
                  </a:txBody>
                  <a:tcPr marL="40373" marR="40373" marT="20186" marB="20186">
                    <a:lnR w="28575" cap="flat" cmpd="sng" algn="ctr">
                      <a:solidFill>
                        <a:schemeClr val="accent6"/>
                      </a:solidFill>
                      <a:prstDash val="solid"/>
                      <a:round/>
                      <a:headEnd type="none" w="med" len="med"/>
                      <a:tailEnd type="none" w="med" len="med"/>
                    </a:lnR>
                  </a:tcPr>
                </a:tc>
                <a:extLst>
                  <a:ext uri="{0D108BD9-81ED-4DB2-BD59-A6C34878D82A}">
                    <a16:rowId xmlns:a16="http://schemas.microsoft.com/office/drawing/2014/main" val="10001"/>
                  </a:ext>
                </a:extLst>
              </a:tr>
              <a:tr h="2896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2"/>
                  </a:ext>
                </a:extLst>
              </a:tr>
              <a:tr h="2896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3"/>
                  </a:ext>
                </a:extLst>
              </a:tr>
              <a:tr h="2896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0" name="Table 19"/>
          <p:cNvGraphicFramePr>
            <a:graphicFrameLocks noGrp="1"/>
          </p:cNvGraphicFramePr>
          <p:nvPr/>
        </p:nvGraphicFramePr>
        <p:xfrm>
          <a:off x="5638801" y="2866502"/>
          <a:ext cx="1371599" cy="1839060"/>
        </p:xfrm>
        <a:graphic>
          <a:graphicData uri="http://schemas.openxmlformats.org/drawingml/2006/table">
            <a:tbl>
              <a:tblPr bandRow="1">
                <a:tableStyleId>{16D9F66E-5EB9-4882-86FB-DCBF35E3C3E4}</a:tableStyleId>
              </a:tblPr>
              <a:tblGrid>
                <a:gridCol w="812368">
                  <a:extLst>
                    <a:ext uri="{9D8B030D-6E8A-4147-A177-3AD203B41FA5}">
                      <a16:colId xmlns:a16="http://schemas.microsoft.com/office/drawing/2014/main" val="20000"/>
                    </a:ext>
                  </a:extLst>
                </a:gridCol>
                <a:gridCol w="330631">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306510">
                <a:tc>
                  <a:txBody>
                    <a:bodyPr/>
                    <a:lstStyle/>
                    <a:p>
                      <a:pPr algn="ct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2</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0"/>
                  </a:ext>
                </a:extLst>
              </a:tr>
              <a:tr h="306510">
                <a:tc>
                  <a:txBody>
                    <a:bodyPr/>
                    <a:lstStyle/>
                    <a:p>
                      <a:pPr algn="ctr"/>
                      <a:r>
                        <a:rPr lang="en-US" sz="900" b="0" i="0" dirty="0">
                          <a:solidFill>
                            <a:srgbClr val="C00000"/>
                          </a:solidFill>
                          <a:latin typeface="Source Sans Pro" charset="0"/>
                          <a:ea typeface="Source Sans Pro" charset="0"/>
                          <a:cs typeface="Source Sans Pro" charset="0"/>
                        </a:rPr>
                        <a:t>12:00</a:t>
                      </a:r>
                      <a:r>
                        <a:rPr lang="en-US" sz="900" b="0" i="0" baseline="0" dirty="0">
                          <a:solidFill>
                            <a:srgbClr val="C00000"/>
                          </a:solidFill>
                          <a:latin typeface="Source Sans Pro" charset="0"/>
                          <a:ea typeface="Source Sans Pro" charset="0"/>
                          <a:cs typeface="Source Sans Pro" charset="0"/>
                        </a:rPr>
                        <a:t> - 12:10</a:t>
                      </a:r>
                      <a:endParaRPr lang="en-US" sz="900" b="0" i="0" dirty="0">
                        <a:solidFill>
                          <a:srgbClr val="C00000"/>
                        </a:solidFill>
                        <a:latin typeface="Source Sans Pro" charset="0"/>
                        <a:ea typeface="Source Sans Pro" charset="0"/>
                        <a:cs typeface="Source Sans Pro" charset="0"/>
                      </a:endParaRPr>
                    </a:p>
                  </a:txBody>
                  <a:tcPr marL="40373" marR="40373" marT="20186" marB="20186">
                    <a:lnL w="28575" cap="flat" cmpd="sng" algn="ctr">
                      <a:solidFill>
                        <a:schemeClr val="accent6"/>
                      </a:solidFill>
                      <a:prstDash val="solid"/>
                      <a:round/>
                      <a:headEnd type="none" w="med" len="med"/>
                      <a:tailEnd type="none" w="med" len="med"/>
                    </a:lnL>
                  </a:tcPr>
                </a:tc>
                <a:tc>
                  <a:txBody>
                    <a:bodyPr/>
                    <a:lstStyle/>
                    <a:p>
                      <a:pPr algn="ctr"/>
                      <a:r>
                        <a:rPr lang="en-US" sz="900" b="0" i="0" dirty="0">
                          <a:solidFill>
                            <a:srgbClr val="C00000"/>
                          </a:solidFill>
                          <a:latin typeface="Source Sans Pro" charset="0"/>
                          <a:ea typeface="Source Sans Pro" charset="0"/>
                          <a:cs typeface="Source Sans Pro" charset="0"/>
                        </a:rPr>
                        <a:t>dog</a:t>
                      </a:r>
                    </a:p>
                  </a:txBody>
                  <a:tcPr marL="40373" marR="40373" marT="20186" marB="20186"/>
                </a:tc>
                <a:tc>
                  <a:txBody>
                    <a:bodyPr/>
                    <a:lstStyle/>
                    <a:p>
                      <a:pPr algn="ctr"/>
                      <a:r>
                        <a:rPr lang="en-US" sz="900" b="0" i="0" dirty="0">
                          <a:solidFill>
                            <a:srgbClr val="C00000"/>
                          </a:solidFill>
                          <a:latin typeface="Source Sans Pro" charset="0"/>
                          <a:ea typeface="Source Sans Pro" charset="0"/>
                          <a:cs typeface="Source Sans Pro" charset="0"/>
                        </a:rPr>
                        <a:t>4</a:t>
                      </a:r>
                    </a:p>
                  </a:txBody>
                  <a:tcPr marL="40373" marR="40373" marT="20186" marB="20186">
                    <a:lnR w="28575" cap="flat" cmpd="sng" algn="ctr">
                      <a:solidFill>
                        <a:schemeClr val="accent6"/>
                      </a:solidFill>
                      <a:prstDash val="solid"/>
                      <a:round/>
                      <a:headEnd type="none" w="med" len="med"/>
                      <a:tailEnd type="none" w="med" len="med"/>
                    </a:lnR>
                  </a:tcPr>
                </a:tc>
                <a:extLst>
                  <a:ext uri="{0D108BD9-81ED-4DB2-BD59-A6C34878D82A}">
                    <a16:rowId xmlns:a16="http://schemas.microsoft.com/office/drawing/2014/main" val="10001"/>
                  </a:ext>
                </a:extLst>
              </a:tr>
              <a:tr h="3065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12:00</a:t>
                      </a:r>
                      <a:r>
                        <a:rPr lang="en-US" sz="900" b="0" i="0" baseline="0" dirty="0">
                          <a:latin typeface="Source Sans Pro Light" charset="0"/>
                          <a:ea typeface="Source Sans Pro Light" charset="0"/>
                          <a:cs typeface="Source Sans Pro Light" charset="0"/>
                        </a:rPr>
                        <a:t> - 12:10</a:t>
                      </a:r>
                      <a:endParaRPr lang="en-US" sz="900" b="0" i="0" dirty="0">
                        <a:latin typeface="Source Sans Pro Light" charset="0"/>
                        <a:ea typeface="Source Sans Pro Light" charset="0"/>
                        <a:cs typeface="Source Sans Pro Light" charset="0"/>
                      </a:endParaRP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2"/>
                  </a:ext>
                </a:extLst>
              </a:tr>
              <a:tr h="3065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cat</a:t>
                      </a:r>
                    </a:p>
                  </a:txBody>
                  <a:tcPr marL="40373" marR="40373" marT="20186" marB="20186">
                    <a:lnT w="28575" cap="flat" cmpd="sng" algn="ctr">
                      <a:solidFill>
                        <a:schemeClr val="accent6"/>
                      </a:solidFill>
                      <a:prstDash val="solid"/>
                      <a:round/>
                      <a:headEnd type="none" w="med" len="med"/>
                      <a:tailEnd type="none" w="med" len="med"/>
                    </a:lnT>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tcPr>
                </a:tc>
                <a:extLst>
                  <a:ext uri="{0D108BD9-81ED-4DB2-BD59-A6C34878D82A}">
                    <a16:rowId xmlns:a16="http://schemas.microsoft.com/office/drawing/2014/main" val="10003"/>
                  </a:ext>
                </a:extLst>
              </a:tr>
              <a:tr h="3065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i="0" dirty="0">
                          <a:latin typeface="Source Sans Pro Light" charset="0"/>
                          <a:ea typeface="Source Sans Pro Light" charset="0"/>
                          <a:cs typeface="Source Sans Pro Light" charset="0"/>
                        </a:rPr>
                        <a:t>12:05 - 12:15</a:t>
                      </a:r>
                    </a:p>
                  </a:txBody>
                  <a:tcPr marL="40373" marR="40373" marT="20186" marB="20186">
                    <a:lnL w="28575" cap="flat" cmpd="sng" algn="ctr">
                      <a:solidFill>
                        <a:schemeClr val="accent6"/>
                      </a:solidFill>
                      <a:prstDash val="solid"/>
                      <a:round/>
                      <a:headEnd type="none" w="med" len="med"/>
                      <a:tailEnd type="none" w="med" len="med"/>
                    </a:lnL>
                    <a:lnB w="28575" cap="flat" cmpd="sng" algn="ctr">
                      <a:solidFill>
                        <a:schemeClr val="accent6"/>
                      </a:solidFill>
                      <a:prstDash val="solid"/>
                      <a:round/>
                      <a:headEnd type="none" w="med" len="med"/>
                      <a:tailEnd type="none" w="med" len="med"/>
                    </a:lnB>
                  </a:tcPr>
                </a:tc>
                <a:tc>
                  <a:txBody>
                    <a:bodyPr/>
                    <a:lstStyle/>
                    <a:p>
                      <a:pPr algn="ctr"/>
                      <a:r>
                        <a:rPr lang="en-US" sz="900" b="1" i="0" dirty="0">
                          <a:latin typeface="Source Sans Pro Light" charset="0"/>
                          <a:ea typeface="Source Sans Pro Light" charset="0"/>
                          <a:cs typeface="Source Sans Pro Light" charset="0"/>
                        </a:rPr>
                        <a:t>owl</a:t>
                      </a:r>
                    </a:p>
                  </a:txBody>
                  <a:tcPr marL="40373" marR="40373" marT="20186" marB="20186">
                    <a:lnB w="28575" cap="flat" cmpd="sng" algn="ctr">
                      <a:solidFill>
                        <a:schemeClr val="accent6"/>
                      </a:solidFill>
                      <a:prstDash val="solid"/>
                      <a:round/>
                      <a:headEnd type="none" w="med" len="med"/>
                      <a:tailEnd type="none" w="med" len="med"/>
                    </a:lnB>
                  </a:tcPr>
                </a:tc>
                <a:tc>
                  <a:txBody>
                    <a:bodyPr/>
                    <a:lstStyle/>
                    <a:p>
                      <a:pPr algn="ctr"/>
                      <a:r>
                        <a:rPr lang="en-US" sz="900" b="1" i="0" dirty="0">
                          <a:latin typeface="Source Sans Pro Light" charset="0"/>
                          <a:ea typeface="Source Sans Pro Light" charset="0"/>
                          <a:cs typeface="Source Sans Pro Light" charset="0"/>
                        </a:rPr>
                        <a:t>2</a:t>
                      </a:r>
                    </a:p>
                  </a:txBody>
                  <a:tcPr marL="40373" marR="40373" marT="20186" marB="20186">
                    <a:lnR w="28575" cap="flat" cmpd="sng" algn="ctr">
                      <a:solidFill>
                        <a:schemeClr val="accent6"/>
                      </a:solidFill>
                      <a:prstDash val="solid"/>
                      <a:round/>
                      <a:headEnd type="none" w="med" len="med"/>
                      <a:tailEnd type="none" w="med" len="med"/>
                    </a:lnR>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4"/>
                  </a:ext>
                </a:extLst>
              </a:tr>
              <a:tr h="3065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i="0" dirty="0">
                          <a:latin typeface="Source Sans Pro Light" charset="0"/>
                          <a:ea typeface="Source Sans Pro Light" charset="0"/>
                          <a:cs typeface="Source Sans Pro Light" charset="0"/>
                        </a:rPr>
                        <a:t>12:10 - 12:20</a:t>
                      </a:r>
                    </a:p>
                  </a:txBody>
                  <a:tcPr marL="40373" marR="40373" marT="20186" marB="20186">
                    <a:lnL w="28575" cap="flat" cmpd="sng" algn="ctr">
                      <a:solidFill>
                        <a:schemeClr val="accent6"/>
                      </a:solidFill>
                      <a:prstDash val="solid"/>
                      <a:round/>
                      <a:headEnd type="none" w="med" len="med"/>
                      <a:tailEnd type="none" w="med" len="med"/>
                    </a:lnL>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owl</a:t>
                      </a:r>
                    </a:p>
                  </a:txBody>
                  <a:tcPr marL="40373" marR="40373" marT="20186" marB="20186">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tc>
                  <a:txBody>
                    <a:bodyPr/>
                    <a:lstStyle/>
                    <a:p>
                      <a:pPr algn="ctr"/>
                      <a:r>
                        <a:rPr lang="en-US" sz="900" b="0" i="0" dirty="0">
                          <a:latin typeface="Source Sans Pro Light" charset="0"/>
                          <a:ea typeface="Source Sans Pro Light" charset="0"/>
                          <a:cs typeface="Source Sans Pro Light" charset="0"/>
                        </a:rPr>
                        <a:t>1</a:t>
                      </a:r>
                    </a:p>
                  </a:txBody>
                  <a:tcPr marL="40373" marR="40373" marT="20186" marB="20186">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22" name="Straight Arrow Connector 21"/>
          <p:cNvCxnSpPr>
            <a:stCxn id="11" idx="1"/>
          </p:cNvCxnSpPr>
          <p:nvPr/>
        </p:nvCxnSpPr>
        <p:spPr>
          <a:xfrm flipH="1">
            <a:off x="4009740" y="1870202"/>
            <a:ext cx="342139" cy="625373"/>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312709" y="1781436"/>
            <a:ext cx="456682" cy="727990"/>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560320" y="1958969"/>
            <a:ext cx="209071" cy="551638"/>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902219" y="1784189"/>
            <a:ext cx="3045872" cy="735626"/>
          </a:xfrm>
          <a:prstGeom prst="straightConnector1">
            <a:avLst/>
          </a:prstGeom>
          <a:ln w="19050">
            <a:solidFill>
              <a:srgbClr val="C00000"/>
            </a:solidFill>
            <a:tailEnd type="oval"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632149" y="1958969"/>
            <a:ext cx="302217" cy="550457"/>
          </a:xfrm>
          <a:prstGeom prst="straightConnector1">
            <a:avLst/>
          </a:prstGeom>
          <a:ln w="12700">
            <a:solidFill>
              <a:schemeClr val="accent2">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672105" y="4762509"/>
            <a:ext cx="1641796" cy="461665"/>
          </a:xfrm>
          <a:prstGeom prst="rect">
            <a:avLst/>
          </a:prstGeom>
        </p:spPr>
        <p:txBody>
          <a:bodyPr wrap="none">
            <a:spAutoFit/>
          </a:bodyPr>
          <a:lstStyle/>
          <a:p>
            <a:pPr algn="ctr"/>
            <a:r>
              <a:rPr lang="en-US" sz="1200" dirty="0">
                <a:solidFill>
                  <a:srgbClr val="C00000"/>
                </a:solidFill>
                <a:latin typeface="Source Sans Pro Light" charset="0"/>
                <a:ea typeface="Source Sans Pro Light" charset="0"/>
                <a:cs typeface="Source Sans Pro Light" charset="0"/>
              </a:rPr>
              <a:t>counts updated for </a:t>
            </a:r>
          </a:p>
          <a:p>
            <a:pPr algn="ctr"/>
            <a:r>
              <a:rPr lang="en-US" sz="1200" dirty="0">
                <a:solidFill>
                  <a:srgbClr val="C00000"/>
                </a:solidFill>
                <a:latin typeface="Source Sans Pro Light" charset="0"/>
                <a:ea typeface="Source Sans Pro Light" charset="0"/>
                <a:cs typeface="Source Sans Pro Light" charset="0"/>
              </a:rPr>
              <a:t>window 12:00 - 12:10</a:t>
            </a:r>
          </a:p>
        </p:txBody>
      </p:sp>
      <p:sp>
        <p:nvSpPr>
          <p:cNvPr id="47" name="TextBox 46"/>
          <p:cNvSpPr txBox="1"/>
          <p:nvPr/>
        </p:nvSpPr>
        <p:spPr>
          <a:xfrm>
            <a:off x="975109" y="4981069"/>
            <a:ext cx="3470998" cy="553998"/>
          </a:xfrm>
          <a:prstGeom prst="rect">
            <a:avLst/>
          </a:prstGeom>
          <a:noFill/>
        </p:spPr>
        <p:txBody>
          <a:bodyPr wrap="square" rtlCol="0">
            <a:spAutoFit/>
          </a:bodyPr>
          <a:lstStyle/>
          <a:p>
            <a:r>
              <a:rPr lang="en-US" sz="1500" dirty="0">
                <a:latin typeface="Source Sans Pro Light" charset="0"/>
                <a:ea typeface="Source Sans Pro Light" charset="0"/>
                <a:cs typeface="Source Sans Pro Light" charset="0"/>
              </a:rPr>
              <a:t>Late data handling in </a:t>
            </a:r>
          </a:p>
          <a:p>
            <a:r>
              <a:rPr lang="en-US" sz="1500" dirty="0">
                <a:latin typeface="Source Sans Pro Light" charset="0"/>
                <a:ea typeface="Source Sans Pro Light" charset="0"/>
                <a:cs typeface="Source Sans Pro Light" charset="0"/>
              </a:rPr>
              <a:t>Windowed Grouped Aggregation</a:t>
            </a:r>
          </a:p>
        </p:txBody>
      </p:sp>
      <p:sp>
        <p:nvSpPr>
          <p:cNvPr id="51" name="Rectangle 50"/>
          <p:cNvSpPr/>
          <p:nvPr/>
        </p:nvSpPr>
        <p:spPr>
          <a:xfrm>
            <a:off x="1576835" y="2249248"/>
            <a:ext cx="617478" cy="300082"/>
          </a:xfrm>
          <a:prstGeom prst="rect">
            <a:avLst/>
          </a:prstGeom>
        </p:spPr>
        <p:txBody>
          <a:bodyPr wrap="none">
            <a:spAutoFit/>
          </a:bodyPr>
          <a:lstStyle/>
          <a:p>
            <a:pPr algn="ctr"/>
            <a:r>
              <a:rPr lang="en-US" sz="1350" dirty="0">
                <a:latin typeface="Source Sans Pro Light" charset="0"/>
                <a:ea typeface="Source Sans Pro Light" charset="0"/>
                <a:cs typeface="Source Sans Pro Light" charset="0"/>
              </a:rPr>
              <a:t>12:00</a:t>
            </a:r>
          </a:p>
        </p:txBody>
      </p:sp>
      <p:cxnSp>
        <p:nvCxnSpPr>
          <p:cNvPr id="53" name="Shape 138"/>
          <p:cNvCxnSpPr>
            <a:stCxn id="5" idx="2"/>
            <a:endCxn id="17" idx="0"/>
          </p:cNvCxnSpPr>
          <p:nvPr/>
        </p:nvCxnSpPr>
        <p:spPr>
          <a:xfrm>
            <a:off x="3229458" y="2510607"/>
            <a:ext cx="0" cy="355895"/>
          </a:xfrm>
          <a:prstGeom prst="straightConnector1">
            <a:avLst/>
          </a:prstGeom>
          <a:noFill/>
          <a:ln w="19050" cap="flat" cmpd="sng">
            <a:solidFill>
              <a:schemeClr val="bg1">
                <a:lumMod val="65000"/>
              </a:schemeClr>
            </a:solidFill>
            <a:prstDash val="lgDash"/>
            <a:round/>
            <a:headEnd type="none" w="lg" len="lg"/>
            <a:tailEnd type="stealth" w="lg" len="lg"/>
          </a:ln>
        </p:spPr>
      </p:cxnSp>
      <p:cxnSp>
        <p:nvCxnSpPr>
          <p:cNvPr id="56" name="Shape 138"/>
          <p:cNvCxnSpPr>
            <a:stCxn id="6" idx="2"/>
            <a:endCxn id="19" idx="0"/>
          </p:cNvCxnSpPr>
          <p:nvPr/>
        </p:nvCxnSpPr>
        <p:spPr>
          <a:xfrm>
            <a:off x="4811068" y="2510607"/>
            <a:ext cx="878" cy="355895"/>
          </a:xfrm>
          <a:prstGeom prst="straightConnector1">
            <a:avLst/>
          </a:prstGeom>
          <a:noFill/>
          <a:ln w="19050" cap="flat" cmpd="sng">
            <a:solidFill>
              <a:schemeClr val="bg1">
                <a:lumMod val="65000"/>
              </a:schemeClr>
            </a:solidFill>
            <a:prstDash val="lgDash"/>
            <a:round/>
            <a:headEnd type="none" w="lg" len="lg"/>
            <a:tailEnd type="stealth" w="lg" len="lg"/>
          </a:ln>
        </p:spPr>
      </p:cxnSp>
      <p:cxnSp>
        <p:nvCxnSpPr>
          <p:cNvPr id="62" name="Shape 138"/>
          <p:cNvCxnSpPr>
            <a:stCxn id="12" idx="2"/>
            <a:endCxn id="20" idx="0"/>
          </p:cNvCxnSpPr>
          <p:nvPr/>
        </p:nvCxnSpPr>
        <p:spPr>
          <a:xfrm>
            <a:off x="6343875" y="2510607"/>
            <a:ext cx="0" cy="355895"/>
          </a:xfrm>
          <a:prstGeom prst="straightConnector1">
            <a:avLst/>
          </a:prstGeom>
          <a:noFill/>
          <a:ln w="19050" cap="flat" cmpd="sng">
            <a:solidFill>
              <a:schemeClr val="bg1">
                <a:lumMod val="65000"/>
              </a:schemeClr>
            </a:solidFill>
            <a:prstDash val="lgDash"/>
            <a:round/>
            <a:headEnd type="none" w="lg" len="lg"/>
            <a:tailEnd type="stealth" w="lg" len="lg"/>
          </a:ln>
        </p:spPr>
      </p:cxnSp>
      <p:sp>
        <p:nvSpPr>
          <p:cNvPr id="3" name="Rectangle 2"/>
          <p:cNvSpPr/>
          <p:nvPr/>
        </p:nvSpPr>
        <p:spPr>
          <a:xfrm>
            <a:off x="5277397" y="965411"/>
            <a:ext cx="1940051" cy="646331"/>
          </a:xfrm>
          <a:prstGeom prst="rect">
            <a:avLst/>
          </a:prstGeom>
        </p:spPr>
        <p:txBody>
          <a:bodyPr wrap="square">
            <a:spAutoFit/>
          </a:bodyPr>
          <a:lstStyle/>
          <a:p>
            <a:pPr algn="ctr"/>
            <a:r>
              <a:rPr lang="en-US" sz="1200" dirty="0">
                <a:solidFill>
                  <a:srgbClr val="C00000"/>
                </a:solidFill>
                <a:latin typeface="Source Sans Pro Light" charset="0"/>
                <a:ea typeface="Source Sans Pro Light" charset="0"/>
                <a:cs typeface="Source Sans Pro Light" charset="0"/>
              </a:rPr>
              <a:t>late data that was generated at 12:04 but arrived at 12:11</a:t>
            </a:r>
          </a:p>
        </p:txBody>
      </p:sp>
      <p:sp>
        <p:nvSpPr>
          <p:cNvPr id="32" name="Rectangle 31"/>
          <p:cNvSpPr/>
          <p:nvPr/>
        </p:nvSpPr>
        <p:spPr>
          <a:xfrm>
            <a:off x="383582" y="1031607"/>
            <a:ext cx="7445000" cy="4135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18797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Watermarking</a:t>
            </a:r>
          </a:p>
        </p:txBody>
      </p:sp>
      <p:sp>
        <p:nvSpPr>
          <p:cNvPr id="4" name="Content Placeholder 3"/>
          <p:cNvSpPr>
            <a:spLocks noGrp="1"/>
          </p:cNvSpPr>
          <p:nvPr>
            <p:ph idx="1"/>
          </p:nvPr>
        </p:nvSpPr>
        <p:spPr/>
        <p:txBody>
          <a:bodyPr/>
          <a:lstStyle/>
          <a:p>
            <a:r>
              <a:rPr lang="en-US" dirty="0"/>
              <a:t>Keeping state allows late data to update counts of old windows </a:t>
            </a:r>
          </a:p>
          <a:p>
            <a:r>
              <a:rPr lang="en-US" dirty="0"/>
              <a:t>But size of the state increases indefinitely if old windows are not dropped</a:t>
            </a:r>
          </a:p>
          <a:p>
            <a:r>
              <a:rPr lang="en-US" dirty="0"/>
              <a:t>So we need to drop the state of very late data</a:t>
            </a:r>
          </a:p>
          <a:p>
            <a:r>
              <a:rPr lang="en-US" dirty="0"/>
              <a:t>Watermark - moving threshold of how late data is expected to be and when to drop old state</a:t>
            </a:r>
          </a:p>
        </p:txBody>
      </p:sp>
      <p:sp>
        <p:nvSpPr>
          <p:cNvPr id="2" name="Slide Number Placeholder 1"/>
          <p:cNvSpPr>
            <a:spLocks noGrp="1"/>
          </p:cNvSpPr>
          <p:nvPr>
            <p:ph type="sldNum" sz="quarter" idx="12"/>
          </p:nvPr>
        </p:nvSpPr>
        <p:spPr/>
        <p:txBody>
          <a:bodyPr/>
          <a:lstStyle/>
          <a:p>
            <a:fld id="{71BD4A25-22B2-48E3-9FC3-0D375F0F72AF}" type="slidenum">
              <a:rPr lang="en-US" smtClean="0"/>
              <a:t>52</a:t>
            </a:fld>
            <a:endParaRPr lang="en-US"/>
          </a:p>
        </p:txBody>
      </p:sp>
    </p:spTree>
    <p:extLst>
      <p:ext uri="{BB962C8B-B14F-4D97-AF65-F5344CB8AC3E}">
        <p14:creationId xmlns:p14="http://schemas.microsoft.com/office/powerpoint/2010/main" val="3661248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10"/>
          </p:nvPr>
        </p:nvSpPr>
        <p:spPr/>
        <p:txBody>
          <a:bodyPr>
            <a:normAutofit fontScale="92500" lnSpcReduction="10000"/>
          </a:bodyPr>
          <a:lstStyle/>
          <a:p>
            <a:r>
              <a:rPr lang="en-US" dirty="0"/>
              <a:t>Spark Streaming has near real time latency</a:t>
            </a:r>
          </a:p>
          <a:p>
            <a:r>
              <a:rPr lang="en-US" dirty="0"/>
              <a:t>Integrated with Spark as an extension</a:t>
            </a:r>
          </a:p>
          <a:p>
            <a:r>
              <a:rPr lang="en-US" dirty="0"/>
              <a:t>Unifies Batch and Stream Processing Models</a:t>
            </a:r>
          </a:p>
          <a:p>
            <a:pPr marL="377190" indent="-457200"/>
            <a:r>
              <a:rPr lang="en-US" dirty="0"/>
              <a:t>Spark Structured Streaming is a better solution for Streaming</a:t>
            </a:r>
          </a:p>
          <a:p>
            <a:pPr marL="377190" indent="-457200"/>
            <a:r>
              <a:rPr lang="en-US" dirty="0"/>
              <a:t>Programming Guides:</a:t>
            </a:r>
          </a:p>
          <a:p>
            <a:pPr marL="777240" lvl="1" indent="-457200"/>
            <a:r>
              <a:rPr lang="en-US" dirty="0">
                <a:hlinkClick r:id="rId2"/>
              </a:rPr>
              <a:t>http://spark.apache.org/docs/latest/streaming-programming-guide.html</a:t>
            </a:r>
          </a:p>
          <a:p>
            <a:pPr marL="777240" lvl="1" indent="-457200"/>
            <a:r>
              <a:rPr lang="en-US" dirty="0">
                <a:hlinkClick r:id="rId2"/>
              </a:rPr>
              <a:t>http://spark.apache.org/docs/latest/structured-streaming-programming-guide.html</a:t>
            </a:r>
            <a:r>
              <a:rPr lang="en-US" dirty="0"/>
              <a:t> </a:t>
            </a:r>
          </a:p>
          <a:p>
            <a:pPr marL="457200" lvl="1" indent="0">
              <a:buNone/>
            </a:pPr>
            <a:endParaRPr lang="en-US" dirty="0"/>
          </a:p>
        </p:txBody>
      </p:sp>
    </p:spTree>
    <p:extLst>
      <p:ext uri="{BB962C8B-B14F-4D97-AF65-F5344CB8AC3E}">
        <p14:creationId xmlns:p14="http://schemas.microsoft.com/office/powerpoint/2010/main" val="199352953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Flume Main Idea</a:t>
            </a:r>
          </a:p>
        </p:txBody>
      </p:sp>
      <p:sp>
        <p:nvSpPr>
          <p:cNvPr id="3" name="Content Placeholder 2"/>
          <p:cNvSpPr>
            <a:spLocks noGrp="1"/>
          </p:cNvSpPr>
          <p:nvPr>
            <p:ph idx="1"/>
          </p:nvPr>
        </p:nvSpPr>
        <p:spPr>
          <a:xfrm>
            <a:off x="177970" y="1600200"/>
            <a:ext cx="8775786" cy="5021529"/>
          </a:xfrm>
        </p:spPr>
        <p:txBody>
          <a:bodyPr>
            <a:normAutofit/>
          </a:bodyPr>
          <a:lstStyle/>
          <a:p>
            <a:r>
              <a:rPr lang="en-GB" dirty="0"/>
              <a:t>1) Stage data into staging buffers</a:t>
            </a:r>
          </a:p>
          <a:p>
            <a:pPr lvl="1"/>
            <a:r>
              <a:rPr lang="en-GB" dirty="0"/>
              <a:t>Making them immediately accessible to access</a:t>
            </a:r>
          </a:p>
          <a:p>
            <a:pPr lvl="1"/>
            <a:endParaRPr lang="en-GB" dirty="0"/>
          </a:p>
          <a:p>
            <a:pPr marL="457200" lvl="1" indent="0">
              <a:buNone/>
            </a:pPr>
            <a:endParaRPr lang="en-GB" dirty="0"/>
          </a:p>
          <a:p>
            <a:pPr marL="457200" lvl="1" indent="0">
              <a:buNone/>
            </a:pPr>
            <a:endParaRPr lang="en-GB" dirty="0"/>
          </a:p>
          <a:p>
            <a:endParaRPr lang="en-GB" dirty="0"/>
          </a:p>
          <a:p>
            <a:r>
              <a:rPr lang="en-GB" dirty="0"/>
              <a:t>2) Flush buffers periodically to HDFS files (Hadoop) or other sink</a:t>
            </a:r>
          </a:p>
          <a:p>
            <a:pPr lvl="1"/>
            <a:r>
              <a:rPr lang="en-GB" dirty="0"/>
              <a:t>Requires two access path to the data (buffers + HDFS)</a:t>
            </a:r>
          </a:p>
          <a:p>
            <a:pPr lvl="1"/>
            <a:endParaRPr lang="en-GB" dirty="0"/>
          </a:p>
        </p:txBody>
      </p:sp>
      <p:sp>
        <p:nvSpPr>
          <p:cNvPr id="4" name="Rectangle 3"/>
          <p:cNvSpPr/>
          <p:nvPr/>
        </p:nvSpPr>
        <p:spPr>
          <a:xfrm>
            <a:off x="3234152" y="3959507"/>
            <a:ext cx="4688601" cy="780269"/>
          </a:xfrm>
          <a:prstGeom prst="rect">
            <a:avLst/>
          </a:prstGeom>
        </p:spPr>
        <p:style>
          <a:lnRef idx="2">
            <a:schemeClr val="accent1"/>
          </a:lnRef>
          <a:fillRef idx="1">
            <a:schemeClr val="lt1"/>
          </a:fillRef>
          <a:effectRef idx="0">
            <a:schemeClr val="accent1"/>
          </a:effectRef>
          <a:fontRef idx="minor">
            <a:schemeClr val="dk1"/>
          </a:fontRef>
        </p:style>
        <p:txBody>
          <a:bodyPr rtlCol="0" anchor="b"/>
          <a:lstStyle/>
          <a:p>
            <a:pPr algn="ctr"/>
            <a:r>
              <a:rPr lang="en-GB" dirty="0"/>
              <a:t>HDFS</a:t>
            </a:r>
          </a:p>
        </p:txBody>
      </p:sp>
      <p:sp>
        <p:nvSpPr>
          <p:cNvPr id="6" name="Can 5"/>
          <p:cNvSpPr/>
          <p:nvPr/>
        </p:nvSpPr>
        <p:spPr>
          <a:xfrm rot="5400000">
            <a:off x="1919322" y="2547376"/>
            <a:ext cx="540049" cy="984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764366" y="2716697"/>
            <a:ext cx="1331710" cy="646331"/>
          </a:xfrm>
          <a:prstGeom prst="rect">
            <a:avLst/>
          </a:prstGeom>
          <a:noFill/>
        </p:spPr>
        <p:txBody>
          <a:bodyPr wrap="square" rtlCol="0">
            <a:spAutoFit/>
          </a:bodyPr>
          <a:lstStyle/>
          <a:p>
            <a:r>
              <a:rPr lang="en-GB" dirty="0"/>
              <a:t>Stream Source</a:t>
            </a:r>
          </a:p>
        </p:txBody>
      </p:sp>
      <p:sp>
        <p:nvSpPr>
          <p:cNvPr id="8" name="Right Arrow 7"/>
          <p:cNvSpPr/>
          <p:nvPr/>
        </p:nvSpPr>
        <p:spPr>
          <a:xfrm>
            <a:off x="2749341" y="2906941"/>
            <a:ext cx="837689" cy="2761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t>Events</a:t>
            </a:r>
          </a:p>
        </p:txBody>
      </p:sp>
      <p:sp>
        <p:nvSpPr>
          <p:cNvPr id="9" name="Rectangle 8"/>
          <p:cNvSpPr/>
          <p:nvPr/>
        </p:nvSpPr>
        <p:spPr>
          <a:xfrm>
            <a:off x="3605441" y="2716689"/>
            <a:ext cx="270034" cy="74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dirty="0"/>
              <a:t>Data Sink </a:t>
            </a:r>
          </a:p>
        </p:txBody>
      </p:sp>
      <p:sp>
        <p:nvSpPr>
          <p:cNvPr id="10" name="Rectangle 9"/>
          <p:cNvSpPr/>
          <p:nvPr/>
        </p:nvSpPr>
        <p:spPr>
          <a:xfrm>
            <a:off x="3979799" y="2716689"/>
            <a:ext cx="2951855" cy="736707"/>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lang="en-GB" dirty="0"/>
              <a:t>Staging area</a:t>
            </a:r>
          </a:p>
        </p:txBody>
      </p:sp>
      <p:pic>
        <p:nvPicPr>
          <p:cNvPr id="3074"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5986" y="275302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1445" y="275302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6904" y="275302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2363" y="275302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0769" y="275107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3558" y="275107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3457" y="275831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8916" y="275831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4375" y="275831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9834" y="2758319"/>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8240" y="275636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1029" y="275636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5986" y="296337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1445" y="296337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6904" y="296337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2363" y="296337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0769" y="2961417"/>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3558" y="2961417"/>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3457" y="296866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8916" y="296866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4375" y="296866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9834" y="2968663"/>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8240" y="2966707"/>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1029" y="2966707"/>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4088" y="2762948"/>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6877" y="2762948"/>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4088" y="2973292"/>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6877" y="2973292"/>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6928" y="2768637"/>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9717" y="2768637"/>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6928" y="2978981"/>
            <a:ext cx="158479" cy="20375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9717" y="2978981"/>
            <a:ext cx="158479" cy="203759"/>
          </a:xfrm>
          <a:prstGeom prst="rect">
            <a:avLst/>
          </a:prstGeom>
          <a:noFill/>
          <a:extLst>
            <a:ext uri="{909E8E84-426E-40DD-AFC4-6F175D3DCCD1}">
              <a14:hiddenFill xmlns:a14="http://schemas.microsoft.com/office/drawing/2010/main">
                <a:solidFill>
                  <a:srgbClr val="FFFFFF"/>
                </a:solidFill>
              </a14:hiddenFill>
            </a:ext>
          </a:extLst>
        </p:spPr>
      </p:pic>
      <p:sp>
        <p:nvSpPr>
          <p:cNvPr id="11" name="Down Arrow 10"/>
          <p:cNvSpPr/>
          <p:nvPr/>
        </p:nvSpPr>
        <p:spPr>
          <a:xfrm>
            <a:off x="4943557" y="3490964"/>
            <a:ext cx="1379009" cy="40402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sp>
        <p:nvSpPr>
          <p:cNvPr id="46" name="Rectangle 45"/>
          <p:cNvSpPr/>
          <p:nvPr/>
        </p:nvSpPr>
        <p:spPr>
          <a:xfrm>
            <a:off x="3859447" y="4057305"/>
            <a:ext cx="3319706" cy="3341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en-GB" sz="2800" dirty="0"/>
              <a:t>Big File</a:t>
            </a:r>
          </a:p>
        </p:txBody>
      </p:sp>
    </p:spTree>
    <p:extLst>
      <p:ext uri="{BB962C8B-B14F-4D97-AF65-F5344CB8AC3E}">
        <p14:creationId xmlns:p14="http://schemas.microsoft.com/office/powerpoint/2010/main" val="122962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nodeType="with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25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25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nodeType="withEffect">
                                  <p:stCondLst>
                                    <p:cond delay="25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750"/>
                            </p:stCondLst>
                            <p:childTnLst>
                              <p:par>
                                <p:cTn id="29" presetID="1" presetClass="entr" presetSubtype="0" fill="hold" nodeType="afterEffect">
                                  <p:stCondLst>
                                    <p:cond delay="25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250"/>
                                  </p:stCondLst>
                                  <p:childTnLst>
                                    <p:set>
                                      <p:cBhvr>
                                        <p:cTn id="32" dur="1" fill="hold">
                                          <p:stCondLst>
                                            <p:cond delay="0"/>
                                          </p:stCondLst>
                                        </p:cTn>
                                        <p:tgtEl>
                                          <p:spTgt spid="22"/>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nodeType="afterEffect">
                                  <p:stCondLst>
                                    <p:cond delay="250"/>
                                  </p:stCondLst>
                                  <p:childTnLst>
                                    <p:set>
                                      <p:cBhvr>
                                        <p:cTn id="35" dur="1" fill="hold">
                                          <p:stCondLst>
                                            <p:cond delay="0"/>
                                          </p:stCondLst>
                                        </p:cTn>
                                        <p:tgtEl>
                                          <p:spTgt spid="23"/>
                                        </p:tgtEl>
                                        <p:attrNameLst>
                                          <p:attrName>style.visibility</p:attrName>
                                        </p:attrNameLst>
                                      </p:cBhvr>
                                      <p:to>
                                        <p:strVal val="visible"/>
                                      </p:to>
                                    </p:set>
                                  </p:childTnLst>
                                </p:cTn>
                              </p:par>
                              <p:par>
                                <p:cTn id="36" presetID="1" presetClass="entr" presetSubtype="0" fill="hold" nodeType="withEffect">
                                  <p:stCondLst>
                                    <p:cond delay="25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1250"/>
                            </p:stCondLst>
                            <p:childTnLst>
                              <p:par>
                                <p:cTn id="39" presetID="1" presetClass="entr" presetSubtype="0" fill="hold" nodeType="afterEffect">
                                  <p:stCondLst>
                                    <p:cond delay="25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250"/>
                                  </p:stCondLst>
                                  <p:childTnLst>
                                    <p:set>
                                      <p:cBhvr>
                                        <p:cTn id="42" dur="1" fill="hold">
                                          <p:stCondLst>
                                            <p:cond delay="0"/>
                                          </p:stCondLst>
                                        </p:cTn>
                                        <p:tgtEl>
                                          <p:spTgt spid="38"/>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nodeType="afterEffect">
                                  <p:stCondLst>
                                    <p:cond delay="250"/>
                                  </p:stCondLst>
                                  <p:childTnLst>
                                    <p:set>
                                      <p:cBhvr>
                                        <p:cTn id="45" dur="1" fill="hold">
                                          <p:stCondLst>
                                            <p:cond delay="0"/>
                                          </p:stCondLst>
                                        </p:cTn>
                                        <p:tgtEl>
                                          <p:spTgt spid="41"/>
                                        </p:tgtEl>
                                        <p:attrNameLst>
                                          <p:attrName>style.visibility</p:attrName>
                                        </p:attrNameLst>
                                      </p:cBhvr>
                                      <p:to>
                                        <p:strVal val="visible"/>
                                      </p:to>
                                    </p:set>
                                  </p:childTnLst>
                                </p:cTn>
                              </p:par>
                            </p:childTnLst>
                          </p:cTn>
                        </p:par>
                        <p:par>
                          <p:cTn id="46" fill="hold">
                            <p:stCondLst>
                              <p:cond delay="1750"/>
                            </p:stCondLst>
                            <p:childTnLst>
                              <p:par>
                                <p:cTn id="47" presetID="1" presetClass="entr" presetSubtype="0"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par>
                          <p:cTn id="49" fill="hold">
                            <p:stCondLst>
                              <p:cond delay="1750"/>
                            </p:stCondLst>
                            <p:childTnLst>
                              <p:par>
                                <p:cTn id="50" presetID="1" presetClass="entr" presetSubtype="0" fill="hold" nodeType="afterEffect">
                                  <p:stCondLst>
                                    <p:cond delay="250"/>
                                  </p:stCondLst>
                                  <p:childTnLst>
                                    <p:set>
                                      <p:cBhvr>
                                        <p:cTn id="51" dur="1" fill="hold">
                                          <p:stCondLst>
                                            <p:cond delay="0"/>
                                          </p:stCondLst>
                                        </p:cTn>
                                        <p:tgtEl>
                                          <p:spTgt spid="44"/>
                                        </p:tgtEl>
                                        <p:attrNameLst>
                                          <p:attrName>style.visibility</p:attrName>
                                        </p:attrNameLst>
                                      </p:cBhvr>
                                      <p:to>
                                        <p:strVal val="visible"/>
                                      </p:to>
                                    </p:set>
                                  </p:childTnLst>
                                </p:cTn>
                              </p:par>
                              <p:par>
                                <p:cTn id="52" presetID="1" presetClass="entr" presetSubtype="0" fill="hold" nodeType="withEffect">
                                  <p:stCondLst>
                                    <p:cond delay="250"/>
                                  </p:stCondLst>
                                  <p:childTnLst>
                                    <p:set>
                                      <p:cBhvr>
                                        <p:cTn id="53" dur="1" fill="hold">
                                          <p:stCondLst>
                                            <p:cond delay="0"/>
                                          </p:stCondLst>
                                        </p:cTn>
                                        <p:tgtEl>
                                          <p:spTgt spid="43"/>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25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250"/>
                                  </p:stCondLst>
                                  <p:childTnLst>
                                    <p:set>
                                      <p:cBhvr>
                                        <p:cTn id="58" dur="1" fill="hold">
                                          <p:stCondLst>
                                            <p:cond delay="0"/>
                                          </p:stCondLst>
                                        </p:cTn>
                                        <p:tgtEl>
                                          <p:spTgt spid="39"/>
                                        </p:tgtEl>
                                        <p:attrNameLst>
                                          <p:attrName>style.visibility</p:attrName>
                                        </p:attrNameLst>
                                      </p:cBhvr>
                                      <p:to>
                                        <p:strVal val="visible"/>
                                      </p:to>
                                    </p:set>
                                  </p:childTnLst>
                                </p:cTn>
                              </p:par>
                            </p:childTnLst>
                          </p:cTn>
                        </p:par>
                        <p:par>
                          <p:cTn id="59" fill="hold">
                            <p:stCondLst>
                              <p:cond delay="2250"/>
                            </p:stCondLst>
                            <p:childTnLst>
                              <p:par>
                                <p:cTn id="60" presetID="1" presetClass="entr" presetSubtype="0" fill="hold" nodeType="afterEffect">
                                  <p:stCondLst>
                                    <p:cond delay="250"/>
                                  </p:stCondLst>
                                  <p:childTnLst>
                                    <p:set>
                                      <p:cBhvr>
                                        <p:cTn id="61" dur="1" fill="hold">
                                          <p:stCondLst>
                                            <p:cond delay="0"/>
                                          </p:stCondLst>
                                        </p:cTn>
                                        <p:tgtEl>
                                          <p:spTgt spid="36"/>
                                        </p:tgtEl>
                                        <p:attrNameLst>
                                          <p:attrName>style.visibility</p:attrName>
                                        </p:attrNameLst>
                                      </p:cBhvr>
                                      <p:to>
                                        <p:strVal val="visible"/>
                                      </p:to>
                                    </p:set>
                                  </p:childTnLst>
                                </p:cTn>
                              </p:par>
                            </p:childTnLst>
                          </p:cTn>
                        </p:par>
                        <p:par>
                          <p:cTn id="62" fill="hold">
                            <p:stCondLst>
                              <p:cond delay="2500"/>
                            </p:stCondLst>
                            <p:childTnLst>
                              <p:par>
                                <p:cTn id="63" presetID="1" presetClass="entr" presetSubtype="0" fill="hold" nodeType="afterEffect">
                                  <p:stCondLst>
                                    <p:cond delay="25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250"/>
                                  </p:stCondLst>
                                  <p:childTnLst>
                                    <p:set>
                                      <p:cBhvr>
                                        <p:cTn id="66" dur="1" fill="hold">
                                          <p:stCondLst>
                                            <p:cond delay="0"/>
                                          </p:stCondLst>
                                        </p:cTn>
                                        <p:tgtEl>
                                          <p:spTgt spid="34"/>
                                        </p:tgtEl>
                                        <p:attrNameLst>
                                          <p:attrName>style.visibility</p:attrName>
                                        </p:attrNameLst>
                                      </p:cBhvr>
                                      <p:to>
                                        <p:strVal val="visible"/>
                                      </p:to>
                                    </p:set>
                                  </p:childTnLst>
                                </p:cTn>
                              </p:par>
                            </p:childTnLst>
                          </p:cTn>
                        </p:par>
                        <p:par>
                          <p:cTn id="67" fill="hold">
                            <p:stCondLst>
                              <p:cond delay="2750"/>
                            </p:stCondLst>
                            <p:childTnLst>
                              <p:par>
                                <p:cTn id="68" presetID="1" presetClass="entr" presetSubtype="0" fill="hold" nodeType="afterEffect">
                                  <p:stCondLst>
                                    <p:cond delay="250"/>
                                  </p:stCondLst>
                                  <p:childTnLst>
                                    <p:set>
                                      <p:cBhvr>
                                        <p:cTn id="69" dur="1" fill="hold">
                                          <p:stCondLst>
                                            <p:cond delay="0"/>
                                          </p:stCondLst>
                                        </p:cTn>
                                        <p:tgtEl>
                                          <p:spTgt spid="33"/>
                                        </p:tgtEl>
                                        <p:attrNameLst>
                                          <p:attrName>style.visibility</p:attrName>
                                        </p:attrNameLst>
                                      </p:cBhvr>
                                      <p:to>
                                        <p:strVal val="visible"/>
                                      </p:to>
                                    </p:set>
                                  </p:childTnLst>
                                </p:cTn>
                              </p:par>
                              <p:par>
                                <p:cTn id="70" presetID="1" presetClass="entr" presetSubtype="0" fill="hold" nodeType="withEffect">
                                  <p:stCondLst>
                                    <p:cond delay="250"/>
                                  </p:stCondLst>
                                  <p:childTnLst>
                                    <p:set>
                                      <p:cBhvr>
                                        <p:cTn id="71" dur="1" fill="hold">
                                          <p:stCondLst>
                                            <p:cond delay="0"/>
                                          </p:stCondLst>
                                        </p:cTn>
                                        <p:tgtEl>
                                          <p:spTgt spid="32"/>
                                        </p:tgtEl>
                                        <p:attrNameLst>
                                          <p:attrName>style.visibility</p:attrName>
                                        </p:attrNameLst>
                                      </p:cBhvr>
                                      <p:to>
                                        <p:strVal val="visible"/>
                                      </p:to>
                                    </p:set>
                                  </p:childTnLst>
                                </p:cTn>
                              </p:par>
                            </p:childTnLst>
                          </p:cTn>
                        </p:par>
                        <p:par>
                          <p:cTn id="72" fill="hold">
                            <p:stCondLst>
                              <p:cond delay="3000"/>
                            </p:stCondLst>
                            <p:childTnLst>
                              <p:par>
                                <p:cTn id="73" presetID="1" presetClass="entr" presetSubtype="0" fill="hold" nodeType="afterEffect">
                                  <p:stCondLst>
                                    <p:cond delay="25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250"/>
                                  </p:stCondLst>
                                  <p:childTnLst>
                                    <p:set>
                                      <p:cBhvr>
                                        <p:cTn id="76" dur="1" fill="hold">
                                          <p:stCondLst>
                                            <p:cond delay="0"/>
                                          </p:stCondLst>
                                        </p:cTn>
                                        <p:tgtEl>
                                          <p:spTgt spid="30"/>
                                        </p:tgtEl>
                                        <p:attrNameLst>
                                          <p:attrName>style.visibility</p:attrName>
                                        </p:attrNameLst>
                                      </p:cBhvr>
                                      <p:to>
                                        <p:strVal val="visible"/>
                                      </p:to>
                                    </p:set>
                                  </p:childTnLst>
                                </p:cTn>
                              </p:par>
                            </p:childTnLst>
                          </p:cTn>
                        </p:par>
                        <p:par>
                          <p:cTn id="77" fill="hold">
                            <p:stCondLst>
                              <p:cond delay="3250"/>
                            </p:stCondLst>
                            <p:childTnLst>
                              <p:par>
                                <p:cTn id="78" presetID="1" presetClass="entr" presetSubtype="0" fill="hold" nodeType="afterEffect">
                                  <p:stCondLst>
                                    <p:cond delay="250"/>
                                  </p:stCondLst>
                                  <p:childTnLst>
                                    <p:set>
                                      <p:cBhvr>
                                        <p:cTn id="79" dur="1" fill="hold">
                                          <p:stCondLst>
                                            <p:cond delay="0"/>
                                          </p:stCondLst>
                                        </p:cTn>
                                        <p:tgtEl>
                                          <p:spTgt spid="29"/>
                                        </p:tgtEl>
                                        <p:attrNameLst>
                                          <p:attrName>style.visibility</p:attrName>
                                        </p:attrNameLst>
                                      </p:cBhvr>
                                      <p:to>
                                        <p:strVal val="visible"/>
                                      </p:to>
                                    </p:set>
                                  </p:childTnLst>
                                </p:cTn>
                              </p:par>
                              <p:par>
                                <p:cTn id="80" presetID="1" presetClass="entr" presetSubtype="0" fill="hold" nodeType="withEffect">
                                  <p:stCondLst>
                                    <p:cond delay="250"/>
                                  </p:stCondLst>
                                  <p:childTnLst>
                                    <p:set>
                                      <p:cBhvr>
                                        <p:cTn id="81" dur="1" fill="hold">
                                          <p:stCondLst>
                                            <p:cond delay="0"/>
                                          </p:stCondLst>
                                        </p:cTn>
                                        <p:tgtEl>
                                          <p:spTgt spid="28"/>
                                        </p:tgtEl>
                                        <p:attrNameLst>
                                          <p:attrName>style.visibility</p:attrName>
                                        </p:attrNameLst>
                                      </p:cBhvr>
                                      <p:to>
                                        <p:strVal val="visible"/>
                                      </p:to>
                                    </p:set>
                                  </p:childTnLst>
                                </p:cTn>
                              </p:par>
                            </p:childTnLst>
                          </p:cTn>
                        </p:par>
                        <p:par>
                          <p:cTn id="82" fill="hold">
                            <p:stCondLst>
                              <p:cond delay="3500"/>
                            </p:stCondLst>
                            <p:childTnLst>
                              <p:par>
                                <p:cTn id="83" presetID="1" presetClass="entr" presetSubtype="0" fill="hold" nodeType="afterEffect">
                                  <p:stCondLst>
                                    <p:cond delay="250"/>
                                  </p:stCondLst>
                                  <p:childTnLst>
                                    <p:set>
                                      <p:cBhvr>
                                        <p:cTn id="84" dur="1" fill="hold">
                                          <p:stCondLst>
                                            <p:cond delay="0"/>
                                          </p:stCondLst>
                                        </p:cTn>
                                        <p:tgtEl>
                                          <p:spTgt spid="27"/>
                                        </p:tgtEl>
                                        <p:attrNameLst>
                                          <p:attrName>style.visibility</p:attrName>
                                        </p:attrNameLst>
                                      </p:cBhvr>
                                      <p:to>
                                        <p:strVal val="visible"/>
                                      </p:to>
                                    </p:set>
                                  </p:childTnLst>
                                </p:cTn>
                              </p:par>
                              <p:par>
                                <p:cTn id="85" presetID="1" presetClass="entr" presetSubtype="0" fill="hold" nodeType="withEffect">
                                  <p:stCondLst>
                                    <p:cond delay="250"/>
                                  </p:stCondLst>
                                  <p:childTnLst>
                                    <p:set>
                                      <p:cBhvr>
                                        <p:cTn id="86" dur="1" fill="hold">
                                          <p:stCondLst>
                                            <p:cond delay="0"/>
                                          </p:stCondLst>
                                        </p:cTn>
                                        <p:tgtEl>
                                          <p:spTgt spid="26"/>
                                        </p:tgtEl>
                                        <p:attrNameLst>
                                          <p:attrName>style.visibility</p:attrName>
                                        </p:attrNameLst>
                                      </p:cBhvr>
                                      <p:to>
                                        <p:strVal val="visible"/>
                                      </p:to>
                                    </p:set>
                                  </p:childTnLst>
                                </p:cTn>
                              </p:par>
                            </p:childTnLst>
                          </p:cTn>
                        </p:par>
                        <p:par>
                          <p:cTn id="87" fill="hold">
                            <p:stCondLst>
                              <p:cond delay="3750"/>
                            </p:stCondLst>
                            <p:childTnLst>
                              <p:par>
                                <p:cTn id="88" presetID="1" presetClass="entr" presetSubtype="0" fill="hold" nodeType="afterEffect">
                                  <p:stCondLst>
                                    <p:cond delay="25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
                                            <p:txEl>
                                              <p:pRg st="6" end="6"/>
                                            </p:txEl>
                                          </p:spTgt>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3">
                                            <p:txEl>
                                              <p:pRg st="7" end="7"/>
                                            </p:txEl>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Apache Flume</a:t>
            </a:r>
          </a:p>
        </p:txBody>
      </p:sp>
      <p:sp>
        <p:nvSpPr>
          <p:cNvPr id="3" name="Content Placeholder 2"/>
          <p:cNvSpPr>
            <a:spLocks noGrp="1"/>
          </p:cNvSpPr>
          <p:nvPr>
            <p:ph idx="1"/>
          </p:nvPr>
        </p:nvSpPr>
        <p:spPr/>
        <p:txBody>
          <a:bodyPr>
            <a:normAutofit fontScale="62500" lnSpcReduction="20000"/>
          </a:bodyPr>
          <a:lstStyle/>
          <a:p>
            <a:r>
              <a:rPr lang="en-GB"/>
              <a:t>Data transfer engine driven by events</a:t>
            </a:r>
          </a:p>
          <a:p>
            <a:pPr lvl="1"/>
            <a:r>
              <a:rPr lang="en-GB"/>
              <a:t>Flume events</a:t>
            </a:r>
          </a:p>
          <a:p>
            <a:pPr lvl="2"/>
            <a:r>
              <a:rPr lang="en-GB"/>
              <a:t>Headers</a:t>
            </a:r>
          </a:p>
          <a:p>
            <a:pPr lvl="2"/>
            <a:r>
              <a:rPr lang="en-GB"/>
              <a:t>Body (byte array)</a:t>
            </a:r>
          </a:p>
          <a:p>
            <a:endParaRPr lang="en-GB"/>
          </a:p>
          <a:p>
            <a:r>
              <a:rPr lang="en-GB"/>
              <a:t>Data can be</a:t>
            </a:r>
          </a:p>
          <a:p>
            <a:pPr lvl="1"/>
            <a:r>
              <a:rPr lang="en-GB"/>
              <a:t>Collected</a:t>
            </a:r>
          </a:p>
          <a:p>
            <a:pPr lvl="1"/>
            <a:r>
              <a:rPr lang="en-GB"/>
              <a:t>Processed (interceptors)</a:t>
            </a:r>
          </a:p>
          <a:p>
            <a:pPr lvl="1"/>
            <a:r>
              <a:rPr lang="en-GB"/>
              <a:t>Aggregated</a:t>
            </a:r>
          </a:p>
          <a:p>
            <a:endParaRPr lang="en-GB"/>
          </a:p>
          <a:p>
            <a:r>
              <a:rPr lang="en-GB"/>
              <a:t>Main features</a:t>
            </a:r>
          </a:p>
          <a:p>
            <a:pPr lvl="1"/>
            <a:r>
              <a:rPr lang="en-GB"/>
              <a:t>Distributed</a:t>
            </a:r>
          </a:p>
          <a:p>
            <a:pPr lvl="2"/>
            <a:r>
              <a:rPr lang="en-GB"/>
              <a:t>Agents can be placed on different machines</a:t>
            </a:r>
          </a:p>
          <a:p>
            <a:pPr lvl="1"/>
            <a:r>
              <a:rPr lang="en-GB"/>
              <a:t>Reliable</a:t>
            </a:r>
          </a:p>
          <a:p>
            <a:pPr lvl="2"/>
            <a:r>
              <a:rPr lang="en-GB"/>
              <a:t>Transactions</a:t>
            </a:r>
          </a:p>
          <a:p>
            <a:endParaRPr lang="en-GB" dirty="0"/>
          </a:p>
        </p:txBody>
      </p:sp>
      <p:pic>
        <p:nvPicPr>
          <p:cNvPr id="4" name="Picture 3"/>
          <p:cNvPicPr>
            <a:picLocks noChangeAspect="1"/>
          </p:cNvPicPr>
          <p:nvPr/>
        </p:nvPicPr>
        <p:blipFill>
          <a:blip r:embed="rId2"/>
          <a:stretch>
            <a:fillRect/>
          </a:stretch>
        </p:blipFill>
        <p:spPr>
          <a:xfrm>
            <a:off x="7315200" y="-86672"/>
            <a:ext cx="1642208" cy="1642208"/>
          </a:xfrm>
          <a:prstGeom prst="rect">
            <a:avLst/>
          </a:prstGeom>
        </p:spPr>
      </p:pic>
      <p:pic>
        <p:nvPicPr>
          <p:cNvPr id="1026" name="Picture 2" descr="https://www.guru99.com/images/Big_Data/061114_1038_Introducti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133600"/>
            <a:ext cx="4953189" cy="27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51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Flume agent</a:t>
            </a:r>
            <a:endParaRPr lang="en-GB" dirty="0"/>
          </a:p>
        </p:txBody>
      </p:sp>
      <p:sp>
        <p:nvSpPr>
          <p:cNvPr id="3" name="Content Placeholder 2"/>
          <p:cNvSpPr>
            <a:spLocks noGrp="1"/>
          </p:cNvSpPr>
          <p:nvPr>
            <p:ph idx="1"/>
          </p:nvPr>
        </p:nvSpPr>
        <p:spPr>
          <a:xfrm>
            <a:off x="457200" y="1219200"/>
            <a:ext cx="8229600" cy="5410200"/>
          </a:xfrm>
        </p:spPr>
        <p:txBody>
          <a:bodyPr>
            <a:noAutofit/>
          </a:bodyPr>
          <a:lstStyle/>
          <a:p>
            <a:r>
              <a:rPr lang="en-GB" sz="2400" dirty="0"/>
              <a:t>Agents has at least</a:t>
            </a:r>
          </a:p>
          <a:p>
            <a:pPr lvl="1"/>
            <a:r>
              <a:rPr lang="en-GB" sz="1800" dirty="0"/>
              <a:t>A source</a:t>
            </a:r>
          </a:p>
          <a:p>
            <a:pPr lvl="2"/>
            <a:r>
              <a:rPr lang="en-GB" sz="1600" dirty="0"/>
              <a:t>Files/Logs/Directories, Kafka, Twitter</a:t>
            </a:r>
          </a:p>
          <a:p>
            <a:pPr lvl="2"/>
            <a:r>
              <a:rPr lang="is-IS" sz="1600" dirty="0"/>
              <a:t>STDOUT from a program</a:t>
            </a:r>
            <a:endParaRPr lang="en-GB" sz="1600" dirty="0"/>
          </a:p>
          <a:p>
            <a:pPr lvl="2"/>
            <a:r>
              <a:rPr lang="en-GB" sz="1600" dirty="0"/>
              <a:t>Custom (</a:t>
            </a:r>
            <a:r>
              <a:rPr lang="en-GB" sz="1600" dirty="0" err="1"/>
              <a:t>a.g.</a:t>
            </a:r>
            <a:r>
              <a:rPr lang="en-GB" sz="1600" dirty="0"/>
              <a:t> </a:t>
            </a:r>
            <a:r>
              <a:rPr lang="en-GB" sz="1600" dirty="0" err="1"/>
              <a:t>JDBCSource</a:t>
            </a:r>
            <a:r>
              <a:rPr lang="en-GB" sz="1600" dirty="0"/>
              <a:t>)</a:t>
            </a:r>
          </a:p>
          <a:p>
            <a:pPr lvl="2"/>
            <a:r>
              <a:rPr lang="en-GB" sz="1600" dirty="0"/>
              <a:t>Note: could have interceptors</a:t>
            </a:r>
          </a:p>
          <a:p>
            <a:pPr lvl="1"/>
            <a:r>
              <a:rPr lang="en-GB" sz="1800" dirty="0"/>
              <a:t>A channel</a:t>
            </a:r>
          </a:p>
          <a:p>
            <a:pPr lvl="2"/>
            <a:r>
              <a:rPr lang="en-GB" sz="1600" dirty="0"/>
              <a:t>Memory</a:t>
            </a:r>
          </a:p>
          <a:p>
            <a:pPr lvl="2"/>
            <a:r>
              <a:rPr lang="en-GB" sz="1600" dirty="0"/>
              <a:t>File</a:t>
            </a:r>
          </a:p>
          <a:p>
            <a:pPr lvl="2"/>
            <a:r>
              <a:rPr lang="en-GB" sz="1600" dirty="0"/>
              <a:t>Kafka</a:t>
            </a:r>
          </a:p>
          <a:p>
            <a:pPr lvl="2"/>
            <a:r>
              <a:rPr lang="en-GB" sz="1600" dirty="0"/>
              <a:t>JDBC</a:t>
            </a:r>
          </a:p>
          <a:p>
            <a:pPr lvl="2"/>
            <a:r>
              <a:rPr lang="en-GB" sz="1600" dirty="0"/>
              <a:t>Custom</a:t>
            </a:r>
          </a:p>
          <a:p>
            <a:pPr lvl="1"/>
            <a:r>
              <a:rPr lang="en-GB" sz="1800" dirty="0"/>
              <a:t>A sink</a:t>
            </a:r>
          </a:p>
          <a:p>
            <a:pPr lvl="2"/>
            <a:r>
              <a:rPr lang="en-GB" sz="1600" dirty="0"/>
              <a:t>HDFS, </a:t>
            </a:r>
            <a:r>
              <a:rPr lang="en-GB" sz="1600" dirty="0" err="1"/>
              <a:t>HBase</a:t>
            </a:r>
            <a:r>
              <a:rPr lang="en-GB" sz="1600" dirty="0"/>
              <a:t>,</a:t>
            </a:r>
          </a:p>
          <a:p>
            <a:pPr lvl="2"/>
            <a:r>
              <a:rPr lang="en-GB" sz="1600" dirty="0"/>
              <a:t>Kafka, </a:t>
            </a:r>
            <a:r>
              <a:rPr lang="en-GB" sz="1600" dirty="0" err="1"/>
              <a:t>ElasticSearch</a:t>
            </a:r>
            <a:endParaRPr lang="en-GB" sz="1600" dirty="0"/>
          </a:p>
          <a:p>
            <a:pPr lvl="2"/>
            <a:r>
              <a:rPr lang="en-GB" sz="1600" dirty="0"/>
              <a:t>Custom</a:t>
            </a:r>
          </a:p>
        </p:txBody>
      </p:sp>
      <p:grpSp>
        <p:nvGrpSpPr>
          <p:cNvPr id="8" name="Group 7"/>
          <p:cNvGrpSpPr/>
          <p:nvPr/>
        </p:nvGrpSpPr>
        <p:grpSpPr>
          <a:xfrm>
            <a:off x="5155983" y="2853602"/>
            <a:ext cx="2268415" cy="1425185"/>
            <a:chOff x="1644162" y="2847877"/>
            <a:chExt cx="2268415" cy="1425185"/>
          </a:xfrm>
        </p:grpSpPr>
        <p:grpSp>
          <p:nvGrpSpPr>
            <p:cNvPr id="9" name="Group 8"/>
            <p:cNvGrpSpPr/>
            <p:nvPr/>
          </p:nvGrpSpPr>
          <p:grpSpPr>
            <a:xfrm>
              <a:off x="1644162" y="2847877"/>
              <a:ext cx="2268415" cy="1425185"/>
              <a:chOff x="1644162" y="2847877"/>
              <a:chExt cx="2268415" cy="1425185"/>
            </a:xfrm>
          </p:grpSpPr>
          <p:sp>
            <p:nvSpPr>
              <p:cNvPr id="18" name="Rectangle 17"/>
              <p:cNvSpPr/>
              <p:nvPr/>
            </p:nvSpPr>
            <p:spPr>
              <a:xfrm>
                <a:off x="1644162" y="2912175"/>
                <a:ext cx="2268415" cy="1360887"/>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1644162" y="2847877"/>
                <a:ext cx="2268415" cy="338554"/>
              </a:xfrm>
              <a:prstGeom prst="rect">
                <a:avLst/>
              </a:prstGeom>
              <a:noFill/>
            </p:spPr>
            <p:txBody>
              <a:bodyPr wrap="square" rtlCol="0">
                <a:spAutoFit/>
              </a:bodyPr>
              <a:lstStyle/>
              <a:p>
                <a:pPr algn="ctr"/>
                <a:r>
                  <a:rPr lang="en-US" sz="1600" dirty="0"/>
                  <a:t>flume-agent</a:t>
                </a:r>
              </a:p>
            </p:txBody>
          </p:sp>
        </p:grpSp>
        <p:grpSp>
          <p:nvGrpSpPr>
            <p:cNvPr id="10" name="Group 9"/>
            <p:cNvGrpSpPr/>
            <p:nvPr/>
          </p:nvGrpSpPr>
          <p:grpSpPr>
            <a:xfrm>
              <a:off x="1755330" y="3206249"/>
              <a:ext cx="2051538" cy="976226"/>
              <a:chOff x="4246684" y="2618799"/>
              <a:chExt cx="2051538" cy="976226"/>
            </a:xfrm>
          </p:grpSpPr>
          <p:grpSp>
            <p:nvGrpSpPr>
              <p:cNvPr id="11" name="Group 10"/>
              <p:cNvGrpSpPr/>
              <p:nvPr/>
            </p:nvGrpSpPr>
            <p:grpSpPr>
              <a:xfrm>
                <a:off x="4788205" y="3256471"/>
                <a:ext cx="940777" cy="338554"/>
                <a:chOff x="4867336" y="3121302"/>
                <a:chExt cx="940777" cy="338554"/>
              </a:xfrm>
            </p:grpSpPr>
            <p:sp>
              <p:nvSpPr>
                <p:cNvPr id="16" name="Can 15"/>
                <p:cNvSpPr/>
                <p:nvPr/>
              </p:nvSpPr>
              <p:spPr>
                <a:xfrm rot="16200000">
                  <a:off x="5170671" y="2820191"/>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934051" y="3121302"/>
                  <a:ext cx="862737" cy="338554"/>
                </a:xfrm>
                <a:prstGeom prst="rect">
                  <a:avLst/>
                </a:prstGeom>
                <a:noFill/>
              </p:spPr>
              <p:txBody>
                <a:bodyPr wrap="none" rtlCol="0">
                  <a:spAutoFit/>
                </a:bodyPr>
                <a:lstStyle/>
                <a:p>
                  <a:r>
                    <a:rPr lang="en-US" sz="1600" dirty="0">
                      <a:solidFill>
                        <a:schemeClr val="bg1"/>
                      </a:solidFill>
                    </a:rPr>
                    <a:t>Channel</a:t>
                  </a:r>
                </a:p>
              </p:txBody>
            </p:sp>
          </p:grpSp>
          <p:sp>
            <p:nvSpPr>
              <p:cNvPr id="12" name="Oval 11"/>
              <p:cNvSpPr/>
              <p:nvPr/>
            </p:nvSpPr>
            <p:spPr>
              <a:xfrm>
                <a:off x="4246684" y="2636361"/>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500" dirty="0"/>
                  <a:t>Source</a:t>
                </a:r>
              </a:p>
            </p:txBody>
          </p:sp>
          <p:sp>
            <p:nvSpPr>
              <p:cNvPr id="13" name="Oval 12"/>
              <p:cNvSpPr/>
              <p:nvPr/>
            </p:nvSpPr>
            <p:spPr>
              <a:xfrm>
                <a:off x="5524499" y="2618799"/>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cxnSp>
            <p:nvCxnSpPr>
              <p:cNvPr id="14" name="Straight Arrow Connector 13"/>
              <p:cNvCxnSpPr/>
              <p:nvPr/>
            </p:nvCxnSpPr>
            <p:spPr>
              <a:xfrm>
                <a:off x="4761036" y="3084843"/>
                <a:ext cx="165787" cy="2197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5656585" y="3042474"/>
                <a:ext cx="164696" cy="239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cxnSp>
        <p:nvCxnSpPr>
          <p:cNvPr id="22" name="Straight Arrow Connector 21"/>
          <p:cNvCxnSpPr/>
          <p:nvPr/>
        </p:nvCxnSpPr>
        <p:spPr>
          <a:xfrm>
            <a:off x="4827210" y="3327699"/>
            <a:ext cx="563112" cy="1348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V="1">
            <a:off x="7213919" y="3395127"/>
            <a:ext cx="608862" cy="782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098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Flume data flow</a:t>
            </a:r>
          </a:p>
        </p:txBody>
      </p:sp>
      <p:sp>
        <p:nvSpPr>
          <p:cNvPr id="3" name="Content Placeholder 2"/>
          <p:cNvSpPr>
            <a:spLocks noGrp="1"/>
          </p:cNvSpPr>
          <p:nvPr>
            <p:ph idx="1"/>
          </p:nvPr>
        </p:nvSpPr>
        <p:spPr>
          <a:xfrm>
            <a:off x="457200" y="1169377"/>
            <a:ext cx="8229600" cy="5171953"/>
          </a:xfrm>
        </p:spPr>
        <p:txBody>
          <a:bodyPr>
            <a:normAutofit/>
          </a:bodyPr>
          <a:lstStyle/>
          <a:p>
            <a:r>
              <a:rPr lang="en-GB" sz="2800" dirty="0"/>
              <a:t>Multiple agents can be deployed</a:t>
            </a:r>
          </a:p>
          <a:p>
            <a:pPr lvl="1"/>
            <a:r>
              <a:rPr lang="en-GB" sz="2400" dirty="0"/>
              <a:t>On the same machine or in a distributed manner</a:t>
            </a:r>
          </a:p>
        </p:txBody>
      </p:sp>
      <p:grpSp>
        <p:nvGrpSpPr>
          <p:cNvPr id="5" name="Group 4"/>
          <p:cNvGrpSpPr/>
          <p:nvPr/>
        </p:nvGrpSpPr>
        <p:grpSpPr>
          <a:xfrm>
            <a:off x="1882907" y="2183212"/>
            <a:ext cx="2268415" cy="1425185"/>
            <a:chOff x="1644162" y="2847877"/>
            <a:chExt cx="2268415" cy="1425185"/>
          </a:xfrm>
        </p:grpSpPr>
        <p:grpSp>
          <p:nvGrpSpPr>
            <p:cNvPr id="6" name="Group 5"/>
            <p:cNvGrpSpPr/>
            <p:nvPr/>
          </p:nvGrpSpPr>
          <p:grpSpPr>
            <a:xfrm>
              <a:off x="1644162" y="2847877"/>
              <a:ext cx="2268415" cy="1425185"/>
              <a:chOff x="1644162" y="2847877"/>
              <a:chExt cx="2268415" cy="1425185"/>
            </a:xfrm>
          </p:grpSpPr>
          <p:sp>
            <p:nvSpPr>
              <p:cNvPr id="15" name="Rectangle 14"/>
              <p:cNvSpPr/>
              <p:nvPr/>
            </p:nvSpPr>
            <p:spPr>
              <a:xfrm>
                <a:off x="1644162" y="2912175"/>
                <a:ext cx="2268415" cy="1360887"/>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p:cNvSpPr txBox="1"/>
              <p:nvPr/>
            </p:nvSpPr>
            <p:spPr>
              <a:xfrm>
                <a:off x="1644162" y="2847877"/>
                <a:ext cx="2268415" cy="338554"/>
              </a:xfrm>
              <a:prstGeom prst="rect">
                <a:avLst/>
              </a:prstGeom>
              <a:noFill/>
            </p:spPr>
            <p:txBody>
              <a:bodyPr wrap="square" rtlCol="0">
                <a:spAutoFit/>
              </a:bodyPr>
              <a:lstStyle/>
              <a:p>
                <a:pPr algn="ctr"/>
                <a:r>
                  <a:rPr lang="en-US" sz="1600" dirty="0"/>
                  <a:t>flume-agent</a:t>
                </a:r>
              </a:p>
            </p:txBody>
          </p:sp>
        </p:grpSp>
        <p:grpSp>
          <p:nvGrpSpPr>
            <p:cNvPr id="7" name="Group 6"/>
            <p:cNvGrpSpPr/>
            <p:nvPr/>
          </p:nvGrpSpPr>
          <p:grpSpPr>
            <a:xfrm>
              <a:off x="1755330" y="3206249"/>
              <a:ext cx="2051538" cy="976226"/>
              <a:chOff x="4246684" y="2618799"/>
              <a:chExt cx="2051538" cy="976226"/>
            </a:xfrm>
          </p:grpSpPr>
          <p:grpSp>
            <p:nvGrpSpPr>
              <p:cNvPr id="8" name="Group 7"/>
              <p:cNvGrpSpPr/>
              <p:nvPr/>
            </p:nvGrpSpPr>
            <p:grpSpPr>
              <a:xfrm>
                <a:off x="4788205" y="3256471"/>
                <a:ext cx="940777" cy="338554"/>
                <a:chOff x="4867336" y="3121302"/>
                <a:chExt cx="940777" cy="338554"/>
              </a:xfrm>
            </p:grpSpPr>
            <p:sp>
              <p:nvSpPr>
                <p:cNvPr id="13" name="Can 12"/>
                <p:cNvSpPr/>
                <p:nvPr/>
              </p:nvSpPr>
              <p:spPr>
                <a:xfrm rot="16200000">
                  <a:off x="5170671" y="2820191"/>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4934051" y="3121302"/>
                  <a:ext cx="862737" cy="338554"/>
                </a:xfrm>
                <a:prstGeom prst="rect">
                  <a:avLst/>
                </a:prstGeom>
                <a:noFill/>
              </p:spPr>
              <p:txBody>
                <a:bodyPr wrap="none" rtlCol="0">
                  <a:spAutoFit/>
                </a:bodyPr>
                <a:lstStyle/>
                <a:p>
                  <a:r>
                    <a:rPr lang="en-US" sz="1600" dirty="0">
                      <a:solidFill>
                        <a:schemeClr val="bg1"/>
                      </a:solidFill>
                    </a:rPr>
                    <a:t>Channel</a:t>
                  </a:r>
                </a:p>
              </p:txBody>
            </p:sp>
          </p:grpSp>
          <p:sp>
            <p:nvSpPr>
              <p:cNvPr id="9" name="Oval 8"/>
              <p:cNvSpPr/>
              <p:nvPr/>
            </p:nvSpPr>
            <p:spPr>
              <a:xfrm>
                <a:off x="4246684" y="2636361"/>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500" dirty="0"/>
                  <a:t>Source</a:t>
                </a:r>
              </a:p>
            </p:txBody>
          </p:sp>
          <p:sp>
            <p:nvSpPr>
              <p:cNvPr id="10" name="Oval 9"/>
              <p:cNvSpPr/>
              <p:nvPr/>
            </p:nvSpPr>
            <p:spPr>
              <a:xfrm>
                <a:off x="5524499" y="2618799"/>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cxnSp>
            <p:nvCxnSpPr>
              <p:cNvPr id="11" name="Straight Arrow Connector 10"/>
              <p:cNvCxnSpPr/>
              <p:nvPr/>
            </p:nvCxnSpPr>
            <p:spPr>
              <a:xfrm>
                <a:off x="4761036" y="3084843"/>
                <a:ext cx="165787" cy="2197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5656585" y="3042474"/>
                <a:ext cx="164696" cy="239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17" name="Group 16"/>
          <p:cNvGrpSpPr/>
          <p:nvPr/>
        </p:nvGrpSpPr>
        <p:grpSpPr>
          <a:xfrm>
            <a:off x="1882907" y="3645777"/>
            <a:ext cx="2268415" cy="1425185"/>
            <a:chOff x="1644162" y="2847877"/>
            <a:chExt cx="2268415" cy="1425185"/>
          </a:xfrm>
        </p:grpSpPr>
        <p:grpSp>
          <p:nvGrpSpPr>
            <p:cNvPr id="18" name="Group 17"/>
            <p:cNvGrpSpPr/>
            <p:nvPr/>
          </p:nvGrpSpPr>
          <p:grpSpPr>
            <a:xfrm>
              <a:off x="1644162" y="2847877"/>
              <a:ext cx="2268415" cy="1425185"/>
              <a:chOff x="1644162" y="2847877"/>
              <a:chExt cx="2268415" cy="1425185"/>
            </a:xfrm>
          </p:grpSpPr>
          <p:sp>
            <p:nvSpPr>
              <p:cNvPr id="27" name="Rectangle 26"/>
              <p:cNvSpPr/>
              <p:nvPr/>
            </p:nvSpPr>
            <p:spPr>
              <a:xfrm>
                <a:off x="1644162" y="2912175"/>
                <a:ext cx="2268415" cy="1360887"/>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p:cNvSpPr txBox="1"/>
              <p:nvPr/>
            </p:nvSpPr>
            <p:spPr>
              <a:xfrm>
                <a:off x="1644162" y="2847877"/>
                <a:ext cx="2268415" cy="338554"/>
              </a:xfrm>
              <a:prstGeom prst="rect">
                <a:avLst/>
              </a:prstGeom>
              <a:noFill/>
            </p:spPr>
            <p:txBody>
              <a:bodyPr wrap="square" rtlCol="0">
                <a:spAutoFit/>
              </a:bodyPr>
              <a:lstStyle/>
              <a:p>
                <a:pPr algn="ctr"/>
                <a:r>
                  <a:rPr lang="en-US" sz="1600" dirty="0"/>
                  <a:t>flume-agent</a:t>
                </a:r>
              </a:p>
            </p:txBody>
          </p:sp>
        </p:grpSp>
        <p:grpSp>
          <p:nvGrpSpPr>
            <p:cNvPr id="19" name="Group 18"/>
            <p:cNvGrpSpPr/>
            <p:nvPr/>
          </p:nvGrpSpPr>
          <p:grpSpPr>
            <a:xfrm>
              <a:off x="1755330" y="3206249"/>
              <a:ext cx="2051538" cy="976226"/>
              <a:chOff x="4246684" y="2618799"/>
              <a:chExt cx="2051538" cy="976226"/>
            </a:xfrm>
          </p:grpSpPr>
          <p:grpSp>
            <p:nvGrpSpPr>
              <p:cNvPr id="20" name="Group 19"/>
              <p:cNvGrpSpPr/>
              <p:nvPr/>
            </p:nvGrpSpPr>
            <p:grpSpPr>
              <a:xfrm>
                <a:off x="4788205" y="3256471"/>
                <a:ext cx="940777" cy="338554"/>
                <a:chOff x="4867336" y="3121302"/>
                <a:chExt cx="940777" cy="338554"/>
              </a:xfrm>
            </p:grpSpPr>
            <p:sp>
              <p:nvSpPr>
                <p:cNvPr id="25" name="Can 24"/>
                <p:cNvSpPr/>
                <p:nvPr/>
              </p:nvSpPr>
              <p:spPr>
                <a:xfrm rot="16200000">
                  <a:off x="5170671" y="2820191"/>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4934051" y="3121302"/>
                  <a:ext cx="862737" cy="338554"/>
                </a:xfrm>
                <a:prstGeom prst="rect">
                  <a:avLst/>
                </a:prstGeom>
                <a:noFill/>
              </p:spPr>
              <p:txBody>
                <a:bodyPr wrap="none" rtlCol="0">
                  <a:spAutoFit/>
                </a:bodyPr>
                <a:lstStyle/>
                <a:p>
                  <a:r>
                    <a:rPr lang="en-US" sz="1600" dirty="0">
                      <a:solidFill>
                        <a:schemeClr val="bg1"/>
                      </a:solidFill>
                    </a:rPr>
                    <a:t>Channel</a:t>
                  </a:r>
                </a:p>
              </p:txBody>
            </p:sp>
          </p:grpSp>
          <p:sp>
            <p:nvSpPr>
              <p:cNvPr id="21" name="Oval 20"/>
              <p:cNvSpPr/>
              <p:nvPr/>
            </p:nvSpPr>
            <p:spPr>
              <a:xfrm>
                <a:off x="4246684" y="2636361"/>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500" dirty="0"/>
                  <a:t>Source</a:t>
                </a:r>
              </a:p>
            </p:txBody>
          </p:sp>
          <p:sp>
            <p:nvSpPr>
              <p:cNvPr id="22" name="Oval 21"/>
              <p:cNvSpPr/>
              <p:nvPr/>
            </p:nvSpPr>
            <p:spPr>
              <a:xfrm>
                <a:off x="5524499" y="2618799"/>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cxnSp>
            <p:nvCxnSpPr>
              <p:cNvPr id="23" name="Straight Arrow Connector 22"/>
              <p:cNvCxnSpPr/>
              <p:nvPr/>
            </p:nvCxnSpPr>
            <p:spPr>
              <a:xfrm>
                <a:off x="4761036" y="3084843"/>
                <a:ext cx="165787" cy="2197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V="1">
                <a:off x="5656585" y="3042474"/>
                <a:ext cx="164696" cy="239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29" name="Group 28"/>
          <p:cNvGrpSpPr/>
          <p:nvPr/>
        </p:nvGrpSpPr>
        <p:grpSpPr>
          <a:xfrm>
            <a:off x="1882907" y="5108342"/>
            <a:ext cx="2268415" cy="1425185"/>
            <a:chOff x="1644162" y="2847877"/>
            <a:chExt cx="2268415" cy="1425185"/>
          </a:xfrm>
        </p:grpSpPr>
        <p:grpSp>
          <p:nvGrpSpPr>
            <p:cNvPr id="30" name="Group 29"/>
            <p:cNvGrpSpPr/>
            <p:nvPr/>
          </p:nvGrpSpPr>
          <p:grpSpPr>
            <a:xfrm>
              <a:off x="1644162" y="2847877"/>
              <a:ext cx="2268415" cy="1425185"/>
              <a:chOff x="1644162" y="2847877"/>
              <a:chExt cx="2268415" cy="1425185"/>
            </a:xfrm>
          </p:grpSpPr>
          <p:sp>
            <p:nvSpPr>
              <p:cNvPr id="39" name="Rectangle 38"/>
              <p:cNvSpPr/>
              <p:nvPr/>
            </p:nvSpPr>
            <p:spPr>
              <a:xfrm>
                <a:off x="1644162" y="2912175"/>
                <a:ext cx="2268415" cy="1360887"/>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TextBox 39"/>
              <p:cNvSpPr txBox="1"/>
              <p:nvPr/>
            </p:nvSpPr>
            <p:spPr>
              <a:xfrm>
                <a:off x="1644162" y="2847877"/>
                <a:ext cx="2268415" cy="338554"/>
              </a:xfrm>
              <a:prstGeom prst="rect">
                <a:avLst/>
              </a:prstGeom>
              <a:noFill/>
            </p:spPr>
            <p:txBody>
              <a:bodyPr wrap="square" rtlCol="0">
                <a:spAutoFit/>
              </a:bodyPr>
              <a:lstStyle/>
              <a:p>
                <a:pPr algn="ctr"/>
                <a:r>
                  <a:rPr lang="en-US" sz="1600" dirty="0"/>
                  <a:t>flume-agent</a:t>
                </a:r>
              </a:p>
            </p:txBody>
          </p:sp>
        </p:grpSp>
        <p:grpSp>
          <p:nvGrpSpPr>
            <p:cNvPr id="31" name="Group 30"/>
            <p:cNvGrpSpPr/>
            <p:nvPr/>
          </p:nvGrpSpPr>
          <p:grpSpPr>
            <a:xfrm>
              <a:off x="1755330" y="3206249"/>
              <a:ext cx="2051538" cy="976226"/>
              <a:chOff x="4246684" y="2618799"/>
              <a:chExt cx="2051538" cy="976226"/>
            </a:xfrm>
          </p:grpSpPr>
          <p:grpSp>
            <p:nvGrpSpPr>
              <p:cNvPr id="32" name="Group 31"/>
              <p:cNvGrpSpPr/>
              <p:nvPr/>
            </p:nvGrpSpPr>
            <p:grpSpPr>
              <a:xfrm>
                <a:off x="4788205" y="3256471"/>
                <a:ext cx="940777" cy="338554"/>
                <a:chOff x="4867336" y="3121302"/>
                <a:chExt cx="940777" cy="338554"/>
              </a:xfrm>
            </p:grpSpPr>
            <p:sp>
              <p:nvSpPr>
                <p:cNvPr id="37" name="Can 36"/>
                <p:cNvSpPr/>
                <p:nvPr/>
              </p:nvSpPr>
              <p:spPr>
                <a:xfrm rot="16200000">
                  <a:off x="5170671" y="2820191"/>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4934051" y="3121302"/>
                  <a:ext cx="862737" cy="338554"/>
                </a:xfrm>
                <a:prstGeom prst="rect">
                  <a:avLst/>
                </a:prstGeom>
                <a:noFill/>
              </p:spPr>
              <p:txBody>
                <a:bodyPr wrap="none" rtlCol="0">
                  <a:spAutoFit/>
                </a:bodyPr>
                <a:lstStyle/>
                <a:p>
                  <a:r>
                    <a:rPr lang="en-US" sz="1600" dirty="0">
                      <a:solidFill>
                        <a:schemeClr val="bg1"/>
                      </a:solidFill>
                    </a:rPr>
                    <a:t>Channel</a:t>
                  </a:r>
                </a:p>
              </p:txBody>
            </p:sp>
          </p:grpSp>
          <p:sp>
            <p:nvSpPr>
              <p:cNvPr id="33" name="Oval 32"/>
              <p:cNvSpPr/>
              <p:nvPr/>
            </p:nvSpPr>
            <p:spPr>
              <a:xfrm>
                <a:off x="4246684" y="2636361"/>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500" dirty="0"/>
                  <a:t>Source</a:t>
                </a:r>
              </a:p>
            </p:txBody>
          </p:sp>
          <p:sp>
            <p:nvSpPr>
              <p:cNvPr id="34" name="Oval 33"/>
              <p:cNvSpPr/>
              <p:nvPr/>
            </p:nvSpPr>
            <p:spPr>
              <a:xfrm>
                <a:off x="5524499" y="2618799"/>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cxnSp>
            <p:nvCxnSpPr>
              <p:cNvPr id="35" name="Straight Arrow Connector 34"/>
              <p:cNvCxnSpPr/>
              <p:nvPr/>
            </p:nvCxnSpPr>
            <p:spPr>
              <a:xfrm>
                <a:off x="4761036" y="3084843"/>
                <a:ext cx="165787" cy="2197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5656585" y="3042474"/>
                <a:ext cx="164696" cy="239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41" name="Group 40"/>
          <p:cNvGrpSpPr/>
          <p:nvPr/>
        </p:nvGrpSpPr>
        <p:grpSpPr>
          <a:xfrm>
            <a:off x="5868753" y="3643048"/>
            <a:ext cx="2268415" cy="1425185"/>
            <a:chOff x="1644162" y="2847877"/>
            <a:chExt cx="2268415" cy="1425185"/>
          </a:xfrm>
        </p:grpSpPr>
        <p:grpSp>
          <p:nvGrpSpPr>
            <p:cNvPr id="42" name="Group 41"/>
            <p:cNvGrpSpPr/>
            <p:nvPr/>
          </p:nvGrpSpPr>
          <p:grpSpPr>
            <a:xfrm>
              <a:off x="1644162" y="2847877"/>
              <a:ext cx="2268415" cy="1425185"/>
              <a:chOff x="1644162" y="2847877"/>
              <a:chExt cx="2268415" cy="1425185"/>
            </a:xfrm>
          </p:grpSpPr>
          <p:sp>
            <p:nvSpPr>
              <p:cNvPr id="51" name="Rectangle 50"/>
              <p:cNvSpPr/>
              <p:nvPr/>
            </p:nvSpPr>
            <p:spPr>
              <a:xfrm>
                <a:off x="1644162" y="2912175"/>
                <a:ext cx="2268415" cy="1360887"/>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p:cNvSpPr txBox="1"/>
              <p:nvPr/>
            </p:nvSpPr>
            <p:spPr>
              <a:xfrm>
                <a:off x="1644162" y="2847877"/>
                <a:ext cx="2268415" cy="338554"/>
              </a:xfrm>
              <a:prstGeom prst="rect">
                <a:avLst/>
              </a:prstGeom>
              <a:noFill/>
            </p:spPr>
            <p:txBody>
              <a:bodyPr wrap="square" rtlCol="0">
                <a:spAutoFit/>
              </a:bodyPr>
              <a:lstStyle/>
              <a:p>
                <a:pPr algn="ctr"/>
                <a:r>
                  <a:rPr lang="en-US" sz="1600" dirty="0"/>
                  <a:t>flume-agent</a:t>
                </a:r>
              </a:p>
            </p:txBody>
          </p:sp>
        </p:grpSp>
        <p:grpSp>
          <p:nvGrpSpPr>
            <p:cNvPr id="43" name="Group 42"/>
            <p:cNvGrpSpPr/>
            <p:nvPr/>
          </p:nvGrpSpPr>
          <p:grpSpPr>
            <a:xfrm>
              <a:off x="1755330" y="3206249"/>
              <a:ext cx="2051538" cy="976226"/>
              <a:chOff x="4246684" y="2618799"/>
              <a:chExt cx="2051538" cy="976226"/>
            </a:xfrm>
          </p:grpSpPr>
          <p:grpSp>
            <p:nvGrpSpPr>
              <p:cNvPr id="44" name="Group 43"/>
              <p:cNvGrpSpPr/>
              <p:nvPr/>
            </p:nvGrpSpPr>
            <p:grpSpPr>
              <a:xfrm>
                <a:off x="4788205" y="3256471"/>
                <a:ext cx="940777" cy="338554"/>
                <a:chOff x="4867336" y="3121302"/>
                <a:chExt cx="940777" cy="338554"/>
              </a:xfrm>
            </p:grpSpPr>
            <p:sp>
              <p:nvSpPr>
                <p:cNvPr id="49" name="Can 48"/>
                <p:cNvSpPr/>
                <p:nvPr/>
              </p:nvSpPr>
              <p:spPr>
                <a:xfrm rot="16200000">
                  <a:off x="5170671" y="2820191"/>
                  <a:ext cx="334108" cy="940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4934051" y="3121302"/>
                  <a:ext cx="862737" cy="338554"/>
                </a:xfrm>
                <a:prstGeom prst="rect">
                  <a:avLst/>
                </a:prstGeom>
                <a:noFill/>
              </p:spPr>
              <p:txBody>
                <a:bodyPr wrap="none" rtlCol="0">
                  <a:spAutoFit/>
                </a:bodyPr>
                <a:lstStyle/>
                <a:p>
                  <a:r>
                    <a:rPr lang="en-US" sz="1600" dirty="0">
                      <a:solidFill>
                        <a:schemeClr val="bg1"/>
                      </a:solidFill>
                    </a:rPr>
                    <a:t>Channel</a:t>
                  </a:r>
                </a:p>
              </p:txBody>
            </p:sp>
          </p:grpSp>
          <p:sp>
            <p:nvSpPr>
              <p:cNvPr id="45" name="Oval 44"/>
              <p:cNvSpPr/>
              <p:nvPr/>
            </p:nvSpPr>
            <p:spPr>
              <a:xfrm>
                <a:off x="4246684" y="2636361"/>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500" dirty="0"/>
                  <a:t>Source</a:t>
                </a:r>
              </a:p>
            </p:txBody>
          </p:sp>
          <p:sp>
            <p:nvSpPr>
              <p:cNvPr id="46" name="Oval 45"/>
              <p:cNvSpPr/>
              <p:nvPr/>
            </p:nvSpPr>
            <p:spPr>
              <a:xfrm>
                <a:off x="5524499" y="2618799"/>
                <a:ext cx="773723" cy="5011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dirty="0"/>
                  <a:t>Sink</a:t>
                </a:r>
              </a:p>
            </p:txBody>
          </p:sp>
          <p:cxnSp>
            <p:nvCxnSpPr>
              <p:cNvPr id="47" name="Straight Arrow Connector 46"/>
              <p:cNvCxnSpPr/>
              <p:nvPr/>
            </p:nvCxnSpPr>
            <p:spPr>
              <a:xfrm>
                <a:off x="4761036" y="3084843"/>
                <a:ext cx="165787" cy="2197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5656585" y="3042474"/>
                <a:ext cx="164696" cy="2394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cxnSp>
        <p:nvCxnSpPr>
          <p:cNvPr id="53" name="Straight Arrow Connector 52"/>
          <p:cNvCxnSpPr>
            <a:endCxn id="45" idx="1"/>
          </p:cNvCxnSpPr>
          <p:nvPr/>
        </p:nvCxnSpPr>
        <p:spPr>
          <a:xfrm>
            <a:off x="3921369" y="2848708"/>
            <a:ext cx="2171861" cy="1243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a:endCxn id="45" idx="2"/>
          </p:cNvCxnSpPr>
          <p:nvPr/>
        </p:nvCxnSpPr>
        <p:spPr>
          <a:xfrm flipV="1">
            <a:off x="3921369" y="4269563"/>
            <a:ext cx="2058552" cy="34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flipV="1">
            <a:off x="3921369" y="4421964"/>
            <a:ext cx="2210952" cy="1336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4784328" y="2924256"/>
            <a:ext cx="2668551" cy="369332"/>
          </a:xfrm>
          <a:prstGeom prst="rect">
            <a:avLst/>
          </a:prstGeom>
          <a:noFill/>
        </p:spPr>
        <p:txBody>
          <a:bodyPr wrap="none" rtlCol="0">
            <a:spAutoFit/>
          </a:bodyPr>
          <a:lstStyle/>
          <a:p>
            <a:r>
              <a:rPr lang="en-US" dirty="0"/>
              <a:t>Consolidation/aggregation</a:t>
            </a:r>
          </a:p>
        </p:txBody>
      </p:sp>
      <p:pic>
        <p:nvPicPr>
          <p:cNvPr id="4" name="Picture 3"/>
          <p:cNvPicPr>
            <a:picLocks noChangeAspect="1"/>
          </p:cNvPicPr>
          <p:nvPr/>
        </p:nvPicPr>
        <p:blipFill>
          <a:blip r:embed="rId2"/>
          <a:stretch>
            <a:fillRect/>
          </a:stretch>
        </p:blipFill>
        <p:spPr>
          <a:xfrm>
            <a:off x="171322" y="2472378"/>
            <a:ext cx="1393496" cy="670701"/>
          </a:xfrm>
          <a:prstGeom prst="rect">
            <a:avLst/>
          </a:prstGeom>
        </p:spPr>
      </p:pic>
      <p:pic>
        <p:nvPicPr>
          <p:cNvPr id="54" name="Picture 53"/>
          <p:cNvPicPr>
            <a:picLocks noChangeAspect="1"/>
          </p:cNvPicPr>
          <p:nvPr/>
        </p:nvPicPr>
        <p:blipFill>
          <a:blip r:embed="rId3"/>
          <a:stretch>
            <a:fillRect/>
          </a:stretch>
        </p:blipFill>
        <p:spPr>
          <a:xfrm>
            <a:off x="438593" y="3813297"/>
            <a:ext cx="987993" cy="1075304"/>
          </a:xfrm>
          <a:prstGeom prst="rect">
            <a:avLst/>
          </a:prstGeom>
        </p:spPr>
      </p:pic>
      <p:cxnSp>
        <p:nvCxnSpPr>
          <p:cNvPr id="60" name="Straight Arrow Connector 59"/>
          <p:cNvCxnSpPr>
            <a:stCxn id="4" idx="3"/>
            <a:endCxn id="9" idx="2"/>
          </p:cNvCxnSpPr>
          <p:nvPr/>
        </p:nvCxnSpPr>
        <p:spPr>
          <a:xfrm>
            <a:off x="1564818" y="2807729"/>
            <a:ext cx="429257" cy="1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1248508" y="4269563"/>
            <a:ext cx="7762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7177" idx="3"/>
            <a:endCxn id="33" idx="2"/>
          </p:cNvCxnSpPr>
          <p:nvPr/>
        </p:nvCxnSpPr>
        <p:spPr>
          <a:xfrm flipV="1">
            <a:off x="1558168" y="5734857"/>
            <a:ext cx="435907" cy="69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7170" name="Picture 2" descr="http://3.bp.blogspot.com/-ijZZIDkrXSg/VgzX42AYNSI/AAAAAAAAEQI/RtgYfCjzdag/s1600/log_file_icon%2B%25281%252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094" y="3053536"/>
            <a:ext cx="383272" cy="38327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3.bp.blogspot.com/-ijZZIDkrXSg/VgzX42AYNSI/AAAAAAAAEQI/RtgYfCjzdag/s1600/log_file_icon%2B%25281%252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707" y="3067294"/>
            <a:ext cx="383272" cy="383272"/>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6" descr="https://i.kinja-img.com/gawker-media/image/upload/f1b5lfuzmwvzs7nslwb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054" y="5428029"/>
            <a:ext cx="1199114" cy="62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260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61276</TotalTime>
  <Words>4067</Words>
  <Application>Microsoft Office PowerPoint</Application>
  <PresentationFormat>On-screen Show (4:3)</PresentationFormat>
  <Paragraphs>749</Paragraphs>
  <Slides>53</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Arial</vt:lpstr>
      <vt:lpstr>Average</vt:lpstr>
      <vt:lpstr>Calibri</vt:lpstr>
      <vt:lpstr>charter</vt:lpstr>
      <vt:lpstr>Consolas</vt:lpstr>
      <vt:lpstr>Gill Sans</vt:lpstr>
      <vt:lpstr>Open Sans</vt:lpstr>
      <vt:lpstr>Segoe UI</vt:lpstr>
      <vt:lpstr>Segoe UI Light</vt:lpstr>
      <vt:lpstr>Source Sans Pro</vt:lpstr>
      <vt:lpstr>Source Sans Pro Light</vt:lpstr>
      <vt:lpstr>Wingdings</vt:lpstr>
      <vt:lpstr>Office Theme</vt:lpstr>
      <vt:lpstr>PowerPoint Presentation</vt:lpstr>
      <vt:lpstr>Overview</vt:lpstr>
      <vt:lpstr>Stream Computing</vt:lpstr>
      <vt:lpstr>Motivation</vt:lpstr>
      <vt:lpstr>How to collect the streaming data?</vt:lpstr>
      <vt:lpstr>Flume Main Idea</vt:lpstr>
      <vt:lpstr>Apache Flume</vt:lpstr>
      <vt:lpstr>Flume agent</vt:lpstr>
      <vt:lpstr>Flume data flow</vt:lpstr>
      <vt:lpstr>Flume data flow</vt:lpstr>
      <vt:lpstr>Flow Reliability</vt:lpstr>
      <vt:lpstr>Apache Kafka</vt:lpstr>
      <vt:lpstr>How Kafka can improve data ingestion</vt:lpstr>
      <vt:lpstr>Important Aspects of Stream Processing</vt:lpstr>
      <vt:lpstr>Stream Processing Types</vt:lpstr>
      <vt:lpstr>Spark Streaming Features</vt:lpstr>
      <vt:lpstr>Integrated Environment</vt:lpstr>
      <vt:lpstr>Integration with Batch Processing</vt:lpstr>
      <vt:lpstr>Spark Streaming</vt:lpstr>
      <vt:lpstr>DStreams</vt:lpstr>
      <vt:lpstr>Input DStreams</vt:lpstr>
      <vt:lpstr>Discretized Stream Processing</vt:lpstr>
      <vt:lpstr>Discretized Stream Processing </vt:lpstr>
      <vt:lpstr>DStreams Transformations</vt:lpstr>
      <vt:lpstr>Stateless Vs Stateful Streaming</vt:lpstr>
      <vt:lpstr>DStreams Stateful Transformations</vt:lpstr>
      <vt:lpstr>DStreams Windowed Transformations</vt:lpstr>
      <vt:lpstr>Windowing in Spark</vt:lpstr>
      <vt:lpstr>Spark: Window transformation operations</vt:lpstr>
      <vt:lpstr>DStreams Output Operations</vt:lpstr>
      <vt:lpstr>Caching</vt:lpstr>
      <vt:lpstr>DStreams Checkpoints</vt:lpstr>
      <vt:lpstr>Fault-tolerance: Worker</vt:lpstr>
      <vt:lpstr>Fault-tolerance: Master</vt:lpstr>
      <vt:lpstr>Example – Get hashtags from Twitter </vt:lpstr>
      <vt:lpstr>Example – Get hashtags from Twitter </vt:lpstr>
      <vt:lpstr>Example – Get hashtags from Twitter  </vt:lpstr>
      <vt:lpstr>Example – Get hashtags from Twitter  </vt:lpstr>
      <vt:lpstr>Window-based Transformations</vt:lpstr>
      <vt:lpstr>Arbitrary Stateful Computations</vt:lpstr>
      <vt:lpstr>Arbitrary Combinations of Batch and Streaming Computations</vt:lpstr>
      <vt:lpstr>Unifying Batch and Stream Processing Models</vt:lpstr>
      <vt:lpstr>Vision - one stack to rule them all</vt:lpstr>
      <vt:lpstr>PowerPoint Presentation</vt:lpstr>
      <vt:lpstr>Why Structured Streaming</vt:lpstr>
      <vt:lpstr>Treat Streams as Unbounded Tables</vt:lpstr>
      <vt:lpstr>Single API</vt:lpstr>
      <vt:lpstr>Programming Model for Structured Streaming</vt:lpstr>
      <vt:lpstr>PowerPoint Presentation</vt:lpstr>
      <vt:lpstr>PowerPoint Presentation</vt:lpstr>
      <vt:lpstr>PowerPoint Presentation</vt:lpstr>
      <vt:lpstr>Watermarking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Elsayed Hemayed</cp:lastModifiedBy>
  <cp:revision>547</cp:revision>
  <cp:lastPrinted>2017-12-01T08:01:06Z</cp:lastPrinted>
  <dcterms:created xsi:type="dcterms:W3CDTF">2016-03-29T07:35:54Z</dcterms:created>
  <dcterms:modified xsi:type="dcterms:W3CDTF">2020-12-04T06:23:26Z</dcterms:modified>
</cp:coreProperties>
</file>