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61" r:id="rId2"/>
    <p:sldId id="400" r:id="rId3"/>
    <p:sldId id="405" r:id="rId4"/>
    <p:sldId id="406" r:id="rId5"/>
    <p:sldId id="407" r:id="rId6"/>
    <p:sldId id="419" r:id="rId7"/>
    <p:sldId id="420" r:id="rId8"/>
    <p:sldId id="409" r:id="rId9"/>
    <p:sldId id="421" r:id="rId10"/>
    <p:sldId id="427" r:id="rId11"/>
    <p:sldId id="432" r:id="rId12"/>
    <p:sldId id="429" r:id="rId13"/>
    <p:sldId id="431" r:id="rId14"/>
    <p:sldId id="433" r:id="rId15"/>
    <p:sldId id="423" r:id="rId16"/>
    <p:sldId id="434" r:id="rId17"/>
    <p:sldId id="435" r:id="rId18"/>
    <p:sldId id="436" r:id="rId19"/>
    <p:sldId id="444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2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3" autoAdjust="0"/>
    <p:restoredTop sz="91829" autoAdjust="0"/>
  </p:normalViewPr>
  <p:slideViewPr>
    <p:cSldViewPr>
      <p:cViewPr varScale="1">
        <p:scale>
          <a:sx n="63" d="100"/>
          <a:sy n="63" d="100"/>
        </p:scale>
        <p:origin x="129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CIE 504: Big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55D4E4E-D7F4-4342-9EAF-DBEC3793E7CE}" type="datetimeFigureOut">
              <a:rPr lang="en-US" smtClean="0"/>
              <a:t>12/20/2020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nl-NL"/>
              <a:t>Lect 13: Hadoop Echo System - Sqoop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5821BEC-D180-4355-9A23-992982F51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2028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/>
              <a:t>CIE 504: Big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0E4BCE7-09DF-42B1-8FB0-2E4C2F9C0986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nl-NL"/>
              <a:t>Lect 13: Hadoop Echo System - Sqoop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8D95B7C-6CF9-43D7-BE59-00ACFCE4D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925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CIE 504: Big 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BBF71AE-AD68-4862-8127-C79CECB8A7D1}" type="datetime1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Lect 13: Hadoop Echo System - Sqoop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8D95B7C-6CF9-43D7-BE59-00ACFCE4D1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6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C9975-C252-4F8B-9ECD-F01E6CFEEF83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B2B0-E0F9-4AA1-85EC-8A37CA4A14B4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4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956-B4F5-4236-9EC3-1BB9E6D41770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59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E1F76-C9AC-4257-948D-B5644515581B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6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6FB-2EC1-4F91-A40D-ACB7E3EAFB36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1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0E64-856E-4AB2-91FB-3EF8470170C0}" type="datetime1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3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F61-0F3E-4CB1-98F5-41CEB579C646}" type="datetime1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6902-9C7A-4C6C-9E24-86F00EAB7B03}" type="datetime1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8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8FCD0-6EA5-45E9-BC3C-81F9A3D70D63}" type="datetime1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4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45A3A-B321-4D52-A7C7-68B5121E6790}" type="datetime1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FE1CA-260D-43AB-ABC1-570ECAA167F4}" type="datetime1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Analytics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9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D1B0-99A2-4F4D-A8C8-6053129664B2}" type="datetime1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D4A25-22B2-48E3-9FC3-0D375F0F7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4.wdp"/><Relationship Id="rId18" Type="http://schemas.microsoft.com/office/2007/relationships/hdphoto" Target="../media/hdphoto7.wdp"/><Relationship Id="rId3" Type="http://schemas.openxmlformats.org/officeDocument/2006/relationships/image" Target="../media/image1.tiff"/><Relationship Id="rId21" Type="http://schemas.openxmlformats.org/officeDocument/2006/relationships/image" Target="../media/image17.tiff"/><Relationship Id="rId7" Type="http://schemas.openxmlformats.org/officeDocument/2006/relationships/image" Target="../media/image4.png"/><Relationship Id="rId12" Type="http://schemas.microsoft.com/office/2007/relationships/hdphoto" Target="../media/hdphoto3.wdp"/><Relationship Id="rId17" Type="http://schemas.microsoft.com/office/2007/relationships/hdphoto" Target="../media/hdphoto6.wdp"/><Relationship Id="rId2" Type="http://schemas.openxmlformats.org/officeDocument/2006/relationships/image" Target="../media/image15.tiff"/><Relationship Id="rId16" Type="http://schemas.openxmlformats.org/officeDocument/2006/relationships/image" Target="../media/image8.png"/><Relationship Id="rId20" Type="http://schemas.microsoft.com/office/2007/relationships/hdphoto" Target="../media/hdphoto9.wdp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7.tiff"/><Relationship Id="rId10" Type="http://schemas.openxmlformats.org/officeDocument/2006/relationships/image" Target="../media/image5.tiff"/><Relationship Id="rId19" Type="http://schemas.microsoft.com/office/2007/relationships/hdphoto" Target="../media/hdphoto8.wdp"/><Relationship Id="rId4" Type="http://schemas.openxmlformats.org/officeDocument/2006/relationships/image" Target="../media/image2.tiff"/><Relationship Id="rId9" Type="http://schemas.openxmlformats.org/officeDocument/2006/relationships/image" Target="../media/image16.tiff"/><Relationship Id="rId1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tiff"/><Relationship Id="rId12" Type="http://schemas.openxmlformats.org/officeDocument/2006/relationships/image" Target="../media/image7.tiff"/><Relationship Id="rId17" Type="http://schemas.microsoft.com/office/2007/relationships/hdphoto" Target="../media/hdphoto9.wdp"/><Relationship Id="rId2" Type="http://schemas.openxmlformats.org/officeDocument/2006/relationships/image" Target="../media/image2.tiff"/><Relationship Id="rId16" Type="http://schemas.microsoft.com/office/2007/relationships/hdphoto" Target="../media/hdphoto8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5.wdp"/><Relationship Id="rId5" Type="http://schemas.openxmlformats.org/officeDocument/2006/relationships/image" Target="../media/image4.png"/><Relationship Id="rId15" Type="http://schemas.microsoft.com/office/2007/relationships/hdphoto" Target="../media/hdphoto7.wdp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" y="2130425"/>
            <a:ext cx="7543800" cy="2060575"/>
          </a:xfrm>
        </p:spPr>
        <p:txBody>
          <a:bodyPr>
            <a:normAutofit/>
          </a:bodyPr>
          <a:lstStyle/>
          <a:p>
            <a:pPr marL="1204913" indent="-1204913"/>
            <a:r>
              <a:rPr lang="en-US" dirty="0"/>
              <a:t>Hadoop Echo System –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Elsayed Hemayed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0960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of the slides are from Hadoop Tutorial by  </a:t>
            </a:r>
            <a:r>
              <a:rPr lang="en-GB" sz="1400" dirty="0"/>
              <a:t>Daniel Lanza and </a:t>
            </a:r>
            <a:r>
              <a:rPr lang="en-GB" sz="1400" dirty="0" err="1"/>
              <a:t>Zbigniew</a:t>
            </a:r>
            <a:r>
              <a:rPr lang="en-GB" sz="1400" dirty="0"/>
              <a:t> </a:t>
            </a:r>
            <a:r>
              <a:rPr lang="en-GB" sz="1400" dirty="0" err="1"/>
              <a:t>Baranowski</a:t>
            </a:r>
            <a:r>
              <a:rPr lang="en-GB" sz="1400" dirty="0"/>
              <a:t> </a:t>
            </a:r>
            <a:r>
              <a:rPr lang="en-US" sz="1400" dirty="0"/>
              <a:t> and from </a:t>
            </a:r>
            <a:r>
              <a:rPr lang="en-US" sz="1400" dirty="0" err="1"/>
              <a:t>ApacheCon</a:t>
            </a:r>
            <a:r>
              <a:rPr lang="en-US" sz="1400" dirty="0"/>
              <a:t> Tutorial</a:t>
            </a:r>
          </a:p>
          <a:p>
            <a:endParaRPr lang="en-US" sz="1400" dirty="0"/>
          </a:p>
        </p:txBody>
      </p:sp>
      <p:sp>
        <p:nvSpPr>
          <p:cNvPr id="4" name="AutoShape 2" descr="Image result for hbas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00800" y="2708437"/>
            <a:ext cx="1917700" cy="856816"/>
            <a:chOff x="3487718" y="1932582"/>
            <a:chExt cx="1917700" cy="8568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7718" y="1932582"/>
              <a:ext cx="1917700" cy="584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680974" y="2420066"/>
              <a:ext cx="1552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Apache Sqoop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410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Sqoop</a:t>
            </a:r>
            <a:r>
              <a:rPr lang="en-US" dirty="0"/>
              <a:t> Connectors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354369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Sqoop</a:t>
            </a:r>
            <a:r>
              <a:rPr lang="en-US" dirty="0"/>
              <a:t> provides optimized MySQL, PostgreSQL, Oracle, and </a:t>
            </a:r>
            <a:r>
              <a:rPr lang="en-US" dirty="0" err="1"/>
              <a:t>Netezza</a:t>
            </a:r>
            <a:r>
              <a:rPr lang="en-US" dirty="0"/>
              <a:t> connectors that use database-specific APIs to perform bulk transfers more efficiently.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also a generic JDBC connector for connecting to any database that supports Java’s JDBC protocol.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 descr="Sqoop Illustr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1569" y="1505607"/>
            <a:ext cx="3190871" cy="45720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627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vs Job Metadata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distinct sets of options to pass in to </a:t>
            </a:r>
            <a:r>
              <a:rPr lang="en-US" dirty="0" err="1"/>
              <a:t>Sqoop</a:t>
            </a:r>
            <a:r>
              <a:rPr lang="en-US" dirty="0"/>
              <a:t>:</a:t>
            </a:r>
          </a:p>
          <a:p>
            <a:r>
              <a:rPr lang="en-US" dirty="0"/>
              <a:t>Connection (distinct per database)</a:t>
            </a:r>
          </a:p>
          <a:p>
            <a:pPr lvl="1"/>
            <a:r>
              <a:rPr lang="en-US" dirty="0"/>
              <a:t>Connect, username, password</a:t>
            </a:r>
          </a:p>
          <a:p>
            <a:r>
              <a:rPr lang="en-US" dirty="0"/>
              <a:t>Job (distinct per table)</a:t>
            </a:r>
          </a:p>
          <a:p>
            <a:pPr lvl="1"/>
            <a:r>
              <a:rPr lang="en-US" dirty="0"/>
              <a:t>Table, query, where, compress, target-</a:t>
            </a:r>
            <a:r>
              <a:rPr lang="en-US" dirty="0" err="1"/>
              <a:t>dir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3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Sqoop</a:t>
            </a:r>
            <a:r>
              <a:rPr lang="en-US" dirty="0"/>
              <a:t> Import Job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64" y="1295400"/>
            <a:ext cx="8953756" cy="4830763"/>
          </a:xfrm>
        </p:spPr>
        <p:txBody>
          <a:bodyPr>
            <a:normAutofit/>
          </a:bodyPr>
          <a:lstStyle/>
          <a:p>
            <a:pPr marL="48767" lvl="0" indent="0" defTabSz="914400">
              <a:buClr>
                <a:srgbClr val="0055A0"/>
              </a:buClr>
              <a:buSzPct val="80000"/>
              <a:buNone/>
            </a:pPr>
            <a:r>
              <a:rPr lang="de-CH" sz="2800" u="sng" dirty="0">
                <a:latin typeface="Arial"/>
              </a:rPr>
              <a:t>Example (Source Oracle):</a:t>
            </a:r>
            <a:endParaRPr lang="de-CH" sz="2800" u="sng" dirty="0">
              <a:solidFill>
                <a:srgbClr val="0055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767" lvl="0" indent="0" defTabSz="914400">
              <a:buClr>
                <a:srgbClr val="0055A0"/>
              </a:buClr>
              <a:buSzPct val="80000"/>
              <a:buNone/>
            </a:pPr>
            <a:r>
              <a:rPr lang="de-CH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sqoop import \       </a:t>
            </a:r>
            <a:r>
              <a:rPr lang="de-CH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#impoting from DB to HDFS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de-CH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--direct	 \ </a:t>
            </a:r>
            <a:r>
              <a:rPr lang="de-CH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using direct oracle connector (efficient)</a:t>
            </a:r>
          </a:p>
          <a:p>
            <a:pPr marL="48767" lvl="0" indent="0" defTabSz="914400">
              <a:buClr>
                <a:srgbClr val="0055A0"/>
              </a:buClr>
              <a:buSzPct val="80000"/>
              <a:buNone/>
            </a:pPr>
            <a:r>
              <a:rPr lang="de-CH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--connect jdbc:oracle://localhost/myDBname  \</a:t>
            </a:r>
          </a:p>
          <a:p>
            <a:pPr marL="48767" lvl="0" indent="0" defTabSz="914400">
              <a:buClr>
                <a:srgbClr val="0055A0"/>
              </a:buClr>
              <a:buSzPct val="80000"/>
              <a:buNone/>
            </a:pPr>
            <a:r>
              <a:rPr lang="de-CH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--username myDBusername \ </a:t>
            </a:r>
            <a:endParaRPr lang="de-CH" sz="1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767" indent="0" defTabSz="914400">
              <a:buClr>
                <a:srgbClr val="0055A0"/>
              </a:buClr>
              <a:buSzPct val="80000"/>
              <a:buNone/>
            </a:pPr>
            <a:r>
              <a:rPr lang="de-CH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--table myTableName </a:t>
            </a:r>
            <a:r>
              <a:rPr lang="de-CH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#table name to be imported</a:t>
            </a:r>
            <a:endParaRPr lang="de-CH" sz="1800" b="1" dirty="0">
              <a:solidFill>
                <a:srgbClr val="F8F8F8">
                  <a:lumMod val="1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767" lvl="0" indent="0" defTabSz="914400">
              <a:buClr>
                <a:srgbClr val="0055A0"/>
              </a:buClr>
              <a:buSzPct val="80000"/>
              <a:buNone/>
            </a:pPr>
            <a:r>
              <a:rPr lang="de-CH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--m 2 \             </a:t>
            </a:r>
            <a:r>
              <a:rPr lang="de-CH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#number of parallel sessions (</a:t>
            </a:r>
          </a:p>
          <a:p>
            <a:pPr marL="48767" lvl="0" indent="0" defTabSz="914400">
              <a:buClr>
                <a:srgbClr val="0055A0"/>
              </a:buClr>
              <a:buSzPct val="80000"/>
              <a:buNone/>
            </a:pPr>
            <a:endParaRPr lang="de-CH" sz="1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767" lvl="0" indent="0" defTabSz="914400">
              <a:buClr>
                <a:srgbClr val="0055A0"/>
              </a:buClr>
              <a:buSzPct val="80000"/>
              <a:buNone/>
            </a:pPr>
            <a:r>
              <a:rPr lang="de-CH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--target-dir my_target_dir \    </a:t>
            </a:r>
            <a:r>
              <a:rPr lang="de-CH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#target HDFS directory</a:t>
            </a:r>
          </a:p>
          <a:p>
            <a:pPr marL="48767" lvl="0" indent="0">
              <a:buClr>
                <a:srgbClr val="0055A0"/>
              </a:buClr>
              <a:buSzPct val="80000"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48767" lvl="0" indent="0">
              <a:buClr>
                <a:srgbClr val="0055A0"/>
              </a:buClr>
              <a:buSzPct val="80000"/>
              <a:buNone/>
            </a:pPr>
            <a:r>
              <a:rPr lang="en-US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--hive-import		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to Hive and not HDFS</a:t>
            </a:r>
            <a:endParaRPr lang="de-CH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767" indent="0">
              <a:buClr>
                <a:srgbClr val="0055A0"/>
              </a:buClr>
              <a:buSzPct val="80000"/>
              <a:buNone/>
            </a:pPr>
            <a:endParaRPr lang="en-US" sz="1800" b="1" dirty="0">
              <a:solidFill>
                <a:srgbClr val="F8F8F8">
                  <a:lumMod val="1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en-US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--as-</a:t>
            </a:r>
            <a:r>
              <a:rPr lang="en-US" sz="1800" b="1" dirty="0" err="1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sequencefile</a:t>
            </a:r>
            <a:r>
              <a:rPr lang="en-US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#Optional: default is text file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endParaRPr lang="en-US" sz="1800" b="1" dirty="0">
              <a:solidFill>
                <a:srgbClr val="F8F8F8">
                  <a:lumMod val="1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767" indent="0">
              <a:buClr>
                <a:srgbClr val="0055A0"/>
              </a:buClr>
              <a:buSzPct val="80000"/>
              <a:buNone/>
            </a:pPr>
            <a:endParaRPr lang="en-GB" sz="1800" b="1" dirty="0">
              <a:solidFill>
                <a:srgbClr val="F8F8F8">
                  <a:lumMod val="1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03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Sqoop</a:t>
            </a:r>
            <a:r>
              <a:rPr lang="en-US" dirty="0"/>
              <a:t> Import Job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en-GB" sz="2600" u="sng" dirty="0">
                <a:latin typeface="Arial"/>
              </a:rPr>
              <a:t>Controlling the import: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en-GB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--where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en-GB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--query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endParaRPr lang="en-GB" sz="2800" dirty="0">
              <a:latin typeface="Arial"/>
            </a:endParaRP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en-GB" sz="2600" u="sng" dirty="0">
                <a:latin typeface="Arial"/>
              </a:rPr>
              <a:t>Incremental Imports: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en-GB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800" dirty="0"/>
              <a:t>incremental append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en-GB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800" dirty="0"/>
              <a:t>incremental </a:t>
            </a:r>
            <a:r>
              <a:rPr lang="en-US" sz="1800" dirty="0" err="1"/>
              <a:t>lastmodified</a:t>
            </a:r>
            <a:endParaRPr lang="en-GB" sz="1800" dirty="0"/>
          </a:p>
          <a:p>
            <a:pPr marL="48767" indent="0">
              <a:lnSpc>
                <a:spcPct val="80000"/>
              </a:lnSpc>
              <a:buClr>
                <a:srgbClr val="0055A0"/>
              </a:buClr>
              <a:buSzPct val="80000"/>
              <a:buNone/>
            </a:pPr>
            <a:endParaRPr lang="en-US" sz="1800" b="1" dirty="0">
              <a:solidFill>
                <a:srgbClr val="F8F8F8">
                  <a:lumMod val="1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en-US" sz="2800" u="sng" dirty="0">
                <a:latin typeface="Arial"/>
              </a:rPr>
              <a:t>Inspect the file contents: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en-US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800" b="1" dirty="0" err="1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fs -cat </a:t>
            </a:r>
            <a:r>
              <a:rPr lang="de-CH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my_target_dir</a:t>
            </a:r>
            <a:r>
              <a:rPr lang="en-US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/part-m-00000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en-US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sz="1800" b="1" dirty="0" err="1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fs -cat </a:t>
            </a:r>
            <a:r>
              <a:rPr lang="de-CH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my_target_dir</a:t>
            </a:r>
            <a:r>
              <a:rPr lang="en-US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/part-m-00001</a:t>
            </a:r>
            <a:endParaRPr lang="en-GB" sz="1800" b="1" dirty="0">
              <a:solidFill>
                <a:srgbClr val="F8F8F8">
                  <a:lumMod val="1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767" indent="0">
              <a:lnSpc>
                <a:spcPct val="80000"/>
              </a:lnSpc>
              <a:buClr>
                <a:srgbClr val="0055A0"/>
              </a:buClr>
              <a:buSzPct val="80000"/>
              <a:buNone/>
            </a:pPr>
            <a:endParaRPr lang="en-US" sz="1800" b="1" dirty="0">
              <a:solidFill>
                <a:srgbClr val="F8F8F8">
                  <a:lumMod val="10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8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Sqoop</a:t>
            </a:r>
            <a:r>
              <a:rPr lang="en-US" dirty="0"/>
              <a:t> Export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en-US" sz="2000" dirty="0"/>
              <a:t>% </a:t>
            </a:r>
            <a:r>
              <a:rPr lang="en-US" sz="2000" dirty="0" err="1"/>
              <a:t>sqoop</a:t>
            </a:r>
            <a:r>
              <a:rPr lang="en-US" sz="2000" dirty="0"/>
              <a:t> export </a:t>
            </a:r>
            <a:r>
              <a:rPr lang="en-GB" sz="20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000" dirty="0"/>
              <a:t>connect </a:t>
            </a:r>
            <a:r>
              <a:rPr lang="en-US" sz="2000" dirty="0" err="1"/>
              <a:t>jdbc:mysql</a:t>
            </a:r>
            <a:r>
              <a:rPr lang="en-US" sz="2000" dirty="0"/>
              <a:t>://localhost/</a:t>
            </a:r>
            <a:r>
              <a:rPr lang="en-US" sz="2000" dirty="0" err="1"/>
              <a:t>myDBname</a:t>
            </a:r>
            <a:r>
              <a:rPr lang="en-US" sz="2000" dirty="0"/>
              <a:t> </a:t>
            </a:r>
            <a:r>
              <a:rPr lang="en-GB" sz="20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000" dirty="0"/>
              <a:t>m  1 \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en-US" sz="2000" dirty="0"/>
              <a:t> </a:t>
            </a:r>
            <a:r>
              <a:rPr lang="en-GB" sz="20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000" dirty="0"/>
              <a:t>table </a:t>
            </a:r>
            <a:r>
              <a:rPr lang="en-US" sz="2000" dirty="0" err="1"/>
              <a:t>myTableName</a:t>
            </a:r>
            <a:r>
              <a:rPr lang="en-US" sz="2000" dirty="0"/>
              <a:t>  </a:t>
            </a:r>
            <a:r>
              <a:rPr lang="en-GB" sz="20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000" dirty="0"/>
              <a:t>export-</a:t>
            </a:r>
            <a:r>
              <a:rPr lang="en-US" sz="2000" dirty="0" err="1"/>
              <a:t>dir</a:t>
            </a:r>
            <a:r>
              <a:rPr lang="en-US" sz="2000" dirty="0"/>
              <a:t>  /user/hive/warehouse/</a:t>
            </a:r>
            <a:r>
              <a:rPr lang="en-US" sz="2000" dirty="0" err="1"/>
              <a:t>myHiveTable</a:t>
            </a:r>
            <a:r>
              <a:rPr lang="en-US" sz="2000" dirty="0"/>
              <a:t> \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en-US" sz="2000" dirty="0"/>
              <a:t> </a:t>
            </a:r>
            <a:r>
              <a:rPr lang="en-GB" sz="20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000" dirty="0"/>
              <a:t>input-fields-terminated-by  '\0001‘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endParaRPr lang="en-US" sz="2000" dirty="0"/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en-GB" sz="20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000" dirty="0" err="1"/>
              <a:t>stagingtable</a:t>
            </a:r>
            <a:r>
              <a:rPr lang="en-US" sz="2000" dirty="0"/>
              <a:t>	</a:t>
            </a:r>
            <a:r>
              <a:rPr lang="en-US" sz="2000" dirty="0" err="1"/>
              <a:t>myStagingTable</a:t>
            </a:r>
            <a:r>
              <a:rPr lang="en-US" sz="2000" dirty="0"/>
              <a:t>	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#Optional: a temporary staging 					table</a:t>
            </a:r>
          </a:p>
          <a:p>
            <a:pPr marL="48767" indent="0">
              <a:buClr>
                <a:srgbClr val="0055A0"/>
              </a:buClr>
              <a:buSzPct val="80000"/>
              <a:buNone/>
            </a:pPr>
            <a:r>
              <a:rPr lang="en-GB" sz="1800" b="1" dirty="0">
                <a:solidFill>
                  <a:srgbClr val="F8F8F8">
                    <a:lumMod val="1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800" dirty="0"/>
              <a:t>clear-staging-table			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#If the staging table in 					not empty</a:t>
            </a:r>
          </a:p>
          <a:p>
            <a:pPr marL="457200" lvl="1" indent="0">
              <a:buNone/>
            </a:pPr>
            <a:endParaRPr lang="en-US" sz="1800" dirty="0"/>
          </a:p>
          <a:p>
            <a:pPr marL="57150" indent="0">
              <a:buNone/>
            </a:pPr>
            <a:r>
              <a:rPr lang="en-US" sz="2600" dirty="0"/>
              <a:t>The staging table must already exist and have the same schema as the destination. </a:t>
            </a:r>
          </a:p>
          <a:p>
            <a:pPr marL="0" indent="0">
              <a:buNone/>
            </a:pPr>
            <a:endParaRPr lang="en-US" sz="1900" dirty="0"/>
          </a:p>
          <a:p>
            <a:r>
              <a:rPr lang="en-GB" sz="2600" dirty="0"/>
              <a:t>Do not use too many mappers/sessions</a:t>
            </a:r>
          </a:p>
          <a:p>
            <a:pPr lvl="1"/>
            <a:r>
              <a:rPr lang="en-GB" sz="2200" dirty="0"/>
              <a:t>Excessive number of concurrent sessions can kill a database</a:t>
            </a:r>
          </a:p>
          <a:p>
            <a:pPr lvl="1"/>
            <a:r>
              <a:rPr lang="en-GB" sz="2200" dirty="0"/>
              <a:t>max 10 mappers/sessions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Sqoop</a:t>
            </a:r>
            <a:r>
              <a:rPr lang="en-US" dirty="0"/>
              <a:t> 2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 l="3780" t="18876" r="6003"/>
          <a:stretch/>
        </p:blipFill>
        <p:spPr bwMode="auto">
          <a:xfrm>
            <a:off x="204952" y="1676400"/>
            <a:ext cx="8741050" cy="45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0241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Sqoop</a:t>
            </a:r>
            <a:r>
              <a:rPr lang="en-US" dirty="0"/>
              <a:t> 1 Operation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16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082862" cy="443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19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Sqoop</a:t>
            </a:r>
            <a:r>
              <a:rPr lang="en-US" dirty="0"/>
              <a:t> 2 Operation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48" y="1752600"/>
            <a:ext cx="705232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11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Sqoop</a:t>
            </a:r>
            <a:r>
              <a:rPr lang="en-US" dirty="0"/>
              <a:t> 1 vs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 t="25500"/>
          <a:stretch/>
        </p:blipFill>
        <p:spPr bwMode="auto">
          <a:xfrm>
            <a:off x="304800" y="2133600"/>
            <a:ext cx="8736724" cy="308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99710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– when to use what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403390" y="1915960"/>
            <a:ext cx="2127739" cy="4431323"/>
            <a:chOff x="5125915" y="1995853"/>
            <a:chExt cx="2127739" cy="4431323"/>
          </a:xfrm>
        </p:grpSpPr>
        <p:sp>
          <p:nvSpPr>
            <p:cNvPr id="4" name="Rectangle 3"/>
            <p:cNvSpPr/>
            <p:nvPr/>
          </p:nvSpPr>
          <p:spPr>
            <a:xfrm>
              <a:off x="5125915" y="1995853"/>
              <a:ext cx="2127739" cy="443132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32462" b="32462"/>
            <a:stretch/>
          </p:blipFill>
          <p:spPr>
            <a:xfrm>
              <a:off x="5198450" y="2075411"/>
              <a:ext cx="1982665" cy="695459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5521566" y="2850428"/>
              <a:ext cx="1336431" cy="7649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NameNode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521568" y="3695954"/>
              <a:ext cx="1336431" cy="6008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DataNode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521568" y="4365635"/>
              <a:ext cx="1336431" cy="6008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DataNode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21568" y="5035316"/>
              <a:ext cx="1336431" cy="6008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DataNode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521568" y="5700895"/>
              <a:ext cx="1336431" cy="6008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DataNode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67903" y="1851621"/>
            <a:ext cx="1917700" cy="856816"/>
            <a:chOff x="3487718" y="1932582"/>
            <a:chExt cx="1917700" cy="85681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7718" y="1932582"/>
              <a:ext cx="1917700" cy="5842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3680974" y="2420066"/>
              <a:ext cx="15520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Apache Sqoop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59457" y="1640647"/>
            <a:ext cx="1687080" cy="1275306"/>
            <a:chOff x="417915" y="2029254"/>
            <a:chExt cx="1876876" cy="143261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526" y="2501517"/>
              <a:ext cx="897165" cy="960352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46078" y1="77451" x2="46078" y2="77451"/>
                          <a14:foregroundMark x1="57843" y1="83333" x2="57843" y2="83333"/>
                          <a14:foregroundMark x1="15686" y1="84314" x2="15686" y2="84314"/>
                          <a14:foregroundMark x1="12745" y1="93137" x2="12745" y2="93137"/>
                          <a14:foregroundMark x1="25490" y1="94118" x2="25490" y2="94118"/>
                          <a14:foregroundMark x1="36275" y1="95098" x2="36275" y2="95098"/>
                          <a14:foregroundMark x1="63725" y1="97059" x2="63725" y2="97059"/>
                          <a14:foregroundMark x1="69608" y1="96078" x2="69608" y2="960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7915" y="2098414"/>
              <a:ext cx="812568" cy="8697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35556" y1="93333" x2="35556" y2="93333"/>
                          <a14:foregroundMark x1="42222" y1="61778" x2="42222" y2="61778"/>
                          <a14:foregroundMark x1="85778" y1="88000" x2="85778" y2="88000"/>
                          <a14:foregroundMark x1="71111" y1="93333" x2="71111" y2="93333"/>
                          <a14:foregroundMark x1="61333" y1="96000" x2="61333" y2="96000"/>
                          <a14:foregroundMark x1="12889" y1="88000" x2="12889" y2="88000"/>
                          <a14:foregroundMark x1="19556" y1="90667" x2="19556" y2="90667"/>
                          <a14:foregroundMark x1="84000" y1="95111" x2="84000" y2="95111"/>
                          <a14:foregroundMark x1="41778" y1="93333" x2="41778" y2="93333"/>
                          <a14:foregroundMark x1="50667" y1="93778" x2="50667" y2="94222"/>
                          <a14:foregroundMark x1="47556" y1="95111" x2="47556" y2="95111"/>
                          <a14:foregroundMark x1="81778" y1="89333" x2="81778" y2="89333"/>
                          <a14:foregroundMark x1="81333" y1="91111" x2="81333" y2="91111"/>
                          <a14:foregroundMark x1="78222" y1="92889" x2="78222" y2="92889"/>
                          <a14:foregroundMark x1="86667" y1="90667" x2="86667" y2="90667"/>
                          <a14:foregroundMark x1="73333" y1="95111" x2="73333" y2="95111"/>
                          <a14:foregroundMark x1="66222" y1="94667" x2="66222" y2="94667"/>
                          <a14:foregroundMark x1="89778" y1="83556" x2="89778" y2="83556"/>
                          <a14:foregroundMark x1="92444" y1="84000" x2="92444" y2="84000"/>
                          <a14:foregroundMark x1="91556" y1="81333" x2="91556" y2="81333"/>
                          <a14:foregroundMark x1="90667" y1="76889" x2="90667" y2="76889"/>
                          <a14:foregroundMark x1="92000" y1="60000" x2="92000" y2="60000"/>
                          <a14:foregroundMark x1="93778" y1="64889" x2="93778" y2="64889"/>
                          <a14:foregroundMark x1="95111" y1="48889" x2="95111" y2="48889"/>
                          <a14:foregroundMark x1="91111" y1="70222" x2="91111" y2="70222"/>
                          <a14:foregroundMark x1="91111" y1="35556" x2="91111" y2="35556"/>
                          <a14:foregroundMark x1="90222" y1="23111" x2="90222" y2="23111"/>
                          <a14:foregroundMark x1="96444" y1="68889" x2="96444" y2="68889"/>
                          <a14:foregroundMark x1="92000" y1="50222" x2="92000" y2="50222"/>
                          <a14:foregroundMark x1="32000" y1="93778" x2="32000" y2="93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57434" y="2029254"/>
              <a:ext cx="937357" cy="1003375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1159" y="2860715"/>
            <a:ext cx="1357691" cy="1357691"/>
          </a:xfrm>
          <a:prstGeom prst="rect">
            <a:avLst/>
          </a:prstGeom>
        </p:spPr>
      </p:pic>
      <p:sp>
        <p:nvSpPr>
          <p:cNvPr id="28" name="Right Arrow 27"/>
          <p:cNvSpPr/>
          <p:nvPr/>
        </p:nvSpPr>
        <p:spPr>
          <a:xfrm>
            <a:off x="2495528" y="2016419"/>
            <a:ext cx="703385" cy="4724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484762" y="2016068"/>
            <a:ext cx="703385" cy="4724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5475432" y="3230719"/>
            <a:ext cx="703385" cy="4724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2495528" y="3248655"/>
            <a:ext cx="703385" cy="4724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2495528" y="4504175"/>
            <a:ext cx="703385" cy="4724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5471242" y="5680210"/>
            <a:ext cx="703385" cy="4724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2495528" y="5680210"/>
            <a:ext cx="703385" cy="4724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849073" y="2992059"/>
            <a:ext cx="1089873" cy="1134617"/>
            <a:chOff x="849073" y="3032062"/>
            <a:chExt cx="1188315" cy="121183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2485" y="3032062"/>
              <a:ext cx="980496" cy="980496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0" b="100000" l="0" r="100000">
                          <a14:foregroundMark x1="64844" y1="27344" x2="64844" y2="27344"/>
                          <a14:foregroundMark x1="71875" y1="23438" x2="71875" y2="23438"/>
                          <a14:foregroundMark x1="51563" y1="25781" x2="51563" y2="257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9073" y="3768573"/>
              <a:ext cx="475326" cy="475326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100000">
                          <a14:foregroundMark x1="64844" y1="27344" x2="64844" y2="27344"/>
                          <a14:foregroundMark x1="71875" y1="23438" x2="71875" y2="23438"/>
                          <a14:foregroundMark x1="51563" y1="25781" x2="51563" y2="257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6736" y="3768573"/>
              <a:ext cx="475326" cy="475326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0" b="100000" l="0" r="100000">
                          <a14:foregroundMark x1="64844" y1="27344" x2="64844" y2="27344"/>
                          <a14:foregroundMark x1="71875" y1="23438" x2="71875" y2="23438"/>
                          <a14:foregroundMark x1="51563" y1="25781" x2="51563" y2="257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24399" y="3768573"/>
              <a:ext cx="475326" cy="475326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0" b="100000" l="0" r="100000">
                          <a14:foregroundMark x1="64844" y1="27344" x2="64844" y2="27344"/>
                          <a14:foregroundMark x1="71875" y1="23438" x2="71875" y2="23438"/>
                          <a14:foregroundMark x1="51563" y1="25781" x2="51563" y2="257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2062" y="3768573"/>
              <a:ext cx="475326" cy="475326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652747" y="4242082"/>
            <a:ext cx="1638334" cy="1137758"/>
            <a:chOff x="652747" y="4242082"/>
            <a:chExt cx="1638334" cy="1137758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91272" y="4242082"/>
              <a:ext cx="947674" cy="947674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652747" y="5010508"/>
              <a:ext cx="1638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Streaming data</a:t>
              </a:r>
              <a:endParaRPr lang="en-US" b="1" dirty="0"/>
            </a:p>
          </p:txBody>
        </p:sp>
      </p:grpSp>
      <p:sp>
        <p:nvSpPr>
          <p:cNvPr id="46" name="Snip Diagonal Corner Rectangle 45"/>
          <p:cNvSpPr/>
          <p:nvPr/>
        </p:nvSpPr>
        <p:spPr>
          <a:xfrm>
            <a:off x="3257584" y="5547183"/>
            <a:ext cx="1054628" cy="800100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Remote copy</a:t>
            </a:r>
          </a:p>
        </p:txBody>
      </p:sp>
      <p:sp>
        <p:nvSpPr>
          <p:cNvPr id="48" name="Snip Diagonal Corner Rectangle 47"/>
          <p:cNvSpPr/>
          <p:nvPr/>
        </p:nvSpPr>
        <p:spPr>
          <a:xfrm>
            <a:off x="4360493" y="5547183"/>
            <a:ext cx="1054628" cy="800100"/>
          </a:xfrm>
          <a:prstGeom prst="snip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Pre-processing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70685" y="5467671"/>
            <a:ext cx="1734297" cy="1172739"/>
            <a:chOff x="310909" y="5487929"/>
            <a:chExt cx="1734297" cy="1172739"/>
          </a:xfrm>
        </p:grpSpPr>
        <p:sp>
          <p:nvSpPr>
            <p:cNvPr id="44" name="TextBox 43"/>
            <p:cNvSpPr txBox="1"/>
            <p:nvPr/>
          </p:nvSpPr>
          <p:spPr>
            <a:xfrm>
              <a:off x="539955" y="6291336"/>
              <a:ext cx="1426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Files in batch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310909" y="5487929"/>
              <a:ext cx="942415" cy="908029"/>
              <a:chOff x="270354" y="5160742"/>
              <a:chExt cx="1183534" cy="1095909"/>
            </a:xfrm>
          </p:grpSpPr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70354" y="5257348"/>
                <a:ext cx="796693" cy="796693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94927" y="5459958"/>
                <a:ext cx="796693" cy="796693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7195" y="5160742"/>
                <a:ext cx="796693" cy="796693"/>
              </a:xfrm>
              <a:prstGeom prst="rect">
                <a:avLst/>
              </a:prstGeom>
            </p:spPr>
          </p:pic>
        </p:grpSp>
        <p:grpSp>
          <p:nvGrpSpPr>
            <p:cNvPr id="64" name="Group 63"/>
            <p:cNvGrpSpPr/>
            <p:nvPr/>
          </p:nvGrpSpPr>
          <p:grpSpPr>
            <a:xfrm>
              <a:off x="1102791" y="5493218"/>
              <a:ext cx="942415" cy="908029"/>
              <a:chOff x="270354" y="5160742"/>
              <a:chExt cx="1183534" cy="1095909"/>
            </a:xfrm>
          </p:grpSpPr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70354" y="5257348"/>
                <a:ext cx="796693" cy="796693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94927" y="5459958"/>
                <a:ext cx="796693" cy="796693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7195" y="5160742"/>
                <a:ext cx="796693" cy="796693"/>
              </a:xfrm>
              <a:prstGeom prst="rect">
                <a:avLst/>
              </a:prstGeom>
            </p:spPr>
          </p:pic>
        </p:grpSp>
      </p:grpSp>
      <p:grpSp>
        <p:nvGrpSpPr>
          <p:cNvPr id="73" name="Group 72"/>
          <p:cNvGrpSpPr/>
          <p:nvPr/>
        </p:nvGrpSpPr>
        <p:grpSpPr>
          <a:xfrm>
            <a:off x="3265298" y="4191383"/>
            <a:ext cx="2255473" cy="1178999"/>
            <a:chOff x="3265298" y="4191383"/>
            <a:chExt cx="2255473" cy="1178999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4437502" y="4191383"/>
              <a:ext cx="1083269" cy="1178999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65298" y="4298248"/>
              <a:ext cx="965270" cy="965270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4272278" y="445961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</a:t>
              </a:r>
              <a:endParaRPr lang="en-US" b="1" dirty="0"/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5471241" y="4504175"/>
            <a:ext cx="703385" cy="47243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4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Ingestion to Hadoop</a:t>
            </a:r>
          </a:p>
          <a:p>
            <a:r>
              <a:rPr lang="en-US" dirty="0"/>
              <a:t>Batch Ingestion</a:t>
            </a:r>
          </a:p>
          <a:p>
            <a:r>
              <a:rPr lang="en-US" dirty="0" err="1"/>
              <a:t>Sqoop</a:t>
            </a:r>
            <a:r>
              <a:rPr lang="en-US" dirty="0"/>
              <a:t> (Why and What)</a:t>
            </a:r>
          </a:p>
          <a:p>
            <a:r>
              <a:rPr lang="en-US" dirty="0" err="1"/>
              <a:t>Sqoop</a:t>
            </a:r>
            <a:r>
              <a:rPr lang="en-US" dirty="0"/>
              <a:t> Connectors </a:t>
            </a:r>
          </a:p>
          <a:p>
            <a:r>
              <a:rPr lang="en-US" dirty="0" err="1"/>
              <a:t>Sqoop</a:t>
            </a:r>
            <a:r>
              <a:rPr lang="en-US" dirty="0"/>
              <a:t> Import and Export Job</a:t>
            </a:r>
          </a:p>
          <a:p>
            <a:r>
              <a:rPr lang="en-US" dirty="0" err="1"/>
              <a:t>Sqoop</a:t>
            </a:r>
            <a:r>
              <a:rPr lang="en-US" dirty="0"/>
              <a:t> 2 Architecture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D4A25-22B2-48E3-9FC3-0D375F0F72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9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31" y="274638"/>
            <a:ext cx="8613569" cy="1025505"/>
          </a:xfrm>
        </p:spPr>
        <p:txBody>
          <a:bodyPr>
            <a:normAutofit/>
          </a:bodyPr>
          <a:lstStyle/>
          <a:p>
            <a:r>
              <a:rPr lang="en-US" sz="3600" dirty="0"/>
              <a:t>Data Ingestion to Hadoop and </a:t>
            </a:r>
            <a:r>
              <a:rPr lang="en-GB" sz="3600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Variety of data sources</a:t>
            </a:r>
          </a:p>
          <a:p>
            <a:pPr lvl="1"/>
            <a:r>
              <a:rPr lang="en-GB" dirty="0"/>
              <a:t>Databases</a:t>
            </a:r>
          </a:p>
          <a:p>
            <a:pPr lvl="1"/>
            <a:r>
              <a:rPr lang="en-GB" dirty="0"/>
              <a:t>Web</a:t>
            </a:r>
          </a:p>
          <a:p>
            <a:pPr lvl="1"/>
            <a:r>
              <a:rPr lang="en-GB" dirty="0"/>
              <a:t>REST</a:t>
            </a:r>
          </a:p>
          <a:p>
            <a:pPr lvl="1"/>
            <a:r>
              <a:rPr lang="en-GB" dirty="0"/>
              <a:t>Logs</a:t>
            </a:r>
          </a:p>
          <a:p>
            <a:pPr lvl="1"/>
            <a:r>
              <a:rPr lang="en-GB" dirty="0"/>
              <a:t>Whatever…</a:t>
            </a:r>
          </a:p>
          <a:p>
            <a:r>
              <a:rPr lang="en-GB" dirty="0"/>
              <a:t>Not all of them are necessary producing files…</a:t>
            </a:r>
          </a:p>
          <a:p>
            <a:r>
              <a:rPr lang="en-GB" dirty="0"/>
              <a:t>HDFS is a file system, not a database</a:t>
            </a:r>
          </a:p>
          <a:p>
            <a:pPr lvl="1"/>
            <a:r>
              <a:rPr lang="en-GB" dirty="0"/>
              <a:t>You need to store files</a:t>
            </a:r>
          </a:p>
          <a:p>
            <a:r>
              <a:rPr lang="en-GB" dirty="0"/>
              <a:t>Extraction-</a:t>
            </a:r>
            <a:r>
              <a:rPr lang="en-GB" dirty="0" err="1"/>
              <a:t>Tranformation</a:t>
            </a:r>
            <a:r>
              <a:rPr lang="en-GB" dirty="0"/>
              <a:t>-Loading tools needed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5001016" y="1300143"/>
            <a:ext cx="1687080" cy="1275306"/>
            <a:chOff x="417915" y="2029254"/>
            <a:chExt cx="1876876" cy="143261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7526" y="2501517"/>
              <a:ext cx="897165" cy="96035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46078" y1="77451" x2="46078" y2="77451"/>
                          <a14:foregroundMark x1="57843" y1="83333" x2="57843" y2="83333"/>
                          <a14:foregroundMark x1="15686" y1="84314" x2="15686" y2="84314"/>
                          <a14:foregroundMark x1="12745" y1="93137" x2="12745" y2="93137"/>
                          <a14:foregroundMark x1="25490" y1="94118" x2="25490" y2="94118"/>
                          <a14:foregroundMark x1="36275" y1="95098" x2="36275" y2="95098"/>
                          <a14:foregroundMark x1="63725" y1="97059" x2="63725" y2="97059"/>
                          <a14:foregroundMark x1="69608" y1="96078" x2="69608" y2="960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7915" y="2098414"/>
              <a:ext cx="812568" cy="86979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35556" y1="93333" x2="35556" y2="93333"/>
                          <a14:foregroundMark x1="42222" y1="61778" x2="42222" y2="61778"/>
                          <a14:foregroundMark x1="85778" y1="88000" x2="85778" y2="88000"/>
                          <a14:foregroundMark x1="71111" y1="93333" x2="71111" y2="93333"/>
                          <a14:foregroundMark x1="61333" y1="96000" x2="61333" y2="96000"/>
                          <a14:foregroundMark x1="12889" y1="88000" x2="12889" y2="88000"/>
                          <a14:foregroundMark x1="19556" y1="90667" x2="19556" y2="90667"/>
                          <a14:foregroundMark x1="84000" y1="95111" x2="84000" y2="95111"/>
                          <a14:foregroundMark x1="41778" y1="93333" x2="41778" y2="93333"/>
                          <a14:foregroundMark x1="50667" y1="93778" x2="50667" y2="94222"/>
                          <a14:foregroundMark x1="47556" y1="95111" x2="47556" y2="95111"/>
                          <a14:foregroundMark x1="81778" y1="89333" x2="81778" y2="89333"/>
                          <a14:foregroundMark x1="81333" y1="91111" x2="81333" y2="91111"/>
                          <a14:foregroundMark x1="78222" y1="92889" x2="78222" y2="92889"/>
                          <a14:foregroundMark x1="86667" y1="90667" x2="86667" y2="90667"/>
                          <a14:foregroundMark x1="73333" y1="95111" x2="73333" y2="95111"/>
                          <a14:foregroundMark x1="66222" y1="94667" x2="66222" y2="94667"/>
                          <a14:foregroundMark x1="89778" y1="83556" x2="89778" y2="83556"/>
                          <a14:foregroundMark x1="92444" y1="84000" x2="92444" y2="84000"/>
                          <a14:foregroundMark x1="91556" y1="81333" x2="91556" y2="81333"/>
                          <a14:foregroundMark x1="90667" y1="76889" x2="90667" y2="76889"/>
                          <a14:foregroundMark x1="92000" y1="60000" x2="92000" y2="60000"/>
                          <a14:foregroundMark x1="93778" y1="64889" x2="93778" y2="64889"/>
                          <a14:foregroundMark x1="95111" y1="48889" x2="95111" y2="48889"/>
                          <a14:foregroundMark x1="91111" y1="70222" x2="91111" y2="70222"/>
                          <a14:foregroundMark x1="91111" y1="35556" x2="91111" y2="35556"/>
                          <a14:foregroundMark x1="90222" y1="23111" x2="90222" y2="23111"/>
                          <a14:foregroundMark x1="96444" y1="68889" x2="96444" y2="68889"/>
                          <a14:foregroundMark x1="92000" y1="50222" x2="92000" y2="50222"/>
                          <a14:foregroundMark x1="32000" y1="93778" x2="32000" y2="93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57434" y="2029254"/>
              <a:ext cx="937357" cy="1003375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3442253" y="2147999"/>
            <a:ext cx="1089873" cy="1134617"/>
            <a:chOff x="849073" y="3032062"/>
            <a:chExt cx="1188315" cy="121183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2485" y="3032062"/>
              <a:ext cx="980496" cy="98049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64844" y1="27344" x2="64844" y2="27344"/>
                          <a14:foregroundMark x1="71875" y1="23438" x2="71875" y2="23438"/>
                          <a14:foregroundMark x1="51563" y1="25781" x2="51563" y2="257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9073" y="3768573"/>
              <a:ext cx="475326" cy="47532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>
                          <a14:foregroundMark x1="64844" y1="27344" x2="64844" y2="27344"/>
                          <a14:foregroundMark x1="71875" y1="23438" x2="71875" y2="23438"/>
                          <a14:foregroundMark x1="51563" y1="25781" x2="51563" y2="257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6736" y="3768573"/>
              <a:ext cx="475326" cy="47532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0" b="100000" l="0" r="100000">
                          <a14:foregroundMark x1="64844" y1="27344" x2="64844" y2="27344"/>
                          <a14:foregroundMark x1="71875" y1="23438" x2="71875" y2="23438"/>
                          <a14:foregroundMark x1="51563" y1="25781" x2="51563" y2="257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24399" y="3768573"/>
              <a:ext cx="475326" cy="47532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>
                          <a14:foregroundMark x1="64844" y1="27344" x2="64844" y2="27344"/>
                          <a14:foregroundMark x1="71875" y1="23438" x2="71875" y2="23438"/>
                          <a14:foregroundMark x1="51563" y1="25781" x2="51563" y2="257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2062" y="3768573"/>
              <a:ext cx="475326" cy="475326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7031473" y="2219676"/>
            <a:ext cx="1638334" cy="1137758"/>
            <a:chOff x="652747" y="4242082"/>
            <a:chExt cx="1638334" cy="113775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91272" y="4242082"/>
              <a:ext cx="947674" cy="947674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52747" y="5010508"/>
              <a:ext cx="1638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Streaming data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65938" y="2695708"/>
            <a:ext cx="1734297" cy="1172739"/>
            <a:chOff x="310909" y="5487929"/>
            <a:chExt cx="1734297" cy="1172739"/>
          </a:xfrm>
        </p:grpSpPr>
        <p:sp>
          <p:nvSpPr>
            <p:cNvPr id="19" name="TextBox 18"/>
            <p:cNvSpPr txBox="1"/>
            <p:nvPr/>
          </p:nvSpPr>
          <p:spPr>
            <a:xfrm>
              <a:off x="539955" y="6291336"/>
              <a:ext cx="1426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Files in batch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10909" y="5487929"/>
              <a:ext cx="942415" cy="908029"/>
              <a:chOff x="270354" y="5160742"/>
              <a:chExt cx="1183534" cy="1095909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70354" y="5257348"/>
                <a:ext cx="796693" cy="796693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94927" y="5459958"/>
                <a:ext cx="796693" cy="796693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7195" y="5160742"/>
                <a:ext cx="796693" cy="796693"/>
              </a:xfrm>
              <a:prstGeom prst="rect">
                <a:avLst/>
              </a:prstGeom>
            </p:spPr>
          </p:pic>
        </p:grpSp>
        <p:grpSp>
          <p:nvGrpSpPr>
            <p:cNvPr id="21" name="Group 20"/>
            <p:cNvGrpSpPr/>
            <p:nvPr/>
          </p:nvGrpSpPr>
          <p:grpSpPr>
            <a:xfrm>
              <a:off x="1102791" y="5493218"/>
              <a:ext cx="942415" cy="908029"/>
              <a:chOff x="270354" y="5160742"/>
              <a:chExt cx="1183534" cy="1095909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70354" y="5257348"/>
                <a:ext cx="796693" cy="79669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94927" y="5459958"/>
                <a:ext cx="796693" cy="796693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7556" b="92889" l="9778" r="89778">
                            <a14:foregroundMark x1="72000" y1="20889" x2="72000" y2="2088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7195" y="5160742"/>
                <a:ext cx="796693" cy="7966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9773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ingestion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Batch ingestion</a:t>
            </a:r>
          </a:p>
          <a:p>
            <a:pPr lvl="1"/>
            <a:r>
              <a:rPr lang="en-GB" dirty="0"/>
              <a:t>Data are already produced and available to store on Hadoop (archive logs, files produced by external systems, RDBMS)</a:t>
            </a:r>
          </a:p>
          <a:p>
            <a:pPr lvl="1"/>
            <a:r>
              <a:rPr lang="en-GB" dirty="0"/>
              <a:t>Typically big chunks of data</a:t>
            </a:r>
          </a:p>
          <a:p>
            <a:endParaRPr lang="en-GB" dirty="0"/>
          </a:p>
          <a:p>
            <a:r>
              <a:rPr lang="en-GB" dirty="0"/>
              <a:t>Real time ingestion</a:t>
            </a:r>
          </a:p>
          <a:p>
            <a:pPr lvl="1"/>
            <a:r>
              <a:rPr lang="en-GB" dirty="0"/>
              <a:t>Data are continuously produced</a:t>
            </a:r>
          </a:p>
          <a:p>
            <a:pPr lvl="1"/>
            <a:r>
              <a:rPr lang="en-GB" dirty="0"/>
              <a:t>Streaming sources</a:t>
            </a:r>
          </a:p>
        </p:txBody>
      </p:sp>
    </p:spTree>
    <p:extLst>
      <p:ext uri="{BB962C8B-B14F-4D97-AF65-F5344CB8AC3E}">
        <p14:creationId xmlns:p14="http://schemas.microsoft.com/office/powerpoint/2010/main" val="116927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ingestion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b="1" dirty="0" err="1"/>
              <a:t>hdfs</a:t>
            </a:r>
            <a:r>
              <a:rPr lang="en-GB" sz="3600" b="1" dirty="0"/>
              <a:t> </a:t>
            </a:r>
            <a:r>
              <a:rPr lang="en-GB" sz="3600" b="1" dirty="0" err="1"/>
              <a:t>dfs</a:t>
            </a:r>
            <a:r>
              <a:rPr lang="en-GB" sz="3600" b="1" dirty="0"/>
              <a:t> –put</a:t>
            </a:r>
            <a:endParaRPr lang="en-GB" sz="3600" dirty="0"/>
          </a:p>
          <a:p>
            <a:pPr lvl="1"/>
            <a:r>
              <a:rPr lang="en-GB" sz="3200" dirty="0"/>
              <a:t>sends file from local system to HDFS</a:t>
            </a:r>
          </a:p>
          <a:p>
            <a:pPr lvl="1"/>
            <a:r>
              <a:rPr lang="en-GB" sz="3200" dirty="0"/>
              <a:t>file is sent sequentially</a:t>
            </a:r>
          </a:p>
          <a:p>
            <a:r>
              <a:rPr lang="en-GB" sz="3600" dirty="0"/>
              <a:t>Custom programs with using HDFS API</a:t>
            </a:r>
          </a:p>
          <a:p>
            <a:r>
              <a:rPr lang="en-GB" sz="3600" b="1" dirty="0"/>
              <a:t>Apache </a:t>
            </a:r>
            <a:r>
              <a:rPr lang="en-GB" sz="3600" b="1" dirty="0" err="1"/>
              <a:t>Sqoop</a:t>
            </a:r>
            <a:r>
              <a:rPr lang="en-GB" sz="3600" dirty="0"/>
              <a:t> – loading data from external relational databases</a:t>
            </a:r>
          </a:p>
          <a:p>
            <a:endParaRPr lang="en-GB" sz="3600" dirty="0"/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8219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/>
              <a:t>Why </a:t>
            </a:r>
            <a:r>
              <a:rPr lang="en-IN" dirty="0" err="1"/>
              <a:t>Sqoop</a:t>
            </a:r>
            <a:r>
              <a:rPr lang="en-IN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400" dirty="0"/>
              <a:t>In traditional application management system, the interaction of </a:t>
            </a:r>
            <a:r>
              <a:rPr lang="en-IN" sz="2400" b="1" dirty="0"/>
              <a:t>applications with relational database using RDBMS, is one of the sources that generate Big Data.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Such Big Data, generated by RDBMS, is stored in Relational Database Servers in the relational database structure.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When Big Data storages and analyzers such as </a:t>
            </a:r>
            <a:r>
              <a:rPr lang="en-IN" sz="2400" b="1" dirty="0" err="1"/>
              <a:t>MapReduce</a:t>
            </a:r>
            <a:r>
              <a:rPr lang="en-IN" sz="2400" b="1" dirty="0"/>
              <a:t>, Hive, </a:t>
            </a:r>
            <a:r>
              <a:rPr lang="en-IN" sz="2400" b="1" dirty="0" err="1"/>
              <a:t>Hbase</a:t>
            </a:r>
            <a:r>
              <a:rPr lang="en-IN" sz="2400" b="1" dirty="0"/>
              <a:t>, Pig, etc. of the </a:t>
            </a:r>
            <a:r>
              <a:rPr lang="en-IN" sz="2400" b="1" dirty="0" err="1"/>
              <a:t>Hadoop</a:t>
            </a:r>
            <a:r>
              <a:rPr lang="en-IN" sz="2400" b="1" dirty="0"/>
              <a:t> ecosystem</a:t>
            </a:r>
            <a:r>
              <a:rPr lang="en-IN" sz="2400" dirty="0"/>
              <a:t> came into picture, they required a tool to interact with the relational database servers </a:t>
            </a:r>
            <a:r>
              <a:rPr lang="en-IN" sz="2400" b="1" dirty="0"/>
              <a:t>for importing and exporting the Big Data residing in them.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Here, </a:t>
            </a:r>
            <a:r>
              <a:rPr lang="en-IN" sz="2400" b="1" dirty="0" err="1">
                <a:solidFill>
                  <a:schemeClr val="tx2">
                    <a:lumMod val="75000"/>
                  </a:schemeClr>
                </a:solidFill>
              </a:rPr>
              <a:t>Sqoop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 occupies a place in the </a:t>
            </a:r>
            <a:r>
              <a:rPr lang="en-IN" sz="2400" b="1" dirty="0" err="1">
                <a:solidFill>
                  <a:schemeClr val="tx2">
                    <a:lumMod val="75000"/>
                  </a:schemeClr>
                </a:solidFill>
              </a:rPr>
              <a:t>Hadoop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 ecosystem to provide feasible interaction between relational database server and </a:t>
            </a:r>
            <a:r>
              <a:rPr lang="en-IN" sz="2400" b="1" dirty="0" err="1">
                <a:solidFill>
                  <a:schemeClr val="tx2">
                    <a:lumMod val="75000"/>
                  </a:schemeClr>
                </a:solidFill>
              </a:rPr>
              <a:t>Hadoop’s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 HDFS. </a:t>
            </a:r>
          </a:p>
        </p:txBody>
      </p:sp>
    </p:spTree>
    <p:extLst>
      <p:ext uri="{BB962C8B-B14F-4D97-AF65-F5344CB8AC3E}">
        <p14:creationId xmlns:p14="http://schemas.microsoft.com/office/powerpoint/2010/main" val="250182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Sqoop</a:t>
            </a:r>
            <a:r>
              <a:rPr lang="en-IN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err="1"/>
              <a:t>Sqoop</a:t>
            </a:r>
            <a:r>
              <a:rPr lang="en-IN" sz="2400" dirty="0"/>
              <a:t>: “SQL to </a:t>
            </a:r>
            <a:r>
              <a:rPr lang="en-IN" sz="2400" dirty="0" err="1"/>
              <a:t>Hadoop</a:t>
            </a:r>
            <a:r>
              <a:rPr lang="en-IN" sz="2400" dirty="0"/>
              <a:t> and </a:t>
            </a:r>
            <a:r>
              <a:rPr lang="en-IN" sz="2400" dirty="0" err="1"/>
              <a:t>Hadoop</a:t>
            </a:r>
            <a:r>
              <a:rPr lang="en-IN" sz="2400" dirty="0"/>
              <a:t> to SQL” </a:t>
            </a:r>
            <a:r>
              <a:rPr lang="en-IN" sz="2400" dirty="0" err="1"/>
              <a:t>Sqoop</a:t>
            </a:r>
            <a:r>
              <a:rPr lang="en-IN" sz="2400" dirty="0"/>
              <a:t> is a tool designed to transfer data between </a:t>
            </a:r>
            <a:r>
              <a:rPr lang="en-IN" sz="2400" dirty="0" err="1"/>
              <a:t>Hadoop</a:t>
            </a:r>
            <a:r>
              <a:rPr lang="en-IN" sz="2400" dirty="0"/>
              <a:t> and relational database servers.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It is used to import data from relational databases such as </a:t>
            </a:r>
            <a:r>
              <a:rPr lang="en-IN" sz="2400" dirty="0" err="1"/>
              <a:t>MySQL</a:t>
            </a:r>
            <a:r>
              <a:rPr lang="en-IN" sz="2400" dirty="0"/>
              <a:t>, Oracle to </a:t>
            </a:r>
            <a:r>
              <a:rPr lang="en-IN" sz="2400" dirty="0" err="1"/>
              <a:t>Hadoop</a:t>
            </a:r>
            <a:r>
              <a:rPr lang="en-IN" sz="2400" dirty="0"/>
              <a:t> HDFS, and export from </a:t>
            </a:r>
            <a:r>
              <a:rPr lang="en-IN" sz="2400" dirty="0" err="1"/>
              <a:t>Hadoop</a:t>
            </a:r>
            <a:r>
              <a:rPr lang="en-IN" sz="2400" dirty="0"/>
              <a:t> file system to relational databases.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It is provided by the Apache Software Foundation. </a:t>
            </a:r>
          </a:p>
        </p:txBody>
      </p:sp>
    </p:spTree>
    <p:extLst>
      <p:ext uri="{BB962C8B-B14F-4D97-AF65-F5344CB8AC3E}">
        <p14:creationId xmlns:p14="http://schemas.microsoft.com/office/powerpoint/2010/main" val="117611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Apache </a:t>
            </a:r>
            <a:r>
              <a:rPr lang="en-GB" dirty="0" err="1"/>
              <a:t>Sqoop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4903"/>
          </a:xfrm>
        </p:spPr>
        <p:txBody>
          <a:bodyPr>
            <a:normAutofit/>
          </a:bodyPr>
          <a:lstStyle/>
          <a:p>
            <a:r>
              <a:rPr lang="en-GB" dirty="0"/>
              <a:t>Tool to transfer data between structured databases and Hadoop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Sqoop</a:t>
            </a:r>
            <a:r>
              <a:rPr lang="en-GB" dirty="0"/>
              <a:t> tasks are implemented as </a:t>
            </a:r>
            <a:r>
              <a:rPr lang="en-GB" b="1" dirty="0"/>
              <a:t>map reduce </a:t>
            </a:r>
            <a:r>
              <a:rPr lang="en-GB" dirty="0"/>
              <a:t>jobs – can scale on the cluster</a:t>
            </a:r>
          </a:p>
        </p:txBody>
      </p:sp>
      <p:pic>
        <p:nvPicPr>
          <p:cNvPr id="2050" name="Picture 2" descr="Sq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07" y="627062"/>
            <a:ext cx="1438275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n 3"/>
          <p:cNvSpPr/>
          <p:nvPr/>
        </p:nvSpPr>
        <p:spPr>
          <a:xfrm>
            <a:off x="5988093" y="2786157"/>
            <a:ext cx="2149453" cy="16815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HDFS</a:t>
            </a:r>
          </a:p>
          <a:p>
            <a:pPr algn="ctr"/>
            <a:r>
              <a:rPr lang="en-GB" dirty="0"/>
              <a:t>(Files, Hive, </a:t>
            </a:r>
            <a:r>
              <a:rPr lang="en-GB" dirty="0" err="1"/>
              <a:t>HBase</a:t>
            </a:r>
            <a:r>
              <a:rPr lang="en-GB" dirty="0"/>
              <a:t>)</a:t>
            </a:r>
          </a:p>
        </p:txBody>
      </p:sp>
      <p:sp>
        <p:nvSpPr>
          <p:cNvPr id="6" name="Can 5"/>
          <p:cNvSpPr/>
          <p:nvPr/>
        </p:nvSpPr>
        <p:spPr>
          <a:xfrm>
            <a:off x="603719" y="2915031"/>
            <a:ext cx="2183207" cy="155263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</a:t>
            </a:r>
          </a:p>
          <a:p>
            <a:pPr algn="ctr"/>
            <a:r>
              <a:rPr lang="en-GB" dirty="0"/>
              <a:t>(MySQL, Oracle, PostgreSQL, DB2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366097" y="3013219"/>
            <a:ext cx="2411806" cy="671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Sqoop</a:t>
            </a:r>
            <a:r>
              <a:rPr lang="en-GB" dirty="0"/>
              <a:t> Import</a:t>
            </a:r>
          </a:p>
        </p:txBody>
      </p:sp>
      <p:sp>
        <p:nvSpPr>
          <p:cNvPr id="8" name="Left Arrow 7"/>
          <p:cNvSpPr/>
          <p:nvPr/>
        </p:nvSpPr>
        <p:spPr>
          <a:xfrm>
            <a:off x="3246427" y="3649927"/>
            <a:ext cx="2411806" cy="688102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Sqoop</a:t>
            </a:r>
            <a:r>
              <a:rPr lang="en-GB" dirty="0"/>
              <a:t> Export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2368080" y="3566504"/>
            <a:ext cx="1226616" cy="304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376885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IN" dirty="0" err="1"/>
              <a:t>Sqoop</a:t>
            </a:r>
            <a:r>
              <a:rPr lang="en-IN" dirty="0"/>
              <a:t> Import and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/>
              <a:t>The </a:t>
            </a:r>
            <a:r>
              <a:rPr lang="en-IN" sz="2400" b="1" dirty="0"/>
              <a:t>import</a:t>
            </a:r>
            <a:r>
              <a:rPr lang="en-IN" sz="2400" dirty="0"/>
              <a:t> tool imports individual tables from RDBMS to HDFS. Each row in a table is treated as a record in HDFS.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All records are stored as text data in text files or as binary data in Avro (data serialization system)and Sequence files.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</a:t>
            </a:r>
            <a:r>
              <a:rPr lang="en-IN" sz="2400" b="1" dirty="0"/>
              <a:t>export</a:t>
            </a:r>
            <a:r>
              <a:rPr lang="en-IN" sz="2400" dirty="0"/>
              <a:t> tool exports a set of files from HDFS back to an RDBMS. </a:t>
            </a:r>
          </a:p>
          <a:p>
            <a:pPr algn="just">
              <a:buNone/>
            </a:pPr>
            <a:endParaRPr lang="en-IN" sz="2400" dirty="0"/>
          </a:p>
          <a:p>
            <a:pPr algn="just"/>
            <a:r>
              <a:rPr lang="en-IN" sz="2400" dirty="0"/>
              <a:t>The files given as input to </a:t>
            </a:r>
            <a:r>
              <a:rPr lang="en-IN" sz="2400" dirty="0" err="1"/>
              <a:t>Sqoop</a:t>
            </a:r>
            <a:r>
              <a:rPr lang="en-IN" sz="2400" dirty="0"/>
              <a:t> contain records, which are called as rows in table.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Those are read and parsed into a set of records and delimited with user-specified delimiter.</a:t>
            </a:r>
          </a:p>
        </p:txBody>
      </p:sp>
    </p:spTree>
    <p:extLst>
      <p:ext uri="{BB962C8B-B14F-4D97-AF65-F5344CB8AC3E}">
        <p14:creationId xmlns:p14="http://schemas.microsoft.com/office/powerpoint/2010/main" val="190893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53956</TotalTime>
  <Words>918</Words>
  <Application>Microsoft Office PowerPoint</Application>
  <PresentationFormat>On-screen Show (4:3)</PresentationFormat>
  <Paragraphs>156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Office Theme</vt:lpstr>
      <vt:lpstr>Hadoop Echo System –</vt:lpstr>
      <vt:lpstr>Overview</vt:lpstr>
      <vt:lpstr>Data Ingestion to Hadoop and Challenges</vt:lpstr>
      <vt:lpstr>Data ingestion types</vt:lpstr>
      <vt:lpstr>Batch ingestion</vt:lpstr>
      <vt:lpstr>Why Sqoop?</vt:lpstr>
      <vt:lpstr>What is Sqoop?</vt:lpstr>
      <vt:lpstr>About Apache Sqoop</vt:lpstr>
      <vt:lpstr>Sqoop Import and Export</vt:lpstr>
      <vt:lpstr>Sqoop Connectors</vt:lpstr>
      <vt:lpstr>Connection vs Job Metadata</vt:lpstr>
      <vt:lpstr>A Sqoop Import Job</vt:lpstr>
      <vt:lpstr>A Sqoop Import Job – Cont.</vt:lpstr>
      <vt:lpstr>A Sqoop Export Job</vt:lpstr>
      <vt:lpstr>Sqoop 2 Architecture</vt:lpstr>
      <vt:lpstr>Sqoop 1 Operation </vt:lpstr>
      <vt:lpstr>Sqoop 2 Operation</vt:lpstr>
      <vt:lpstr>Sqoop 1 vs 2</vt:lpstr>
      <vt:lpstr>Summary – when to use what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CMP</dc:creator>
  <cp:lastModifiedBy>Elsayed Hemayed</cp:lastModifiedBy>
  <cp:revision>488</cp:revision>
  <cp:lastPrinted>2017-12-10T11:42:34Z</cp:lastPrinted>
  <dcterms:created xsi:type="dcterms:W3CDTF">2016-03-29T07:35:54Z</dcterms:created>
  <dcterms:modified xsi:type="dcterms:W3CDTF">2020-12-20T04:37:26Z</dcterms:modified>
</cp:coreProperties>
</file>