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handoutMasterIdLst>
    <p:handoutMasterId r:id="rId41"/>
  </p:handoutMasterIdLst>
  <p:sldIdLst>
    <p:sldId id="256" r:id="rId2"/>
    <p:sldId id="259" r:id="rId3"/>
    <p:sldId id="260" r:id="rId4"/>
    <p:sldId id="310" r:id="rId5"/>
    <p:sldId id="311" r:id="rId6"/>
    <p:sldId id="268" r:id="rId7"/>
    <p:sldId id="261" r:id="rId8"/>
    <p:sldId id="292" r:id="rId9"/>
    <p:sldId id="262" r:id="rId10"/>
    <p:sldId id="295" r:id="rId11"/>
    <p:sldId id="303" r:id="rId12"/>
    <p:sldId id="296" r:id="rId13"/>
    <p:sldId id="297" r:id="rId14"/>
    <p:sldId id="304" r:id="rId15"/>
    <p:sldId id="300" r:id="rId16"/>
    <p:sldId id="301" r:id="rId17"/>
    <p:sldId id="302" r:id="rId18"/>
    <p:sldId id="306" r:id="rId19"/>
    <p:sldId id="293" r:id="rId20"/>
    <p:sldId id="305" r:id="rId21"/>
    <p:sldId id="309" r:id="rId22"/>
    <p:sldId id="291" r:id="rId23"/>
    <p:sldId id="264" r:id="rId24"/>
    <p:sldId id="265" r:id="rId25"/>
    <p:sldId id="266" r:id="rId26"/>
    <p:sldId id="267" r:id="rId27"/>
    <p:sldId id="273" r:id="rId28"/>
    <p:sldId id="278" r:id="rId29"/>
    <p:sldId id="279" r:id="rId30"/>
    <p:sldId id="280" r:id="rId31"/>
    <p:sldId id="281" r:id="rId32"/>
    <p:sldId id="282" r:id="rId33"/>
    <p:sldId id="283" r:id="rId34"/>
    <p:sldId id="284" r:id="rId35"/>
    <p:sldId id="285" r:id="rId36"/>
    <p:sldId id="286" r:id="rId37"/>
    <p:sldId id="287" r:id="rId38"/>
    <p:sldId id="288" r:id="rId3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25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3" autoAdjust="0"/>
    <p:restoredTop sz="94139" autoAdjust="0"/>
  </p:normalViewPr>
  <p:slideViewPr>
    <p:cSldViewPr>
      <p:cViewPr varScale="1">
        <p:scale>
          <a:sx n="65" d="100"/>
          <a:sy n="65" d="100"/>
        </p:scale>
        <p:origin x="1232" y="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DDF01F-54DA-4956-9097-141E28C672C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5554F00A-CE1B-42EC-A7EB-007E9CBA07B3}">
      <dgm:prSet phldrT="[Text]"/>
      <dgm:spPr/>
      <dgm:t>
        <a:bodyPr/>
        <a:lstStyle/>
        <a:p>
          <a:r>
            <a:rPr lang="en-US" dirty="0"/>
            <a:t>HBase</a:t>
          </a:r>
        </a:p>
      </dgm:t>
    </dgm:pt>
    <dgm:pt modelId="{F4589F1F-9B39-4031-8733-503416970887}" type="parTrans" cxnId="{6203A166-3310-4EBE-B833-D4C48586D038}">
      <dgm:prSet/>
      <dgm:spPr/>
      <dgm:t>
        <a:bodyPr/>
        <a:lstStyle/>
        <a:p>
          <a:endParaRPr lang="en-US"/>
        </a:p>
      </dgm:t>
    </dgm:pt>
    <dgm:pt modelId="{21F920FB-3BB2-4F29-834C-225F2EA9D58A}" type="sibTrans" cxnId="{6203A166-3310-4EBE-B833-D4C48586D038}">
      <dgm:prSet/>
      <dgm:spPr/>
      <dgm:t>
        <a:bodyPr/>
        <a:lstStyle/>
        <a:p>
          <a:endParaRPr lang="en-US"/>
        </a:p>
      </dgm:t>
    </dgm:pt>
    <dgm:pt modelId="{B7804B65-698F-4EDA-9392-CF0B755D8847}">
      <dgm:prSet phldrT="[Text]"/>
      <dgm:spPr/>
      <dgm:t>
        <a:bodyPr/>
        <a:lstStyle/>
        <a:p>
          <a:r>
            <a:rPr lang="en-US" dirty="0"/>
            <a:t>Queries against defined tables</a:t>
          </a:r>
        </a:p>
      </dgm:t>
    </dgm:pt>
    <dgm:pt modelId="{E6995CA4-2C1D-4B19-8F74-1CE42B385507}" type="parTrans" cxnId="{2A88EB02-2528-4467-BC82-564DC56E24E7}">
      <dgm:prSet/>
      <dgm:spPr/>
      <dgm:t>
        <a:bodyPr/>
        <a:lstStyle/>
        <a:p>
          <a:endParaRPr lang="en-US"/>
        </a:p>
      </dgm:t>
    </dgm:pt>
    <dgm:pt modelId="{B57B04F8-47FB-421B-BBCD-9273C2AD542D}" type="sibTrans" cxnId="{2A88EB02-2528-4467-BC82-564DC56E24E7}">
      <dgm:prSet/>
      <dgm:spPr/>
      <dgm:t>
        <a:bodyPr/>
        <a:lstStyle/>
        <a:p>
          <a:endParaRPr lang="en-US"/>
        </a:p>
      </dgm:t>
    </dgm:pt>
    <dgm:pt modelId="{DF7BC45A-2786-48ED-9022-178AF0BFCDF8}">
      <dgm:prSet phldrT="[Text]"/>
      <dgm:spPr/>
      <dgm:t>
        <a:bodyPr/>
        <a:lstStyle/>
        <a:p>
          <a:r>
            <a:rPr lang="en-US" dirty="0"/>
            <a:t>Hive</a:t>
          </a:r>
        </a:p>
      </dgm:t>
    </dgm:pt>
    <dgm:pt modelId="{D81663D0-78F0-488A-8961-81B0C24AF1B2}" type="parTrans" cxnId="{3EFB3804-2E50-4E55-A4CD-1F7851CFBE77}">
      <dgm:prSet/>
      <dgm:spPr/>
      <dgm:t>
        <a:bodyPr/>
        <a:lstStyle/>
        <a:p>
          <a:endParaRPr lang="en-US"/>
        </a:p>
      </dgm:t>
    </dgm:pt>
    <dgm:pt modelId="{F7B80B77-C925-4037-AC64-FDFC70088E5A}" type="sibTrans" cxnId="{3EFB3804-2E50-4E55-A4CD-1F7851CFBE77}">
      <dgm:prSet/>
      <dgm:spPr/>
      <dgm:t>
        <a:bodyPr/>
        <a:lstStyle/>
        <a:p>
          <a:endParaRPr lang="en-US"/>
        </a:p>
      </dgm:t>
    </dgm:pt>
    <dgm:pt modelId="{1482E544-C540-49DD-B6CB-6EC94857B6C6}">
      <dgm:prSet phldrT="[Text]"/>
      <dgm:spPr/>
      <dgm:t>
        <a:bodyPr/>
        <a:lstStyle/>
        <a:p>
          <a:r>
            <a:rPr lang="en-US" dirty="0"/>
            <a:t>Data flow language</a:t>
          </a:r>
        </a:p>
      </dgm:t>
    </dgm:pt>
    <dgm:pt modelId="{19FE4BE1-421B-4387-B390-16CABFAF02E9}" type="parTrans" cxnId="{ABA689D4-FD04-4A96-B05F-50B76108C372}">
      <dgm:prSet/>
      <dgm:spPr/>
      <dgm:t>
        <a:bodyPr/>
        <a:lstStyle/>
        <a:p>
          <a:endParaRPr lang="en-US"/>
        </a:p>
      </dgm:t>
    </dgm:pt>
    <dgm:pt modelId="{DA96BA57-FEB5-4FAB-8169-6C23E8FABDA3}" type="sibTrans" cxnId="{ABA689D4-FD04-4A96-B05F-50B76108C372}">
      <dgm:prSet/>
      <dgm:spPr/>
      <dgm:t>
        <a:bodyPr/>
        <a:lstStyle/>
        <a:p>
          <a:endParaRPr lang="en-US"/>
        </a:p>
      </dgm:t>
    </dgm:pt>
    <dgm:pt modelId="{705CB1C2-8BB3-4EE8-9180-464D12CCB34B}">
      <dgm:prSet phldrT="[Text]"/>
      <dgm:spPr/>
      <dgm:t>
        <a:bodyPr/>
        <a:lstStyle/>
        <a:p>
          <a:r>
            <a:rPr lang="en-US" dirty="0"/>
            <a:t>Pig</a:t>
          </a:r>
        </a:p>
      </dgm:t>
    </dgm:pt>
    <dgm:pt modelId="{F121F998-68AA-441E-A684-B362B178333D}" type="parTrans" cxnId="{9691721C-1823-48F0-BCD4-5BC695A45D2B}">
      <dgm:prSet/>
      <dgm:spPr/>
      <dgm:t>
        <a:bodyPr/>
        <a:lstStyle/>
        <a:p>
          <a:endParaRPr lang="en-US"/>
        </a:p>
      </dgm:t>
    </dgm:pt>
    <dgm:pt modelId="{5DF89EDB-9C46-4B68-B0D8-53BDA1C0E067}" type="sibTrans" cxnId="{9691721C-1823-48F0-BCD4-5BC695A45D2B}">
      <dgm:prSet/>
      <dgm:spPr/>
      <dgm:t>
        <a:bodyPr/>
        <a:lstStyle/>
        <a:p>
          <a:endParaRPr lang="en-US"/>
        </a:p>
      </dgm:t>
    </dgm:pt>
    <dgm:pt modelId="{C2CC9196-D363-4D6D-A8AE-A50FC449F2B1}">
      <dgm:prSet phldrT="[Text]"/>
      <dgm:spPr/>
      <dgm:t>
        <a:bodyPr/>
        <a:lstStyle/>
        <a:p>
          <a:r>
            <a:rPr lang="en-US" dirty="0"/>
            <a:t>SQL-based language</a:t>
          </a:r>
        </a:p>
      </dgm:t>
    </dgm:pt>
    <dgm:pt modelId="{019C4E1D-509A-4D2B-B73E-76B50F5959A8}" type="parTrans" cxnId="{6B7ABF72-88CE-460E-9D24-FD7977BB812D}">
      <dgm:prSet/>
      <dgm:spPr/>
      <dgm:t>
        <a:bodyPr/>
        <a:lstStyle/>
        <a:p>
          <a:endParaRPr lang="en-US"/>
        </a:p>
      </dgm:t>
    </dgm:pt>
    <dgm:pt modelId="{7C643E6E-F831-40EF-8D06-13FA475CE3CA}" type="sibTrans" cxnId="{6B7ABF72-88CE-460E-9D24-FD7977BB812D}">
      <dgm:prSet/>
      <dgm:spPr/>
      <dgm:t>
        <a:bodyPr/>
        <a:lstStyle/>
        <a:p>
          <a:endParaRPr lang="en-US"/>
        </a:p>
      </dgm:t>
    </dgm:pt>
    <dgm:pt modelId="{8B341A30-5001-4F4D-97EA-7AD7B01F3729}" type="pres">
      <dgm:prSet presAssocID="{70DDF01F-54DA-4956-9097-141E28C672C6}" presName="Name0" presStyleCnt="0">
        <dgm:presLayoutVars>
          <dgm:chPref val="3"/>
          <dgm:dir/>
          <dgm:animLvl val="lvl"/>
          <dgm:resizeHandles/>
        </dgm:presLayoutVars>
      </dgm:prSet>
      <dgm:spPr/>
    </dgm:pt>
    <dgm:pt modelId="{BB63B67E-6BEE-4242-B303-1D451C81946C}" type="pres">
      <dgm:prSet presAssocID="{5554F00A-CE1B-42EC-A7EB-007E9CBA07B3}" presName="horFlow" presStyleCnt="0"/>
      <dgm:spPr/>
    </dgm:pt>
    <dgm:pt modelId="{F01B5B14-5A39-4718-A82A-5DD3EBEAF5F1}" type="pres">
      <dgm:prSet presAssocID="{5554F00A-CE1B-42EC-A7EB-007E9CBA07B3}" presName="bigChev" presStyleLbl="node1" presStyleIdx="0" presStyleCnt="3"/>
      <dgm:spPr/>
    </dgm:pt>
    <dgm:pt modelId="{767520C6-FE60-4FE4-AEA5-6E7457632D23}" type="pres">
      <dgm:prSet presAssocID="{E6995CA4-2C1D-4B19-8F74-1CE42B385507}" presName="parTrans" presStyleCnt="0"/>
      <dgm:spPr/>
    </dgm:pt>
    <dgm:pt modelId="{77892BCE-4D3F-42F2-A802-78B10462B02F}" type="pres">
      <dgm:prSet presAssocID="{B7804B65-698F-4EDA-9392-CF0B755D8847}" presName="node" presStyleLbl="alignAccFollowNode1" presStyleIdx="0" presStyleCnt="3">
        <dgm:presLayoutVars>
          <dgm:bulletEnabled val="1"/>
        </dgm:presLayoutVars>
      </dgm:prSet>
      <dgm:spPr/>
    </dgm:pt>
    <dgm:pt modelId="{0790BDF6-7624-48E5-AA1F-E0ABBC5C4287}" type="pres">
      <dgm:prSet presAssocID="{5554F00A-CE1B-42EC-A7EB-007E9CBA07B3}" presName="vSp" presStyleCnt="0"/>
      <dgm:spPr/>
    </dgm:pt>
    <dgm:pt modelId="{3469FD75-2D80-4079-B267-AAE1D1C217EC}" type="pres">
      <dgm:prSet presAssocID="{DF7BC45A-2786-48ED-9022-178AF0BFCDF8}" presName="horFlow" presStyleCnt="0"/>
      <dgm:spPr/>
    </dgm:pt>
    <dgm:pt modelId="{7AD645E2-52B5-48A1-948B-5AA402D01C6F}" type="pres">
      <dgm:prSet presAssocID="{DF7BC45A-2786-48ED-9022-178AF0BFCDF8}" presName="bigChev" presStyleLbl="node1" presStyleIdx="1" presStyleCnt="3"/>
      <dgm:spPr/>
    </dgm:pt>
    <dgm:pt modelId="{6B5E39D5-A693-4244-AFD3-35ABB7A0E87F}" type="pres">
      <dgm:prSet presAssocID="{019C4E1D-509A-4D2B-B73E-76B50F5959A8}" presName="parTrans" presStyleCnt="0"/>
      <dgm:spPr/>
    </dgm:pt>
    <dgm:pt modelId="{598135AD-C512-4C12-A822-300ADB742486}" type="pres">
      <dgm:prSet presAssocID="{C2CC9196-D363-4D6D-A8AE-A50FC449F2B1}" presName="node" presStyleLbl="alignAccFollowNode1" presStyleIdx="1" presStyleCnt="3">
        <dgm:presLayoutVars>
          <dgm:bulletEnabled val="1"/>
        </dgm:presLayoutVars>
      </dgm:prSet>
      <dgm:spPr/>
    </dgm:pt>
    <dgm:pt modelId="{67E29AFF-5F27-44B2-9896-BB2651F46D91}" type="pres">
      <dgm:prSet presAssocID="{DF7BC45A-2786-48ED-9022-178AF0BFCDF8}" presName="vSp" presStyleCnt="0"/>
      <dgm:spPr/>
    </dgm:pt>
    <dgm:pt modelId="{69E20BAD-8427-4568-989A-D1521F2A1021}" type="pres">
      <dgm:prSet presAssocID="{705CB1C2-8BB3-4EE8-9180-464D12CCB34B}" presName="horFlow" presStyleCnt="0"/>
      <dgm:spPr/>
    </dgm:pt>
    <dgm:pt modelId="{F5B8B6A3-2193-4A48-9456-0B660EACC946}" type="pres">
      <dgm:prSet presAssocID="{705CB1C2-8BB3-4EE8-9180-464D12CCB34B}" presName="bigChev" presStyleLbl="node1" presStyleIdx="2" presStyleCnt="3"/>
      <dgm:spPr/>
    </dgm:pt>
    <dgm:pt modelId="{BB59CB46-7F81-4482-BEC8-08636B3AC128}" type="pres">
      <dgm:prSet presAssocID="{19FE4BE1-421B-4387-B390-16CABFAF02E9}" presName="parTrans" presStyleCnt="0"/>
      <dgm:spPr/>
    </dgm:pt>
    <dgm:pt modelId="{8A09AE04-2B63-43A5-A1B3-40E83731FBBD}" type="pres">
      <dgm:prSet presAssocID="{1482E544-C540-49DD-B6CB-6EC94857B6C6}" presName="node" presStyleLbl="alignAccFollowNode1" presStyleIdx="2" presStyleCnt="3">
        <dgm:presLayoutVars>
          <dgm:bulletEnabled val="1"/>
        </dgm:presLayoutVars>
      </dgm:prSet>
      <dgm:spPr/>
    </dgm:pt>
  </dgm:ptLst>
  <dgm:cxnLst>
    <dgm:cxn modelId="{2A88EB02-2528-4467-BC82-564DC56E24E7}" srcId="{5554F00A-CE1B-42EC-A7EB-007E9CBA07B3}" destId="{B7804B65-698F-4EDA-9392-CF0B755D8847}" srcOrd="0" destOrd="0" parTransId="{E6995CA4-2C1D-4B19-8F74-1CE42B385507}" sibTransId="{B57B04F8-47FB-421B-BBCD-9273C2AD542D}"/>
    <dgm:cxn modelId="{3EFB3804-2E50-4E55-A4CD-1F7851CFBE77}" srcId="{70DDF01F-54DA-4956-9097-141E28C672C6}" destId="{DF7BC45A-2786-48ED-9022-178AF0BFCDF8}" srcOrd="1" destOrd="0" parTransId="{D81663D0-78F0-488A-8961-81B0C24AF1B2}" sibTransId="{F7B80B77-C925-4037-AC64-FDFC70088E5A}"/>
    <dgm:cxn modelId="{8A3D5A06-7A45-4E90-8D65-5436A9E081BA}" type="presOf" srcId="{70DDF01F-54DA-4956-9097-141E28C672C6}" destId="{8B341A30-5001-4F4D-97EA-7AD7B01F3729}" srcOrd="0" destOrd="0" presId="urn:microsoft.com/office/officeart/2005/8/layout/lProcess3"/>
    <dgm:cxn modelId="{705E110E-9CA4-4EB3-922C-7CFAD3BA5AE4}" type="presOf" srcId="{DF7BC45A-2786-48ED-9022-178AF0BFCDF8}" destId="{7AD645E2-52B5-48A1-948B-5AA402D01C6F}" srcOrd="0" destOrd="0" presId="urn:microsoft.com/office/officeart/2005/8/layout/lProcess3"/>
    <dgm:cxn modelId="{9691721C-1823-48F0-BCD4-5BC695A45D2B}" srcId="{70DDF01F-54DA-4956-9097-141E28C672C6}" destId="{705CB1C2-8BB3-4EE8-9180-464D12CCB34B}" srcOrd="2" destOrd="0" parTransId="{F121F998-68AA-441E-A684-B362B178333D}" sibTransId="{5DF89EDB-9C46-4B68-B0D8-53BDA1C0E067}"/>
    <dgm:cxn modelId="{393A0C5F-1F4A-48C2-B941-644B677EBCF2}" type="presOf" srcId="{C2CC9196-D363-4D6D-A8AE-A50FC449F2B1}" destId="{598135AD-C512-4C12-A822-300ADB742486}" srcOrd="0" destOrd="0" presId="urn:microsoft.com/office/officeart/2005/8/layout/lProcess3"/>
    <dgm:cxn modelId="{6203A166-3310-4EBE-B833-D4C48586D038}" srcId="{70DDF01F-54DA-4956-9097-141E28C672C6}" destId="{5554F00A-CE1B-42EC-A7EB-007E9CBA07B3}" srcOrd="0" destOrd="0" parTransId="{F4589F1F-9B39-4031-8733-503416970887}" sibTransId="{21F920FB-3BB2-4F29-834C-225F2EA9D58A}"/>
    <dgm:cxn modelId="{6B7ABF72-88CE-460E-9D24-FD7977BB812D}" srcId="{DF7BC45A-2786-48ED-9022-178AF0BFCDF8}" destId="{C2CC9196-D363-4D6D-A8AE-A50FC449F2B1}" srcOrd="0" destOrd="0" parTransId="{019C4E1D-509A-4D2B-B73E-76B50F5959A8}" sibTransId="{7C643E6E-F831-40EF-8D06-13FA475CE3CA}"/>
    <dgm:cxn modelId="{00AB457B-1684-485C-8B8F-5DA64A1C3CA6}" type="presOf" srcId="{705CB1C2-8BB3-4EE8-9180-464D12CCB34B}" destId="{F5B8B6A3-2193-4A48-9456-0B660EACC946}" srcOrd="0" destOrd="0" presId="urn:microsoft.com/office/officeart/2005/8/layout/lProcess3"/>
    <dgm:cxn modelId="{E9EFA18A-254A-4397-8433-217A08AFCC01}" type="presOf" srcId="{B7804B65-698F-4EDA-9392-CF0B755D8847}" destId="{77892BCE-4D3F-42F2-A802-78B10462B02F}" srcOrd="0" destOrd="0" presId="urn:microsoft.com/office/officeart/2005/8/layout/lProcess3"/>
    <dgm:cxn modelId="{D9E4A698-DEF4-4680-82A7-121ED68879A1}" type="presOf" srcId="{5554F00A-CE1B-42EC-A7EB-007E9CBA07B3}" destId="{F01B5B14-5A39-4718-A82A-5DD3EBEAF5F1}" srcOrd="0" destOrd="0" presId="urn:microsoft.com/office/officeart/2005/8/layout/lProcess3"/>
    <dgm:cxn modelId="{D82954BD-1C73-4FDA-A224-9A00A95C1C7D}" type="presOf" srcId="{1482E544-C540-49DD-B6CB-6EC94857B6C6}" destId="{8A09AE04-2B63-43A5-A1B3-40E83731FBBD}" srcOrd="0" destOrd="0" presId="urn:microsoft.com/office/officeart/2005/8/layout/lProcess3"/>
    <dgm:cxn modelId="{ABA689D4-FD04-4A96-B05F-50B76108C372}" srcId="{705CB1C2-8BB3-4EE8-9180-464D12CCB34B}" destId="{1482E544-C540-49DD-B6CB-6EC94857B6C6}" srcOrd="0" destOrd="0" parTransId="{19FE4BE1-421B-4387-B390-16CABFAF02E9}" sibTransId="{DA96BA57-FEB5-4FAB-8169-6C23E8FABDA3}"/>
    <dgm:cxn modelId="{4E9A5424-1D39-4FCD-B6DB-BF462D1A5515}" type="presParOf" srcId="{8B341A30-5001-4F4D-97EA-7AD7B01F3729}" destId="{BB63B67E-6BEE-4242-B303-1D451C81946C}" srcOrd="0" destOrd="0" presId="urn:microsoft.com/office/officeart/2005/8/layout/lProcess3"/>
    <dgm:cxn modelId="{542FC255-D8B6-4322-ACE0-62EC6807C2A4}" type="presParOf" srcId="{BB63B67E-6BEE-4242-B303-1D451C81946C}" destId="{F01B5B14-5A39-4718-A82A-5DD3EBEAF5F1}" srcOrd="0" destOrd="0" presId="urn:microsoft.com/office/officeart/2005/8/layout/lProcess3"/>
    <dgm:cxn modelId="{ECEB6FA4-B429-4D63-B037-2F44FEB7D943}" type="presParOf" srcId="{BB63B67E-6BEE-4242-B303-1D451C81946C}" destId="{767520C6-FE60-4FE4-AEA5-6E7457632D23}" srcOrd="1" destOrd="0" presId="urn:microsoft.com/office/officeart/2005/8/layout/lProcess3"/>
    <dgm:cxn modelId="{19C73378-E85C-4DAE-8CB3-C0EE7CA387A6}" type="presParOf" srcId="{BB63B67E-6BEE-4242-B303-1D451C81946C}" destId="{77892BCE-4D3F-42F2-A802-78B10462B02F}" srcOrd="2" destOrd="0" presId="urn:microsoft.com/office/officeart/2005/8/layout/lProcess3"/>
    <dgm:cxn modelId="{C3EFAB67-9F80-4C91-BFEB-7CE348772EE0}" type="presParOf" srcId="{8B341A30-5001-4F4D-97EA-7AD7B01F3729}" destId="{0790BDF6-7624-48E5-AA1F-E0ABBC5C4287}" srcOrd="1" destOrd="0" presId="urn:microsoft.com/office/officeart/2005/8/layout/lProcess3"/>
    <dgm:cxn modelId="{E728DBA7-8D67-44B9-BC70-88ED76CDC160}" type="presParOf" srcId="{8B341A30-5001-4F4D-97EA-7AD7B01F3729}" destId="{3469FD75-2D80-4079-B267-AAE1D1C217EC}" srcOrd="2" destOrd="0" presId="urn:microsoft.com/office/officeart/2005/8/layout/lProcess3"/>
    <dgm:cxn modelId="{10FF0AAE-A49B-4520-9E6A-968B25E511DB}" type="presParOf" srcId="{3469FD75-2D80-4079-B267-AAE1D1C217EC}" destId="{7AD645E2-52B5-48A1-948B-5AA402D01C6F}" srcOrd="0" destOrd="0" presId="urn:microsoft.com/office/officeart/2005/8/layout/lProcess3"/>
    <dgm:cxn modelId="{F75B82DB-B99F-4813-B479-E2BD5E611829}" type="presParOf" srcId="{3469FD75-2D80-4079-B267-AAE1D1C217EC}" destId="{6B5E39D5-A693-4244-AFD3-35ABB7A0E87F}" srcOrd="1" destOrd="0" presId="urn:microsoft.com/office/officeart/2005/8/layout/lProcess3"/>
    <dgm:cxn modelId="{C46B3DC8-38AA-4C8F-9389-EB5711724014}" type="presParOf" srcId="{3469FD75-2D80-4079-B267-AAE1D1C217EC}" destId="{598135AD-C512-4C12-A822-300ADB742486}" srcOrd="2" destOrd="0" presId="urn:microsoft.com/office/officeart/2005/8/layout/lProcess3"/>
    <dgm:cxn modelId="{A06C9093-266E-4234-A07B-2165B62AF779}" type="presParOf" srcId="{8B341A30-5001-4F4D-97EA-7AD7B01F3729}" destId="{67E29AFF-5F27-44B2-9896-BB2651F46D91}" srcOrd="3" destOrd="0" presId="urn:microsoft.com/office/officeart/2005/8/layout/lProcess3"/>
    <dgm:cxn modelId="{4E47CC92-D496-4D2F-819F-8CCE00FD800A}" type="presParOf" srcId="{8B341A30-5001-4F4D-97EA-7AD7B01F3729}" destId="{69E20BAD-8427-4568-989A-D1521F2A1021}" srcOrd="4" destOrd="0" presId="urn:microsoft.com/office/officeart/2005/8/layout/lProcess3"/>
    <dgm:cxn modelId="{C2AC826B-6175-4E69-83EA-C34EE6FF1F03}" type="presParOf" srcId="{69E20BAD-8427-4568-989A-D1521F2A1021}" destId="{F5B8B6A3-2193-4A48-9456-0B660EACC946}" srcOrd="0" destOrd="0" presId="urn:microsoft.com/office/officeart/2005/8/layout/lProcess3"/>
    <dgm:cxn modelId="{C5F64D55-659E-4849-9F13-09F9AABFD4B9}" type="presParOf" srcId="{69E20BAD-8427-4568-989A-D1521F2A1021}" destId="{BB59CB46-7F81-4482-BEC8-08636B3AC128}" srcOrd="1" destOrd="0" presId="urn:microsoft.com/office/officeart/2005/8/layout/lProcess3"/>
    <dgm:cxn modelId="{81C4B2EF-11F9-4EEB-91F7-AC0077D63AC4}" type="presParOf" srcId="{69E20BAD-8427-4568-989A-D1521F2A1021}" destId="{8A09AE04-2B63-43A5-A1B3-40E83731FBBD}"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1B5B14-5A39-4718-A82A-5DD3EBEAF5F1}">
      <dsp:nvSpPr>
        <dsp:cNvPr id="0" name=""/>
        <dsp:cNvSpPr/>
      </dsp:nvSpPr>
      <dsp:spPr>
        <a:xfrm>
          <a:off x="1071" y="151523"/>
          <a:ext cx="2150268" cy="86010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24130" rIns="0" bIns="24130" numCol="1" spcCol="1270" anchor="ctr" anchorCtr="0">
          <a:noAutofit/>
        </a:bodyPr>
        <a:lstStyle/>
        <a:p>
          <a:pPr marL="0" lvl="0" indent="0" algn="ctr" defTabSz="1689100">
            <a:lnSpc>
              <a:spcPct val="90000"/>
            </a:lnSpc>
            <a:spcBef>
              <a:spcPct val="0"/>
            </a:spcBef>
            <a:spcAft>
              <a:spcPct val="35000"/>
            </a:spcAft>
            <a:buNone/>
          </a:pPr>
          <a:r>
            <a:rPr lang="en-US" sz="3800" kern="1200" dirty="0"/>
            <a:t>HBase</a:t>
          </a:r>
        </a:p>
      </dsp:txBody>
      <dsp:txXfrm>
        <a:off x="431125" y="151523"/>
        <a:ext cx="1290161" cy="860107"/>
      </dsp:txXfrm>
    </dsp:sp>
    <dsp:sp modelId="{77892BCE-4D3F-42F2-A802-78B10462B02F}">
      <dsp:nvSpPr>
        <dsp:cNvPr id="0" name=""/>
        <dsp:cNvSpPr/>
      </dsp:nvSpPr>
      <dsp:spPr>
        <a:xfrm>
          <a:off x="1871805" y="224632"/>
          <a:ext cx="1784723" cy="71388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Queries against defined tables</a:t>
          </a:r>
        </a:p>
      </dsp:txBody>
      <dsp:txXfrm>
        <a:off x="2228750" y="224632"/>
        <a:ext cx="1070834" cy="713889"/>
      </dsp:txXfrm>
    </dsp:sp>
    <dsp:sp modelId="{7AD645E2-52B5-48A1-948B-5AA402D01C6F}">
      <dsp:nvSpPr>
        <dsp:cNvPr id="0" name=""/>
        <dsp:cNvSpPr/>
      </dsp:nvSpPr>
      <dsp:spPr>
        <a:xfrm>
          <a:off x="1071" y="1132046"/>
          <a:ext cx="2150268" cy="86010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24130" rIns="0" bIns="24130" numCol="1" spcCol="1270" anchor="ctr" anchorCtr="0">
          <a:noAutofit/>
        </a:bodyPr>
        <a:lstStyle/>
        <a:p>
          <a:pPr marL="0" lvl="0" indent="0" algn="ctr" defTabSz="1689100">
            <a:lnSpc>
              <a:spcPct val="90000"/>
            </a:lnSpc>
            <a:spcBef>
              <a:spcPct val="0"/>
            </a:spcBef>
            <a:spcAft>
              <a:spcPct val="35000"/>
            </a:spcAft>
            <a:buNone/>
          </a:pPr>
          <a:r>
            <a:rPr lang="en-US" sz="3800" kern="1200" dirty="0"/>
            <a:t>Hive</a:t>
          </a:r>
        </a:p>
      </dsp:txBody>
      <dsp:txXfrm>
        <a:off x="431125" y="1132046"/>
        <a:ext cx="1290161" cy="860107"/>
      </dsp:txXfrm>
    </dsp:sp>
    <dsp:sp modelId="{598135AD-C512-4C12-A822-300ADB742486}">
      <dsp:nvSpPr>
        <dsp:cNvPr id="0" name=""/>
        <dsp:cNvSpPr/>
      </dsp:nvSpPr>
      <dsp:spPr>
        <a:xfrm>
          <a:off x="1871805" y="1205155"/>
          <a:ext cx="1784723" cy="71388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SQL-based language</a:t>
          </a:r>
        </a:p>
      </dsp:txBody>
      <dsp:txXfrm>
        <a:off x="2228750" y="1205155"/>
        <a:ext cx="1070834" cy="713889"/>
      </dsp:txXfrm>
    </dsp:sp>
    <dsp:sp modelId="{F5B8B6A3-2193-4A48-9456-0B660EACC946}">
      <dsp:nvSpPr>
        <dsp:cNvPr id="0" name=""/>
        <dsp:cNvSpPr/>
      </dsp:nvSpPr>
      <dsp:spPr>
        <a:xfrm>
          <a:off x="1071" y="2112568"/>
          <a:ext cx="2150268" cy="86010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24130" rIns="0" bIns="24130" numCol="1" spcCol="1270" anchor="ctr" anchorCtr="0">
          <a:noAutofit/>
        </a:bodyPr>
        <a:lstStyle/>
        <a:p>
          <a:pPr marL="0" lvl="0" indent="0" algn="ctr" defTabSz="1689100">
            <a:lnSpc>
              <a:spcPct val="90000"/>
            </a:lnSpc>
            <a:spcBef>
              <a:spcPct val="0"/>
            </a:spcBef>
            <a:spcAft>
              <a:spcPct val="35000"/>
            </a:spcAft>
            <a:buNone/>
          </a:pPr>
          <a:r>
            <a:rPr lang="en-US" sz="3800" kern="1200" dirty="0"/>
            <a:t>Pig</a:t>
          </a:r>
        </a:p>
      </dsp:txBody>
      <dsp:txXfrm>
        <a:off x="431125" y="2112568"/>
        <a:ext cx="1290161" cy="860107"/>
      </dsp:txXfrm>
    </dsp:sp>
    <dsp:sp modelId="{8A09AE04-2B63-43A5-A1B3-40E83731FBBD}">
      <dsp:nvSpPr>
        <dsp:cNvPr id="0" name=""/>
        <dsp:cNvSpPr/>
      </dsp:nvSpPr>
      <dsp:spPr>
        <a:xfrm>
          <a:off x="1871805" y="2185677"/>
          <a:ext cx="1784723" cy="71388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t>Data flow language</a:t>
          </a:r>
        </a:p>
      </dsp:txBody>
      <dsp:txXfrm>
        <a:off x="2228750" y="2185677"/>
        <a:ext cx="1070834" cy="71388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a:t>CIE 504: Big Data</a:t>
            </a: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A55D4E4E-D7F4-4342-9EAF-DBEC3793E7CE}" type="datetimeFigureOut">
              <a:rPr lang="en-US" smtClean="0"/>
              <a:t>12/20/2020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nl-NL"/>
              <a:t>Lect 8: Hadoop Echo System - Hive</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C5821BEC-D180-4355-9A23-992982F518C6}" type="slidenum">
              <a:rPr lang="en-US" smtClean="0"/>
              <a:t>‹#›</a:t>
            </a:fld>
            <a:endParaRPr lang="en-US"/>
          </a:p>
        </p:txBody>
      </p:sp>
    </p:spTree>
    <p:extLst>
      <p:ext uri="{BB962C8B-B14F-4D97-AF65-F5344CB8AC3E}">
        <p14:creationId xmlns:p14="http://schemas.microsoft.com/office/powerpoint/2010/main" val="368582028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a:t>CIE 504: Big Data</a:t>
            </a:r>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70E4BCE7-09DF-42B1-8FB0-2E4C2F9C0986}" type="datetimeFigureOut">
              <a:rPr lang="en-US" smtClean="0"/>
              <a:t>12/19/2020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r>
              <a:rPr lang="nl-NL"/>
              <a:t>Lect 8: Hadoop Echo System - Hive</a:t>
            </a: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8D95B7C-6CF9-43D7-BE59-00ACFCE4D165}" type="slidenum">
              <a:rPr lang="en-US" smtClean="0"/>
              <a:t>‹#›</a:t>
            </a:fld>
            <a:endParaRPr lang="en-US"/>
          </a:p>
        </p:txBody>
      </p:sp>
    </p:spTree>
    <p:extLst>
      <p:ext uri="{BB962C8B-B14F-4D97-AF65-F5344CB8AC3E}">
        <p14:creationId xmlns:p14="http://schemas.microsoft.com/office/powerpoint/2010/main" val="2080809252"/>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mahout.apache.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CIE 504: Big Data</a:t>
            </a:r>
          </a:p>
        </p:txBody>
      </p:sp>
      <p:sp>
        <p:nvSpPr>
          <p:cNvPr id="5" name="Date Placeholder 4"/>
          <p:cNvSpPr>
            <a:spLocks noGrp="1"/>
          </p:cNvSpPr>
          <p:nvPr>
            <p:ph type="dt" idx="11"/>
          </p:nvPr>
        </p:nvSpPr>
        <p:spPr/>
        <p:txBody>
          <a:bodyPr/>
          <a:lstStyle/>
          <a:p>
            <a:fld id="{7BBF71AE-AD68-4862-8127-C79CECB8A7D1}" type="datetime1">
              <a:rPr lang="en-US" smtClean="0"/>
              <a:t>12/19/2020</a:t>
            </a:fld>
            <a:endParaRPr lang="en-US"/>
          </a:p>
        </p:txBody>
      </p:sp>
      <p:sp>
        <p:nvSpPr>
          <p:cNvPr id="6" name="Footer Placeholder 5"/>
          <p:cNvSpPr>
            <a:spLocks noGrp="1"/>
          </p:cNvSpPr>
          <p:nvPr>
            <p:ph type="ftr" sz="quarter" idx="12"/>
          </p:nvPr>
        </p:nvSpPr>
        <p:spPr/>
        <p:txBody>
          <a:bodyPr/>
          <a:lstStyle/>
          <a:p>
            <a:r>
              <a:rPr lang="nl-NL"/>
              <a:t>Lect 8: Hadoop Echo System - Hive</a:t>
            </a:r>
            <a:endParaRPr lang="en-US"/>
          </a:p>
        </p:txBody>
      </p:sp>
      <p:sp>
        <p:nvSpPr>
          <p:cNvPr id="7" name="Slide Number Placeholder 6"/>
          <p:cNvSpPr>
            <a:spLocks noGrp="1"/>
          </p:cNvSpPr>
          <p:nvPr>
            <p:ph type="sldNum" sz="quarter" idx="13"/>
          </p:nvPr>
        </p:nvSpPr>
        <p:spPr/>
        <p:txBody>
          <a:bodyPr/>
          <a:lstStyle/>
          <a:p>
            <a:fld id="{08D95B7C-6CF9-43D7-BE59-00ACFCE4D165}" type="slidenum">
              <a:rPr lang="en-US" smtClean="0"/>
              <a:t>1</a:t>
            </a:fld>
            <a:endParaRPr lang="en-US"/>
          </a:p>
        </p:txBody>
      </p:sp>
    </p:spTree>
    <p:extLst>
      <p:ext uri="{BB962C8B-B14F-4D97-AF65-F5344CB8AC3E}">
        <p14:creationId xmlns:p14="http://schemas.microsoft.com/office/powerpoint/2010/main" val="3402767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432" tIns="45716" rIns="91432" bIns="45716">
            <a:normAutofit/>
          </a:bodyPr>
          <a:lstStyle/>
          <a:p>
            <a:pPr defTabSz="966443">
              <a:defRPr/>
            </a:pPr>
            <a:r>
              <a:rPr lang="en-US" dirty="0"/>
              <a:t>The topics covered in this lesson are listed.  </a:t>
            </a:r>
          </a:p>
        </p:txBody>
      </p:sp>
      <p:sp>
        <p:nvSpPr>
          <p:cNvPr id="4" name="Footer Placeholder 3"/>
          <p:cNvSpPr>
            <a:spLocks noGrp="1"/>
          </p:cNvSpPr>
          <p:nvPr>
            <p:ph type="ftr" sz="quarter" idx="10"/>
          </p:nvPr>
        </p:nvSpPr>
        <p:spPr/>
        <p:txBody>
          <a:bodyPr lIns="91432" tIns="45716" rIns="91432" bIns="45716"/>
          <a:lstStyle/>
          <a:p>
            <a:pPr>
              <a:defRPr/>
            </a:pPr>
            <a:r>
              <a:rPr lang="nl-NL"/>
              <a:t>Lect 8: Hadoop Echo System - Hive</a:t>
            </a:r>
            <a:endParaRPr lang="en-US" dirty="0"/>
          </a:p>
        </p:txBody>
      </p:sp>
      <p:sp>
        <p:nvSpPr>
          <p:cNvPr id="5" name="Slide Number Placeholder 4"/>
          <p:cNvSpPr>
            <a:spLocks noGrp="1"/>
          </p:cNvSpPr>
          <p:nvPr>
            <p:ph type="sldNum" sz="quarter" idx="11"/>
          </p:nvPr>
        </p:nvSpPr>
        <p:spPr/>
        <p:txBody>
          <a:bodyPr lIns="91432" tIns="45716" rIns="91432" bIns="45716"/>
          <a:lstStyle/>
          <a:p>
            <a:pPr>
              <a:defRPr/>
            </a:pPr>
            <a:fld id="{80249327-EC2F-4096-8D35-6B76097739FC}" type="slidenum">
              <a:rPr lang="en-US" smtClean="0"/>
              <a:pPr>
                <a:defRPr/>
              </a:pPr>
              <a:t>2</a:t>
            </a:fld>
            <a:endParaRPr lang="en-US" dirty="0"/>
          </a:p>
        </p:txBody>
      </p:sp>
      <p:sp>
        <p:nvSpPr>
          <p:cNvPr id="6" name="Date Placeholder 5"/>
          <p:cNvSpPr>
            <a:spLocks noGrp="1"/>
          </p:cNvSpPr>
          <p:nvPr>
            <p:ph type="dt" idx="12"/>
          </p:nvPr>
        </p:nvSpPr>
        <p:spPr/>
        <p:txBody>
          <a:bodyPr/>
          <a:lstStyle/>
          <a:p>
            <a:fld id="{C5831696-CC12-432B-A1EE-73D11B901BAE}" type="datetime1">
              <a:rPr lang="en-US" smtClean="0"/>
              <a:t>12/19/2020</a:t>
            </a:fld>
            <a:endParaRPr lang="en-US"/>
          </a:p>
        </p:txBody>
      </p:sp>
      <p:sp>
        <p:nvSpPr>
          <p:cNvPr id="7" name="Header Placeholder 6"/>
          <p:cNvSpPr>
            <a:spLocks noGrp="1"/>
          </p:cNvSpPr>
          <p:nvPr>
            <p:ph type="hdr" sz="quarter" idx="13"/>
          </p:nvPr>
        </p:nvSpPr>
        <p:spPr/>
        <p:txBody>
          <a:bodyPr/>
          <a:lstStyle/>
          <a:p>
            <a:r>
              <a:rPr lang="en-US"/>
              <a:t>CIE 504: Big Data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2"/>
            <a:r>
              <a:rPr lang="en-US" dirty="0"/>
              <a:t>These</a:t>
            </a:r>
            <a:r>
              <a:rPr lang="en-US" baseline="0" dirty="0"/>
              <a:t> </a:t>
            </a:r>
            <a:r>
              <a:rPr lang="en-US" dirty="0"/>
              <a:t>interfaces build on core Hadoop to support different styles of interaction with the data stored in HDFS. All are layered over HDFS and MapReduce.</a:t>
            </a:r>
          </a:p>
          <a:p>
            <a:pPr marL="0" lvl="2"/>
            <a:r>
              <a:rPr lang="en-US" b="1" dirty="0"/>
              <a:t>Pig</a:t>
            </a:r>
            <a:r>
              <a:rPr lang="en-US" dirty="0"/>
              <a:t> is a data flow language and execution environment on top of Hadoop. </a:t>
            </a:r>
          </a:p>
          <a:p>
            <a:pPr marL="0" lvl="2"/>
            <a:r>
              <a:rPr lang="en-US" b="1" dirty="0"/>
              <a:t>Hive</a:t>
            </a:r>
            <a:r>
              <a:rPr lang="en-US" dirty="0"/>
              <a:t> (HiveQL) is an SQL-like query language for building MapReduce jobs.</a:t>
            </a:r>
          </a:p>
          <a:p>
            <a:pPr marL="0" lvl="2"/>
            <a:r>
              <a:rPr lang="en-US" b="1" dirty="0"/>
              <a:t>HBase</a:t>
            </a:r>
            <a:r>
              <a:rPr lang="en-US" dirty="0"/>
              <a:t> is a column-oriented database running over HDFS and supporting MapReduce and point queries.</a:t>
            </a:r>
            <a:r>
              <a:rPr lang="en-US" b="1" baseline="0" dirty="0"/>
              <a:t> </a:t>
            </a:r>
          </a:p>
          <a:p>
            <a:pPr marL="0" lvl="2"/>
            <a:r>
              <a:rPr lang="en-US" b="1" dirty="0"/>
              <a:t>HBase </a:t>
            </a:r>
            <a:r>
              <a:rPr lang="en-US" dirty="0"/>
              <a:t>depends on </a:t>
            </a:r>
            <a:r>
              <a:rPr lang="en-US" b="1" dirty="0"/>
              <a:t>Zookeeper</a:t>
            </a:r>
            <a:r>
              <a:rPr lang="en-US" dirty="0"/>
              <a:t>, a coordination service for building distributed applications. We won’t be discussion Zookeeper</a:t>
            </a:r>
            <a:r>
              <a:rPr lang="en-US" baseline="0" dirty="0"/>
              <a:t> in this course except to say that it exists.</a:t>
            </a:r>
            <a:endParaRPr lang="en-US" dirty="0"/>
          </a:p>
          <a:p>
            <a:pPr marL="0" lvl="2"/>
            <a:r>
              <a:rPr lang="en-US" b="1" dirty="0"/>
              <a:t>Mahout </a:t>
            </a:r>
            <a:r>
              <a:rPr lang="en-US" b="0" dirty="0"/>
              <a:t>is </a:t>
            </a:r>
            <a:r>
              <a:rPr lang="en-US" dirty="0"/>
              <a:t>a project</a:t>
            </a:r>
            <a:r>
              <a:rPr lang="en-US" baseline="0" dirty="0"/>
              <a:t> </a:t>
            </a:r>
            <a:r>
              <a:rPr lang="en-US" dirty="0"/>
              <a:t>to build scalable, machine learning systems by packaging machine learning algorithms as an executable library. You can specify input and output sources in HDFS to the algorithms, for example: each algorithm can take different parameters.</a:t>
            </a:r>
          </a:p>
          <a:p>
            <a:pPr marL="0" lvl="2"/>
            <a:r>
              <a:rPr lang="en-US" dirty="0"/>
              <a:t>Mahout is still in early development (0.7 is the latest release). More information is available at </a:t>
            </a:r>
            <a:r>
              <a:rPr lang="en-US" dirty="0">
                <a:hlinkClick r:id="rId3"/>
              </a:rPr>
              <a:t>http://mahout.apache.org/</a:t>
            </a:r>
            <a:endParaRPr lang="en-US" dirty="0"/>
          </a:p>
          <a:p>
            <a:pPr marL="0" lvl="2"/>
            <a:endParaRPr lang="en-US" dirty="0"/>
          </a:p>
          <a:p>
            <a:endParaRPr lang="en-US" dirty="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5</a:t>
            </a:fld>
            <a:endParaRPr lang="en-US"/>
          </a:p>
        </p:txBody>
      </p:sp>
      <p:sp>
        <p:nvSpPr>
          <p:cNvPr id="7" name="Footer Placeholder 6"/>
          <p:cNvSpPr>
            <a:spLocks noGrp="1"/>
          </p:cNvSpPr>
          <p:nvPr>
            <p:ph type="ftr" sz="quarter" idx="11"/>
          </p:nvPr>
        </p:nvSpPr>
        <p:spPr/>
        <p:txBody>
          <a:bodyPr/>
          <a:lstStyle/>
          <a:p>
            <a:pPr>
              <a:defRPr/>
            </a:pPr>
            <a:r>
              <a:rPr lang="nl-NL"/>
              <a:t>Lect 7: Hadoop Echo System - Pig</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Pig and Hive, the presence</a:t>
            </a:r>
            <a:r>
              <a:rPr lang="en-US" baseline="0" dirty="0"/>
              <a:t> of HDFS is very noticeable. </a:t>
            </a:r>
          </a:p>
          <a:p>
            <a:r>
              <a:rPr lang="en-US" baseline="0" dirty="0"/>
              <a:t>Pig, for example, directly supports most of the Hadoop file system commands. </a:t>
            </a:r>
          </a:p>
          <a:p>
            <a:r>
              <a:rPr lang="en-US" baseline="0" dirty="0"/>
              <a:t>Likewise, Hive can access data whether it’s local or stored in an HDFS. </a:t>
            </a:r>
          </a:p>
          <a:p>
            <a:r>
              <a:rPr lang="en-US" baseline="0" dirty="0"/>
              <a:t>In either case, data can usually be specified via an HDFS URL (hdfs://&lt;namenode&gt;/path&gt;). In the case of HBase, however, Hadoop is mostly hidden in the HBase framework, and HBase provides data to the client</a:t>
            </a:r>
            <a:r>
              <a:rPr lang="en-US" dirty="0"/>
              <a:t> via</a:t>
            </a:r>
            <a:r>
              <a:rPr lang="en-US" baseline="0" dirty="0"/>
              <a:t> a programmatic interface (usually Java).</a:t>
            </a:r>
          </a:p>
          <a:p>
            <a:r>
              <a:rPr lang="en-US" baseline="0" dirty="0"/>
              <a:t>Via these interfaces, a Data Scientist can focus on manipulating large datasets without concerning themselves with the inner working of Hadoop. Of course, a Data Scientist must be aware of the constraints associated with using Hadoop for data storage, but doesn’t need to know the exact Hadoop command to check the file system. </a:t>
            </a:r>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6</a:t>
            </a:fld>
            <a:endParaRPr lang="en-US"/>
          </a:p>
        </p:txBody>
      </p:sp>
      <p:sp>
        <p:nvSpPr>
          <p:cNvPr id="7" name="Footer Placeholder 6"/>
          <p:cNvSpPr>
            <a:spLocks noGrp="1"/>
          </p:cNvSpPr>
          <p:nvPr>
            <p:ph type="ftr" sz="quarter" idx="11"/>
          </p:nvPr>
        </p:nvSpPr>
        <p:spPr/>
        <p:txBody>
          <a:bodyPr/>
          <a:lstStyle/>
          <a:p>
            <a:pPr>
              <a:defRPr/>
            </a:pPr>
            <a:r>
              <a:rPr lang="nl-NL"/>
              <a:t>Lect 7: Hadoop Echo System - Pig</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itchFamily="34" charset="0"/>
                <a:ea typeface="ＭＳ Ｐゴシック" pitchFamily="34" charset="-128"/>
              </a:defRPr>
            </a:lvl1pPr>
            <a:lvl2pPr marL="742950" indent="-285750">
              <a:defRPr>
                <a:solidFill>
                  <a:schemeClr val="tx1"/>
                </a:solidFill>
                <a:latin typeface="Trebuchet MS" pitchFamily="34" charset="0"/>
                <a:ea typeface="ＭＳ Ｐゴシック" pitchFamily="34" charset="-128"/>
              </a:defRPr>
            </a:lvl2pPr>
            <a:lvl3pPr marL="1143000" indent="-228600">
              <a:defRPr>
                <a:solidFill>
                  <a:schemeClr val="tx1"/>
                </a:solidFill>
                <a:latin typeface="Trebuchet MS" pitchFamily="34" charset="0"/>
                <a:ea typeface="ＭＳ Ｐゴシック" pitchFamily="34" charset="-128"/>
              </a:defRPr>
            </a:lvl3pPr>
            <a:lvl4pPr marL="1600200" indent="-228600">
              <a:defRPr>
                <a:solidFill>
                  <a:schemeClr val="tx1"/>
                </a:solidFill>
                <a:latin typeface="Trebuchet MS" pitchFamily="34" charset="0"/>
                <a:ea typeface="ＭＳ Ｐゴシック" pitchFamily="34" charset="-128"/>
              </a:defRPr>
            </a:lvl4pPr>
            <a:lvl5pPr marL="2057400" indent="-228600">
              <a:defRPr>
                <a:solidFill>
                  <a:schemeClr val="tx1"/>
                </a:solidFill>
                <a:latin typeface="Trebuchet MS" pitchFamily="34" charset="0"/>
                <a:ea typeface="ＭＳ Ｐゴシック" pitchFamily="34" charset="-128"/>
              </a:defRPr>
            </a:lvl5pPr>
            <a:lvl6pPr marL="2514600" indent="-228600" fontAlgn="base">
              <a:spcBef>
                <a:spcPct val="0"/>
              </a:spcBef>
              <a:spcAft>
                <a:spcPct val="0"/>
              </a:spcAft>
              <a:defRPr>
                <a:solidFill>
                  <a:schemeClr val="tx1"/>
                </a:solidFill>
                <a:latin typeface="Trebuchet MS" pitchFamily="34" charset="0"/>
                <a:ea typeface="ＭＳ Ｐゴシック" pitchFamily="34" charset="-128"/>
              </a:defRPr>
            </a:lvl6pPr>
            <a:lvl7pPr marL="2971800" indent="-228600" fontAlgn="base">
              <a:spcBef>
                <a:spcPct val="0"/>
              </a:spcBef>
              <a:spcAft>
                <a:spcPct val="0"/>
              </a:spcAft>
              <a:defRPr>
                <a:solidFill>
                  <a:schemeClr val="tx1"/>
                </a:solidFill>
                <a:latin typeface="Trebuchet MS" pitchFamily="34" charset="0"/>
                <a:ea typeface="ＭＳ Ｐゴシック" pitchFamily="34" charset="-128"/>
              </a:defRPr>
            </a:lvl7pPr>
            <a:lvl8pPr marL="3429000" indent="-228600" fontAlgn="base">
              <a:spcBef>
                <a:spcPct val="0"/>
              </a:spcBef>
              <a:spcAft>
                <a:spcPct val="0"/>
              </a:spcAft>
              <a:defRPr>
                <a:solidFill>
                  <a:schemeClr val="tx1"/>
                </a:solidFill>
                <a:latin typeface="Trebuchet MS" pitchFamily="34" charset="0"/>
                <a:ea typeface="ＭＳ Ｐゴシック" pitchFamily="34" charset="-128"/>
              </a:defRPr>
            </a:lvl8pPr>
            <a:lvl9pPr marL="3886200" indent="-228600" fontAlgn="base">
              <a:spcBef>
                <a:spcPct val="0"/>
              </a:spcBef>
              <a:spcAft>
                <a:spcPct val="0"/>
              </a:spcAft>
              <a:defRPr>
                <a:solidFill>
                  <a:schemeClr val="tx1"/>
                </a:solidFill>
                <a:latin typeface="Trebuchet MS" pitchFamily="34" charset="0"/>
                <a:ea typeface="ＭＳ Ｐゴシック" pitchFamily="34" charset="-128"/>
              </a:defRPr>
            </a:lvl9pPr>
          </a:lstStyle>
          <a:p>
            <a:fld id="{EE6E6855-91BA-4CC6-92C9-91833AC8C91E}" type="slidenum">
              <a:rPr lang="en-US" altLang="en-US">
                <a:latin typeface="Calibri" pitchFamily="34" charset="0"/>
              </a:rPr>
              <a:pPr/>
              <a:t>8</a:t>
            </a:fld>
            <a:endParaRPr lang="en-US" altLang="en-US">
              <a:latin typeface="Calibri" pitchFamily="34" charset="0"/>
            </a:endParaRPr>
          </a:p>
        </p:txBody>
      </p:sp>
      <p:sp>
        <p:nvSpPr>
          <p:cNvPr id="53251" name="Rectangle 1"/>
          <p:cNvSpPr txBox="1">
            <a:spLocks noGrp="1" noRot="1" noChangeAspect="1" noChangeArrowheads="1" noTextEdit="1"/>
          </p:cNvSpPr>
          <p:nvPr>
            <p:ph type="sldImg"/>
          </p:nvPr>
        </p:nvSpPr>
        <p:spPr bwMode="auto">
          <a:xfrm>
            <a:off x="0" y="0"/>
            <a:ext cx="4832350" cy="3624263"/>
          </a:xfrm>
          <a:solidFill>
            <a:srgbClr val="FFFFFF"/>
          </a:solidFill>
          <a:ln>
            <a:solidFill>
              <a:srgbClr val="000000"/>
            </a:solidFill>
            <a:miter lim="800000"/>
            <a:headEnd/>
            <a:tailEnd/>
          </a:ln>
        </p:spPr>
      </p:sp>
      <p:sp>
        <p:nvSpPr>
          <p:cNvPr id="25602" name="Rectangle 2"/>
          <p:cNvSpPr txBox="1">
            <a:spLocks noGrp="1" noChangeArrowheads="1"/>
          </p:cNvSpPr>
          <p:nvPr>
            <p:ph type="body" idx="1"/>
          </p:nvPr>
        </p:nvSpPr>
        <p:spPr bwMode="auto">
          <a:xfrm>
            <a:off x="954088" y="4570413"/>
            <a:ext cx="5407025" cy="4332287"/>
          </a:xfrm>
          <a:ln>
            <a:round/>
            <a:headEnd/>
            <a:tailEnd/>
          </a:ln>
        </p:spPr>
        <p:txBody>
          <a:bodyPr wrap="none" numCol="1" anchor="ctr" anchorCtr="0" compatLnSpc="1">
            <a:prstTxWarp prst="textNoShape">
              <a:avLst/>
            </a:prstTxWarp>
          </a:bodyPr>
          <a:lstStyle/>
          <a:p>
            <a:pPr marL="241300" indent="-241300" defTabSz="965200">
              <a:spcBef>
                <a:spcPct val="0"/>
              </a:spcBef>
            </a:pPr>
            <a:endParaRPr lang="en-US" altLang="en-US"/>
          </a:p>
          <a:p>
            <a:pPr marL="241300" indent="-241300" defTabSz="965200">
              <a:spcBef>
                <a:spcPct val="0"/>
              </a:spcBef>
            </a:pPr>
            <a:endParaRPr lang="en-US" altLang="en-US"/>
          </a:p>
          <a:p>
            <a:pPr marL="241300" indent="-241300" defTabSz="965200">
              <a:spcBef>
                <a:spcPct val="0"/>
              </a:spcBef>
            </a:pPr>
            <a:endParaRPr lang="en-US" altLang="en-US"/>
          </a:p>
        </p:txBody>
      </p:sp>
      <p:sp>
        <p:nvSpPr>
          <p:cNvPr id="53253"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itchFamily="34" charset="0"/>
                <a:ea typeface="ＭＳ Ｐゴシック" pitchFamily="34" charset="-128"/>
              </a:defRPr>
            </a:lvl1pPr>
            <a:lvl2pPr marL="742950" indent="-285750">
              <a:defRPr>
                <a:solidFill>
                  <a:schemeClr val="tx1"/>
                </a:solidFill>
                <a:latin typeface="Trebuchet MS" pitchFamily="34" charset="0"/>
                <a:ea typeface="ＭＳ Ｐゴシック" pitchFamily="34" charset="-128"/>
              </a:defRPr>
            </a:lvl2pPr>
            <a:lvl3pPr marL="1143000" indent="-228600">
              <a:defRPr>
                <a:solidFill>
                  <a:schemeClr val="tx1"/>
                </a:solidFill>
                <a:latin typeface="Trebuchet MS" pitchFamily="34" charset="0"/>
                <a:ea typeface="ＭＳ Ｐゴシック" pitchFamily="34" charset="-128"/>
              </a:defRPr>
            </a:lvl3pPr>
            <a:lvl4pPr marL="1600200" indent="-228600">
              <a:defRPr>
                <a:solidFill>
                  <a:schemeClr val="tx1"/>
                </a:solidFill>
                <a:latin typeface="Trebuchet MS" pitchFamily="34" charset="0"/>
                <a:ea typeface="ＭＳ Ｐゴシック" pitchFamily="34" charset="-128"/>
              </a:defRPr>
            </a:lvl4pPr>
            <a:lvl5pPr marL="2057400" indent="-228600">
              <a:defRPr>
                <a:solidFill>
                  <a:schemeClr val="tx1"/>
                </a:solidFill>
                <a:latin typeface="Trebuchet MS" pitchFamily="34" charset="0"/>
                <a:ea typeface="ＭＳ Ｐゴシック" pitchFamily="34" charset="-128"/>
              </a:defRPr>
            </a:lvl5pPr>
            <a:lvl6pPr marL="2514600" indent="-228600" fontAlgn="base">
              <a:spcBef>
                <a:spcPct val="0"/>
              </a:spcBef>
              <a:spcAft>
                <a:spcPct val="0"/>
              </a:spcAft>
              <a:defRPr>
                <a:solidFill>
                  <a:schemeClr val="tx1"/>
                </a:solidFill>
                <a:latin typeface="Trebuchet MS" pitchFamily="34" charset="0"/>
                <a:ea typeface="ＭＳ Ｐゴシック" pitchFamily="34" charset="-128"/>
              </a:defRPr>
            </a:lvl6pPr>
            <a:lvl7pPr marL="2971800" indent="-228600" fontAlgn="base">
              <a:spcBef>
                <a:spcPct val="0"/>
              </a:spcBef>
              <a:spcAft>
                <a:spcPct val="0"/>
              </a:spcAft>
              <a:defRPr>
                <a:solidFill>
                  <a:schemeClr val="tx1"/>
                </a:solidFill>
                <a:latin typeface="Trebuchet MS" pitchFamily="34" charset="0"/>
                <a:ea typeface="ＭＳ Ｐゴシック" pitchFamily="34" charset="-128"/>
              </a:defRPr>
            </a:lvl7pPr>
            <a:lvl8pPr marL="3429000" indent="-228600" fontAlgn="base">
              <a:spcBef>
                <a:spcPct val="0"/>
              </a:spcBef>
              <a:spcAft>
                <a:spcPct val="0"/>
              </a:spcAft>
              <a:defRPr>
                <a:solidFill>
                  <a:schemeClr val="tx1"/>
                </a:solidFill>
                <a:latin typeface="Trebuchet MS" pitchFamily="34" charset="0"/>
                <a:ea typeface="ＭＳ Ｐゴシック" pitchFamily="34" charset="-128"/>
              </a:defRPr>
            </a:lvl8pPr>
            <a:lvl9pPr marL="3886200" indent="-228600" fontAlgn="base">
              <a:spcBef>
                <a:spcPct val="0"/>
              </a:spcBef>
              <a:spcAft>
                <a:spcPct val="0"/>
              </a:spcAft>
              <a:defRPr>
                <a:solidFill>
                  <a:schemeClr val="tx1"/>
                </a:solidFill>
                <a:latin typeface="Trebuchet MS" pitchFamily="34" charset="0"/>
                <a:ea typeface="ＭＳ Ｐゴシック" pitchFamily="34" charset="-128"/>
              </a:defRPr>
            </a:lvl9pPr>
          </a:lstStyle>
          <a:p>
            <a:fld id="{161C3000-5413-40EE-835D-80CC2691D87E}" type="datetime1">
              <a:rPr lang="en-US" altLang="en-US">
                <a:latin typeface="Calibri" pitchFamily="34" charset="0"/>
              </a:rPr>
              <a:pPr/>
              <a:t>12/19/2020</a:t>
            </a:fld>
            <a:endParaRPr lang="en-US" altLang="en-US">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a:t>
            </a:r>
            <a:r>
              <a:rPr lang="en-US" baseline="0" dirty="0"/>
              <a:t>  most traditional DBMS, the database description (or schema) is read and applied when the data is loaded. If the data doesn’t match the schema (specifically, the table into which it is read), then the load fails. This is often called “Schema on Write.” </a:t>
            </a:r>
          </a:p>
          <a:p>
            <a:r>
              <a:rPr lang="en-US" baseline="0" dirty="0"/>
              <a:t>Hive, on the other hand, doesn’t attempt to apply the schema until the data is actually read when someone issues a query. This results in fast loads as well as supporting multiple schemas for the same data (only defining as many variables as needed for your particular</a:t>
            </a:r>
            <a:r>
              <a:rPr lang="en-US" dirty="0"/>
              <a:t> </a:t>
            </a:r>
            <a:r>
              <a:rPr lang="en-US" baseline="0" dirty="0"/>
              <a:t>analysis). In addition, the actual format of the data may not be known because queries against the data haven’t been defined. </a:t>
            </a:r>
          </a:p>
          <a:p>
            <a:r>
              <a:rPr lang="en-US" baseline="0" dirty="0"/>
              <a:t>Updates and transactions aren’t supplied with Hive. Indexes are available as of Summer 2011 in Hive 0.7.  If concurrent access to tables is desired, then the application must roll its own. That said, the Hive project is working towards integration with the HBase project that does provide row updates.  See the Hive project page at &lt;http://hive.apache.org/&gt;  for further details.   </a:t>
            </a:r>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16</a:t>
            </a:fld>
            <a:endParaRPr lang="en-US"/>
          </a:p>
        </p:txBody>
      </p:sp>
      <p:sp>
        <p:nvSpPr>
          <p:cNvPr id="7" name="Footer Placeholder 6"/>
          <p:cNvSpPr>
            <a:spLocks noGrp="1"/>
          </p:cNvSpPr>
          <p:nvPr>
            <p:ph type="ftr" sz="quarter" idx="11"/>
          </p:nvPr>
        </p:nvSpPr>
        <p:spPr/>
        <p:txBody>
          <a:bodyPr/>
          <a:lstStyle/>
          <a:p>
            <a:pPr>
              <a:defRPr/>
            </a:pPr>
            <a:r>
              <a:rPr lang="nl-NL"/>
              <a:t>Lect 8: Hadoop Echo System - Hive</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itchFamily="34" charset="0"/>
                <a:ea typeface="ＭＳ Ｐゴシック" pitchFamily="34" charset="-128"/>
              </a:defRPr>
            </a:lvl1pPr>
            <a:lvl2pPr marL="742950" indent="-285750">
              <a:defRPr>
                <a:solidFill>
                  <a:schemeClr val="tx1"/>
                </a:solidFill>
                <a:latin typeface="Trebuchet MS" pitchFamily="34" charset="0"/>
                <a:ea typeface="ＭＳ Ｐゴシック" pitchFamily="34" charset="-128"/>
              </a:defRPr>
            </a:lvl2pPr>
            <a:lvl3pPr marL="1143000" indent="-228600">
              <a:defRPr>
                <a:solidFill>
                  <a:schemeClr val="tx1"/>
                </a:solidFill>
                <a:latin typeface="Trebuchet MS" pitchFamily="34" charset="0"/>
                <a:ea typeface="ＭＳ Ｐゴシック" pitchFamily="34" charset="-128"/>
              </a:defRPr>
            </a:lvl3pPr>
            <a:lvl4pPr marL="1600200" indent="-228600">
              <a:defRPr>
                <a:solidFill>
                  <a:schemeClr val="tx1"/>
                </a:solidFill>
                <a:latin typeface="Trebuchet MS" pitchFamily="34" charset="0"/>
                <a:ea typeface="ＭＳ Ｐゴシック" pitchFamily="34" charset="-128"/>
              </a:defRPr>
            </a:lvl4pPr>
            <a:lvl5pPr marL="2057400" indent="-228600">
              <a:defRPr>
                <a:solidFill>
                  <a:schemeClr val="tx1"/>
                </a:solidFill>
                <a:latin typeface="Trebuchet MS" pitchFamily="34" charset="0"/>
                <a:ea typeface="ＭＳ Ｐゴシック" pitchFamily="34" charset="-128"/>
              </a:defRPr>
            </a:lvl5pPr>
            <a:lvl6pPr marL="2514600" indent="-228600" fontAlgn="base">
              <a:spcBef>
                <a:spcPct val="0"/>
              </a:spcBef>
              <a:spcAft>
                <a:spcPct val="0"/>
              </a:spcAft>
              <a:defRPr>
                <a:solidFill>
                  <a:schemeClr val="tx1"/>
                </a:solidFill>
                <a:latin typeface="Trebuchet MS" pitchFamily="34" charset="0"/>
                <a:ea typeface="ＭＳ Ｐゴシック" pitchFamily="34" charset="-128"/>
              </a:defRPr>
            </a:lvl6pPr>
            <a:lvl7pPr marL="2971800" indent="-228600" fontAlgn="base">
              <a:spcBef>
                <a:spcPct val="0"/>
              </a:spcBef>
              <a:spcAft>
                <a:spcPct val="0"/>
              </a:spcAft>
              <a:defRPr>
                <a:solidFill>
                  <a:schemeClr val="tx1"/>
                </a:solidFill>
                <a:latin typeface="Trebuchet MS" pitchFamily="34" charset="0"/>
                <a:ea typeface="ＭＳ Ｐゴシック" pitchFamily="34" charset="-128"/>
              </a:defRPr>
            </a:lvl7pPr>
            <a:lvl8pPr marL="3429000" indent="-228600" fontAlgn="base">
              <a:spcBef>
                <a:spcPct val="0"/>
              </a:spcBef>
              <a:spcAft>
                <a:spcPct val="0"/>
              </a:spcAft>
              <a:defRPr>
                <a:solidFill>
                  <a:schemeClr val="tx1"/>
                </a:solidFill>
                <a:latin typeface="Trebuchet MS" pitchFamily="34" charset="0"/>
                <a:ea typeface="ＭＳ Ｐゴシック" pitchFamily="34" charset="-128"/>
              </a:defRPr>
            </a:lvl8pPr>
            <a:lvl9pPr marL="3886200" indent="-228600" fontAlgn="base">
              <a:spcBef>
                <a:spcPct val="0"/>
              </a:spcBef>
              <a:spcAft>
                <a:spcPct val="0"/>
              </a:spcAft>
              <a:defRPr>
                <a:solidFill>
                  <a:schemeClr val="tx1"/>
                </a:solidFill>
                <a:latin typeface="Trebuchet MS" pitchFamily="34" charset="0"/>
                <a:ea typeface="ＭＳ Ｐゴシック" pitchFamily="34" charset="-128"/>
              </a:defRPr>
            </a:lvl9pPr>
          </a:lstStyle>
          <a:p>
            <a:fld id="{BA10053D-B0A5-4F5A-97A0-15E978859605}" type="slidenum">
              <a:rPr lang="en-US" altLang="en-US">
                <a:latin typeface="Calibri" pitchFamily="34" charset="0"/>
              </a:rPr>
              <a:pPr/>
              <a:t>19</a:t>
            </a:fld>
            <a:endParaRPr lang="en-US" altLang="en-US">
              <a:latin typeface="Calibri" pitchFamily="34" charset="0"/>
            </a:endParaRPr>
          </a:p>
        </p:txBody>
      </p:sp>
      <p:sp>
        <p:nvSpPr>
          <p:cNvPr id="34819" name="Rectangle 1"/>
          <p:cNvSpPr txBox="1">
            <a:spLocks noGrp="1" noRot="1" noChangeAspect="1" noChangeArrowheads="1" noTextEdit="1"/>
          </p:cNvSpPr>
          <p:nvPr>
            <p:ph type="sldImg"/>
          </p:nvPr>
        </p:nvSpPr>
        <p:spPr bwMode="auto">
          <a:xfrm>
            <a:off x="152400" y="0"/>
            <a:ext cx="4832350" cy="3624263"/>
          </a:xfrm>
          <a:solidFill>
            <a:srgbClr val="FFFFFF"/>
          </a:solidFill>
          <a:ln>
            <a:solidFill>
              <a:srgbClr val="000000"/>
            </a:solidFill>
            <a:miter lim="800000"/>
            <a:headEnd/>
            <a:tailEnd/>
          </a:ln>
        </p:spPr>
      </p:sp>
      <p:sp>
        <p:nvSpPr>
          <p:cNvPr id="34820" name="Rectangle 2"/>
          <p:cNvSpPr txBox="1">
            <a:spLocks noGrp="1" noChangeArrowheads="1"/>
          </p:cNvSpPr>
          <p:nvPr>
            <p:ph type="body" idx="1"/>
          </p:nvPr>
        </p:nvSpPr>
        <p:spPr bwMode="auto">
          <a:xfrm>
            <a:off x="152400" y="3429000"/>
            <a:ext cx="7162800" cy="571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numCol="1" anchor="ctr" anchorCtr="0" compatLnSpc="1">
            <a:prstTxWarp prst="textNoShape">
              <a:avLst/>
            </a:prstTxWarp>
          </a:bodyPr>
          <a:lstStyle/>
          <a:p>
            <a:pPr defTabSz="965200">
              <a:spcBef>
                <a:spcPct val="0"/>
              </a:spcBef>
            </a:pPr>
            <a:endParaRPr lang="en-US" altLang="en-US" sz="2400"/>
          </a:p>
        </p:txBody>
      </p:sp>
      <p:sp>
        <p:nvSpPr>
          <p:cNvPr id="34821"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itchFamily="34" charset="0"/>
                <a:ea typeface="ＭＳ Ｐゴシック" pitchFamily="34" charset="-128"/>
              </a:defRPr>
            </a:lvl1pPr>
            <a:lvl2pPr marL="742950" indent="-285750">
              <a:defRPr>
                <a:solidFill>
                  <a:schemeClr val="tx1"/>
                </a:solidFill>
                <a:latin typeface="Trebuchet MS" pitchFamily="34" charset="0"/>
                <a:ea typeface="ＭＳ Ｐゴシック" pitchFamily="34" charset="-128"/>
              </a:defRPr>
            </a:lvl2pPr>
            <a:lvl3pPr marL="1143000" indent="-228600">
              <a:defRPr>
                <a:solidFill>
                  <a:schemeClr val="tx1"/>
                </a:solidFill>
                <a:latin typeface="Trebuchet MS" pitchFamily="34" charset="0"/>
                <a:ea typeface="ＭＳ Ｐゴシック" pitchFamily="34" charset="-128"/>
              </a:defRPr>
            </a:lvl3pPr>
            <a:lvl4pPr marL="1600200" indent="-228600">
              <a:defRPr>
                <a:solidFill>
                  <a:schemeClr val="tx1"/>
                </a:solidFill>
                <a:latin typeface="Trebuchet MS" pitchFamily="34" charset="0"/>
                <a:ea typeface="ＭＳ Ｐゴシック" pitchFamily="34" charset="-128"/>
              </a:defRPr>
            </a:lvl4pPr>
            <a:lvl5pPr marL="2057400" indent="-228600">
              <a:defRPr>
                <a:solidFill>
                  <a:schemeClr val="tx1"/>
                </a:solidFill>
                <a:latin typeface="Trebuchet MS" pitchFamily="34" charset="0"/>
                <a:ea typeface="ＭＳ Ｐゴシック" pitchFamily="34" charset="-128"/>
              </a:defRPr>
            </a:lvl5pPr>
            <a:lvl6pPr marL="2514600" indent="-228600" fontAlgn="base">
              <a:spcBef>
                <a:spcPct val="0"/>
              </a:spcBef>
              <a:spcAft>
                <a:spcPct val="0"/>
              </a:spcAft>
              <a:defRPr>
                <a:solidFill>
                  <a:schemeClr val="tx1"/>
                </a:solidFill>
                <a:latin typeface="Trebuchet MS" pitchFamily="34" charset="0"/>
                <a:ea typeface="ＭＳ Ｐゴシック" pitchFamily="34" charset="-128"/>
              </a:defRPr>
            </a:lvl6pPr>
            <a:lvl7pPr marL="2971800" indent="-228600" fontAlgn="base">
              <a:spcBef>
                <a:spcPct val="0"/>
              </a:spcBef>
              <a:spcAft>
                <a:spcPct val="0"/>
              </a:spcAft>
              <a:defRPr>
                <a:solidFill>
                  <a:schemeClr val="tx1"/>
                </a:solidFill>
                <a:latin typeface="Trebuchet MS" pitchFamily="34" charset="0"/>
                <a:ea typeface="ＭＳ Ｐゴシック" pitchFamily="34" charset="-128"/>
              </a:defRPr>
            </a:lvl7pPr>
            <a:lvl8pPr marL="3429000" indent="-228600" fontAlgn="base">
              <a:spcBef>
                <a:spcPct val="0"/>
              </a:spcBef>
              <a:spcAft>
                <a:spcPct val="0"/>
              </a:spcAft>
              <a:defRPr>
                <a:solidFill>
                  <a:schemeClr val="tx1"/>
                </a:solidFill>
                <a:latin typeface="Trebuchet MS" pitchFamily="34" charset="0"/>
                <a:ea typeface="ＭＳ Ｐゴシック" pitchFamily="34" charset="-128"/>
              </a:defRPr>
            </a:lvl8pPr>
            <a:lvl9pPr marL="3886200" indent="-228600" fontAlgn="base">
              <a:spcBef>
                <a:spcPct val="0"/>
              </a:spcBef>
              <a:spcAft>
                <a:spcPct val="0"/>
              </a:spcAft>
              <a:defRPr>
                <a:solidFill>
                  <a:schemeClr val="tx1"/>
                </a:solidFill>
                <a:latin typeface="Trebuchet MS" pitchFamily="34" charset="0"/>
                <a:ea typeface="ＭＳ Ｐゴシック" pitchFamily="34" charset="-128"/>
              </a:defRPr>
            </a:lvl9pPr>
          </a:lstStyle>
          <a:p>
            <a:fld id="{77AC369B-3878-4ABE-8E1F-9FCAE9E7C96D}" type="datetime1">
              <a:rPr lang="en-US" altLang="en-US">
                <a:latin typeface="Calibri" pitchFamily="34" charset="0"/>
              </a:rPr>
              <a:pPr/>
              <a:t>12/19/2020</a:t>
            </a:fld>
            <a:endParaRPr lang="en-US" altLang="en-US">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21C9975-C252-4F8B-9ECD-F01E6CFEEF83}" type="datetime1">
              <a:rPr lang="en-US" smtClean="0"/>
              <a:t>12/19/2020</a:t>
            </a:fld>
            <a:endParaRPr lang="en-US"/>
          </a:p>
        </p:txBody>
      </p:sp>
      <p:sp>
        <p:nvSpPr>
          <p:cNvPr id="5" name="Footer Placeholder 4"/>
          <p:cNvSpPr>
            <a:spLocks noGrp="1"/>
          </p:cNvSpPr>
          <p:nvPr>
            <p:ph type="ftr" sz="quarter" idx="11"/>
          </p:nvPr>
        </p:nvSpPr>
        <p:spPr/>
        <p:txBody>
          <a:bodyPr/>
          <a:lstStyle/>
          <a:p>
            <a:r>
              <a:rPr lang="en-US"/>
              <a:t>Text Analytics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2939354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E6B2B0-E0F9-4AA1-85EC-8A37CA4A14B4}" type="datetime1">
              <a:rPr lang="en-US" smtClean="0"/>
              <a:t>12/19/2020</a:t>
            </a:fld>
            <a:endParaRPr lang="en-US"/>
          </a:p>
        </p:txBody>
      </p:sp>
      <p:sp>
        <p:nvSpPr>
          <p:cNvPr id="5" name="Footer Placeholder 4"/>
          <p:cNvSpPr>
            <a:spLocks noGrp="1"/>
          </p:cNvSpPr>
          <p:nvPr>
            <p:ph type="ftr" sz="quarter" idx="11"/>
          </p:nvPr>
        </p:nvSpPr>
        <p:spPr/>
        <p:txBody>
          <a:bodyPr/>
          <a:lstStyle/>
          <a:p>
            <a:r>
              <a:rPr lang="en-US"/>
              <a:t>Text Analytics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63634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95E956-B4F5-4236-9EC3-1BB9E6D41770}" type="datetime1">
              <a:rPr lang="en-US" smtClean="0"/>
              <a:t>12/19/2020</a:t>
            </a:fld>
            <a:endParaRPr lang="en-US"/>
          </a:p>
        </p:txBody>
      </p:sp>
      <p:sp>
        <p:nvSpPr>
          <p:cNvPr id="5" name="Footer Placeholder 4"/>
          <p:cNvSpPr>
            <a:spLocks noGrp="1"/>
          </p:cNvSpPr>
          <p:nvPr>
            <p:ph type="ftr" sz="quarter" idx="11"/>
          </p:nvPr>
        </p:nvSpPr>
        <p:spPr/>
        <p:txBody>
          <a:bodyPr/>
          <a:lstStyle/>
          <a:p>
            <a:r>
              <a:rPr lang="en-US"/>
              <a:t>Text Analytics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452559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_Freefor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a:xfrm>
            <a:off x="4724400" y="6629400"/>
            <a:ext cx="4191000" cy="228600"/>
          </a:xfrm>
        </p:spPr>
        <p:txBody>
          <a:bodyPr/>
          <a:lstStyle>
            <a:lvl1pPr>
              <a:defRPr/>
            </a:lvl1pPr>
          </a:lstStyle>
          <a:p>
            <a:pPr>
              <a:defRPr/>
            </a:pPr>
            <a:endParaRPr lang="en-US" dirty="0"/>
          </a:p>
        </p:txBody>
      </p:sp>
      <p:sp>
        <p:nvSpPr>
          <p:cNvPr id="4" name="Slide Number Placeholder 5"/>
          <p:cNvSpPr>
            <a:spLocks noGrp="1"/>
          </p:cNvSpPr>
          <p:nvPr>
            <p:ph type="sldNum" sz="quarter" idx="11"/>
          </p:nvPr>
        </p:nvSpPr>
        <p:spPr/>
        <p:txBody>
          <a:bodyPr/>
          <a:lstStyle>
            <a:lvl1pPr>
              <a:defRPr/>
            </a:lvl1pPr>
          </a:lstStyle>
          <a:p>
            <a:pPr>
              <a:defRPr/>
            </a:pPr>
            <a:fld id="{6ADD0FD0-5DC7-4614-9D2E-5687F653AACB}" type="slidenum">
              <a:rPr lang="en-US"/>
              <a:pPr>
                <a:defRPr/>
              </a:pPr>
              <a:t>‹#›</a:t>
            </a:fld>
            <a:endParaRPr lang="en-US"/>
          </a:p>
        </p:txBody>
      </p:sp>
    </p:spTree>
    <p:extLst>
      <p:ext uri="{BB962C8B-B14F-4D97-AF65-F5344CB8AC3E}">
        <p14:creationId xmlns:p14="http://schemas.microsoft.com/office/powerpoint/2010/main" val="1381143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ntent_BulletsLeft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914400"/>
            <a:ext cx="4114800" cy="4953000"/>
          </a:xfrm>
        </p:spPr>
        <p:txBody>
          <a:bodyPr>
            <a:normAutofit/>
          </a:bodyPr>
          <a:lstStyle>
            <a:lvl1pPr>
              <a:buNone/>
              <a:defRPr/>
            </a:lvl1pPr>
          </a:lstStyle>
          <a:p>
            <a:pPr lvl="0"/>
            <a:r>
              <a:rPr lang="en-US" noProof="0" dirty="0"/>
              <a:t>Click icon to add picture</a:t>
            </a:r>
          </a:p>
        </p:txBody>
      </p:sp>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3"/>
          </p:nvPr>
        </p:nvSpPr>
        <p:spPr>
          <a:xfrm>
            <a:off x="4648200" y="6629400"/>
            <a:ext cx="3962400" cy="228600"/>
          </a:xfrm>
        </p:spPr>
        <p:txBody>
          <a:bodyPr/>
          <a:lstStyle>
            <a:lvl1pPr>
              <a:defRPr/>
            </a:lvl1pPr>
          </a:lstStyle>
          <a:p>
            <a:pPr>
              <a:defRPr/>
            </a:pPr>
            <a:endParaRPr lang="en-US" dirty="0"/>
          </a:p>
        </p:txBody>
      </p:sp>
      <p:sp>
        <p:nvSpPr>
          <p:cNvPr id="6" name="Slide Number Placeholder 6"/>
          <p:cNvSpPr>
            <a:spLocks noGrp="1"/>
          </p:cNvSpPr>
          <p:nvPr>
            <p:ph type="sldNum" sz="quarter" idx="14"/>
          </p:nvPr>
        </p:nvSpPr>
        <p:spPr/>
        <p:txBody>
          <a:bodyPr/>
          <a:lstStyle>
            <a:lvl1pPr>
              <a:defRPr/>
            </a:lvl1pPr>
          </a:lstStyle>
          <a:p>
            <a:pPr>
              <a:defRPr/>
            </a:pPr>
            <a:fld id="{F6773B01-4140-4737-A600-00C5477C65A7}" type="slidenum">
              <a:rPr lang="en-US"/>
              <a:pPr>
                <a:defRPr/>
              </a:pPr>
              <a:t>‹#›</a:t>
            </a:fld>
            <a:endParaRPr lang="en-US" dirty="0"/>
          </a:p>
        </p:txBody>
      </p:sp>
    </p:spTree>
    <p:extLst>
      <p:ext uri="{BB962C8B-B14F-4D97-AF65-F5344CB8AC3E}">
        <p14:creationId xmlns:p14="http://schemas.microsoft.com/office/powerpoint/2010/main" val="3864153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3E1F76-C9AC-4257-948D-B5644515581B}" type="datetime1">
              <a:rPr lang="en-US" smtClean="0"/>
              <a:t>12/19/2020</a:t>
            </a:fld>
            <a:endParaRPr lang="en-US"/>
          </a:p>
        </p:txBody>
      </p:sp>
      <p:sp>
        <p:nvSpPr>
          <p:cNvPr id="5" name="Footer Placeholder 4"/>
          <p:cNvSpPr>
            <a:spLocks noGrp="1"/>
          </p:cNvSpPr>
          <p:nvPr>
            <p:ph type="ftr" sz="quarter" idx="11"/>
          </p:nvPr>
        </p:nvSpPr>
        <p:spPr/>
        <p:txBody>
          <a:bodyPr/>
          <a:lstStyle/>
          <a:p>
            <a:r>
              <a:rPr lang="en-US"/>
              <a:t>Text Analytics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065162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6056FB-2EC1-4F91-A40D-ACB7E3EAFB36}" type="datetime1">
              <a:rPr lang="en-US" smtClean="0"/>
              <a:t>12/19/2020</a:t>
            </a:fld>
            <a:endParaRPr lang="en-US"/>
          </a:p>
        </p:txBody>
      </p:sp>
      <p:sp>
        <p:nvSpPr>
          <p:cNvPr id="5" name="Footer Placeholder 4"/>
          <p:cNvSpPr>
            <a:spLocks noGrp="1"/>
          </p:cNvSpPr>
          <p:nvPr>
            <p:ph type="ftr" sz="quarter" idx="11"/>
          </p:nvPr>
        </p:nvSpPr>
        <p:spPr/>
        <p:txBody>
          <a:bodyPr/>
          <a:lstStyle/>
          <a:p>
            <a:r>
              <a:rPr lang="en-US"/>
              <a:t>Text Analytics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50691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AB0E64-856E-4AB2-91FB-3EF8470170C0}" type="datetime1">
              <a:rPr lang="en-US" smtClean="0"/>
              <a:t>12/19/2020</a:t>
            </a:fld>
            <a:endParaRPr lang="en-US"/>
          </a:p>
        </p:txBody>
      </p:sp>
      <p:sp>
        <p:nvSpPr>
          <p:cNvPr id="6" name="Footer Placeholder 5"/>
          <p:cNvSpPr>
            <a:spLocks noGrp="1"/>
          </p:cNvSpPr>
          <p:nvPr>
            <p:ph type="ftr" sz="quarter" idx="11"/>
          </p:nvPr>
        </p:nvSpPr>
        <p:spPr/>
        <p:txBody>
          <a:bodyPr/>
          <a:lstStyle/>
          <a:p>
            <a:r>
              <a:rPr lang="en-US"/>
              <a:t>Text Analytics</a:t>
            </a:r>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82173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E5DF61-0F3E-4CB1-98F5-41CEB579C646}" type="datetime1">
              <a:rPr lang="en-US" smtClean="0"/>
              <a:t>12/19/2020</a:t>
            </a:fld>
            <a:endParaRPr lang="en-US"/>
          </a:p>
        </p:txBody>
      </p:sp>
      <p:sp>
        <p:nvSpPr>
          <p:cNvPr id="8" name="Footer Placeholder 7"/>
          <p:cNvSpPr>
            <a:spLocks noGrp="1"/>
          </p:cNvSpPr>
          <p:nvPr>
            <p:ph type="ftr" sz="quarter" idx="11"/>
          </p:nvPr>
        </p:nvSpPr>
        <p:spPr/>
        <p:txBody>
          <a:bodyPr/>
          <a:lstStyle/>
          <a:p>
            <a:r>
              <a:rPr lang="en-US"/>
              <a:t>Text Analytics</a:t>
            </a:r>
          </a:p>
        </p:txBody>
      </p:sp>
      <p:sp>
        <p:nvSpPr>
          <p:cNvPr id="9" name="Slide Number Placeholder 8"/>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99501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776902-9C7A-4C6C-9E24-86F00EAB7B03}" type="datetime1">
              <a:rPr lang="en-US" smtClean="0"/>
              <a:t>12/19/2020</a:t>
            </a:fld>
            <a:endParaRPr lang="en-US"/>
          </a:p>
        </p:txBody>
      </p:sp>
      <p:sp>
        <p:nvSpPr>
          <p:cNvPr id="4" name="Footer Placeholder 3"/>
          <p:cNvSpPr>
            <a:spLocks noGrp="1"/>
          </p:cNvSpPr>
          <p:nvPr>
            <p:ph type="ftr" sz="quarter" idx="11"/>
          </p:nvPr>
        </p:nvSpPr>
        <p:spPr/>
        <p:txBody>
          <a:bodyPr/>
          <a:lstStyle/>
          <a:p>
            <a:r>
              <a:rPr lang="en-US"/>
              <a:t>Text Analytics</a:t>
            </a:r>
          </a:p>
        </p:txBody>
      </p:sp>
      <p:sp>
        <p:nvSpPr>
          <p:cNvPr id="5" name="Slide Number Placeholder 4"/>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228680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48FCD0-6EA5-45E9-BC3C-81F9A3D70D63}" type="datetime1">
              <a:rPr lang="en-US" smtClean="0"/>
              <a:t>12/19/2020</a:t>
            </a:fld>
            <a:endParaRPr lang="en-US"/>
          </a:p>
        </p:txBody>
      </p:sp>
      <p:sp>
        <p:nvSpPr>
          <p:cNvPr id="3" name="Footer Placeholder 2"/>
          <p:cNvSpPr>
            <a:spLocks noGrp="1"/>
          </p:cNvSpPr>
          <p:nvPr>
            <p:ph type="ftr" sz="quarter" idx="11"/>
          </p:nvPr>
        </p:nvSpPr>
        <p:spPr/>
        <p:txBody>
          <a:bodyPr/>
          <a:lstStyle/>
          <a:p>
            <a:r>
              <a:rPr lang="en-US"/>
              <a:t>Text Analytics</a:t>
            </a:r>
          </a:p>
        </p:txBody>
      </p:sp>
      <p:sp>
        <p:nvSpPr>
          <p:cNvPr id="4" name="Slide Number Placeholder 3"/>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381124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F45A3A-B321-4D52-A7C7-68B5121E6790}" type="datetime1">
              <a:rPr lang="en-US" smtClean="0"/>
              <a:t>12/19/2020</a:t>
            </a:fld>
            <a:endParaRPr lang="en-US"/>
          </a:p>
        </p:txBody>
      </p:sp>
      <p:sp>
        <p:nvSpPr>
          <p:cNvPr id="6" name="Footer Placeholder 5"/>
          <p:cNvSpPr>
            <a:spLocks noGrp="1"/>
          </p:cNvSpPr>
          <p:nvPr>
            <p:ph type="ftr" sz="quarter" idx="11"/>
          </p:nvPr>
        </p:nvSpPr>
        <p:spPr/>
        <p:txBody>
          <a:bodyPr/>
          <a:lstStyle/>
          <a:p>
            <a:r>
              <a:rPr lang="en-US"/>
              <a:t>Text Analytics</a:t>
            </a:r>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375252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CFE1CA-260D-43AB-ABC1-570ECAA167F4}" type="datetime1">
              <a:rPr lang="en-US" smtClean="0"/>
              <a:t>12/19/2020</a:t>
            </a:fld>
            <a:endParaRPr lang="en-US"/>
          </a:p>
        </p:txBody>
      </p:sp>
      <p:sp>
        <p:nvSpPr>
          <p:cNvPr id="6" name="Footer Placeholder 5"/>
          <p:cNvSpPr>
            <a:spLocks noGrp="1"/>
          </p:cNvSpPr>
          <p:nvPr>
            <p:ph type="ftr" sz="quarter" idx="11"/>
          </p:nvPr>
        </p:nvSpPr>
        <p:spPr/>
        <p:txBody>
          <a:bodyPr/>
          <a:lstStyle/>
          <a:p>
            <a:r>
              <a:rPr lang="en-US"/>
              <a:t>Text Analytics</a:t>
            </a:r>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32969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F7D1B0-99A2-4F4D-A8C8-6053129664B2}" type="datetime1">
              <a:rPr lang="en-US" smtClean="0"/>
              <a:t>12/19/2020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Text Analytics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D4A25-22B2-48E3-9FC3-0D375F0F72AF}" type="slidenum">
              <a:rPr lang="en-US" smtClean="0"/>
              <a:t>‹#›</a:t>
            </a:fld>
            <a:endParaRPr lang="en-US"/>
          </a:p>
        </p:txBody>
      </p:sp>
    </p:spTree>
    <p:extLst>
      <p:ext uri="{BB962C8B-B14F-4D97-AF65-F5344CB8AC3E}">
        <p14:creationId xmlns:p14="http://schemas.microsoft.com/office/powerpoint/2010/main" val="736924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slideshare.net/cloudera/hw09-hadoop-development-at-facebook-hive-and-hdf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dunuah571ylv3.cloudfront.net/wp-content/uploads/2014/05/hive-pig.png"/>
          <p:cNvPicPr>
            <a:picLocks noChangeAspect="1" noChangeArrowheads="1"/>
          </p:cNvPicPr>
          <p:nvPr/>
        </p:nvPicPr>
        <p:blipFill rotWithShape="1">
          <a:blip r:embed="rId3">
            <a:extLst>
              <a:ext uri="{28A0092B-C50C-407E-A947-70E740481C1C}">
                <a14:useLocalDpi xmlns:a14="http://schemas.microsoft.com/office/drawing/2010/main" val="0"/>
              </a:ext>
            </a:extLst>
          </a:blip>
          <a:srcRect l="5332" t="14445" r="49091" b="14039"/>
          <a:stretch/>
        </p:blipFill>
        <p:spPr bwMode="auto">
          <a:xfrm>
            <a:off x="7162800" y="1789216"/>
            <a:ext cx="1793175" cy="17694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76200" y="2130425"/>
            <a:ext cx="8610600" cy="1470025"/>
          </a:xfrm>
        </p:spPr>
        <p:txBody>
          <a:bodyPr>
            <a:normAutofit/>
          </a:bodyPr>
          <a:lstStyle/>
          <a:p>
            <a:pPr marL="1204913" indent="-1204913"/>
            <a:r>
              <a:rPr lang="en-US" dirty="0"/>
              <a:t>Hadoop Echo System - Hive</a:t>
            </a:r>
          </a:p>
        </p:txBody>
      </p:sp>
      <p:sp>
        <p:nvSpPr>
          <p:cNvPr id="3" name="Subtitle 2"/>
          <p:cNvSpPr>
            <a:spLocks noGrp="1"/>
          </p:cNvSpPr>
          <p:nvPr>
            <p:ph type="subTitle" idx="1"/>
          </p:nvPr>
        </p:nvSpPr>
        <p:spPr/>
        <p:txBody>
          <a:bodyPr/>
          <a:lstStyle/>
          <a:p>
            <a:r>
              <a:rPr lang="en-US" dirty="0"/>
              <a:t>Elsayed Hemayed</a:t>
            </a:r>
          </a:p>
        </p:txBody>
      </p:sp>
      <p:sp>
        <p:nvSpPr>
          <p:cNvPr id="5" name="TextBox 4"/>
          <p:cNvSpPr txBox="1"/>
          <p:nvPr/>
        </p:nvSpPr>
        <p:spPr>
          <a:xfrm>
            <a:off x="228600" y="6324600"/>
            <a:ext cx="5334000" cy="369332"/>
          </a:xfrm>
          <a:prstGeom prst="rect">
            <a:avLst/>
          </a:prstGeom>
          <a:noFill/>
        </p:spPr>
        <p:txBody>
          <a:bodyPr wrap="square" rtlCol="0">
            <a:spAutoFit/>
          </a:bodyPr>
          <a:lstStyle/>
          <a:p>
            <a:r>
              <a:rPr lang="en-US" dirty="0"/>
              <a:t>Some of the slides are from CMSC 491 by Adam Shook</a:t>
            </a:r>
          </a:p>
        </p:txBody>
      </p:sp>
    </p:spTree>
    <p:extLst>
      <p:ext uri="{BB962C8B-B14F-4D97-AF65-F5344CB8AC3E}">
        <p14:creationId xmlns:p14="http://schemas.microsoft.com/office/powerpoint/2010/main" val="881968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 Example</a:t>
            </a:r>
          </a:p>
        </p:txBody>
      </p:sp>
      <p:sp>
        <p:nvSpPr>
          <p:cNvPr id="4" name="Slide Number Placeholder 3"/>
          <p:cNvSpPr>
            <a:spLocks noGrp="1"/>
          </p:cNvSpPr>
          <p:nvPr>
            <p:ph type="sldNum" sz="quarter" idx="12"/>
          </p:nvPr>
        </p:nvSpPr>
        <p:spPr/>
        <p:txBody>
          <a:bodyPr/>
          <a:lstStyle/>
          <a:p>
            <a:fld id="{71BD4A25-22B2-48E3-9FC3-0D375F0F72AF}" type="slidenum">
              <a:rPr lang="en-US" smtClean="0"/>
              <a:t>10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042" y="1752600"/>
            <a:ext cx="8458199" cy="991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37" y="3352800"/>
            <a:ext cx="7791672"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771" y="4572000"/>
            <a:ext cx="7619910" cy="1798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2853" y="4291446"/>
            <a:ext cx="3187747" cy="509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389001" y="3886200"/>
            <a:ext cx="2992999" cy="369332"/>
          </a:xfrm>
          <a:prstGeom prst="rect">
            <a:avLst/>
          </a:prstGeom>
        </p:spPr>
        <p:txBody>
          <a:bodyPr wrap="none">
            <a:spAutoFit/>
          </a:bodyPr>
          <a:lstStyle/>
          <a:p>
            <a:r>
              <a:rPr lang="en-US" dirty="0" err="1"/>
              <a:t>hive.metastore.warehouse.dir</a:t>
            </a:r>
            <a:endParaRPr lang="en-US" dirty="0"/>
          </a:p>
        </p:txBody>
      </p:sp>
      <p:sp>
        <p:nvSpPr>
          <p:cNvPr id="7" name="Rectangle 6"/>
          <p:cNvSpPr/>
          <p:nvPr/>
        </p:nvSpPr>
        <p:spPr>
          <a:xfrm>
            <a:off x="5194254" y="3882509"/>
            <a:ext cx="3312646" cy="918091"/>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55719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Architecture</a:t>
            </a:r>
          </a:p>
        </p:txBody>
      </p:sp>
      <p:sp>
        <p:nvSpPr>
          <p:cNvPr id="3" name="Slide Number Placeholder 2"/>
          <p:cNvSpPr>
            <a:spLocks noGrp="1"/>
          </p:cNvSpPr>
          <p:nvPr>
            <p:ph type="sldNum" sz="quarter" idx="12"/>
          </p:nvPr>
        </p:nvSpPr>
        <p:spPr/>
        <p:txBody>
          <a:bodyPr/>
          <a:lstStyle/>
          <a:p>
            <a:fld id="{71BD4A25-22B2-48E3-9FC3-0D375F0F72AF}" type="slidenum">
              <a:rPr lang="en-US" smtClean="0"/>
              <a:t>11</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57400"/>
            <a:ext cx="7679942"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6880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Shell</a:t>
            </a:r>
          </a:p>
        </p:txBody>
      </p:sp>
      <p:sp>
        <p:nvSpPr>
          <p:cNvPr id="7" name="Content Placeholder 6"/>
          <p:cNvSpPr>
            <a:spLocks noGrp="1"/>
          </p:cNvSpPr>
          <p:nvPr>
            <p:ph idx="1"/>
          </p:nvPr>
        </p:nvSpPr>
        <p:spPr/>
        <p:txBody>
          <a:bodyPr>
            <a:normAutofit fontScale="55000" lnSpcReduction="20000"/>
          </a:bodyPr>
          <a:lstStyle/>
          <a:p>
            <a:pPr marL="0" indent="0">
              <a:buNone/>
            </a:pPr>
            <a:r>
              <a:rPr lang="en-US" u="sng" dirty="0"/>
              <a:t>Shell</a:t>
            </a:r>
          </a:p>
          <a:p>
            <a:pPr marL="0" indent="0">
              <a:buNone/>
            </a:pPr>
            <a:r>
              <a:rPr lang="en-US" dirty="0"/>
              <a:t>%hive</a:t>
            </a:r>
          </a:p>
          <a:p>
            <a:pPr marL="0" indent="0">
              <a:buNone/>
            </a:pPr>
            <a:r>
              <a:rPr lang="en-US" dirty="0"/>
              <a:t>hive&gt; </a:t>
            </a:r>
            <a:r>
              <a:rPr lang="en-US" b="1" dirty="0"/>
              <a:t>SHOW TABLES;</a:t>
            </a:r>
          </a:p>
          <a:p>
            <a:pPr marL="0" indent="0">
              <a:buNone/>
            </a:pPr>
            <a:r>
              <a:rPr lang="en-US" dirty="0"/>
              <a:t>OK</a:t>
            </a:r>
          </a:p>
          <a:p>
            <a:pPr marL="0" indent="0">
              <a:buNone/>
            </a:pPr>
            <a:r>
              <a:rPr lang="en-US" dirty="0"/>
              <a:t>Time taken: 0.473 seconds</a:t>
            </a:r>
          </a:p>
          <a:p>
            <a:pPr marL="0" indent="0">
              <a:buNone/>
            </a:pPr>
            <a:endParaRPr lang="en-US" dirty="0"/>
          </a:p>
          <a:p>
            <a:pPr marL="0" indent="0">
              <a:buNone/>
            </a:pPr>
            <a:r>
              <a:rPr lang="en-US" u="sng" dirty="0"/>
              <a:t>Script</a:t>
            </a:r>
          </a:p>
          <a:p>
            <a:pPr marL="0" indent="0">
              <a:buNone/>
            </a:pPr>
            <a:r>
              <a:rPr lang="en-US" dirty="0"/>
              <a:t>% </a:t>
            </a:r>
            <a:r>
              <a:rPr lang="en-US" b="1" dirty="0"/>
              <a:t>hive -f </a:t>
            </a:r>
            <a:r>
              <a:rPr lang="en-US" b="1" dirty="0" err="1"/>
              <a:t>script.q</a:t>
            </a:r>
            <a:endParaRPr lang="en-US" b="1" dirty="0"/>
          </a:p>
          <a:p>
            <a:pPr marL="0" indent="0">
              <a:buNone/>
            </a:pPr>
            <a:endParaRPr lang="en-US" dirty="0"/>
          </a:p>
          <a:p>
            <a:pPr marL="0" indent="0">
              <a:buNone/>
            </a:pPr>
            <a:r>
              <a:rPr lang="en-US" u="sng" dirty="0"/>
              <a:t>Statement</a:t>
            </a:r>
          </a:p>
          <a:p>
            <a:pPr marL="0" indent="0">
              <a:buNone/>
            </a:pPr>
            <a:r>
              <a:rPr lang="en-US" dirty="0"/>
              <a:t>% </a:t>
            </a:r>
            <a:r>
              <a:rPr lang="en-US" b="1" dirty="0"/>
              <a:t>hive -e 'SELECT * FROM dummy'</a:t>
            </a:r>
          </a:p>
          <a:p>
            <a:pPr marL="0" indent="0">
              <a:buNone/>
            </a:pPr>
            <a:r>
              <a:rPr lang="en-US" sz="2600" dirty="0"/>
              <a:t>OK</a:t>
            </a:r>
          </a:p>
          <a:p>
            <a:pPr marL="0" indent="0">
              <a:buNone/>
            </a:pPr>
            <a:r>
              <a:rPr lang="en-US" sz="2600" dirty="0"/>
              <a:t>X</a:t>
            </a:r>
          </a:p>
          <a:p>
            <a:pPr marL="0" indent="0">
              <a:buNone/>
            </a:pPr>
            <a:r>
              <a:rPr lang="en-US" sz="2600" dirty="0"/>
              <a:t>Time taken: 1.22 seconds, Fetched: 1 row(s)</a:t>
            </a:r>
          </a:p>
          <a:p>
            <a:pPr marL="0" indent="0">
              <a:buNone/>
            </a:pPr>
            <a:endParaRPr lang="en-US" sz="4200" dirty="0"/>
          </a:p>
          <a:p>
            <a:pPr marL="0" indent="0">
              <a:buNone/>
            </a:pPr>
            <a:r>
              <a:rPr lang="en-US" sz="2900" dirty="0"/>
              <a:t>You can run commands on the host operating system by using a ! prefix to the command and the ability to access Hadoop filesystems using the </a:t>
            </a:r>
            <a:r>
              <a:rPr lang="en-US" sz="2900" dirty="0" err="1"/>
              <a:t>dfs</a:t>
            </a:r>
            <a:r>
              <a:rPr lang="en-US" sz="2900" dirty="0"/>
              <a:t> command.</a:t>
            </a:r>
          </a:p>
        </p:txBody>
      </p:sp>
      <p:sp>
        <p:nvSpPr>
          <p:cNvPr id="3" name="Slide Number Placeholder 2"/>
          <p:cNvSpPr>
            <a:spLocks noGrp="1"/>
          </p:cNvSpPr>
          <p:nvPr>
            <p:ph type="sldNum" sz="quarter" idx="12"/>
          </p:nvPr>
        </p:nvSpPr>
        <p:spPr/>
        <p:txBody>
          <a:bodyPr/>
          <a:lstStyle/>
          <a:p>
            <a:fld id="{71BD4A25-22B2-48E3-9FC3-0D375F0F72AF}" type="slidenum">
              <a:rPr lang="en-US" smtClean="0"/>
              <a:pPr/>
              <a:t>12</a:t>
            </a:fld>
            <a:endParaRPr lang="en-US"/>
          </a:p>
        </p:txBody>
      </p:sp>
    </p:spTree>
    <p:extLst>
      <p:ext uri="{BB962C8B-B14F-4D97-AF65-F5344CB8AC3E}">
        <p14:creationId xmlns:p14="http://schemas.microsoft.com/office/powerpoint/2010/main" val="2986946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Hive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Properties Precedence Hierarchy:</a:t>
            </a:r>
          </a:p>
          <a:p>
            <a:pPr marL="514350" indent="-514350">
              <a:buFont typeface="+mj-lt"/>
              <a:buAutoNum type="arabicPeriod"/>
            </a:pPr>
            <a:r>
              <a:rPr lang="en-US" dirty="0"/>
              <a:t>The Hive SET command</a:t>
            </a:r>
          </a:p>
          <a:p>
            <a:pPr marL="514350" indent="-514350">
              <a:buFont typeface="+mj-lt"/>
              <a:buAutoNum type="arabicPeriod"/>
            </a:pPr>
            <a:r>
              <a:rPr lang="en-US" dirty="0"/>
              <a:t>The command-line -</a:t>
            </a:r>
            <a:r>
              <a:rPr lang="en-US" dirty="0" err="1"/>
              <a:t>hiveconf</a:t>
            </a:r>
            <a:r>
              <a:rPr lang="en-US" dirty="0"/>
              <a:t> option</a:t>
            </a:r>
          </a:p>
          <a:p>
            <a:pPr marL="514350" indent="-514350">
              <a:buFont typeface="+mj-lt"/>
              <a:buAutoNum type="arabicPeriod"/>
            </a:pPr>
            <a:r>
              <a:rPr lang="en-US" i="1" dirty="0"/>
              <a:t>hive-site.xml </a:t>
            </a:r>
            <a:r>
              <a:rPr lang="en-US" dirty="0"/>
              <a:t>and the Hadoop site files (</a:t>
            </a:r>
            <a:r>
              <a:rPr lang="en-US" i="1" dirty="0"/>
              <a:t>core-site.xml</a:t>
            </a:r>
            <a:r>
              <a:rPr lang="en-US" dirty="0"/>
              <a:t>, </a:t>
            </a:r>
            <a:r>
              <a:rPr lang="en-US" i="1" dirty="0"/>
              <a:t>hdfs-site.xml</a:t>
            </a:r>
            <a:r>
              <a:rPr lang="en-US" dirty="0"/>
              <a:t>, </a:t>
            </a:r>
            <a:r>
              <a:rPr lang="en-US" i="1" dirty="0"/>
              <a:t>mapredsite.xml</a:t>
            </a:r>
            <a:r>
              <a:rPr lang="en-US" dirty="0"/>
              <a:t>, and </a:t>
            </a:r>
            <a:r>
              <a:rPr lang="en-US" i="1" dirty="0"/>
              <a:t>yarn-site.xml</a:t>
            </a:r>
            <a:r>
              <a:rPr lang="en-US" dirty="0"/>
              <a:t>)</a:t>
            </a:r>
          </a:p>
          <a:p>
            <a:pPr marL="514350" indent="-514350">
              <a:buFont typeface="+mj-lt"/>
              <a:buAutoNum type="arabicPeriod"/>
            </a:pPr>
            <a:r>
              <a:rPr lang="en-US" dirty="0"/>
              <a:t>The Hive defaults and the Hadoop default files (</a:t>
            </a:r>
            <a:r>
              <a:rPr lang="en-US" i="1" dirty="0"/>
              <a:t>core-default.xml</a:t>
            </a:r>
            <a:r>
              <a:rPr lang="en-US" dirty="0"/>
              <a:t>, </a:t>
            </a:r>
            <a:r>
              <a:rPr lang="en-US" i="1" dirty="0"/>
              <a:t>hdfs-default.xml</a:t>
            </a:r>
            <a:r>
              <a:rPr lang="en-US" dirty="0"/>
              <a:t>, </a:t>
            </a:r>
            <a:r>
              <a:rPr lang="en-US" i="1" dirty="0"/>
              <a:t>mapred-default.xml</a:t>
            </a:r>
            <a:r>
              <a:rPr lang="en-US" dirty="0"/>
              <a:t>, and </a:t>
            </a:r>
            <a:r>
              <a:rPr lang="en-US" i="1" dirty="0"/>
              <a:t>yarn-default.xml</a:t>
            </a:r>
            <a:r>
              <a:rPr lang="en-US" dirty="0"/>
              <a:t>)</a:t>
            </a:r>
          </a:p>
        </p:txBody>
      </p:sp>
      <p:sp>
        <p:nvSpPr>
          <p:cNvPr id="4" name="Slide Number Placeholder 3"/>
          <p:cNvSpPr>
            <a:spLocks noGrp="1"/>
          </p:cNvSpPr>
          <p:nvPr>
            <p:ph type="sldNum" sz="quarter" idx="12"/>
          </p:nvPr>
        </p:nvSpPr>
        <p:spPr/>
        <p:txBody>
          <a:bodyPr/>
          <a:lstStyle/>
          <a:p>
            <a:fld id="{71BD4A25-22B2-48E3-9FC3-0D375F0F72AF}" type="slidenum">
              <a:rPr lang="en-US" smtClean="0"/>
              <a:t>13</a:t>
            </a:fld>
            <a:endParaRPr lang="en-US"/>
          </a:p>
        </p:txBody>
      </p:sp>
    </p:spTree>
    <p:extLst>
      <p:ext uri="{BB962C8B-B14F-4D97-AF65-F5344CB8AC3E}">
        <p14:creationId xmlns:p14="http://schemas.microsoft.com/office/powerpoint/2010/main" val="2496179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Hive </a:t>
            </a:r>
            <a:r>
              <a:rPr lang="en-AU" dirty="0" err="1">
                <a:cs typeface="Arial" pitchFamily="34" charset="0"/>
              </a:rPr>
              <a:t>Metastore</a:t>
            </a:r>
            <a:endParaRPr lang="en-AU" dirty="0">
              <a:cs typeface="Arial" pitchFamily="34" charset="0"/>
            </a:endParaRPr>
          </a:p>
        </p:txBody>
      </p:sp>
      <p:sp>
        <p:nvSpPr>
          <p:cNvPr id="22530" name="Content Placeholder 2"/>
          <p:cNvSpPr>
            <a:spLocks noGrp="1"/>
          </p:cNvSpPr>
          <p:nvPr>
            <p:ph idx="1"/>
          </p:nvPr>
        </p:nvSpPr>
        <p:spPr>
          <a:noFill/>
          <a:ln>
            <a:miter lim="800000"/>
            <a:headEnd/>
            <a:tailEnd/>
          </a:ln>
        </p:spPr>
        <p:txBody>
          <a:bodyPr vert="horz" wrap="square" numCol="1" anchor="t" anchorCtr="0" compatLnSpc="1">
            <a:prstTxWarp prst="textNoShape">
              <a:avLst/>
            </a:prstTxWarp>
            <a:normAutofit fontScale="92500" lnSpcReduction="20000"/>
          </a:bodyPr>
          <a:lstStyle/>
          <a:p>
            <a:r>
              <a:rPr lang="en-AU" dirty="0">
                <a:cs typeface="Arial" pitchFamily="34" charset="0"/>
              </a:rPr>
              <a:t>Stores Hive metadata</a:t>
            </a:r>
          </a:p>
          <a:p>
            <a:r>
              <a:rPr lang="en-AU" dirty="0">
                <a:cs typeface="Arial" pitchFamily="34" charset="0"/>
              </a:rPr>
              <a:t>Default </a:t>
            </a:r>
            <a:r>
              <a:rPr lang="en-AU" dirty="0" err="1">
                <a:cs typeface="Arial" pitchFamily="34" charset="0"/>
              </a:rPr>
              <a:t>metastore</a:t>
            </a:r>
            <a:r>
              <a:rPr lang="en-AU" dirty="0">
                <a:cs typeface="Arial" pitchFamily="34" charset="0"/>
              </a:rPr>
              <a:t> database uses Apache Derby</a:t>
            </a:r>
          </a:p>
          <a:p>
            <a:r>
              <a:rPr lang="en-AU" dirty="0">
                <a:cs typeface="Arial" pitchFamily="34" charset="0"/>
              </a:rPr>
              <a:t>Various configurations:</a:t>
            </a:r>
          </a:p>
          <a:p>
            <a:pPr lvl="1"/>
            <a:r>
              <a:rPr lang="en-AU" dirty="0">
                <a:cs typeface="Arial" pitchFamily="34" charset="0"/>
              </a:rPr>
              <a:t>Embedded  (in-process </a:t>
            </a:r>
            <a:r>
              <a:rPr lang="en-AU" dirty="0" err="1">
                <a:cs typeface="Arial" pitchFamily="34" charset="0"/>
              </a:rPr>
              <a:t>metastore</a:t>
            </a:r>
            <a:r>
              <a:rPr lang="en-AU" dirty="0">
                <a:cs typeface="Arial" pitchFamily="34" charset="0"/>
              </a:rPr>
              <a:t>, in-process database)</a:t>
            </a:r>
          </a:p>
          <a:p>
            <a:pPr lvl="2"/>
            <a:r>
              <a:rPr lang="en-AU" dirty="0">
                <a:cs typeface="Arial" pitchFamily="34" charset="0"/>
              </a:rPr>
              <a:t>Mainly for unit tests</a:t>
            </a:r>
          </a:p>
          <a:p>
            <a:pPr lvl="1"/>
            <a:r>
              <a:rPr lang="en-AU" dirty="0">
                <a:cs typeface="Arial" pitchFamily="34" charset="0"/>
              </a:rPr>
              <a:t>Local  (in-process </a:t>
            </a:r>
            <a:r>
              <a:rPr lang="en-AU" dirty="0" err="1">
                <a:cs typeface="Arial" pitchFamily="34" charset="0"/>
              </a:rPr>
              <a:t>metastore</a:t>
            </a:r>
            <a:r>
              <a:rPr lang="en-AU" dirty="0">
                <a:cs typeface="Arial" pitchFamily="34" charset="0"/>
              </a:rPr>
              <a:t>, out-of-process database)</a:t>
            </a:r>
          </a:p>
          <a:p>
            <a:pPr lvl="2"/>
            <a:r>
              <a:rPr lang="en-AU" dirty="0">
                <a:cs typeface="Arial" pitchFamily="34" charset="0"/>
              </a:rPr>
              <a:t>Each Hive client connects to the </a:t>
            </a:r>
            <a:r>
              <a:rPr lang="en-AU" dirty="0" err="1">
                <a:cs typeface="Arial" pitchFamily="34" charset="0"/>
              </a:rPr>
              <a:t>metastore</a:t>
            </a:r>
            <a:r>
              <a:rPr lang="en-AU" dirty="0">
                <a:cs typeface="Arial" pitchFamily="34" charset="0"/>
              </a:rPr>
              <a:t> directly</a:t>
            </a:r>
          </a:p>
          <a:p>
            <a:pPr lvl="1"/>
            <a:r>
              <a:rPr lang="en-AU" dirty="0">
                <a:cs typeface="Arial" pitchFamily="34" charset="0"/>
              </a:rPr>
              <a:t>Remote  (out-of-process </a:t>
            </a:r>
            <a:r>
              <a:rPr lang="en-AU" dirty="0" err="1">
                <a:cs typeface="Arial" pitchFamily="34" charset="0"/>
              </a:rPr>
              <a:t>metastore</a:t>
            </a:r>
            <a:r>
              <a:rPr lang="en-AU" dirty="0">
                <a:cs typeface="Arial" pitchFamily="34" charset="0"/>
              </a:rPr>
              <a:t>, out-of-process database)</a:t>
            </a:r>
          </a:p>
          <a:p>
            <a:pPr lvl="2"/>
            <a:r>
              <a:rPr lang="en-AU" dirty="0">
                <a:cs typeface="Arial" pitchFamily="34" charset="0"/>
              </a:rPr>
              <a:t>Each Hive client connects to a </a:t>
            </a:r>
            <a:r>
              <a:rPr lang="en-AU" dirty="0" err="1">
                <a:cs typeface="Arial" pitchFamily="34" charset="0"/>
              </a:rPr>
              <a:t>metastore</a:t>
            </a:r>
            <a:r>
              <a:rPr lang="en-AU" dirty="0">
                <a:cs typeface="Arial" pitchFamily="34" charset="0"/>
              </a:rPr>
              <a:t> server, which connects to the metadata database itself</a:t>
            </a:r>
          </a:p>
        </p:txBody>
      </p:sp>
    </p:spTree>
    <p:extLst>
      <p:ext uri="{BB962C8B-B14F-4D97-AF65-F5344CB8AC3E}">
        <p14:creationId xmlns:p14="http://schemas.microsoft.com/office/powerpoint/2010/main" val="3946695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177" y="2771775"/>
            <a:ext cx="5343525"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4"/>
          <p:cNvSpPr>
            <a:spLocks noGrp="1"/>
          </p:cNvSpPr>
          <p:nvPr>
            <p:ph type="title"/>
          </p:nvPr>
        </p:nvSpPr>
        <p:spPr/>
        <p:txBody>
          <a:bodyPr/>
          <a:lstStyle/>
          <a:p>
            <a:r>
              <a:rPr lang="en-US" dirty="0"/>
              <a:t>The </a:t>
            </a:r>
            <a:r>
              <a:rPr lang="en-US" dirty="0" err="1"/>
              <a:t>Metastore</a:t>
            </a: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15</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36195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219200"/>
            <a:ext cx="4219575"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09600" y="4876800"/>
            <a:ext cx="7315200" cy="1754326"/>
          </a:xfrm>
          <a:prstGeom prst="rect">
            <a:avLst/>
          </a:prstGeom>
        </p:spPr>
        <p:txBody>
          <a:bodyPr wrap="square">
            <a:spAutoFit/>
          </a:bodyPr>
          <a:lstStyle/>
          <a:p>
            <a:r>
              <a:rPr lang="en-US" i="1" dirty="0" err="1">
                <a:solidFill>
                  <a:srgbClr val="0070C0"/>
                </a:solidFill>
              </a:rPr>
              <a:t>hive.metastore.warehouse.dir</a:t>
            </a:r>
            <a:r>
              <a:rPr lang="en-US" dirty="0"/>
              <a:t>      </a:t>
            </a:r>
          </a:p>
          <a:p>
            <a:r>
              <a:rPr lang="en-US" dirty="0"/>
              <a:t>The directory relative to </a:t>
            </a:r>
            <a:r>
              <a:rPr lang="en-US" dirty="0" err="1"/>
              <a:t>fs.defaultFS</a:t>
            </a:r>
            <a:r>
              <a:rPr lang="en-US" dirty="0"/>
              <a:t> where managed tables are stored.</a:t>
            </a:r>
          </a:p>
          <a:p>
            <a:r>
              <a:rPr lang="en-US" dirty="0"/>
              <a:t>Ex: /user/hive/ warehouse </a:t>
            </a:r>
          </a:p>
          <a:p>
            <a:endParaRPr lang="en-US" dirty="0"/>
          </a:p>
          <a:p>
            <a:r>
              <a:rPr lang="en-US" i="1" dirty="0" err="1">
                <a:solidFill>
                  <a:srgbClr val="0070C0"/>
                </a:solidFill>
              </a:rPr>
              <a:t>hive.metastore.uris</a:t>
            </a:r>
            <a:r>
              <a:rPr lang="en-US" dirty="0"/>
              <a:t> </a:t>
            </a:r>
          </a:p>
          <a:p>
            <a:r>
              <a:rPr lang="en-US" dirty="0"/>
              <a:t>Comma separated URIs in the form of thrift://</a:t>
            </a:r>
            <a:r>
              <a:rPr lang="en-US" i="1" dirty="0"/>
              <a:t>host</a:t>
            </a:r>
            <a:r>
              <a:rPr lang="en-US" dirty="0"/>
              <a:t>:</a:t>
            </a:r>
            <a:r>
              <a:rPr lang="en-US" i="1" dirty="0"/>
              <a:t>port</a:t>
            </a:r>
            <a:endParaRPr lang="en-US" dirty="0"/>
          </a:p>
        </p:txBody>
      </p:sp>
    </p:spTree>
    <p:extLst>
      <p:ext uri="{BB962C8B-B14F-4D97-AF65-F5344CB8AC3E}">
        <p14:creationId xmlns:p14="http://schemas.microsoft.com/office/powerpoint/2010/main" val="3544505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Hive Comparison with a SQL</a:t>
            </a:r>
          </a:p>
        </p:txBody>
      </p:sp>
      <p:graphicFrame>
        <p:nvGraphicFramePr>
          <p:cNvPr id="9" name="Table 8"/>
          <p:cNvGraphicFramePr>
            <a:graphicFrameLocks noGrp="1"/>
          </p:cNvGraphicFramePr>
          <p:nvPr/>
        </p:nvGraphicFramePr>
        <p:xfrm>
          <a:off x="1676400" y="1600200"/>
          <a:ext cx="6096000" cy="22961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Hive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Database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“Schema on Read”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“Schema</a:t>
                      </a:r>
                      <a:r>
                        <a:rPr lang="en-US" baseline="0" dirty="0"/>
                        <a:t> on Write”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dirty="0"/>
                        <a:t>Incomplete</a:t>
                      </a:r>
                      <a:r>
                        <a:rPr lang="en-US" baseline="0" dirty="0"/>
                        <a:t> SQL-92  (never a design goal)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Full SQL-92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t>No updates, transactions.</a:t>
                      </a:r>
                      <a:r>
                        <a:rPr lang="en-US" baseline="0" dirty="0"/>
                        <a:t> Indexes available in v0. 7 Summer 2011.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Updates, transactions and indexes.</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1"/>
          </p:nvPr>
        </p:nvSpPr>
        <p:spPr/>
        <p:txBody>
          <a:bodyPr/>
          <a:lstStyle/>
          <a:p>
            <a:pPr>
              <a:defRPr/>
            </a:pPr>
            <a:fld id="{6ADD0FD0-5DC7-4614-9D2E-5687F653AACB}" type="slidenum">
              <a:rPr lang="en-US" smtClean="0"/>
              <a:pPr>
                <a:defRPr/>
              </a:pPr>
              <a:t>16</a:t>
            </a:fld>
            <a:endParaRPr lang="en-US"/>
          </a:p>
        </p:txBody>
      </p:sp>
    </p:spTree>
    <p:extLst>
      <p:ext uri="{BB962C8B-B14F-4D97-AF65-F5344CB8AC3E}">
        <p14:creationId xmlns:p14="http://schemas.microsoft.com/office/powerpoint/2010/main" val="3815532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a:t>Execution Engine/SQL Alternatives</a:t>
            </a:r>
          </a:p>
        </p:txBody>
      </p:sp>
      <p:sp>
        <p:nvSpPr>
          <p:cNvPr id="8" name="Text Placeholder 7"/>
          <p:cNvSpPr>
            <a:spLocks noGrp="1"/>
          </p:cNvSpPr>
          <p:nvPr>
            <p:ph type="body" idx="1"/>
          </p:nvPr>
        </p:nvSpPr>
        <p:spPr/>
        <p:txBody>
          <a:bodyPr/>
          <a:lstStyle/>
          <a:p>
            <a:r>
              <a:rPr lang="en-US"/>
              <a:t>Execution engines</a:t>
            </a:r>
            <a:endParaRPr lang="en-US" dirty="0"/>
          </a:p>
        </p:txBody>
      </p:sp>
      <p:sp>
        <p:nvSpPr>
          <p:cNvPr id="5" name="Content Placeholder 4"/>
          <p:cNvSpPr>
            <a:spLocks noGrp="1"/>
          </p:cNvSpPr>
          <p:nvPr>
            <p:ph sz="half" idx="2"/>
          </p:nvPr>
        </p:nvSpPr>
        <p:spPr/>
        <p:txBody>
          <a:bodyPr/>
          <a:lstStyle/>
          <a:p>
            <a:r>
              <a:rPr lang="en-US" dirty="0"/>
              <a:t>Hive on MapReduce</a:t>
            </a:r>
          </a:p>
          <a:p>
            <a:r>
              <a:rPr lang="en-US" dirty="0"/>
              <a:t>Hive on </a:t>
            </a:r>
            <a:r>
              <a:rPr lang="en-US" dirty="0" err="1"/>
              <a:t>Tez</a:t>
            </a:r>
            <a:endParaRPr lang="en-US" dirty="0"/>
          </a:p>
          <a:p>
            <a:r>
              <a:rPr lang="en-US" dirty="0"/>
              <a:t>Hive on Spark?</a:t>
            </a:r>
          </a:p>
          <a:p>
            <a:endParaRPr lang="en-US" dirty="0"/>
          </a:p>
          <a:p>
            <a:pPr marL="0" indent="0">
              <a:buNone/>
            </a:pPr>
            <a:r>
              <a:rPr lang="en-US" sz="1800" dirty="0"/>
              <a:t>hive&gt; </a:t>
            </a:r>
            <a:r>
              <a:rPr lang="en-US" sz="1800" b="1" dirty="0"/>
              <a:t>SET </a:t>
            </a:r>
            <a:r>
              <a:rPr lang="en-US" sz="1800" b="1" dirty="0" err="1"/>
              <a:t>hive.execution.engine</a:t>
            </a:r>
            <a:r>
              <a:rPr lang="en-US" sz="1800" b="1" dirty="0"/>
              <a:t>=</a:t>
            </a:r>
            <a:r>
              <a:rPr lang="en-US" sz="1800" b="1" dirty="0" err="1"/>
              <a:t>tez</a:t>
            </a:r>
            <a:r>
              <a:rPr lang="en-US" sz="1800" b="1" dirty="0"/>
              <a:t>;</a:t>
            </a:r>
            <a:endParaRPr lang="en-US" sz="1800" dirty="0"/>
          </a:p>
        </p:txBody>
      </p:sp>
      <p:sp>
        <p:nvSpPr>
          <p:cNvPr id="9" name="Text Placeholder 8"/>
          <p:cNvSpPr>
            <a:spLocks noGrp="1"/>
          </p:cNvSpPr>
          <p:nvPr>
            <p:ph type="body" sz="quarter" idx="3"/>
          </p:nvPr>
        </p:nvSpPr>
        <p:spPr/>
        <p:txBody>
          <a:bodyPr/>
          <a:lstStyle/>
          <a:p>
            <a:r>
              <a:rPr lang="en-US"/>
              <a:t>SQL-on-Hadoop Alternatives</a:t>
            </a:r>
            <a:endParaRPr lang="en-US" dirty="0"/>
          </a:p>
        </p:txBody>
      </p:sp>
      <p:sp>
        <p:nvSpPr>
          <p:cNvPr id="6" name="Content Placeholder 5"/>
          <p:cNvSpPr>
            <a:spLocks noGrp="1"/>
          </p:cNvSpPr>
          <p:nvPr>
            <p:ph sz="quarter" idx="4"/>
          </p:nvPr>
        </p:nvSpPr>
        <p:spPr/>
        <p:txBody>
          <a:bodyPr/>
          <a:lstStyle/>
          <a:p>
            <a:r>
              <a:rPr lang="en-US" dirty="0"/>
              <a:t>Cloudera Impala</a:t>
            </a:r>
          </a:p>
          <a:p>
            <a:r>
              <a:rPr lang="en-US" dirty="0"/>
              <a:t>Spark SQL</a:t>
            </a:r>
          </a:p>
          <a:p>
            <a:r>
              <a:rPr lang="en-US" dirty="0"/>
              <a:t> Apache Drill</a:t>
            </a:r>
          </a:p>
          <a:p>
            <a:r>
              <a:rPr lang="en-US" dirty="0"/>
              <a:t>Presto</a:t>
            </a:r>
          </a:p>
          <a:p>
            <a:r>
              <a:rPr lang="en-US" dirty="0"/>
              <a:t>Apache Phoenix (on </a:t>
            </a:r>
            <a:r>
              <a:rPr lang="en-US" dirty="0" err="1"/>
              <a:t>HBase</a:t>
            </a:r>
            <a:r>
              <a:rPr lang="en-US" dirty="0"/>
              <a:t>)</a:t>
            </a:r>
          </a:p>
          <a:p>
            <a:endParaRPr lang="en-US" dirty="0"/>
          </a:p>
        </p:txBody>
      </p:sp>
      <p:sp>
        <p:nvSpPr>
          <p:cNvPr id="3" name="Slide Number Placeholder 2"/>
          <p:cNvSpPr>
            <a:spLocks noGrp="1"/>
          </p:cNvSpPr>
          <p:nvPr>
            <p:ph type="sldNum" sz="quarter" idx="12"/>
          </p:nvPr>
        </p:nvSpPr>
        <p:spPr/>
        <p:txBody>
          <a:bodyPr/>
          <a:lstStyle/>
          <a:p>
            <a:fld id="{6ADD0FD0-5DC7-4614-9D2E-5687F653AACB}" type="slidenum">
              <a:rPr lang="en-US" smtClean="0"/>
              <a:pPr/>
              <a:t>17</a:t>
            </a:fld>
            <a:endParaRPr lang="en-US"/>
          </a:p>
        </p:txBody>
      </p:sp>
    </p:spTree>
    <p:extLst>
      <p:ext uri="{BB962C8B-B14F-4D97-AF65-F5344CB8AC3E}">
        <p14:creationId xmlns:p14="http://schemas.microsoft.com/office/powerpoint/2010/main" val="3991510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Warehouse</a:t>
            </a:r>
          </a:p>
        </p:txBody>
      </p:sp>
      <p:sp>
        <p:nvSpPr>
          <p:cNvPr id="3" name="Content Placeholder 2"/>
          <p:cNvSpPr>
            <a:spLocks noGrp="1"/>
          </p:cNvSpPr>
          <p:nvPr>
            <p:ph idx="1"/>
          </p:nvPr>
        </p:nvSpPr>
        <p:spPr/>
        <p:txBody>
          <a:bodyPr/>
          <a:lstStyle/>
          <a:p>
            <a:r>
              <a:rPr lang="en-US" dirty="0"/>
              <a:t>Hive tables are stored in the Hive “warehouse”</a:t>
            </a:r>
          </a:p>
          <a:p>
            <a:pPr lvl="1"/>
            <a:r>
              <a:rPr lang="en-US" dirty="0"/>
              <a:t>Default HDFS location: /user/hive/warehouse</a:t>
            </a:r>
          </a:p>
          <a:p>
            <a:r>
              <a:rPr lang="en-US" dirty="0"/>
              <a:t>Tables are stored as sub-directories in the warehouse directory</a:t>
            </a:r>
          </a:p>
          <a:p>
            <a:r>
              <a:rPr lang="en-US" dirty="0"/>
              <a:t>Partitions are subdirectories of tables</a:t>
            </a:r>
          </a:p>
          <a:p>
            <a:r>
              <a:rPr lang="en-US" dirty="0"/>
              <a:t>External tables are supported in Hive</a:t>
            </a:r>
          </a:p>
          <a:p>
            <a:r>
              <a:rPr lang="en-US" dirty="0"/>
              <a:t>The actual data is stored in flat files</a:t>
            </a:r>
          </a:p>
        </p:txBody>
      </p:sp>
    </p:spTree>
    <p:extLst>
      <p:ext uri="{BB962C8B-B14F-4D97-AF65-F5344CB8AC3E}">
        <p14:creationId xmlns:p14="http://schemas.microsoft.com/office/powerpoint/2010/main" val="2034465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304800" y="457200"/>
            <a:ext cx="7540625" cy="766763"/>
          </a:xfrm>
        </p:spPr>
        <p:txBody>
          <a:bodyPr tIns="100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600"/>
              <a:t>Data Model</a:t>
            </a:r>
          </a:p>
        </p:txBody>
      </p:sp>
      <p:sp>
        <p:nvSpPr>
          <p:cNvPr id="4098" name="Rectangle 2"/>
          <p:cNvSpPr>
            <a:spLocks noGrp="1" noChangeArrowheads="1"/>
          </p:cNvSpPr>
          <p:nvPr>
            <p:ph idx="1"/>
          </p:nvPr>
        </p:nvSpPr>
        <p:spPr>
          <a:xfrm>
            <a:off x="381000" y="1570038"/>
            <a:ext cx="8763000" cy="4525962"/>
          </a:xfrm>
        </p:spPr>
        <p:txBody>
          <a:bodyPr>
            <a:normAutofit fontScale="77500" lnSpcReduction="20000"/>
          </a:bodyPr>
          <a:lstStyle/>
          <a:p>
            <a:pPr marL="341313" indent="-341313">
              <a:buClr>
                <a:srgbClr val="990000"/>
              </a:buClr>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Tables</a:t>
            </a:r>
          </a:p>
          <a:p>
            <a:pPr marL="741363" lvl="1" indent="-341313">
              <a:buClr>
                <a:srgbClr val="990000"/>
              </a:buClr>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Basic type columns (</a:t>
            </a:r>
            <a:r>
              <a:rPr lang="en-US" altLang="en-US" sz="2400" dirty="0" err="1"/>
              <a:t>int</a:t>
            </a:r>
            <a:r>
              <a:rPr lang="en-US" altLang="en-US" sz="2400" dirty="0"/>
              <a:t>, float, </a:t>
            </a:r>
            <a:r>
              <a:rPr lang="en-US" altLang="en-US" sz="2400" dirty="0" err="1"/>
              <a:t>boolean</a:t>
            </a:r>
            <a:r>
              <a:rPr lang="en-US" altLang="en-US" sz="2400" dirty="0"/>
              <a:t>)</a:t>
            </a:r>
          </a:p>
          <a:p>
            <a:pPr marL="741363" lvl="1" indent="-341313">
              <a:buClr>
                <a:srgbClr val="990000"/>
              </a:buClr>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Complex type: </a:t>
            </a:r>
            <a:r>
              <a:rPr lang="en-US" altLang="en-US" dirty="0"/>
              <a:t>List / Map ( associate array)</a:t>
            </a:r>
          </a:p>
          <a:p>
            <a:pPr marL="341313" indent="-341313">
              <a:buClr>
                <a:srgbClr val="990000"/>
              </a:buClr>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Partitions</a:t>
            </a:r>
          </a:p>
          <a:p>
            <a:pPr marL="341313" indent="-341313">
              <a:buClr>
                <a:srgbClr val="990000"/>
              </a:buClr>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Buckets</a:t>
            </a:r>
          </a:p>
          <a:p>
            <a:pPr marL="341313" indent="-341313">
              <a:buClr>
                <a:srgbClr val="990000"/>
              </a:buClr>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CREATE TABLE sales( id INT, items </a:t>
            </a:r>
            <a:r>
              <a:rPr lang="en-US" altLang="en-US" dirty="0">
                <a:solidFill>
                  <a:srgbClr val="7575D1"/>
                </a:solidFill>
              </a:rPr>
              <a:t>ARRAY&lt;STRUCT&lt;</a:t>
            </a:r>
            <a:r>
              <a:rPr lang="en-US" altLang="en-US" dirty="0" err="1">
                <a:solidFill>
                  <a:srgbClr val="7575D1"/>
                </a:solidFill>
              </a:rPr>
              <a:t>id:INT,name:STRING</a:t>
            </a:r>
            <a:r>
              <a:rPr lang="en-US" altLang="en-US" dirty="0">
                <a:solidFill>
                  <a:srgbClr val="7575D1"/>
                </a:solidFill>
              </a:rPr>
              <a:t>&gt;</a:t>
            </a:r>
          </a:p>
          <a:p>
            <a:pPr marL="341313" indent="-341313">
              <a:buClr>
                <a:srgbClr val="990000"/>
              </a:buClr>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	) </a:t>
            </a:r>
            <a:r>
              <a:rPr lang="en-US" altLang="en-US" b="1" dirty="0">
                <a:solidFill>
                  <a:srgbClr val="FF0000"/>
                </a:solidFill>
              </a:rPr>
              <a:t>PARITIONED BY (ds STRING)</a:t>
            </a:r>
          </a:p>
          <a:p>
            <a:pPr marL="341313" indent="-341313">
              <a:buClr>
                <a:srgbClr val="990000"/>
              </a:buClr>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FF0000"/>
                </a:solidFill>
              </a:rPr>
              <a:t>	</a:t>
            </a:r>
            <a:r>
              <a:rPr lang="en-US" altLang="en-US" b="1" dirty="0">
                <a:solidFill>
                  <a:srgbClr val="7575D1"/>
                </a:solidFill>
              </a:rPr>
              <a:t>CLUSTERED BY (id) INTO 32 BUCKETS;</a:t>
            </a:r>
          </a:p>
          <a:p>
            <a:pPr marL="341313" indent="-341313">
              <a:buClr>
                <a:srgbClr val="990000"/>
              </a:buClr>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b="1" dirty="0">
              <a:solidFill>
                <a:srgbClr val="7575D1"/>
              </a:solidFill>
            </a:endParaRPr>
          </a:p>
          <a:p>
            <a:pPr marL="341313" indent="-341313">
              <a:buClr>
                <a:srgbClr val="990000"/>
              </a:buClr>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SELECT id FROM sales </a:t>
            </a:r>
            <a:r>
              <a:rPr lang="en-US" altLang="en-US" b="1" dirty="0">
                <a:solidFill>
                  <a:srgbClr val="7575D1"/>
                </a:solidFill>
              </a:rPr>
              <a:t>TABLESAMPLE </a:t>
            </a:r>
            <a:r>
              <a:rPr lang="en-US" altLang="en-US" b="1" dirty="0">
                <a:solidFill>
                  <a:srgbClr val="FF0000"/>
                </a:solidFill>
              </a:rPr>
              <a:t>(BUCKET 1 OUT OF 32)</a:t>
            </a:r>
          </a:p>
          <a:p>
            <a:pPr marL="741363" lvl="1" indent="-341313">
              <a:buClr>
                <a:srgbClr val="990000"/>
              </a:buClr>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a:p>
            <a:pPr marL="341313" indent="-341313">
              <a:buClr>
                <a:srgbClr val="990000"/>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p:txBody>
      </p:sp>
      <p:sp>
        <p:nvSpPr>
          <p:cNvPr id="9220" name="Slide Number Placeholder 3"/>
          <p:cNvSpPr>
            <a:spLocks noGrp="1"/>
          </p:cNvSpPr>
          <p:nvPr>
            <p:ph type="sldNum" sz="quarter" idx="4294967295"/>
          </p:nvPr>
        </p:nvSpPr>
        <p:spPr bwMode="auto">
          <a:xfrm>
            <a:off x="7316788" y="6284913"/>
            <a:ext cx="1827212" cy="5127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itchFamily="34" charset="0"/>
                <a:ea typeface="ＭＳ Ｐゴシック" pitchFamily="34" charset="-128"/>
              </a:defRPr>
            </a:lvl1pPr>
            <a:lvl2pPr marL="742950" indent="-285750">
              <a:defRPr>
                <a:solidFill>
                  <a:schemeClr val="tx1"/>
                </a:solidFill>
                <a:latin typeface="Trebuchet MS" pitchFamily="34" charset="0"/>
                <a:ea typeface="ＭＳ Ｐゴシック" pitchFamily="34" charset="-128"/>
              </a:defRPr>
            </a:lvl2pPr>
            <a:lvl3pPr marL="1143000" indent="-228600">
              <a:defRPr>
                <a:solidFill>
                  <a:schemeClr val="tx1"/>
                </a:solidFill>
                <a:latin typeface="Trebuchet MS" pitchFamily="34" charset="0"/>
                <a:ea typeface="ＭＳ Ｐゴシック" pitchFamily="34" charset="-128"/>
              </a:defRPr>
            </a:lvl3pPr>
            <a:lvl4pPr marL="1600200" indent="-228600">
              <a:defRPr>
                <a:solidFill>
                  <a:schemeClr val="tx1"/>
                </a:solidFill>
                <a:latin typeface="Trebuchet MS" pitchFamily="34" charset="0"/>
                <a:ea typeface="ＭＳ Ｐゴシック" pitchFamily="34" charset="-128"/>
              </a:defRPr>
            </a:lvl4pPr>
            <a:lvl5pPr marL="2057400" indent="-228600">
              <a:defRPr>
                <a:solidFill>
                  <a:schemeClr val="tx1"/>
                </a:solidFill>
                <a:latin typeface="Trebuchet MS" pitchFamily="34" charset="0"/>
                <a:ea typeface="ＭＳ Ｐゴシック" pitchFamily="34" charset="-128"/>
              </a:defRPr>
            </a:lvl5pPr>
            <a:lvl6pPr marL="2514600" indent="-228600" fontAlgn="base">
              <a:spcBef>
                <a:spcPct val="0"/>
              </a:spcBef>
              <a:spcAft>
                <a:spcPct val="0"/>
              </a:spcAft>
              <a:defRPr>
                <a:solidFill>
                  <a:schemeClr val="tx1"/>
                </a:solidFill>
                <a:latin typeface="Trebuchet MS" pitchFamily="34" charset="0"/>
                <a:ea typeface="ＭＳ Ｐゴシック" pitchFamily="34" charset="-128"/>
              </a:defRPr>
            </a:lvl6pPr>
            <a:lvl7pPr marL="2971800" indent="-228600" fontAlgn="base">
              <a:spcBef>
                <a:spcPct val="0"/>
              </a:spcBef>
              <a:spcAft>
                <a:spcPct val="0"/>
              </a:spcAft>
              <a:defRPr>
                <a:solidFill>
                  <a:schemeClr val="tx1"/>
                </a:solidFill>
                <a:latin typeface="Trebuchet MS" pitchFamily="34" charset="0"/>
                <a:ea typeface="ＭＳ Ｐゴシック" pitchFamily="34" charset="-128"/>
              </a:defRPr>
            </a:lvl7pPr>
            <a:lvl8pPr marL="3429000" indent="-228600" fontAlgn="base">
              <a:spcBef>
                <a:spcPct val="0"/>
              </a:spcBef>
              <a:spcAft>
                <a:spcPct val="0"/>
              </a:spcAft>
              <a:defRPr>
                <a:solidFill>
                  <a:schemeClr val="tx1"/>
                </a:solidFill>
                <a:latin typeface="Trebuchet MS" pitchFamily="34" charset="0"/>
                <a:ea typeface="ＭＳ Ｐゴシック" pitchFamily="34" charset="-128"/>
              </a:defRPr>
            </a:lvl8pPr>
            <a:lvl9pPr marL="3886200" indent="-228600" fontAlgn="base">
              <a:spcBef>
                <a:spcPct val="0"/>
              </a:spcBef>
              <a:spcAft>
                <a:spcPct val="0"/>
              </a:spcAft>
              <a:defRPr>
                <a:solidFill>
                  <a:schemeClr val="tx1"/>
                </a:solidFill>
                <a:latin typeface="Trebuchet MS" pitchFamily="34" charset="0"/>
                <a:ea typeface="ＭＳ Ｐゴシック" pitchFamily="34" charset="-128"/>
              </a:defRPr>
            </a:lvl9pPr>
          </a:lstStyle>
          <a:p>
            <a:fld id="{35587DEC-0927-45C7-9714-74611A00B4C0}" type="slidenum">
              <a:rPr lang="en-US" altLang="en-US"/>
              <a:pPr/>
              <a:t>19</a:t>
            </a:fld>
            <a:endParaRPr lang="en-US" altLang="en-US"/>
          </a:p>
        </p:txBody>
      </p:sp>
      <p:sp>
        <p:nvSpPr>
          <p:cNvPr id="9221" name="Footer Placeholder 4"/>
          <p:cNvSpPr>
            <a:spLocks noGrp="1"/>
          </p:cNvSpPr>
          <p:nvPr>
            <p:ph type="ftr" sz="quarter" idx="4294967295"/>
          </p:nvPr>
        </p:nvSpPr>
        <p:spPr bwMode="auto">
          <a:xfrm>
            <a:off x="2971800" y="6386513"/>
            <a:ext cx="3505200" cy="4714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itchFamily="34" charset="0"/>
                <a:ea typeface="ＭＳ Ｐゴシック" pitchFamily="34" charset="-128"/>
              </a:defRPr>
            </a:lvl1pPr>
            <a:lvl2pPr marL="742950" indent="-285750">
              <a:defRPr>
                <a:solidFill>
                  <a:schemeClr val="tx1"/>
                </a:solidFill>
                <a:latin typeface="Trebuchet MS" pitchFamily="34" charset="0"/>
                <a:ea typeface="ＭＳ Ｐゴシック" pitchFamily="34" charset="-128"/>
              </a:defRPr>
            </a:lvl2pPr>
            <a:lvl3pPr marL="1143000" indent="-228600">
              <a:defRPr>
                <a:solidFill>
                  <a:schemeClr val="tx1"/>
                </a:solidFill>
                <a:latin typeface="Trebuchet MS" pitchFamily="34" charset="0"/>
                <a:ea typeface="ＭＳ Ｐゴシック" pitchFamily="34" charset="-128"/>
              </a:defRPr>
            </a:lvl3pPr>
            <a:lvl4pPr marL="1600200" indent="-228600">
              <a:defRPr>
                <a:solidFill>
                  <a:schemeClr val="tx1"/>
                </a:solidFill>
                <a:latin typeface="Trebuchet MS" pitchFamily="34" charset="0"/>
                <a:ea typeface="ＭＳ Ｐゴシック" pitchFamily="34" charset="-128"/>
              </a:defRPr>
            </a:lvl4pPr>
            <a:lvl5pPr marL="2057400" indent="-228600">
              <a:defRPr>
                <a:solidFill>
                  <a:schemeClr val="tx1"/>
                </a:solidFill>
                <a:latin typeface="Trebuchet MS" pitchFamily="34" charset="0"/>
                <a:ea typeface="ＭＳ Ｐゴシック" pitchFamily="34" charset="-128"/>
              </a:defRPr>
            </a:lvl5pPr>
            <a:lvl6pPr marL="2514600" indent="-228600" fontAlgn="base">
              <a:spcBef>
                <a:spcPct val="0"/>
              </a:spcBef>
              <a:spcAft>
                <a:spcPct val="0"/>
              </a:spcAft>
              <a:defRPr>
                <a:solidFill>
                  <a:schemeClr val="tx1"/>
                </a:solidFill>
                <a:latin typeface="Trebuchet MS" pitchFamily="34" charset="0"/>
                <a:ea typeface="ＭＳ Ｐゴシック" pitchFamily="34" charset="-128"/>
              </a:defRPr>
            </a:lvl6pPr>
            <a:lvl7pPr marL="2971800" indent="-228600" fontAlgn="base">
              <a:spcBef>
                <a:spcPct val="0"/>
              </a:spcBef>
              <a:spcAft>
                <a:spcPct val="0"/>
              </a:spcAft>
              <a:defRPr>
                <a:solidFill>
                  <a:schemeClr val="tx1"/>
                </a:solidFill>
                <a:latin typeface="Trebuchet MS" pitchFamily="34" charset="0"/>
                <a:ea typeface="ＭＳ Ｐゴシック" pitchFamily="34" charset="-128"/>
              </a:defRPr>
            </a:lvl7pPr>
            <a:lvl8pPr marL="3429000" indent="-228600" fontAlgn="base">
              <a:spcBef>
                <a:spcPct val="0"/>
              </a:spcBef>
              <a:spcAft>
                <a:spcPct val="0"/>
              </a:spcAft>
              <a:defRPr>
                <a:solidFill>
                  <a:schemeClr val="tx1"/>
                </a:solidFill>
                <a:latin typeface="Trebuchet MS" pitchFamily="34" charset="0"/>
                <a:ea typeface="ＭＳ Ｐゴシック" pitchFamily="34" charset="-128"/>
              </a:defRPr>
            </a:lvl8pPr>
            <a:lvl9pPr marL="3886200" indent="-228600" fontAlgn="base">
              <a:spcBef>
                <a:spcPct val="0"/>
              </a:spcBef>
              <a:spcAft>
                <a:spcPct val="0"/>
              </a:spcAft>
              <a:defRPr>
                <a:solidFill>
                  <a:schemeClr val="tx1"/>
                </a:solidFill>
                <a:latin typeface="Trebuchet MS" pitchFamily="34" charset="0"/>
                <a:ea typeface="ＭＳ Ｐゴシック" pitchFamily="34" charset="-128"/>
              </a:defRPr>
            </a:lvl9pPr>
          </a:lstStyle>
          <a:p>
            <a:r>
              <a:rPr lang="en-US" altLang="en-US"/>
              <a:t>Introduction to Hive</a:t>
            </a:r>
          </a:p>
        </p:txBody>
      </p:sp>
      <p:sp>
        <p:nvSpPr>
          <p:cNvPr id="9222" name="Footer Placeholder 4"/>
          <p:cNvSpPr txBox="1">
            <a:spLocks/>
          </p:cNvSpPr>
          <p:nvPr/>
        </p:nvSpPr>
        <p:spPr bwMode="auto">
          <a:xfrm>
            <a:off x="152400" y="6386513"/>
            <a:ext cx="243840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itchFamily="34" charset="0"/>
                <a:ea typeface="ＭＳ Ｐゴシック" pitchFamily="34" charset="-128"/>
              </a:defRPr>
            </a:lvl1pPr>
            <a:lvl2pPr marL="742950" indent="-285750">
              <a:defRPr>
                <a:solidFill>
                  <a:schemeClr val="tx1"/>
                </a:solidFill>
                <a:latin typeface="Trebuchet MS" pitchFamily="34" charset="0"/>
                <a:ea typeface="ＭＳ Ｐゴシック" pitchFamily="34" charset="-128"/>
              </a:defRPr>
            </a:lvl2pPr>
            <a:lvl3pPr marL="1143000" indent="-228600">
              <a:defRPr>
                <a:solidFill>
                  <a:schemeClr val="tx1"/>
                </a:solidFill>
                <a:latin typeface="Trebuchet MS" pitchFamily="34" charset="0"/>
                <a:ea typeface="ＭＳ Ｐゴシック" pitchFamily="34" charset="-128"/>
              </a:defRPr>
            </a:lvl3pPr>
            <a:lvl4pPr marL="1600200" indent="-228600">
              <a:defRPr>
                <a:solidFill>
                  <a:schemeClr val="tx1"/>
                </a:solidFill>
                <a:latin typeface="Trebuchet MS" pitchFamily="34" charset="0"/>
                <a:ea typeface="ＭＳ Ｐゴシック" pitchFamily="34" charset="-128"/>
              </a:defRPr>
            </a:lvl4pPr>
            <a:lvl5pPr marL="2057400" indent="-228600">
              <a:defRPr>
                <a:solidFill>
                  <a:schemeClr val="tx1"/>
                </a:solidFill>
                <a:latin typeface="Trebuchet MS" pitchFamily="34" charset="0"/>
                <a:ea typeface="ＭＳ Ｐゴシック" pitchFamily="34" charset="-128"/>
              </a:defRPr>
            </a:lvl5pPr>
            <a:lvl6pPr marL="2514600" indent="-228600" fontAlgn="base">
              <a:spcBef>
                <a:spcPct val="0"/>
              </a:spcBef>
              <a:spcAft>
                <a:spcPct val="0"/>
              </a:spcAft>
              <a:defRPr>
                <a:solidFill>
                  <a:schemeClr val="tx1"/>
                </a:solidFill>
                <a:latin typeface="Trebuchet MS" pitchFamily="34" charset="0"/>
                <a:ea typeface="ＭＳ Ｐゴシック" pitchFamily="34" charset="-128"/>
              </a:defRPr>
            </a:lvl6pPr>
            <a:lvl7pPr marL="2971800" indent="-228600" fontAlgn="base">
              <a:spcBef>
                <a:spcPct val="0"/>
              </a:spcBef>
              <a:spcAft>
                <a:spcPct val="0"/>
              </a:spcAft>
              <a:defRPr>
                <a:solidFill>
                  <a:schemeClr val="tx1"/>
                </a:solidFill>
                <a:latin typeface="Trebuchet MS" pitchFamily="34" charset="0"/>
                <a:ea typeface="ＭＳ Ｐゴシック" pitchFamily="34" charset="-128"/>
              </a:defRPr>
            </a:lvl7pPr>
            <a:lvl8pPr marL="3429000" indent="-228600" fontAlgn="base">
              <a:spcBef>
                <a:spcPct val="0"/>
              </a:spcBef>
              <a:spcAft>
                <a:spcPct val="0"/>
              </a:spcAft>
              <a:defRPr>
                <a:solidFill>
                  <a:schemeClr val="tx1"/>
                </a:solidFill>
                <a:latin typeface="Trebuchet MS" pitchFamily="34" charset="0"/>
                <a:ea typeface="ＭＳ Ｐゴシック" pitchFamily="34" charset="-128"/>
              </a:defRPr>
            </a:lvl8pPr>
            <a:lvl9pPr marL="3886200" indent="-228600" fontAlgn="base">
              <a:spcBef>
                <a:spcPct val="0"/>
              </a:spcBef>
              <a:spcAft>
                <a:spcPct val="0"/>
              </a:spcAft>
              <a:defRPr>
                <a:solidFill>
                  <a:schemeClr val="tx1"/>
                </a:solidFill>
                <a:latin typeface="Trebuchet MS" pitchFamily="34" charset="0"/>
                <a:ea typeface="ＭＳ Ｐゴシック" pitchFamily="34" charset="-128"/>
              </a:defRPr>
            </a:lvl9pPr>
          </a:lstStyle>
          <a:p>
            <a:fld id="{531AB32F-4993-404E-9792-AE41109B266C}" type="datetime1">
              <a:rPr lang="en-US" altLang="en-US"/>
              <a:pPr/>
              <a:t>12/19/2020</a:t>
            </a:fld>
            <a:endParaRPr lang="en-US" altLang="en-US"/>
          </a:p>
        </p:txBody>
      </p:sp>
    </p:spTree>
    <p:extLst>
      <p:ext uri="{BB962C8B-B14F-4D97-AF65-F5344CB8AC3E}">
        <p14:creationId xmlns:p14="http://schemas.microsoft.com/office/powerpoint/2010/main" val="33782120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Topics</a:t>
            </a:r>
            <a:endParaRPr lang="en-US" dirty="0"/>
          </a:p>
        </p:txBody>
      </p:sp>
      <p:sp>
        <p:nvSpPr>
          <p:cNvPr id="3" name="Subtitle 2"/>
          <p:cNvSpPr>
            <a:spLocks noGrp="1"/>
          </p:cNvSpPr>
          <p:nvPr>
            <p:ph idx="1"/>
          </p:nvPr>
        </p:nvSpPr>
        <p:spPr/>
        <p:txBody>
          <a:bodyPr>
            <a:normAutofit/>
          </a:bodyPr>
          <a:lstStyle/>
          <a:p>
            <a:r>
              <a:rPr lang="en-US" dirty="0"/>
              <a:t>Hadoop Echo System</a:t>
            </a:r>
          </a:p>
          <a:p>
            <a:r>
              <a:rPr lang="en-US" dirty="0"/>
              <a:t>What is Hive?</a:t>
            </a:r>
          </a:p>
          <a:p>
            <a:r>
              <a:rPr lang="en-US" dirty="0"/>
              <a:t>Hive architecture, shell and configuration</a:t>
            </a:r>
          </a:p>
          <a:p>
            <a:r>
              <a:rPr lang="en-US" dirty="0"/>
              <a:t>Hive </a:t>
            </a:r>
            <a:r>
              <a:rPr lang="en-US" dirty="0" err="1"/>
              <a:t>metastore</a:t>
            </a:r>
            <a:endParaRPr lang="en-US" dirty="0"/>
          </a:p>
          <a:p>
            <a:r>
              <a:rPr lang="en-US" dirty="0"/>
              <a:t>Data Model</a:t>
            </a:r>
          </a:p>
          <a:p>
            <a:r>
              <a:rPr lang="en-US" dirty="0" err="1"/>
              <a:t>HiveQL</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pPr/>
              <a:t>2</a:t>
            </a:fld>
            <a:endParaRPr lang="en-US"/>
          </a:p>
        </p:txBody>
      </p:sp>
    </p:spTree>
    <p:extLst>
      <p:ext uri="{BB962C8B-B14F-4D97-AF65-F5344CB8AC3E}">
        <p14:creationId xmlns:p14="http://schemas.microsoft.com/office/powerpoint/2010/main" val="21102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Partitions</a:t>
            </a:r>
          </a:p>
        </p:txBody>
      </p:sp>
      <p:sp>
        <p:nvSpPr>
          <p:cNvPr id="3" name="Content Placeholder 2"/>
          <p:cNvSpPr>
            <a:spLocks noGrp="1"/>
          </p:cNvSpPr>
          <p:nvPr>
            <p:ph idx="1"/>
          </p:nvPr>
        </p:nvSpPr>
        <p:spPr>
          <a:xfrm>
            <a:off x="457200" y="1600201"/>
            <a:ext cx="8229600" cy="4876799"/>
          </a:xfrm>
        </p:spPr>
        <p:txBody>
          <a:bodyPr>
            <a:normAutofit fontScale="55000" lnSpcReduction="20000"/>
          </a:bodyPr>
          <a:lstStyle/>
          <a:p>
            <a:pPr marL="0" indent="0">
              <a:buNone/>
            </a:pPr>
            <a:r>
              <a:rPr lang="en-US" dirty="0"/>
              <a:t>CREATE TABLE logs (</a:t>
            </a:r>
            <a:r>
              <a:rPr lang="en-US" dirty="0" err="1"/>
              <a:t>ts</a:t>
            </a:r>
            <a:r>
              <a:rPr lang="en-US" dirty="0"/>
              <a:t> BIGINT, line STRING)</a:t>
            </a:r>
          </a:p>
          <a:p>
            <a:pPr marL="0" indent="0">
              <a:buNone/>
            </a:pPr>
            <a:r>
              <a:rPr lang="en-US" dirty="0"/>
              <a:t>PARTITIONED BY (</a:t>
            </a:r>
            <a:r>
              <a:rPr lang="en-US" dirty="0" err="1"/>
              <a:t>dt</a:t>
            </a:r>
            <a:r>
              <a:rPr lang="en-US" dirty="0"/>
              <a:t> STRING, country STRING);</a:t>
            </a:r>
          </a:p>
          <a:p>
            <a:pPr marL="0" indent="0">
              <a:buNone/>
            </a:pPr>
            <a:endParaRPr lang="en-US" dirty="0"/>
          </a:p>
          <a:p>
            <a:pPr marL="0" indent="0">
              <a:buNone/>
            </a:pPr>
            <a:r>
              <a:rPr lang="en-US" dirty="0"/>
              <a:t>LOAD DATA LOCAL INPATH 'input/hive/partitions/file1‘ INTO TABLE logs </a:t>
            </a:r>
          </a:p>
          <a:p>
            <a:pPr marL="0" indent="0">
              <a:buNone/>
            </a:pPr>
            <a:r>
              <a:rPr lang="en-US" dirty="0"/>
              <a:t>PARTITION (</a:t>
            </a:r>
            <a:r>
              <a:rPr lang="en-US" dirty="0" err="1"/>
              <a:t>dt</a:t>
            </a:r>
            <a:r>
              <a:rPr lang="en-US" dirty="0"/>
              <a:t>='2001-01-01', country='GB');</a:t>
            </a:r>
          </a:p>
          <a:p>
            <a:pPr marL="0" indent="0">
              <a:buNone/>
            </a:pPr>
            <a:endParaRPr lang="en-US" dirty="0"/>
          </a:p>
          <a:p>
            <a:pPr marL="0" indent="0">
              <a:buNone/>
            </a:pPr>
            <a:r>
              <a:rPr lang="en-US" dirty="0"/>
              <a:t>hive&gt; </a:t>
            </a:r>
            <a:r>
              <a:rPr lang="en-US" b="1" dirty="0"/>
              <a:t>SHOW PARTITIONS logs;</a:t>
            </a:r>
          </a:p>
          <a:p>
            <a:pPr marL="0" indent="0">
              <a:buNone/>
            </a:pPr>
            <a:r>
              <a:rPr lang="en-US" dirty="0" err="1"/>
              <a:t>dt</a:t>
            </a:r>
            <a:r>
              <a:rPr lang="en-US" dirty="0"/>
              <a:t>=2001-01-01/country=GB</a:t>
            </a:r>
          </a:p>
          <a:p>
            <a:pPr marL="0" indent="0">
              <a:buNone/>
            </a:pPr>
            <a:r>
              <a:rPr lang="en-US" dirty="0" err="1"/>
              <a:t>dt</a:t>
            </a:r>
            <a:r>
              <a:rPr lang="en-US" dirty="0"/>
              <a:t>=2001-01-01/country=US</a:t>
            </a:r>
          </a:p>
          <a:p>
            <a:pPr marL="0" indent="0">
              <a:buNone/>
            </a:pPr>
            <a:r>
              <a:rPr lang="en-US" dirty="0" err="1"/>
              <a:t>dt</a:t>
            </a:r>
            <a:r>
              <a:rPr lang="en-US" dirty="0"/>
              <a:t>=2001-01-02/country=GB</a:t>
            </a:r>
          </a:p>
          <a:p>
            <a:pPr marL="0" indent="0">
              <a:buNone/>
            </a:pPr>
            <a:r>
              <a:rPr lang="en-US" dirty="0" err="1"/>
              <a:t>dt</a:t>
            </a:r>
            <a:r>
              <a:rPr lang="en-US" dirty="0"/>
              <a:t>=2001-01-02/country=US</a:t>
            </a:r>
          </a:p>
          <a:p>
            <a:pPr marL="0" indent="0">
              <a:buNone/>
            </a:pPr>
            <a:endParaRPr lang="en-US" dirty="0"/>
          </a:p>
          <a:p>
            <a:pPr marL="0" indent="0">
              <a:buNone/>
            </a:pPr>
            <a:r>
              <a:rPr lang="en-US" dirty="0"/>
              <a:t>SELECT </a:t>
            </a:r>
            <a:r>
              <a:rPr lang="en-US" dirty="0" err="1"/>
              <a:t>ts</a:t>
            </a:r>
            <a:r>
              <a:rPr lang="en-US" dirty="0"/>
              <a:t>, </a:t>
            </a:r>
            <a:r>
              <a:rPr lang="en-US" dirty="0" err="1"/>
              <a:t>dt</a:t>
            </a:r>
            <a:r>
              <a:rPr lang="en-US" dirty="0"/>
              <a:t>, line</a:t>
            </a:r>
          </a:p>
          <a:p>
            <a:pPr marL="0" indent="0">
              <a:buNone/>
            </a:pPr>
            <a:r>
              <a:rPr lang="en-US" dirty="0"/>
              <a:t>FROM logs</a:t>
            </a:r>
          </a:p>
          <a:p>
            <a:pPr marL="0" indent="0">
              <a:buNone/>
            </a:pPr>
            <a:r>
              <a:rPr lang="en-US" dirty="0"/>
              <a:t>WHERE country='GB';</a:t>
            </a:r>
          </a:p>
          <a:p>
            <a:pPr marL="0" indent="0">
              <a:buNone/>
            </a:pPr>
            <a:endParaRPr lang="en-US" dirty="0"/>
          </a:p>
          <a:p>
            <a:pPr marL="0" indent="0">
              <a:buNone/>
            </a:pPr>
            <a:r>
              <a:rPr lang="en-US" dirty="0"/>
              <a:t>Will scan only file 1, 2 and 4.</a:t>
            </a:r>
          </a:p>
          <a:p>
            <a:pPr marL="0" indent="0">
              <a:buNone/>
            </a:pP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20</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0184" y="3581400"/>
            <a:ext cx="234950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0915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Bucketing</a:t>
            </a:r>
          </a:p>
        </p:txBody>
      </p:sp>
      <p:sp>
        <p:nvSpPr>
          <p:cNvPr id="36866" name="Content Placeholder 2"/>
          <p:cNvSpPr>
            <a:spLocks noGrp="1"/>
          </p:cNvSpPr>
          <p:nvPr>
            <p:ph idx="1"/>
          </p:nvPr>
        </p:nvSpPr>
        <p:spPr>
          <a:noFill/>
          <a:ln>
            <a:miter lim="800000"/>
            <a:headEnd/>
            <a:tailEnd/>
          </a:ln>
        </p:spPr>
        <p:txBody>
          <a:bodyPr vert="horz" wrap="square" numCol="1" anchor="t" anchorCtr="0" compatLnSpc="1">
            <a:prstTxWarp prst="textNoShape">
              <a:avLst/>
            </a:prstTxWarp>
          </a:bodyPr>
          <a:lstStyle/>
          <a:p>
            <a:r>
              <a:rPr lang="en-AU" dirty="0">
                <a:cs typeface="Arial" pitchFamily="34" charset="0"/>
              </a:rPr>
              <a:t>Can speed up queries that involve sampling the data</a:t>
            </a:r>
          </a:p>
          <a:p>
            <a:pPr lvl="1"/>
            <a:r>
              <a:rPr lang="en-AU" dirty="0">
                <a:cs typeface="Arial" pitchFamily="34" charset="0"/>
              </a:rPr>
              <a:t>Sampling works without bucketing, but Hive has to scan the entire dataset</a:t>
            </a:r>
          </a:p>
          <a:p>
            <a:r>
              <a:rPr lang="en-AU" dirty="0">
                <a:cs typeface="Arial" pitchFamily="34" charset="0"/>
              </a:rPr>
              <a:t>Use CLUSTERED BY when creating table</a:t>
            </a:r>
          </a:p>
          <a:p>
            <a:pPr lvl="1"/>
            <a:r>
              <a:rPr lang="en-AU" dirty="0">
                <a:cs typeface="Arial" pitchFamily="34" charset="0"/>
              </a:rPr>
              <a:t>For sorted buckets, add SORTED BY</a:t>
            </a:r>
          </a:p>
          <a:p>
            <a:r>
              <a:rPr lang="en-AU" dirty="0">
                <a:cs typeface="Arial" pitchFamily="34" charset="0"/>
              </a:rPr>
              <a:t>To query a sample of your data, use TABLESAMPLE</a:t>
            </a:r>
          </a:p>
        </p:txBody>
      </p:sp>
    </p:spTree>
    <p:extLst>
      <p:ext uri="{BB962C8B-B14F-4D97-AF65-F5344CB8AC3E}">
        <p14:creationId xmlns:p14="http://schemas.microsoft.com/office/powerpoint/2010/main" val="2280930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Managed Tables and External Tables</a:t>
            </a:r>
          </a:p>
        </p:txBody>
      </p:sp>
      <p:sp>
        <p:nvSpPr>
          <p:cNvPr id="3" name="Content Placeholder 2"/>
          <p:cNvSpPr>
            <a:spLocks noGrp="1"/>
          </p:cNvSpPr>
          <p:nvPr>
            <p:ph idx="1"/>
          </p:nvPr>
        </p:nvSpPr>
        <p:spPr>
          <a:xfrm>
            <a:off x="457200" y="1600200"/>
            <a:ext cx="8229600" cy="4724400"/>
          </a:xfrm>
        </p:spPr>
        <p:txBody>
          <a:bodyPr>
            <a:normAutofit fontScale="55000" lnSpcReduction="20000"/>
          </a:bodyPr>
          <a:lstStyle/>
          <a:p>
            <a:pPr marL="0" indent="0">
              <a:buNone/>
            </a:pPr>
            <a:r>
              <a:rPr lang="en-US" dirty="0"/>
              <a:t>CREATE TABLE </a:t>
            </a:r>
            <a:r>
              <a:rPr lang="en-US" dirty="0" err="1"/>
              <a:t>managed_table</a:t>
            </a:r>
            <a:r>
              <a:rPr lang="en-US" dirty="0"/>
              <a:t> (dummy STRING);</a:t>
            </a:r>
          </a:p>
          <a:p>
            <a:pPr marL="0" indent="0">
              <a:buNone/>
            </a:pPr>
            <a:r>
              <a:rPr lang="en-US" dirty="0"/>
              <a:t>LOAD DATA INPATH '/user/tom/data.txt' INTO table </a:t>
            </a:r>
            <a:r>
              <a:rPr lang="en-US" dirty="0" err="1"/>
              <a:t>managed_table</a:t>
            </a:r>
            <a:r>
              <a:rPr lang="en-US" dirty="0"/>
              <a:t>;</a:t>
            </a:r>
          </a:p>
          <a:p>
            <a:pPr marL="0" indent="0">
              <a:buNone/>
            </a:pPr>
            <a:endParaRPr lang="en-US" dirty="0"/>
          </a:p>
          <a:p>
            <a:r>
              <a:rPr lang="en-US" dirty="0"/>
              <a:t>Hive will </a:t>
            </a:r>
            <a:r>
              <a:rPr lang="en-US" i="1" dirty="0"/>
              <a:t>move </a:t>
            </a:r>
            <a:r>
              <a:rPr lang="en-US" dirty="0"/>
              <a:t>the file </a:t>
            </a:r>
            <a:r>
              <a:rPr lang="en-US" i="1" dirty="0"/>
              <a:t>hdfs://user/tom/data.txt </a:t>
            </a:r>
            <a:r>
              <a:rPr lang="en-US" dirty="0"/>
              <a:t>into Hive’s warehouse directory for the </a:t>
            </a:r>
            <a:r>
              <a:rPr lang="en-US" dirty="0" err="1"/>
              <a:t>managed_table</a:t>
            </a:r>
            <a:r>
              <a:rPr lang="en-US" dirty="0"/>
              <a:t> table, which is </a:t>
            </a:r>
            <a:r>
              <a:rPr lang="en-US" i="1" dirty="0"/>
              <a:t>hdfs://user/hive/warehouse/managed_table</a:t>
            </a:r>
          </a:p>
          <a:p>
            <a:endParaRPr lang="en-US" i="1" dirty="0"/>
          </a:p>
          <a:p>
            <a:pPr marL="0" indent="0">
              <a:buNone/>
            </a:pPr>
            <a:r>
              <a:rPr lang="en-US" dirty="0"/>
              <a:t>DROP TABLE </a:t>
            </a:r>
            <a:r>
              <a:rPr lang="en-US" dirty="0" err="1"/>
              <a:t>managed_table</a:t>
            </a:r>
            <a:r>
              <a:rPr lang="en-US" dirty="0"/>
              <a:t>;</a:t>
            </a:r>
          </a:p>
          <a:p>
            <a:r>
              <a:rPr lang="en-US" dirty="0"/>
              <a:t>Thus the table, including its metadata </a:t>
            </a:r>
            <a:r>
              <a:rPr lang="en-US" i="1" dirty="0"/>
              <a:t>and its data</a:t>
            </a:r>
            <a:r>
              <a:rPr lang="en-US" dirty="0"/>
              <a:t>, is deleted.</a:t>
            </a:r>
          </a:p>
          <a:p>
            <a:endParaRPr lang="en-US" dirty="0"/>
          </a:p>
          <a:p>
            <a:pPr marL="0" indent="0">
              <a:buNone/>
            </a:pPr>
            <a:r>
              <a:rPr lang="en-US" dirty="0"/>
              <a:t>CREATE </a:t>
            </a:r>
            <a:r>
              <a:rPr lang="en-US" b="1" dirty="0"/>
              <a:t>EXTERNAL </a:t>
            </a:r>
            <a:r>
              <a:rPr lang="en-US" dirty="0"/>
              <a:t>TABLE </a:t>
            </a:r>
            <a:r>
              <a:rPr lang="en-US" dirty="0" err="1"/>
              <a:t>external_table</a:t>
            </a:r>
            <a:r>
              <a:rPr lang="en-US" dirty="0"/>
              <a:t> (dummy STRING)</a:t>
            </a:r>
          </a:p>
          <a:p>
            <a:pPr marL="0" indent="0">
              <a:buNone/>
            </a:pPr>
            <a:r>
              <a:rPr lang="en-US" dirty="0"/>
              <a:t>LOCATION '/user/tom/</a:t>
            </a:r>
            <a:r>
              <a:rPr lang="en-US" dirty="0" err="1"/>
              <a:t>external_table</a:t>
            </a:r>
            <a:r>
              <a:rPr lang="en-US" dirty="0"/>
              <a:t>';</a:t>
            </a:r>
          </a:p>
          <a:p>
            <a:pPr marL="0" indent="0">
              <a:buNone/>
            </a:pPr>
            <a:r>
              <a:rPr lang="en-US" dirty="0"/>
              <a:t>LOAD DATA INPATH '/user/tom/data.txt' INTO TABLE </a:t>
            </a:r>
            <a:r>
              <a:rPr lang="en-US" dirty="0" err="1"/>
              <a:t>external_table</a:t>
            </a:r>
            <a:r>
              <a:rPr lang="en-US" dirty="0"/>
              <a:t>;</a:t>
            </a:r>
          </a:p>
          <a:p>
            <a:r>
              <a:rPr lang="en-US" dirty="0"/>
              <a:t>Hive doesn’t move it to its warehouse directory. </a:t>
            </a:r>
          </a:p>
          <a:p>
            <a:r>
              <a:rPr lang="en-US" dirty="0"/>
              <a:t>When you drop an external table, Hive will leave the data untouched and only delete the metadata.</a:t>
            </a:r>
          </a:p>
          <a:p>
            <a:pPr marL="0" indent="0">
              <a:buNone/>
            </a:pPr>
            <a:r>
              <a:rPr lang="en-US" b="1" dirty="0"/>
              <a:t>When to use what?</a:t>
            </a:r>
          </a:p>
        </p:txBody>
      </p:sp>
      <p:sp>
        <p:nvSpPr>
          <p:cNvPr id="4" name="Slide Number Placeholder 3"/>
          <p:cNvSpPr>
            <a:spLocks noGrp="1"/>
          </p:cNvSpPr>
          <p:nvPr>
            <p:ph type="sldNum" sz="quarter" idx="12"/>
          </p:nvPr>
        </p:nvSpPr>
        <p:spPr/>
        <p:txBody>
          <a:bodyPr/>
          <a:lstStyle/>
          <a:p>
            <a:fld id="{71BD4A25-22B2-48E3-9FC3-0D375F0F72AF}" type="slidenum">
              <a:rPr lang="en-US" smtClean="0"/>
              <a:t>22</a:t>
            </a:fld>
            <a:endParaRPr lang="en-US"/>
          </a:p>
        </p:txBody>
      </p:sp>
    </p:spTree>
    <p:extLst>
      <p:ext uri="{BB962C8B-B14F-4D97-AF65-F5344CB8AC3E}">
        <p14:creationId xmlns:p14="http://schemas.microsoft.com/office/powerpoint/2010/main" val="1512469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noFill/>
          <a:ln>
            <a:miter lim="800000"/>
            <a:headEnd/>
            <a:tailEnd/>
          </a:ln>
        </p:spPr>
        <p:txBody>
          <a:bodyPr vert="horz" wrap="square" numCol="1" compatLnSpc="1">
            <a:prstTxWarp prst="textNoShape">
              <a:avLst/>
            </a:prstTxWarp>
            <a:normAutofit/>
          </a:bodyPr>
          <a:lstStyle/>
          <a:p>
            <a:r>
              <a:rPr lang="en-AU" dirty="0" err="1">
                <a:cs typeface="Arial" pitchFamily="34" charset="0"/>
              </a:rPr>
              <a:t>HiveQL</a:t>
            </a:r>
            <a:endParaRPr lang="en-AU" dirty="0">
              <a:cs typeface="Arial" pitchFamily="34" charset="0"/>
            </a:endParaRPr>
          </a:p>
        </p:txBody>
      </p:sp>
      <p:sp>
        <p:nvSpPr>
          <p:cNvPr id="24578" name="Content Placeholder 2"/>
          <p:cNvSpPr>
            <a:spLocks noGrp="1"/>
          </p:cNvSpPr>
          <p:nvPr>
            <p:ph idx="1"/>
          </p:nvPr>
        </p:nvSpPr>
        <p:spPr>
          <a:noFill/>
          <a:ln>
            <a:miter lim="800000"/>
            <a:headEnd/>
            <a:tailEnd/>
          </a:ln>
        </p:spPr>
        <p:txBody>
          <a:bodyPr vert="horz" wrap="square" numCol="1" anchor="t" anchorCtr="0" compatLnSpc="1">
            <a:prstTxWarp prst="textNoShape">
              <a:avLst/>
            </a:prstTxWarp>
            <a:normAutofit fontScale="92500" lnSpcReduction="20000"/>
          </a:bodyPr>
          <a:lstStyle/>
          <a:p>
            <a:r>
              <a:rPr lang="en-AU" dirty="0" err="1">
                <a:cs typeface="Arial" pitchFamily="34" charset="0"/>
              </a:rPr>
              <a:t>HiveQL</a:t>
            </a:r>
            <a:r>
              <a:rPr lang="en-AU" dirty="0">
                <a:cs typeface="Arial" pitchFamily="34" charset="0"/>
              </a:rPr>
              <a:t> / HQL provides the basic SQL-like operations:</a:t>
            </a:r>
          </a:p>
          <a:p>
            <a:pPr lvl="1"/>
            <a:r>
              <a:rPr lang="en-AU" dirty="0">
                <a:cs typeface="Arial" pitchFamily="34" charset="0"/>
              </a:rPr>
              <a:t>Select columns using SELECT</a:t>
            </a:r>
          </a:p>
          <a:p>
            <a:pPr lvl="1"/>
            <a:r>
              <a:rPr lang="en-AU" dirty="0">
                <a:cs typeface="Arial" pitchFamily="34" charset="0"/>
              </a:rPr>
              <a:t>Filter rows using WHERE</a:t>
            </a:r>
          </a:p>
          <a:p>
            <a:pPr lvl="1"/>
            <a:r>
              <a:rPr lang="en-AU" dirty="0">
                <a:cs typeface="Arial" pitchFamily="34" charset="0"/>
              </a:rPr>
              <a:t>JOIN between tables</a:t>
            </a:r>
          </a:p>
          <a:p>
            <a:pPr lvl="1"/>
            <a:r>
              <a:rPr lang="en-AU" dirty="0">
                <a:cs typeface="Arial" pitchFamily="34" charset="0"/>
              </a:rPr>
              <a:t>Evaluate aggregates using GROUP BY</a:t>
            </a:r>
          </a:p>
          <a:p>
            <a:pPr lvl="1"/>
            <a:r>
              <a:rPr lang="en-AU" dirty="0">
                <a:cs typeface="Arial" pitchFamily="34" charset="0"/>
              </a:rPr>
              <a:t>Store query results into another table</a:t>
            </a:r>
          </a:p>
          <a:p>
            <a:pPr lvl="1"/>
            <a:r>
              <a:rPr lang="en-AU" dirty="0">
                <a:cs typeface="Arial" pitchFamily="34" charset="0"/>
              </a:rPr>
              <a:t>Download results to a local directory  (i.e., export from HDFS)</a:t>
            </a:r>
          </a:p>
          <a:p>
            <a:pPr lvl="1"/>
            <a:r>
              <a:rPr lang="en-AU" dirty="0">
                <a:cs typeface="Arial" pitchFamily="34" charset="0"/>
              </a:rPr>
              <a:t>Manage tables and queries with CREATE, DROP, and ALTER</a:t>
            </a:r>
          </a:p>
        </p:txBody>
      </p:sp>
    </p:spTree>
    <p:extLst>
      <p:ext uri="{BB962C8B-B14F-4D97-AF65-F5344CB8AC3E}">
        <p14:creationId xmlns:p14="http://schemas.microsoft.com/office/powerpoint/2010/main" val="544717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Primitive Data Types</a:t>
            </a:r>
          </a:p>
        </p:txBody>
      </p:sp>
      <p:graphicFrame>
        <p:nvGraphicFramePr>
          <p:cNvPr id="4" name="Table 3"/>
          <p:cNvGraphicFramePr>
            <a:graphicFrameLocks noGrp="1"/>
          </p:cNvGraphicFramePr>
          <p:nvPr>
            <p:extLst>
              <p:ext uri="{D42A27DB-BD31-4B8C-83A1-F6EECF244321}">
                <p14:modId xmlns:p14="http://schemas.microsoft.com/office/powerpoint/2010/main" val="2090305140"/>
              </p:ext>
            </p:extLst>
          </p:nvPr>
        </p:nvGraphicFramePr>
        <p:xfrm>
          <a:off x="366713" y="1698105"/>
          <a:ext cx="8410575" cy="3236884"/>
        </p:xfrm>
        <a:graphic>
          <a:graphicData uri="http://schemas.openxmlformats.org/drawingml/2006/table">
            <a:tbl>
              <a:tblPr firstRow="1" bandRow="1">
                <a:tableStyleId>{5C22544A-7EE6-4342-B048-85BDC9FD1C3A}</a:tableStyleId>
              </a:tblPr>
              <a:tblGrid>
                <a:gridCol w="3604777">
                  <a:extLst>
                    <a:ext uri="{9D8B030D-6E8A-4147-A177-3AD203B41FA5}">
                      <a16:colId xmlns:a16="http://schemas.microsoft.com/office/drawing/2014/main" val="20000"/>
                    </a:ext>
                  </a:extLst>
                </a:gridCol>
                <a:gridCol w="4805798">
                  <a:extLst>
                    <a:ext uri="{9D8B030D-6E8A-4147-A177-3AD203B41FA5}">
                      <a16:colId xmlns:a16="http://schemas.microsoft.com/office/drawing/2014/main" val="20001"/>
                    </a:ext>
                  </a:extLst>
                </a:gridCol>
              </a:tblGrid>
              <a:tr h="463204">
                <a:tc>
                  <a:txBody>
                    <a:bodyPr/>
                    <a:lstStyle/>
                    <a:p>
                      <a:pPr algn="ctr"/>
                      <a:r>
                        <a:rPr lang="en-AU" sz="1800" dirty="0">
                          <a:latin typeface="+mn-lt"/>
                        </a:rPr>
                        <a:t>Type</a:t>
                      </a:r>
                    </a:p>
                  </a:txBody>
                  <a:tcPr marT="60960" marB="60960" anchor="ctr"/>
                </a:tc>
                <a:tc>
                  <a:txBody>
                    <a:bodyPr/>
                    <a:lstStyle/>
                    <a:p>
                      <a:pPr algn="ctr"/>
                      <a:r>
                        <a:rPr lang="en-AU" sz="1800" dirty="0">
                          <a:latin typeface="+mn-lt"/>
                        </a:rPr>
                        <a:t>Comments</a:t>
                      </a:r>
                    </a:p>
                  </a:txBody>
                  <a:tcPr marT="60960" marB="60960" anchor="ctr"/>
                </a:tc>
                <a:extLst>
                  <a:ext uri="{0D108BD9-81ED-4DB2-BD59-A6C34878D82A}">
                    <a16:rowId xmlns:a16="http://schemas.microsoft.com/office/drawing/2014/main" val="10000"/>
                  </a:ext>
                </a:extLst>
              </a:tr>
              <a:tr h="370840">
                <a:tc>
                  <a:txBody>
                    <a:bodyPr/>
                    <a:lstStyle/>
                    <a:p>
                      <a:r>
                        <a:rPr lang="en-AU" sz="1800" cap="all" baseline="0" dirty="0" err="1">
                          <a:latin typeface="+mn-lt"/>
                        </a:rPr>
                        <a:t>Tinyint</a:t>
                      </a:r>
                      <a:r>
                        <a:rPr lang="en-AU" sz="1800" cap="all" baseline="0" dirty="0">
                          <a:latin typeface="+mn-lt"/>
                        </a:rPr>
                        <a:t>, </a:t>
                      </a:r>
                      <a:r>
                        <a:rPr lang="en-AU" sz="1800" cap="all" baseline="0" dirty="0" err="1">
                          <a:latin typeface="+mn-lt"/>
                        </a:rPr>
                        <a:t>smallint</a:t>
                      </a:r>
                      <a:r>
                        <a:rPr lang="en-AU" sz="1800" cap="all" baseline="0" dirty="0">
                          <a:latin typeface="+mn-lt"/>
                        </a:rPr>
                        <a:t>, </a:t>
                      </a:r>
                      <a:r>
                        <a:rPr lang="en-AU" sz="1800" cap="all" baseline="0" dirty="0" err="1">
                          <a:latin typeface="+mn-lt"/>
                        </a:rPr>
                        <a:t>int</a:t>
                      </a:r>
                      <a:r>
                        <a:rPr lang="en-AU" sz="1800" cap="all" baseline="0" dirty="0">
                          <a:latin typeface="+mn-lt"/>
                        </a:rPr>
                        <a:t>, </a:t>
                      </a:r>
                      <a:r>
                        <a:rPr lang="en-AU" sz="1800" cap="all" baseline="0" dirty="0" err="1">
                          <a:latin typeface="+mn-lt"/>
                        </a:rPr>
                        <a:t>bigint</a:t>
                      </a:r>
                      <a:endParaRPr lang="en-AU" sz="1800" cap="all" baseline="0" dirty="0">
                        <a:latin typeface="+mn-lt"/>
                      </a:endParaRPr>
                    </a:p>
                  </a:txBody>
                  <a:tcPr marT="60960" marB="60960"/>
                </a:tc>
                <a:tc>
                  <a:txBody>
                    <a:bodyPr/>
                    <a:lstStyle/>
                    <a:p>
                      <a:r>
                        <a:rPr lang="en-AU" sz="1800" dirty="0">
                          <a:latin typeface="+mn-lt"/>
                        </a:rPr>
                        <a:t>1, 2, 4 and 8-byte</a:t>
                      </a:r>
                      <a:r>
                        <a:rPr lang="en-AU" sz="1800" baseline="0" dirty="0">
                          <a:latin typeface="+mn-lt"/>
                        </a:rPr>
                        <a:t> integers</a:t>
                      </a:r>
                      <a:endParaRPr lang="en-AU" sz="1800" dirty="0">
                        <a:latin typeface="+mn-lt"/>
                      </a:endParaRPr>
                    </a:p>
                  </a:txBody>
                  <a:tcPr marT="60960" marB="60960"/>
                </a:tc>
                <a:extLst>
                  <a:ext uri="{0D108BD9-81ED-4DB2-BD59-A6C34878D82A}">
                    <a16:rowId xmlns:a16="http://schemas.microsoft.com/office/drawing/2014/main" val="10001"/>
                  </a:ext>
                </a:extLst>
              </a:tr>
              <a:tr h="370840">
                <a:tc>
                  <a:txBody>
                    <a:bodyPr/>
                    <a:lstStyle/>
                    <a:p>
                      <a:r>
                        <a:rPr lang="en-AU" sz="1800" cap="all" baseline="0" dirty="0">
                          <a:latin typeface="+mn-lt"/>
                        </a:rPr>
                        <a:t>Boolean</a:t>
                      </a:r>
                    </a:p>
                  </a:txBody>
                  <a:tcPr marT="60960" marB="60960"/>
                </a:tc>
                <a:tc>
                  <a:txBody>
                    <a:bodyPr/>
                    <a:lstStyle/>
                    <a:p>
                      <a:r>
                        <a:rPr lang="en-AU" sz="1800" dirty="0">
                          <a:latin typeface="+mn-lt"/>
                        </a:rPr>
                        <a:t>TRUE/FALSE</a:t>
                      </a:r>
                    </a:p>
                  </a:txBody>
                  <a:tcPr marT="60960" marB="60960"/>
                </a:tc>
                <a:extLst>
                  <a:ext uri="{0D108BD9-81ED-4DB2-BD59-A6C34878D82A}">
                    <a16:rowId xmlns:a16="http://schemas.microsoft.com/office/drawing/2014/main" val="10002"/>
                  </a:ext>
                </a:extLst>
              </a:tr>
              <a:tr h="370840">
                <a:tc>
                  <a:txBody>
                    <a:bodyPr/>
                    <a:lstStyle/>
                    <a:p>
                      <a:r>
                        <a:rPr lang="en-AU" sz="1800" cap="all" baseline="0" dirty="0">
                          <a:latin typeface="+mn-lt"/>
                        </a:rPr>
                        <a:t>Float, double</a:t>
                      </a:r>
                    </a:p>
                  </a:txBody>
                  <a:tcPr marT="60960" marB="60960"/>
                </a:tc>
                <a:tc>
                  <a:txBody>
                    <a:bodyPr/>
                    <a:lstStyle/>
                    <a:p>
                      <a:r>
                        <a:rPr lang="en-AU" sz="1800" dirty="0">
                          <a:latin typeface="+mn-lt"/>
                        </a:rPr>
                        <a:t>Single</a:t>
                      </a:r>
                      <a:r>
                        <a:rPr lang="en-AU" sz="1800" baseline="0" dirty="0">
                          <a:latin typeface="+mn-lt"/>
                        </a:rPr>
                        <a:t> and double </a:t>
                      </a:r>
                      <a:r>
                        <a:rPr lang="en-AU" sz="1800" dirty="0">
                          <a:latin typeface="+mn-lt"/>
                        </a:rPr>
                        <a:t>precision</a:t>
                      </a:r>
                      <a:r>
                        <a:rPr lang="en-AU" sz="1800" baseline="0" dirty="0">
                          <a:latin typeface="+mn-lt"/>
                        </a:rPr>
                        <a:t> real numbers</a:t>
                      </a:r>
                      <a:endParaRPr lang="en-AU" sz="1800" dirty="0">
                        <a:latin typeface="+mn-lt"/>
                      </a:endParaRPr>
                    </a:p>
                  </a:txBody>
                  <a:tcPr marT="60960" marB="60960"/>
                </a:tc>
                <a:extLst>
                  <a:ext uri="{0D108BD9-81ED-4DB2-BD59-A6C34878D82A}">
                    <a16:rowId xmlns:a16="http://schemas.microsoft.com/office/drawing/2014/main" val="10003"/>
                  </a:ext>
                </a:extLst>
              </a:tr>
              <a:tr h="370840">
                <a:tc>
                  <a:txBody>
                    <a:bodyPr/>
                    <a:lstStyle/>
                    <a:p>
                      <a:r>
                        <a:rPr lang="en-AU" sz="1800" cap="all" baseline="0" dirty="0">
                          <a:latin typeface="+mn-lt"/>
                        </a:rPr>
                        <a:t>String</a:t>
                      </a:r>
                    </a:p>
                  </a:txBody>
                  <a:tcPr marT="60960" marB="60960"/>
                </a:tc>
                <a:tc>
                  <a:txBody>
                    <a:bodyPr/>
                    <a:lstStyle/>
                    <a:p>
                      <a:r>
                        <a:rPr lang="en-AU" sz="1800" dirty="0">
                          <a:latin typeface="+mn-lt"/>
                        </a:rPr>
                        <a:t>Character string</a:t>
                      </a:r>
                    </a:p>
                  </a:txBody>
                  <a:tcPr marT="60960" marB="60960"/>
                </a:tc>
                <a:extLst>
                  <a:ext uri="{0D108BD9-81ED-4DB2-BD59-A6C34878D82A}">
                    <a16:rowId xmlns:a16="http://schemas.microsoft.com/office/drawing/2014/main" val="10004"/>
                  </a:ext>
                </a:extLst>
              </a:tr>
              <a:tr h="370840">
                <a:tc>
                  <a:txBody>
                    <a:bodyPr/>
                    <a:lstStyle/>
                    <a:p>
                      <a:r>
                        <a:rPr lang="en-AU" sz="1800" cap="all" baseline="0" dirty="0">
                          <a:latin typeface="+mn-lt"/>
                        </a:rPr>
                        <a:t>Timestamp</a:t>
                      </a:r>
                    </a:p>
                  </a:txBody>
                  <a:tcPr marT="60960" marB="60960"/>
                </a:tc>
                <a:tc>
                  <a:txBody>
                    <a:bodyPr/>
                    <a:lstStyle/>
                    <a:p>
                      <a:r>
                        <a:rPr lang="en-AU" sz="1800" dirty="0">
                          <a:latin typeface="+mn-lt"/>
                        </a:rPr>
                        <a:t>Unix-epoch offset </a:t>
                      </a:r>
                      <a:r>
                        <a:rPr lang="en-AU" sz="1800" i="1" dirty="0">
                          <a:latin typeface="+mn-lt"/>
                        </a:rPr>
                        <a:t>or</a:t>
                      </a:r>
                      <a:r>
                        <a:rPr lang="en-AU" sz="1800" baseline="0" dirty="0">
                          <a:latin typeface="+mn-lt"/>
                        </a:rPr>
                        <a:t> </a:t>
                      </a:r>
                      <a:r>
                        <a:rPr lang="en-AU" sz="1800" baseline="0" dirty="0" err="1">
                          <a:latin typeface="+mn-lt"/>
                        </a:rPr>
                        <a:t>datetime</a:t>
                      </a:r>
                      <a:r>
                        <a:rPr lang="en-AU" sz="1800" baseline="0" dirty="0">
                          <a:latin typeface="+mn-lt"/>
                        </a:rPr>
                        <a:t> string</a:t>
                      </a:r>
                      <a:endParaRPr lang="en-AU" sz="1800" dirty="0">
                        <a:latin typeface="+mn-lt"/>
                      </a:endParaRPr>
                    </a:p>
                  </a:txBody>
                  <a:tcPr marT="60960" marB="60960"/>
                </a:tc>
                <a:extLst>
                  <a:ext uri="{0D108BD9-81ED-4DB2-BD59-A6C34878D82A}">
                    <a16:rowId xmlns:a16="http://schemas.microsoft.com/office/drawing/2014/main" val="10005"/>
                  </a:ext>
                </a:extLst>
              </a:tr>
              <a:tr h="370840">
                <a:tc>
                  <a:txBody>
                    <a:bodyPr/>
                    <a:lstStyle/>
                    <a:p>
                      <a:r>
                        <a:rPr lang="en-AU" sz="1800" cap="all" baseline="0">
                          <a:latin typeface="+mn-lt"/>
                        </a:rPr>
                        <a:t>DECIMAL</a:t>
                      </a:r>
                    </a:p>
                  </a:txBody>
                  <a:tcPr marT="60960" marB="60960"/>
                </a:tc>
                <a:tc>
                  <a:txBody>
                    <a:bodyPr/>
                    <a:lstStyle/>
                    <a:p>
                      <a:r>
                        <a:rPr lang="en-AU" sz="1800" dirty="0">
                          <a:latin typeface="+mn-lt"/>
                        </a:rPr>
                        <a:t>Arbitrary-precision decimal</a:t>
                      </a:r>
                    </a:p>
                  </a:txBody>
                  <a:tcPr marT="60960" marB="60960"/>
                </a:tc>
                <a:extLst>
                  <a:ext uri="{0D108BD9-81ED-4DB2-BD59-A6C34878D82A}">
                    <a16:rowId xmlns:a16="http://schemas.microsoft.com/office/drawing/2014/main" val="10006"/>
                  </a:ext>
                </a:extLst>
              </a:tr>
              <a:tr h="370840">
                <a:tc>
                  <a:txBody>
                    <a:bodyPr/>
                    <a:lstStyle/>
                    <a:p>
                      <a:r>
                        <a:rPr lang="en-AU" sz="1800" cap="all" baseline="0">
                          <a:latin typeface="+mn-lt"/>
                        </a:rPr>
                        <a:t>BINARY</a:t>
                      </a:r>
                    </a:p>
                  </a:txBody>
                  <a:tcPr marT="60960" marB="60960"/>
                </a:tc>
                <a:tc>
                  <a:txBody>
                    <a:bodyPr/>
                    <a:lstStyle/>
                    <a:p>
                      <a:r>
                        <a:rPr lang="en-AU" sz="1800" dirty="0">
                          <a:latin typeface="+mn-lt"/>
                        </a:rPr>
                        <a:t>Opaque;</a:t>
                      </a:r>
                      <a:r>
                        <a:rPr lang="en-AU" sz="1800" baseline="0" dirty="0">
                          <a:latin typeface="+mn-lt"/>
                        </a:rPr>
                        <a:t> ignore these bytes</a:t>
                      </a:r>
                      <a:endParaRPr lang="en-AU" sz="1800" dirty="0">
                        <a:latin typeface="+mn-lt"/>
                      </a:endParaRPr>
                    </a:p>
                  </a:txBody>
                  <a:tcPr marT="60960" marB="6096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77541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Complex Data Types</a:t>
            </a:r>
          </a:p>
        </p:txBody>
      </p:sp>
      <p:graphicFrame>
        <p:nvGraphicFramePr>
          <p:cNvPr id="8" name="Table 7"/>
          <p:cNvGraphicFramePr>
            <a:graphicFrameLocks noGrp="1"/>
          </p:cNvGraphicFramePr>
          <p:nvPr>
            <p:extLst>
              <p:ext uri="{D42A27DB-BD31-4B8C-83A1-F6EECF244321}">
                <p14:modId xmlns:p14="http://schemas.microsoft.com/office/powerpoint/2010/main" val="1046916135"/>
              </p:ext>
            </p:extLst>
          </p:nvPr>
        </p:nvGraphicFramePr>
        <p:xfrm>
          <a:off x="366714" y="1687955"/>
          <a:ext cx="8410575" cy="3307994"/>
        </p:xfrm>
        <a:graphic>
          <a:graphicData uri="http://schemas.openxmlformats.org/drawingml/2006/table">
            <a:tbl>
              <a:tblPr firstRow="1" bandRow="1">
                <a:tableStyleId>{5C22544A-7EE6-4342-B048-85BDC9FD1C3A}</a:tableStyleId>
              </a:tblPr>
              <a:tblGrid>
                <a:gridCol w="1996840">
                  <a:extLst>
                    <a:ext uri="{9D8B030D-6E8A-4147-A177-3AD203B41FA5}">
                      <a16:colId xmlns:a16="http://schemas.microsoft.com/office/drawing/2014/main" val="20000"/>
                    </a:ext>
                  </a:extLst>
                </a:gridCol>
                <a:gridCol w="6413735">
                  <a:extLst>
                    <a:ext uri="{9D8B030D-6E8A-4147-A177-3AD203B41FA5}">
                      <a16:colId xmlns:a16="http://schemas.microsoft.com/office/drawing/2014/main" val="20001"/>
                    </a:ext>
                  </a:extLst>
                </a:gridCol>
              </a:tblGrid>
              <a:tr h="473354">
                <a:tc>
                  <a:txBody>
                    <a:bodyPr/>
                    <a:lstStyle/>
                    <a:p>
                      <a:pPr algn="ctr"/>
                      <a:r>
                        <a:rPr lang="en-US" sz="1800" dirty="0">
                          <a:latin typeface="+mn-lt"/>
                        </a:rPr>
                        <a:t>Type</a:t>
                      </a:r>
                    </a:p>
                  </a:txBody>
                  <a:tcPr anchor="ctr"/>
                </a:tc>
                <a:tc>
                  <a:txBody>
                    <a:bodyPr/>
                    <a:lstStyle/>
                    <a:p>
                      <a:pPr algn="ctr"/>
                      <a:r>
                        <a:rPr lang="en-US" sz="1800" dirty="0">
                          <a:latin typeface="+mn-lt"/>
                        </a:rPr>
                        <a:t>Comments</a:t>
                      </a:r>
                    </a:p>
                  </a:txBody>
                  <a:tcPr anchor="ctr"/>
                </a:tc>
                <a:extLst>
                  <a:ext uri="{0D108BD9-81ED-4DB2-BD59-A6C34878D82A}">
                    <a16:rowId xmlns:a16="http://schemas.microsoft.com/office/drawing/2014/main" val="10000"/>
                  </a:ext>
                </a:extLst>
              </a:tr>
              <a:tr h="370840">
                <a:tc>
                  <a:txBody>
                    <a:bodyPr/>
                    <a:lstStyle/>
                    <a:p>
                      <a:r>
                        <a:rPr lang="en-AU" sz="1800" cap="all" baseline="0" dirty="0" err="1">
                          <a:latin typeface="+mn-lt"/>
                        </a:rPr>
                        <a:t>Struct</a:t>
                      </a:r>
                      <a:endParaRPr lang="en-AU" sz="1800" cap="all" baseline="0" dirty="0">
                        <a:latin typeface="+mn-lt"/>
                      </a:endParaRPr>
                    </a:p>
                  </a:txBody>
                  <a:tcPr marT="60960" marB="60960"/>
                </a:tc>
                <a:tc>
                  <a:txBody>
                    <a:bodyPr/>
                    <a:lstStyle/>
                    <a:p>
                      <a:r>
                        <a:rPr lang="en-AU" sz="1800" dirty="0">
                          <a:latin typeface="+mn-lt"/>
                        </a:rPr>
                        <a:t>A collection of elements</a:t>
                      </a:r>
                    </a:p>
                    <a:p>
                      <a:r>
                        <a:rPr lang="en-AU" sz="1800" dirty="0">
                          <a:latin typeface="+mn-lt"/>
                        </a:rPr>
                        <a:t>If </a:t>
                      </a:r>
                      <a:r>
                        <a:rPr lang="en-AU" sz="1800" dirty="0">
                          <a:latin typeface="+mn-lt"/>
                          <a:cs typeface="Consolas" panose="020B0609020204030204" pitchFamily="49" charset="0"/>
                        </a:rPr>
                        <a:t>S</a:t>
                      </a:r>
                      <a:r>
                        <a:rPr lang="en-AU" sz="1800" baseline="0" dirty="0">
                          <a:latin typeface="+mn-lt"/>
                        </a:rPr>
                        <a:t> is of type </a:t>
                      </a:r>
                      <a:r>
                        <a:rPr lang="en-AU" sz="1800" baseline="0" dirty="0">
                          <a:latin typeface="+mn-lt"/>
                          <a:cs typeface="Consolas" panose="020B0609020204030204" pitchFamily="49" charset="0"/>
                        </a:rPr>
                        <a:t>STRUCT {a INT, b INT}</a:t>
                      </a:r>
                      <a:r>
                        <a:rPr lang="en-AU" sz="1800" dirty="0">
                          <a:latin typeface="+mn-lt"/>
                        </a:rPr>
                        <a:t>:</a:t>
                      </a:r>
                      <a:br>
                        <a:rPr lang="en-AU" sz="1800" dirty="0">
                          <a:latin typeface="+mn-lt"/>
                        </a:rPr>
                      </a:br>
                      <a:r>
                        <a:rPr lang="en-AU" sz="1800" dirty="0">
                          <a:latin typeface="+mn-lt"/>
                        </a:rPr>
                        <a:t>  </a:t>
                      </a:r>
                      <a:r>
                        <a:rPr lang="en-AU" sz="1800" dirty="0" err="1">
                          <a:latin typeface="+mn-lt"/>
                          <a:cs typeface="Consolas" panose="020B0609020204030204" pitchFamily="49" charset="0"/>
                        </a:rPr>
                        <a:t>S.a</a:t>
                      </a:r>
                      <a:r>
                        <a:rPr lang="en-AU" sz="1800" baseline="0" dirty="0">
                          <a:latin typeface="+mn-lt"/>
                        </a:rPr>
                        <a:t> returns element </a:t>
                      </a:r>
                      <a:r>
                        <a:rPr lang="en-AU" sz="1800" baseline="0" dirty="0">
                          <a:latin typeface="+mn-lt"/>
                          <a:cs typeface="Consolas" panose="020B0609020204030204" pitchFamily="49" charset="0"/>
                        </a:rPr>
                        <a:t>a</a:t>
                      </a:r>
                      <a:endParaRPr lang="en-AU" sz="1800" dirty="0">
                        <a:latin typeface="+mn-lt"/>
                        <a:cs typeface="Consolas" panose="020B0609020204030204" pitchFamily="49" charset="0"/>
                      </a:endParaRPr>
                    </a:p>
                  </a:txBody>
                  <a:tcPr marT="60960" marB="60960"/>
                </a:tc>
                <a:extLst>
                  <a:ext uri="{0D108BD9-81ED-4DB2-BD59-A6C34878D82A}">
                    <a16:rowId xmlns:a16="http://schemas.microsoft.com/office/drawing/2014/main" val="10001"/>
                  </a:ext>
                </a:extLst>
              </a:tr>
              <a:tr h="370840">
                <a:tc>
                  <a:txBody>
                    <a:bodyPr/>
                    <a:lstStyle/>
                    <a:p>
                      <a:r>
                        <a:rPr lang="en-AU" sz="1800" cap="all" baseline="0" dirty="0">
                          <a:latin typeface="+mn-lt"/>
                        </a:rPr>
                        <a:t>MAP</a:t>
                      </a:r>
                    </a:p>
                  </a:txBody>
                  <a:tcPr marT="60960" marB="60960"/>
                </a:tc>
                <a:tc>
                  <a:txBody>
                    <a:bodyPr/>
                    <a:lstStyle/>
                    <a:p>
                      <a:r>
                        <a:rPr lang="en-AU" sz="1800" dirty="0">
                          <a:latin typeface="+mn-lt"/>
                        </a:rPr>
                        <a:t>Key-value </a:t>
                      </a:r>
                      <a:r>
                        <a:rPr lang="en-AU" sz="1800" dirty="0" err="1">
                          <a:latin typeface="+mn-lt"/>
                        </a:rPr>
                        <a:t>tuple</a:t>
                      </a:r>
                      <a:endParaRPr lang="en-AU" sz="1800" dirty="0">
                        <a:latin typeface="+mn-lt"/>
                      </a:endParaRPr>
                    </a:p>
                    <a:p>
                      <a:r>
                        <a:rPr lang="en-AU" sz="1800" dirty="0">
                          <a:latin typeface="+mn-lt"/>
                        </a:rPr>
                        <a:t>If </a:t>
                      </a:r>
                      <a:r>
                        <a:rPr lang="en-AU" sz="1800" dirty="0">
                          <a:latin typeface="+mn-lt"/>
                          <a:cs typeface="Consolas" panose="020B0609020204030204" pitchFamily="49" charset="0"/>
                        </a:rPr>
                        <a:t>M</a:t>
                      </a:r>
                      <a:r>
                        <a:rPr lang="en-AU" sz="1800" dirty="0">
                          <a:latin typeface="+mn-lt"/>
                        </a:rPr>
                        <a:t> is a map from</a:t>
                      </a:r>
                      <a:r>
                        <a:rPr lang="en-AU" sz="1800" baseline="0" dirty="0">
                          <a:latin typeface="+mn-lt"/>
                        </a:rPr>
                        <a:t> </a:t>
                      </a:r>
                      <a:r>
                        <a:rPr lang="en-AU" sz="1800" baseline="0" dirty="0">
                          <a:latin typeface="+mn-lt"/>
                          <a:cs typeface="Consolas" panose="020B0609020204030204" pitchFamily="49" charset="0"/>
                        </a:rPr>
                        <a:t>'group'</a:t>
                      </a:r>
                      <a:r>
                        <a:rPr lang="en-AU" sz="1800" baseline="0" dirty="0">
                          <a:latin typeface="+mn-lt"/>
                        </a:rPr>
                        <a:t> to </a:t>
                      </a:r>
                      <a:r>
                        <a:rPr lang="en-AU" sz="1800" baseline="0" dirty="0">
                          <a:latin typeface="+mn-lt"/>
                          <a:cs typeface="Consolas" panose="020B0609020204030204" pitchFamily="49" charset="0"/>
                        </a:rPr>
                        <a:t>GID</a:t>
                      </a:r>
                      <a:r>
                        <a:rPr lang="en-AU" sz="1800" baseline="0" dirty="0">
                          <a:latin typeface="+mn-lt"/>
                        </a:rPr>
                        <a:t>:</a:t>
                      </a:r>
                    </a:p>
                    <a:p>
                      <a:r>
                        <a:rPr lang="en-AU" sz="1800" baseline="0" dirty="0">
                          <a:latin typeface="+mn-lt"/>
                        </a:rPr>
                        <a:t>  </a:t>
                      </a:r>
                      <a:r>
                        <a:rPr lang="en-AU" sz="1800" baseline="0" dirty="0">
                          <a:latin typeface="+mn-lt"/>
                          <a:cs typeface="Consolas" panose="020B0609020204030204" pitchFamily="49" charset="0"/>
                        </a:rPr>
                        <a:t>M['group']</a:t>
                      </a:r>
                      <a:r>
                        <a:rPr lang="en-AU" sz="1800" baseline="0" dirty="0">
                          <a:latin typeface="+mn-lt"/>
                        </a:rPr>
                        <a:t> returns value of </a:t>
                      </a:r>
                      <a:r>
                        <a:rPr lang="en-AU" sz="1800" baseline="0" dirty="0">
                          <a:latin typeface="+mn-lt"/>
                          <a:cs typeface="Consolas" panose="020B0609020204030204" pitchFamily="49" charset="0"/>
                        </a:rPr>
                        <a:t>GID</a:t>
                      </a:r>
                      <a:endParaRPr lang="en-AU" sz="1800" dirty="0">
                        <a:latin typeface="+mn-lt"/>
                        <a:cs typeface="Consolas" panose="020B0609020204030204" pitchFamily="49" charset="0"/>
                      </a:endParaRPr>
                    </a:p>
                  </a:txBody>
                  <a:tcPr marT="60960" marB="60960"/>
                </a:tc>
                <a:extLst>
                  <a:ext uri="{0D108BD9-81ED-4DB2-BD59-A6C34878D82A}">
                    <a16:rowId xmlns:a16="http://schemas.microsoft.com/office/drawing/2014/main" val="10002"/>
                  </a:ext>
                </a:extLst>
              </a:tr>
              <a:tr h="370840">
                <a:tc>
                  <a:txBody>
                    <a:bodyPr/>
                    <a:lstStyle/>
                    <a:p>
                      <a:r>
                        <a:rPr lang="en-AU" sz="1800" cap="all" baseline="0" dirty="0">
                          <a:latin typeface="+mn-lt"/>
                        </a:rPr>
                        <a:t>Array</a:t>
                      </a:r>
                    </a:p>
                  </a:txBody>
                  <a:tcPr marT="60960" marB="60960"/>
                </a:tc>
                <a:tc>
                  <a:txBody>
                    <a:bodyPr/>
                    <a:lstStyle/>
                    <a:p>
                      <a:r>
                        <a:rPr lang="en-AU" sz="1800" dirty="0">
                          <a:latin typeface="+mn-lt"/>
                        </a:rPr>
                        <a:t>Indexed list</a:t>
                      </a:r>
                    </a:p>
                    <a:p>
                      <a:r>
                        <a:rPr lang="en-AU" sz="1800" dirty="0">
                          <a:latin typeface="+mn-lt"/>
                        </a:rPr>
                        <a:t>If </a:t>
                      </a:r>
                      <a:r>
                        <a:rPr lang="en-AU" sz="1800" dirty="0">
                          <a:latin typeface="+mn-lt"/>
                          <a:cs typeface="Consolas" panose="020B0609020204030204" pitchFamily="49" charset="0"/>
                        </a:rPr>
                        <a:t>A</a:t>
                      </a:r>
                      <a:r>
                        <a:rPr lang="en-AU" sz="1800" dirty="0">
                          <a:latin typeface="+mn-lt"/>
                        </a:rPr>
                        <a:t> is an array of elements </a:t>
                      </a:r>
                      <a:r>
                        <a:rPr lang="en-AU" sz="1800" dirty="0">
                          <a:latin typeface="+mn-lt"/>
                          <a:cs typeface="Consolas" panose="020B0609020204030204" pitchFamily="49" charset="0"/>
                        </a:rPr>
                        <a:t>['</a:t>
                      </a:r>
                      <a:r>
                        <a:rPr lang="en-AU" sz="1800" dirty="0" err="1">
                          <a:latin typeface="+mn-lt"/>
                          <a:cs typeface="Consolas" panose="020B0609020204030204" pitchFamily="49" charset="0"/>
                        </a:rPr>
                        <a:t>a',</a:t>
                      </a:r>
                      <a:r>
                        <a:rPr lang="en-AU" sz="1800" baseline="0" dirty="0" err="1">
                          <a:latin typeface="+mn-lt"/>
                          <a:cs typeface="Consolas" panose="020B0609020204030204" pitchFamily="49" charset="0"/>
                        </a:rPr>
                        <a:t>'b','c</a:t>
                      </a:r>
                      <a:r>
                        <a:rPr lang="en-AU" sz="1800" baseline="0" dirty="0">
                          <a:latin typeface="+mn-lt"/>
                          <a:cs typeface="Consolas" panose="020B0609020204030204" pitchFamily="49" charset="0"/>
                        </a:rPr>
                        <a:t>']</a:t>
                      </a:r>
                      <a:r>
                        <a:rPr lang="en-AU" sz="1800" baseline="0" dirty="0">
                          <a:latin typeface="+mn-lt"/>
                        </a:rPr>
                        <a:t>:</a:t>
                      </a:r>
                    </a:p>
                    <a:p>
                      <a:r>
                        <a:rPr lang="en-AU" sz="1800" baseline="0" dirty="0">
                          <a:latin typeface="+mn-lt"/>
                        </a:rPr>
                        <a:t>  </a:t>
                      </a:r>
                      <a:r>
                        <a:rPr lang="en-AU" sz="1800" baseline="0" dirty="0">
                          <a:latin typeface="+mn-lt"/>
                          <a:cs typeface="Consolas" panose="020B0609020204030204" pitchFamily="49" charset="0"/>
                        </a:rPr>
                        <a:t>A[0]</a:t>
                      </a:r>
                      <a:r>
                        <a:rPr lang="en-AU" sz="1800" baseline="0" dirty="0">
                          <a:latin typeface="+mn-lt"/>
                        </a:rPr>
                        <a:t> returns </a:t>
                      </a:r>
                      <a:r>
                        <a:rPr lang="en-AU" sz="1800" baseline="0" dirty="0">
                          <a:latin typeface="+mn-lt"/>
                          <a:cs typeface="Consolas" panose="020B0609020204030204" pitchFamily="49" charset="0"/>
                        </a:rPr>
                        <a:t>'a'</a:t>
                      </a:r>
                      <a:endParaRPr lang="en-AU" sz="1800" dirty="0">
                        <a:latin typeface="+mn-lt"/>
                        <a:cs typeface="Consolas" panose="020B0609020204030204" pitchFamily="49" charset="0"/>
                      </a:endParaRPr>
                    </a:p>
                  </a:txBody>
                  <a:tcPr marT="60960" marB="6096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80687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err="1">
                <a:cs typeface="Arial" pitchFamily="34" charset="0"/>
              </a:rPr>
              <a:t>HiveQL</a:t>
            </a:r>
            <a:r>
              <a:rPr lang="en-AU" dirty="0">
                <a:cs typeface="Arial" pitchFamily="34" charset="0"/>
              </a:rPr>
              <a:t> Limitations</a:t>
            </a:r>
          </a:p>
        </p:txBody>
      </p:sp>
      <p:sp>
        <p:nvSpPr>
          <p:cNvPr id="3" name="Content Placeholder 2"/>
          <p:cNvSpPr>
            <a:spLocks noGrp="1"/>
          </p:cNvSpPr>
          <p:nvPr>
            <p:ph idx="1"/>
          </p:nvPr>
        </p:nvSpPr>
        <p:spPr/>
        <p:txBody>
          <a:bodyPr>
            <a:normAutofit fontScale="92500" lnSpcReduction="10000"/>
          </a:bodyPr>
          <a:lstStyle/>
          <a:p>
            <a:pPr fontAlgn="auto">
              <a:spcAft>
                <a:spcPts val="0"/>
              </a:spcAft>
              <a:defRPr/>
            </a:pPr>
            <a:r>
              <a:rPr lang="en-AU" dirty="0">
                <a:ea typeface="+mn-ea"/>
              </a:rPr>
              <a:t>HQL only supports </a:t>
            </a:r>
            <a:r>
              <a:rPr lang="en-AU" dirty="0" err="1">
                <a:ea typeface="+mn-ea"/>
              </a:rPr>
              <a:t>equi</a:t>
            </a:r>
            <a:r>
              <a:rPr lang="en-AU" dirty="0">
                <a:ea typeface="+mn-ea"/>
              </a:rPr>
              <a:t>-joins, outer joins, left semi-joins</a:t>
            </a:r>
          </a:p>
          <a:p>
            <a:pPr fontAlgn="auto">
              <a:spcAft>
                <a:spcPts val="0"/>
              </a:spcAft>
              <a:defRPr/>
            </a:pPr>
            <a:r>
              <a:rPr lang="en-AU" dirty="0">
                <a:ea typeface="+mn-ea"/>
              </a:rPr>
              <a:t>Because it is only a shell for </a:t>
            </a:r>
            <a:r>
              <a:rPr lang="en-AU" dirty="0" err="1">
                <a:ea typeface="+mn-ea"/>
              </a:rPr>
              <a:t>mapreduce</a:t>
            </a:r>
            <a:r>
              <a:rPr lang="en-AU" dirty="0">
                <a:ea typeface="+mn-ea"/>
              </a:rPr>
              <a:t>, complex queries can be hard to optimise</a:t>
            </a:r>
          </a:p>
          <a:p>
            <a:pPr fontAlgn="auto">
              <a:spcAft>
                <a:spcPts val="0"/>
              </a:spcAft>
              <a:defRPr/>
            </a:pPr>
            <a:r>
              <a:rPr lang="en-AU" dirty="0">
                <a:ea typeface="+mn-ea"/>
              </a:rPr>
              <a:t>Missing large parts of full SQL specification:</a:t>
            </a:r>
          </a:p>
          <a:p>
            <a:pPr lvl="1" fontAlgn="auto">
              <a:spcAft>
                <a:spcPts val="0"/>
              </a:spcAft>
              <a:defRPr/>
            </a:pPr>
            <a:r>
              <a:rPr lang="en-AU" dirty="0">
                <a:ea typeface="+mn-ea"/>
              </a:rPr>
              <a:t>HAVING clause in SELECT</a:t>
            </a:r>
          </a:p>
          <a:p>
            <a:pPr lvl="1" fontAlgn="auto">
              <a:spcAft>
                <a:spcPts val="0"/>
              </a:spcAft>
              <a:defRPr/>
            </a:pPr>
            <a:r>
              <a:rPr lang="en-AU" dirty="0">
                <a:ea typeface="+mn-ea"/>
              </a:rPr>
              <a:t>Correlated sub-queries</a:t>
            </a:r>
          </a:p>
          <a:p>
            <a:pPr lvl="1" fontAlgn="auto">
              <a:spcAft>
                <a:spcPts val="0"/>
              </a:spcAft>
              <a:defRPr/>
            </a:pPr>
            <a:r>
              <a:rPr lang="en-AU" dirty="0">
                <a:ea typeface="+mn-ea"/>
              </a:rPr>
              <a:t>Sub-queries outside FROM clauses</a:t>
            </a:r>
          </a:p>
          <a:p>
            <a:pPr lvl="1" fontAlgn="auto">
              <a:spcAft>
                <a:spcPts val="0"/>
              </a:spcAft>
              <a:defRPr/>
            </a:pPr>
            <a:r>
              <a:rPr lang="en-AU" dirty="0">
                <a:ea typeface="+mn-ea"/>
              </a:rPr>
              <a:t>Updatable or materialized views</a:t>
            </a:r>
          </a:p>
          <a:p>
            <a:pPr lvl="1" fontAlgn="auto">
              <a:spcAft>
                <a:spcPts val="0"/>
              </a:spcAft>
              <a:defRPr/>
            </a:pPr>
            <a:r>
              <a:rPr lang="en-AU" dirty="0">
                <a:ea typeface="+mn-ea"/>
              </a:rPr>
              <a:t>Stored procedures</a:t>
            </a:r>
          </a:p>
        </p:txBody>
      </p:sp>
    </p:spTree>
    <p:extLst>
      <p:ext uri="{BB962C8B-B14F-4D97-AF65-F5344CB8AC3E}">
        <p14:creationId xmlns:p14="http://schemas.microsoft.com/office/powerpoint/2010/main" val="1736143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Create Complex Table</a:t>
            </a:r>
          </a:p>
        </p:txBody>
      </p:sp>
      <p:sp>
        <p:nvSpPr>
          <p:cNvPr id="30722" name="Content Placeholder 2"/>
          <p:cNvSpPr>
            <a:spLocks noGrp="1"/>
          </p:cNvSpPr>
          <p:nvPr>
            <p:ph idx="1"/>
          </p:nvPr>
        </p:nvSpPr>
        <p:spPr>
          <a:noFill/>
          <a:ln>
            <a:miter lim="800000"/>
            <a:headEnd/>
            <a:tailEnd/>
          </a:ln>
        </p:spPr>
        <p:txBody>
          <a:bodyPr vert="horz" wrap="square" numCol="1" anchor="t" anchorCtr="0" compatLnSpc="1">
            <a:prstTxWarp prst="textNoShape">
              <a:avLst/>
            </a:prstTxWarp>
          </a:bodyPr>
          <a:lstStyle/>
          <a:p>
            <a:pPr marL="0" indent="0">
              <a:spcBef>
                <a:spcPts val="600"/>
              </a:spcBef>
              <a:buFont typeface="Wingdings" pitchFamily="2" charset="2"/>
              <a:buNone/>
            </a:pPr>
            <a:r>
              <a:rPr lang="en-AU" sz="1800" dirty="0">
                <a:latin typeface="Courier New"/>
                <a:cs typeface="Courier New"/>
              </a:rPr>
              <a:t>CREATE TABLE employees  ( </a:t>
            </a:r>
          </a:p>
          <a:p>
            <a:pPr marL="747713" indent="-457200">
              <a:spcBef>
                <a:spcPts val="600"/>
              </a:spcBef>
              <a:buFont typeface="Wingdings" pitchFamily="2" charset="2"/>
              <a:buNone/>
            </a:pPr>
            <a:r>
              <a:rPr lang="en-AU" sz="1800" dirty="0">
                <a:latin typeface="Courier New"/>
                <a:cs typeface="Courier New"/>
              </a:rPr>
              <a:t>  (name STRING,</a:t>
            </a:r>
          </a:p>
          <a:p>
            <a:pPr marL="747713" indent="-179388">
              <a:spcBef>
                <a:spcPts val="600"/>
              </a:spcBef>
              <a:buFont typeface="Wingdings" pitchFamily="2" charset="2"/>
              <a:buNone/>
            </a:pPr>
            <a:r>
              <a:rPr lang="en-AU" sz="1800" dirty="0">
                <a:latin typeface="Courier New"/>
                <a:cs typeface="Courier New"/>
              </a:rPr>
              <a:t>salary FLOAT,</a:t>
            </a:r>
          </a:p>
          <a:p>
            <a:pPr marL="747713" indent="-179388">
              <a:spcBef>
                <a:spcPts val="600"/>
              </a:spcBef>
              <a:buFont typeface="Wingdings" pitchFamily="2" charset="2"/>
              <a:buNone/>
            </a:pPr>
            <a:r>
              <a:rPr lang="en-AU" sz="1800" dirty="0">
                <a:latin typeface="Courier New"/>
                <a:cs typeface="Courier New"/>
              </a:rPr>
              <a:t>subordinates ARRAY&lt;STRING&gt;,</a:t>
            </a:r>
          </a:p>
          <a:p>
            <a:pPr marL="747713" indent="-179388">
              <a:spcBef>
                <a:spcPts val="600"/>
              </a:spcBef>
              <a:buFont typeface="Wingdings" pitchFamily="2" charset="2"/>
              <a:buNone/>
            </a:pPr>
            <a:r>
              <a:rPr lang="en-AU" sz="1800" dirty="0">
                <a:latin typeface="Courier New"/>
                <a:cs typeface="Courier New"/>
              </a:rPr>
              <a:t>deductions MAP&lt;STRING, FLOAT&gt;,</a:t>
            </a:r>
          </a:p>
          <a:p>
            <a:pPr marL="747713" indent="-179388">
              <a:spcBef>
                <a:spcPts val="600"/>
              </a:spcBef>
              <a:buFont typeface="Wingdings" pitchFamily="2" charset="2"/>
              <a:buNone/>
            </a:pPr>
            <a:r>
              <a:rPr lang="en-AU" sz="1800" dirty="0">
                <a:latin typeface="Courier New"/>
                <a:cs typeface="Courier New"/>
              </a:rPr>
              <a:t>address STRUCT&lt;</a:t>
            </a:r>
            <a:r>
              <a:rPr lang="en-AU" sz="1800" dirty="0" err="1">
                <a:latin typeface="Courier New"/>
                <a:cs typeface="Courier New"/>
              </a:rPr>
              <a:t>street:STRING</a:t>
            </a:r>
            <a:r>
              <a:rPr lang="en-AU" sz="1800" dirty="0">
                <a:latin typeface="Courier New"/>
                <a:cs typeface="Courier New"/>
              </a:rPr>
              <a:t>,</a:t>
            </a:r>
          </a:p>
          <a:p>
            <a:pPr marL="747713" indent="1704975">
              <a:spcBef>
                <a:spcPts val="600"/>
              </a:spcBef>
              <a:buFont typeface="Wingdings" pitchFamily="2" charset="2"/>
              <a:buNone/>
            </a:pPr>
            <a:r>
              <a:rPr lang="en-AU" sz="1800" dirty="0" err="1">
                <a:latin typeface="Courier New"/>
                <a:cs typeface="Courier New"/>
              </a:rPr>
              <a:t>city:STRING</a:t>
            </a:r>
            <a:r>
              <a:rPr lang="en-AU" sz="1800" dirty="0">
                <a:latin typeface="Courier New"/>
                <a:cs typeface="Courier New"/>
              </a:rPr>
              <a:t>,</a:t>
            </a:r>
          </a:p>
          <a:p>
            <a:pPr marL="747713" indent="1704975">
              <a:spcBef>
                <a:spcPts val="600"/>
              </a:spcBef>
              <a:buFont typeface="Wingdings" pitchFamily="2" charset="2"/>
              <a:buNone/>
            </a:pPr>
            <a:r>
              <a:rPr lang="en-AU" sz="1800" dirty="0" err="1">
                <a:latin typeface="Courier New"/>
                <a:cs typeface="Courier New"/>
              </a:rPr>
              <a:t>state:STRING</a:t>
            </a:r>
            <a:r>
              <a:rPr lang="en-AU" sz="1800" dirty="0">
                <a:latin typeface="Courier New"/>
                <a:cs typeface="Courier New"/>
              </a:rPr>
              <a:t>,</a:t>
            </a:r>
          </a:p>
          <a:p>
            <a:pPr marL="747713" indent="1704975">
              <a:spcBef>
                <a:spcPts val="600"/>
              </a:spcBef>
              <a:buFont typeface="Wingdings" pitchFamily="2" charset="2"/>
              <a:buNone/>
            </a:pPr>
            <a:r>
              <a:rPr lang="en-AU" sz="1800" dirty="0" err="1">
                <a:latin typeface="Courier New"/>
                <a:cs typeface="Courier New"/>
              </a:rPr>
              <a:t>zip:INT</a:t>
            </a:r>
            <a:r>
              <a:rPr lang="en-AU" sz="1800" dirty="0">
                <a:latin typeface="Courier New"/>
                <a:cs typeface="Courier New"/>
              </a:rPr>
              <a:t>&gt;)</a:t>
            </a:r>
          </a:p>
          <a:p>
            <a:pPr marL="747713" indent="-457200">
              <a:spcBef>
                <a:spcPts val="600"/>
              </a:spcBef>
              <a:buNone/>
            </a:pPr>
            <a:r>
              <a:rPr lang="en-US" sz="1800" dirty="0">
                <a:latin typeface="Courier New"/>
                <a:cs typeface="Courier New"/>
              </a:rPr>
              <a:t>ROW FORMAT DELIMITED </a:t>
            </a:r>
          </a:p>
          <a:p>
            <a:pPr marL="747713" indent="-457200">
              <a:spcBef>
                <a:spcPts val="600"/>
              </a:spcBef>
              <a:buNone/>
            </a:pPr>
            <a:r>
              <a:rPr lang="en-US" sz="1800" dirty="0">
                <a:latin typeface="Courier New"/>
                <a:cs typeface="Courier New"/>
              </a:rPr>
              <a:t>FIELDS TERMINATED BY '\t'</a:t>
            </a:r>
          </a:p>
          <a:p>
            <a:pPr marL="747713" indent="-457200">
              <a:spcBef>
                <a:spcPts val="600"/>
              </a:spcBef>
              <a:buNone/>
            </a:pPr>
            <a:r>
              <a:rPr lang="en-US" sz="1800" dirty="0">
                <a:latin typeface="Courier New"/>
                <a:cs typeface="Courier New"/>
              </a:rPr>
              <a:t>STORED AS TEXTFILE</a:t>
            </a:r>
            <a:r>
              <a:rPr lang="en-AU" sz="1800" dirty="0">
                <a:latin typeface="Courier New"/>
                <a:cs typeface="Courier New"/>
              </a:rPr>
              <a:t>;</a:t>
            </a:r>
          </a:p>
        </p:txBody>
      </p:sp>
    </p:spTree>
    <p:extLst>
      <p:ext uri="{BB962C8B-B14F-4D97-AF65-F5344CB8AC3E}">
        <p14:creationId xmlns:p14="http://schemas.microsoft.com/office/powerpoint/2010/main" val="4138477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Browsing Tables And Partitions</a:t>
            </a:r>
          </a:p>
        </p:txBody>
      </p:sp>
      <p:graphicFrame>
        <p:nvGraphicFramePr>
          <p:cNvPr id="5" name="Table 4"/>
          <p:cNvGraphicFramePr>
            <a:graphicFrameLocks noGrp="1"/>
          </p:cNvGraphicFramePr>
          <p:nvPr>
            <p:extLst>
              <p:ext uri="{D42A27DB-BD31-4B8C-83A1-F6EECF244321}">
                <p14:modId xmlns:p14="http://schemas.microsoft.com/office/powerpoint/2010/main" val="40981717"/>
              </p:ext>
            </p:extLst>
          </p:nvPr>
        </p:nvGraphicFramePr>
        <p:xfrm>
          <a:off x="186598" y="1313870"/>
          <a:ext cx="8763432" cy="4160520"/>
        </p:xfrm>
        <a:graphic>
          <a:graphicData uri="http://schemas.openxmlformats.org/drawingml/2006/table">
            <a:tbl>
              <a:tblPr firstRow="1" bandRow="1">
                <a:tableStyleId>{5C22544A-7EE6-4342-B048-85BDC9FD1C3A}</a:tableStyleId>
              </a:tblPr>
              <a:tblGrid>
                <a:gridCol w="4579366">
                  <a:extLst>
                    <a:ext uri="{9D8B030D-6E8A-4147-A177-3AD203B41FA5}">
                      <a16:colId xmlns:a16="http://schemas.microsoft.com/office/drawing/2014/main" val="20000"/>
                    </a:ext>
                  </a:extLst>
                </a:gridCol>
                <a:gridCol w="4184066">
                  <a:extLst>
                    <a:ext uri="{9D8B030D-6E8A-4147-A177-3AD203B41FA5}">
                      <a16:colId xmlns:a16="http://schemas.microsoft.com/office/drawing/2014/main" val="20001"/>
                    </a:ext>
                  </a:extLst>
                </a:gridCol>
              </a:tblGrid>
              <a:tr h="370840">
                <a:tc>
                  <a:txBody>
                    <a:bodyPr/>
                    <a:lstStyle/>
                    <a:p>
                      <a:pPr algn="ctr"/>
                      <a:r>
                        <a:rPr lang="en-AU" sz="2100" dirty="0">
                          <a:latin typeface="+mn-lt"/>
                        </a:rPr>
                        <a:t>Command</a:t>
                      </a:r>
                    </a:p>
                  </a:txBody>
                  <a:tcPr marT="60960" marB="60960"/>
                </a:tc>
                <a:tc>
                  <a:txBody>
                    <a:bodyPr/>
                    <a:lstStyle/>
                    <a:p>
                      <a:pPr algn="ctr"/>
                      <a:r>
                        <a:rPr lang="en-AU" sz="2100" dirty="0">
                          <a:latin typeface="+mn-lt"/>
                        </a:rPr>
                        <a:t>Comments</a:t>
                      </a:r>
                    </a:p>
                  </a:txBody>
                  <a:tcPr marT="60960" marB="60960"/>
                </a:tc>
                <a:extLst>
                  <a:ext uri="{0D108BD9-81ED-4DB2-BD59-A6C34878D82A}">
                    <a16:rowId xmlns:a16="http://schemas.microsoft.com/office/drawing/2014/main" val="10000"/>
                  </a:ext>
                </a:extLst>
              </a:tr>
              <a:tr h="370840">
                <a:tc>
                  <a:txBody>
                    <a:bodyPr/>
                    <a:lstStyle/>
                    <a:p>
                      <a:r>
                        <a:rPr lang="en-AU" sz="1800" dirty="0">
                          <a:latin typeface="Courier New"/>
                          <a:cs typeface="Courier New"/>
                        </a:rPr>
                        <a:t>SHOW TABLES;</a:t>
                      </a:r>
                    </a:p>
                  </a:txBody>
                  <a:tcPr marT="60960" marB="60960"/>
                </a:tc>
                <a:tc>
                  <a:txBody>
                    <a:bodyPr/>
                    <a:lstStyle/>
                    <a:p>
                      <a:r>
                        <a:rPr lang="en-AU" sz="2000">
                          <a:latin typeface="+mn-lt"/>
                        </a:rPr>
                        <a:t>Show all the tables in the database</a:t>
                      </a:r>
                    </a:p>
                  </a:txBody>
                  <a:tcPr marT="60960" marB="60960"/>
                </a:tc>
                <a:extLst>
                  <a:ext uri="{0D108BD9-81ED-4DB2-BD59-A6C34878D82A}">
                    <a16:rowId xmlns:a16="http://schemas.microsoft.com/office/drawing/2014/main" val="10001"/>
                  </a:ext>
                </a:extLst>
              </a:tr>
              <a:tr h="370840">
                <a:tc>
                  <a:txBody>
                    <a:bodyPr/>
                    <a:lstStyle/>
                    <a:p>
                      <a:r>
                        <a:rPr lang="en-AU" sz="1800" dirty="0">
                          <a:latin typeface="Courier New"/>
                          <a:cs typeface="Courier New"/>
                        </a:rPr>
                        <a:t>SHOW TABLES 'page.*';</a:t>
                      </a:r>
                    </a:p>
                  </a:txBody>
                  <a:tcPr marT="60960" marB="60960"/>
                </a:tc>
                <a:tc>
                  <a:txBody>
                    <a:bodyPr/>
                    <a:lstStyle/>
                    <a:p>
                      <a:r>
                        <a:rPr lang="en-AU" sz="2000" dirty="0">
                          <a:latin typeface="+mn-lt"/>
                        </a:rPr>
                        <a:t>Show tables matching the specification</a:t>
                      </a:r>
                      <a:r>
                        <a:rPr lang="en-AU" sz="2000" baseline="0" dirty="0">
                          <a:latin typeface="+mn-lt"/>
                        </a:rPr>
                        <a:t>  ( uses </a:t>
                      </a:r>
                      <a:r>
                        <a:rPr lang="en-AU" sz="2000" baseline="0" dirty="0" err="1">
                          <a:latin typeface="+mn-lt"/>
                        </a:rPr>
                        <a:t>regex</a:t>
                      </a:r>
                      <a:r>
                        <a:rPr lang="en-AU" sz="2000" baseline="0" dirty="0">
                          <a:latin typeface="+mn-lt"/>
                        </a:rPr>
                        <a:t> syntax )</a:t>
                      </a:r>
                      <a:endParaRPr lang="en-AU" sz="2000" dirty="0">
                        <a:latin typeface="+mn-lt"/>
                      </a:endParaRPr>
                    </a:p>
                  </a:txBody>
                  <a:tcPr marT="60960" marB="60960"/>
                </a:tc>
                <a:extLst>
                  <a:ext uri="{0D108BD9-81ED-4DB2-BD59-A6C34878D82A}">
                    <a16:rowId xmlns:a16="http://schemas.microsoft.com/office/drawing/2014/main" val="10002"/>
                  </a:ext>
                </a:extLst>
              </a:tr>
              <a:tr h="370840">
                <a:tc>
                  <a:txBody>
                    <a:bodyPr/>
                    <a:lstStyle/>
                    <a:p>
                      <a:r>
                        <a:rPr lang="en-AU" sz="1800" dirty="0">
                          <a:latin typeface="Courier New"/>
                          <a:cs typeface="Courier New"/>
                        </a:rPr>
                        <a:t>SHOW PARTITIONS </a:t>
                      </a:r>
                      <a:r>
                        <a:rPr lang="en-AU" sz="1800" dirty="0" err="1">
                          <a:latin typeface="Courier New"/>
                          <a:cs typeface="Courier New"/>
                        </a:rPr>
                        <a:t>page_view</a:t>
                      </a:r>
                      <a:r>
                        <a:rPr lang="en-AU" sz="1800" dirty="0">
                          <a:latin typeface="Courier New"/>
                          <a:cs typeface="Courier New"/>
                        </a:rPr>
                        <a:t>;</a:t>
                      </a:r>
                    </a:p>
                  </a:txBody>
                  <a:tcPr marT="60960" marB="60960"/>
                </a:tc>
                <a:tc>
                  <a:txBody>
                    <a:bodyPr/>
                    <a:lstStyle/>
                    <a:p>
                      <a:r>
                        <a:rPr lang="en-AU" sz="2000" dirty="0">
                          <a:latin typeface="+mn-lt"/>
                        </a:rPr>
                        <a:t>Show the partitions of the </a:t>
                      </a:r>
                      <a:r>
                        <a:rPr lang="en-AU" sz="2000" dirty="0" err="1">
                          <a:latin typeface="+mn-lt"/>
                          <a:cs typeface="Consolas" panose="020B0609020204030204" pitchFamily="49" charset="0"/>
                        </a:rPr>
                        <a:t>page_view</a:t>
                      </a:r>
                      <a:r>
                        <a:rPr lang="en-AU" sz="2000" dirty="0">
                          <a:latin typeface="+mn-lt"/>
                        </a:rPr>
                        <a:t> table</a:t>
                      </a:r>
                    </a:p>
                  </a:txBody>
                  <a:tcPr marT="60960" marB="60960"/>
                </a:tc>
                <a:extLst>
                  <a:ext uri="{0D108BD9-81ED-4DB2-BD59-A6C34878D82A}">
                    <a16:rowId xmlns:a16="http://schemas.microsoft.com/office/drawing/2014/main" val="10003"/>
                  </a:ext>
                </a:extLst>
              </a:tr>
              <a:tr h="370840">
                <a:tc>
                  <a:txBody>
                    <a:bodyPr/>
                    <a:lstStyle/>
                    <a:p>
                      <a:r>
                        <a:rPr lang="en-AU" sz="1800" dirty="0">
                          <a:latin typeface="Courier New"/>
                          <a:cs typeface="Courier New"/>
                        </a:rPr>
                        <a:t>DESCRIBE </a:t>
                      </a:r>
                      <a:r>
                        <a:rPr lang="en-AU" sz="1800" dirty="0" err="1">
                          <a:latin typeface="Courier New"/>
                          <a:cs typeface="Courier New"/>
                        </a:rPr>
                        <a:t>page_view</a:t>
                      </a:r>
                      <a:r>
                        <a:rPr lang="en-AU" sz="1800" dirty="0">
                          <a:latin typeface="Courier New"/>
                          <a:cs typeface="Courier New"/>
                        </a:rPr>
                        <a:t>;</a:t>
                      </a:r>
                    </a:p>
                  </a:txBody>
                  <a:tcPr marT="60960" marB="60960"/>
                </a:tc>
                <a:tc>
                  <a:txBody>
                    <a:bodyPr/>
                    <a:lstStyle/>
                    <a:p>
                      <a:r>
                        <a:rPr lang="en-AU" sz="2000">
                          <a:latin typeface="+mn-lt"/>
                        </a:rPr>
                        <a:t>List columns of the table</a:t>
                      </a:r>
                    </a:p>
                  </a:txBody>
                  <a:tcPr marT="60960" marB="60960"/>
                </a:tc>
                <a:extLst>
                  <a:ext uri="{0D108BD9-81ED-4DB2-BD59-A6C34878D82A}">
                    <a16:rowId xmlns:a16="http://schemas.microsoft.com/office/drawing/2014/main" val="10004"/>
                  </a:ext>
                </a:extLst>
              </a:tr>
              <a:tr h="370840">
                <a:tc>
                  <a:txBody>
                    <a:bodyPr/>
                    <a:lstStyle/>
                    <a:p>
                      <a:r>
                        <a:rPr lang="en-AU" sz="1800" dirty="0">
                          <a:latin typeface="Courier New"/>
                          <a:cs typeface="Courier New"/>
                        </a:rPr>
                        <a:t>DESCRIBE EXTENDED </a:t>
                      </a:r>
                      <a:r>
                        <a:rPr lang="en-AU" sz="1800" dirty="0" err="1">
                          <a:latin typeface="Courier New"/>
                          <a:cs typeface="Courier New"/>
                        </a:rPr>
                        <a:t>page_view</a:t>
                      </a:r>
                      <a:r>
                        <a:rPr lang="en-AU" sz="1800" dirty="0">
                          <a:latin typeface="Courier New"/>
                          <a:cs typeface="Courier New"/>
                        </a:rPr>
                        <a:t>;</a:t>
                      </a:r>
                    </a:p>
                  </a:txBody>
                  <a:tcPr marT="60960" marB="60960"/>
                </a:tc>
                <a:tc>
                  <a:txBody>
                    <a:bodyPr/>
                    <a:lstStyle/>
                    <a:p>
                      <a:r>
                        <a:rPr lang="en-AU" sz="2000" dirty="0">
                          <a:latin typeface="+mn-lt"/>
                        </a:rPr>
                        <a:t>More information</a:t>
                      </a:r>
                      <a:r>
                        <a:rPr lang="en-AU" sz="2000" baseline="0" dirty="0">
                          <a:latin typeface="+mn-lt"/>
                        </a:rPr>
                        <a:t> on columns  (useful only for debugging )</a:t>
                      </a:r>
                      <a:endParaRPr lang="en-AU" sz="2000" dirty="0">
                        <a:latin typeface="+mn-lt"/>
                      </a:endParaRPr>
                    </a:p>
                  </a:txBody>
                  <a:tcPr marT="60960" marB="60960"/>
                </a:tc>
                <a:extLst>
                  <a:ext uri="{0D108BD9-81ED-4DB2-BD59-A6C34878D82A}">
                    <a16:rowId xmlns:a16="http://schemas.microsoft.com/office/drawing/2014/main" val="10005"/>
                  </a:ext>
                </a:extLst>
              </a:tr>
              <a:tr h="370840">
                <a:tc>
                  <a:txBody>
                    <a:bodyPr/>
                    <a:lstStyle/>
                    <a:p>
                      <a:r>
                        <a:rPr lang="en-AU" sz="1800" dirty="0">
                          <a:latin typeface="Courier New"/>
                          <a:cs typeface="Courier New"/>
                        </a:rPr>
                        <a:t>DESCRIBE </a:t>
                      </a:r>
                      <a:r>
                        <a:rPr lang="en-AU" sz="1800" dirty="0" err="1">
                          <a:latin typeface="Courier New"/>
                          <a:cs typeface="Courier New"/>
                        </a:rPr>
                        <a:t>page_view</a:t>
                      </a:r>
                      <a:r>
                        <a:rPr lang="en-AU" sz="1800" dirty="0">
                          <a:latin typeface="Courier New"/>
                          <a:cs typeface="Courier New"/>
                        </a:rPr>
                        <a:t> </a:t>
                      </a:r>
                    </a:p>
                    <a:p>
                      <a:r>
                        <a:rPr lang="en-AU" sz="1800" dirty="0">
                          <a:latin typeface="Courier New"/>
                          <a:cs typeface="Courier New"/>
                        </a:rPr>
                        <a:t>PARTITION  (ds='2008-10-31');</a:t>
                      </a:r>
                    </a:p>
                  </a:txBody>
                  <a:tcPr marT="60960" marB="60960"/>
                </a:tc>
                <a:tc>
                  <a:txBody>
                    <a:bodyPr/>
                    <a:lstStyle/>
                    <a:p>
                      <a:r>
                        <a:rPr lang="en-AU" sz="2000" dirty="0">
                          <a:latin typeface="+mn-lt"/>
                        </a:rPr>
                        <a:t>List information about a partition</a:t>
                      </a:r>
                    </a:p>
                  </a:txBody>
                  <a:tcPr marT="60960" marB="6096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77931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Loading Data</a:t>
            </a:r>
          </a:p>
        </p:txBody>
      </p:sp>
      <p:sp>
        <p:nvSpPr>
          <p:cNvPr id="3" name="Content Placeholder 2"/>
          <p:cNvSpPr>
            <a:spLocks noGrp="1"/>
          </p:cNvSpPr>
          <p:nvPr>
            <p:ph idx="1"/>
          </p:nvPr>
        </p:nvSpPr>
        <p:spPr/>
        <p:txBody>
          <a:bodyPr vert="horz" wrap="square" numCol="1" anchor="t" anchorCtr="0" compatLnSpc="1">
            <a:prstTxWarp prst="textNoShape">
              <a:avLst/>
            </a:prstTxWarp>
            <a:normAutofit fontScale="92500"/>
          </a:bodyPr>
          <a:lstStyle/>
          <a:p>
            <a:r>
              <a:rPr lang="en-AU" dirty="0">
                <a:cs typeface="Arial" pitchFamily="34" charset="0"/>
              </a:rPr>
              <a:t>Use LOAD DATA to load data from a file or directory</a:t>
            </a:r>
            <a:endParaRPr lang="en-AU" sz="1600" dirty="0"/>
          </a:p>
          <a:p>
            <a:pPr lvl="1"/>
            <a:r>
              <a:rPr lang="en-AU" dirty="0">
                <a:cs typeface="Arial" pitchFamily="34" charset="0"/>
              </a:rPr>
              <a:t>Will read from HDFS unless LOCAL keyword is specified</a:t>
            </a:r>
          </a:p>
          <a:p>
            <a:pPr lvl="1"/>
            <a:r>
              <a:rPr lang="en-AU" dirty="0">
                <a:cs typeface="Arial" pitchFamily="34" charset="0"/>
              </a:rPr>
              <a:t>Will append data unless OVERWRITE specified</a:t>
            </a:r>
          </a:p>
          <a:p>
            <a:pPr lvl="1"/>
            <a:r>
              <a:rPr lang="en-AU" dirty="0">
                <a:cs typeface="Arial" pitchFamily="34" charset="0"/>
              </a:rPr>
              <a:t>PARTITION required if destination table is partitioned</a:t>
            </a:r>
          </a:p>
          <a:p>
            <a:pPr lvl="1"/>
            <a:endParaRPr lang="en-AU" dirty="0">
              <a:cs typeface="Arial" pitchFamily="34" charset="0"/>
            </a:endParaRPr>
          </a:p>
          <a:p>
            <a:pPr marL="747713" indent="0">
              <a:spcBef>
                <a:spcPts val="600"/>
              </a:spcBef>
              <a:buNone/>
            </a:pPr>
            <a:r>
              <a:rPr lang="en-AU" sz="2000" dirty="0">
                <a:latin typeface="Courier New"/>
                <a:cs typeface="Courier New"/>
              </a:rPr>
              <a:t>LOAD DATA LOCAL INPATH '/</a:t>
            </a:r>
            <a:r>
              <a:rPr lang="en-AU" sz="2000" dirty="0" err="1">
                <a:latin typeface="Courier New"/>
                <a:cs typeface="Courier New"/>
              </a:rPr>
              <a:t>tmp</a:t>
            </a:r>
            <a:r>
              <a:rPr lang="en-AU" sz="2000" dirty="0">
                <a:latin typeface="Courier New"/>
                <a:cs typeface="Courier New"/>
              </a:rPr>
              <a:t>/pv_2008-06-8_us.txt'</a:t>
            </a:r>
          </a:p>
          <a:p>
            <a:pPr marL="747713" indent="277813">
              <a:spcBef>
                <a:spcPts val="600"/>
              </a:spcBef>
              <a:buNone/>
            </a:pPr>
            <a:r>
              <a:rPr lang="en-AU" sz="2000" dirty="0">
                <a:latin typeface="Courier New"/>
                <a:cs typeface="Courier New"/>
              </a:rPr>
              <a:t>OVERWRITE INTO TABLE </a:t>
            </a:r>
            <a:r>
              <a:rPr lang="en-AU" sz="2000" dirty="0" err="1">
                <a:latin typeface="Courier New"/>
                <a:cs typeface="Courier New"/>
              </a:rPr>
              <a:t>page_view</a:t>
            </a:r>
            <a:endParaRPr lang="en-AU" sz="2000" dirty="0">
              <a:latin typeface="Courier New"/>
              <a:cs typeface="Courier New"/>
            </a:endParaRPr>
          </a:p>
          <a:p>
            <a:pPr marL="747713" indent="277813">
              <a:spcBef>
                <a:spcPts val="600"/>
              </a:spcBef>
              <a:buNone/>
            </a:pPr>
            <a:r>
              <a:rPr lang="en-AU" sz="2000" dirty="0">
                <a:latin typeface="Courier New"/>
                <a:cs typeface="Courier New"/>
              </a:rPr>
              <a:t>PARTITION (date='2008-06-08', country='US')</a:t>
            </a:r>
          </a:p>
        </p:txBody>
      </p:sp>
    </p:spTree>
    <p:extLst>
      <p:ext uri="{BB962C8B-B14F-4D97-AF65-F5344CB8AC3E}">
        <p14:creationId xmlns:p14="http://schemas.microsoft.com/office/powerpoint/2010/main" val="3922281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Echo System</a:t>
            </a:r>
          </a:p>
        </p:txBody>
      </p:sp>
      <p:sp>
        <p:nvSpPr>
          <p:cNvPr id="4" name="Slide Number Placeholder 3"/>
          <p:cNvSpPr>
            <a:spLocks noGrp="1"/>
          </p:cNvSpPr>
          <p:nvPr>
            <p:ph type="sldNum" sz="quarter" idx="12"/>
          </p:nvPr>
        </p:nvSpPr>
        <p:spPr/>
        <p:txBody>
          <a:bodyPr/>
          <a:lstStyle/>
          <a:p>
            <a:fld id="{71BD4A25-22B2-48E3-9FC3-0D375F0F72AF}" type="slidenum">
              <a:rPr lang="en-US" smtClean="0"/>
              <a:t>3</a:t>
            </a:fld>
            <a:endParaRPr lang="en-US"/>
          </a:p>
        </p:txBody>
      </p:sp>
      <p:pic>
        <p:nvPicPr>
          <p:cNvPr id="5" name="Picture 4" descr="http://www.sagarjain.com/wp-content/uploads/2014/12/Hadoop-Echosyste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073" y="1600200"/>
            <a:ext cx="7772400" cy="4677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254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Inserting Data</a:t>
            </a:r>
          </a:p>
        </p:txBody>
      </p:sp>
      <p:sp>
        <p:nvSpPr>
          <p:cNvPr id="3" name="Content Placeholder 2"/>
          <p:cNvSpPr>
            <a:spLocks noGrp="1"/>
          </p:cNvSpPr>
          <p:nvPr>
            <p:ph idx="1"/>
          </p:nvPr>
        </p:nvSpPr>
        <p:spPr/>
        <p:txBody>
          <a:bodyPr vert="horz" wrap="square" numCol="1" anchor="t" anchorCtr="0" compatLnSpc="1">
            <a:prstTxWarp prst="textNoShape">
              <a:avLst/>
            </a:prstTxWarp>
            <a:normAutofit lnSpcReduction="10000"/>
          </a:bodyPr>
          <a:lstStyle/>
          <a:p>
            <a:r>
              <a:rPr lang="en-AU" dirty="0">
                <a:cs typeface="Arial" pitchFamily="34" charset="0"/>
              </a:rPr>
              <a:t>Use INSERT to load data from a Hive query</a:t>
            </a:r>
            <a:endParaRPr lang="en-AU" sz="1600" dirty="0"/>
          </a:p>
          <a:p>
            <a:pPr lvl="1">
              <a:spcBef>
                <a:spcPts val="600"/>
              </a:spcBef>
            </a:pPr>
            <a:r>
              <a:rPr lang="en-AU" dirty="0">
                <a:cs typeface="Arial" pitchFamily="34" charset="0"/>
              </a:rPr>
              <a:t>Will append data unless OVERWRITE specified</a:t>
            </a:r>
          </a:p>
          <a:p>
            <a:pPr marL="747713" lvl="1" indent="-290513">
              <a:spcBef>
                <a:spcPts val="600"/>
              </a:spcBef>
            </a:pPr>
            <a:r>
              <a:rPr lang="en-AU" dirty="0">
                <a:cs typeface="Arial" pitchFamily="34" charset="0"/>
              </a:rPr>
              <a:t>PARTITION required if destination table is partitioned</a:t>
            </a:r>
            <a:br>
              <a:rPr lang="en-AU" dirty="0">
                <a:cs typeface="Arial" pitchFamily="34" charset="0"/>
              </a:rPr>
            </a:br>
            <a:endParaRPr lang="en-AU" sz="2200" dirty="0">
              <a:cs typeface="Arial" pitchFamily="34" charset="0"/>
            </a:endParaRPr>
          </a:p>
          <a:p>
            <a:pPr marL="747713" lvl="1" indent="0">
              <a:spcBef>
                <a:spcPts val="600"/>
              </a:spcBef>
              <a:buNone/>
            </a:pPr>
            <a:r>
              <a:rPr lang="en-AU" sz="2200" dirty="0">
                <a:latin typeface="Courier New"/>
                <a:cs typeface="Courier New"/>
              </a:rPr>
              <a:t>FROM </a:t>
            </a:r>
            <a:r>
              <a:rPr lang="en-AU" sz="2200" dirty="0" err="1">
                <a:latin typeface="Courier New"/>
                <a:cs typeface="Courier New"/>
              </a:rPr>
              <a:t>page_view_stg</a:t>
            </a:r>
            <a:r>
              <a:rPr lang="en-AU" sz="2200" dirty="0">
                <a:latin typeface="Courier New"/>
                <a:cs typeface="Courier New"/>
              </a:rPr>
              <a:t> </a:t>
            </a:r>
            <a:r>
              <a:rPr lang="en-AU" sz="2200" dirty="0" err="1">
                <a:latin typeface="Courier New"/>
                <a:cs typeface="Courier New"/>
              </a:rPr>
              <a:t>pvs</a:t>
            </a:r>
            <a:endParaRPr lang="en-AU" sz="2200" dirty="0">
              <a:latin typeface="Courier New"/>
              <a:cs typeface="Courier New"/>
            </a:endParaRPr>
          </a:p>
          <a:p>
            <a:pPr indent="682625">
              <a:spcBef>
                <a:spcPts val="600"/>
              </a:spcBef>
              <a:buNone/>
            </a:pPr>
            <a:r>
              <a:rPr lang="en-AU" sz="2200" dirty="0">
                <a:latin typeface="Courier New"/>
                <a:cs typeface="Courier New"/>
              </a:rPr>
              <a:t>INSERT OVERWRITE TABLE </a:t>
            </a:r>
            <a:r>
              <a:rPr lang="en-AU" sz="2200" dirty="0" err="1">
                <a:latin typeface="Courier New"/>
                <a:cs typeface="Courier New"/>
              </a:rPr>
              <a:t>page_view</a:t>
            </a:r>
            <a:r>
              <a:rPr lang="en-AU" sz="2200" dirty="0">
                <a:latin typeface="Courier New"/>
                <a:cs typeface="Courier New"/>
              </a:rPr>
              <a:t> </a:t>
            </a:r>
          </a:p>
          <a:p>
            <a:pPr indent="682625">
              <a:spcBef>
                <a:spcPts val="600"/>
              </a:spcBef>
              <a:buNone/>
            </a:pPr>
            <a:r>
              <a:rPr lang="en-AU" sz="2200" dirty="0">
                <a:latin typeface="Courier New"/>
                <a:cs typeface="Courier New"/>
              </a:rPr>
              <a:t>PARTITION (</a:t>
            </a:r>
            <a:r>
              <a:rPr lang="en-AU" sz="2200" dirty="0" err="1">
                <a:latin typeface="Courier New"/>
                <a:cs typeface="Courier New"/>
              </a:rPr>
              <a:t>dt</a:t>
            </a:r>
            <a:r>
              <a:rPr lang="en-AU" sz="2200" dirty="0">
                <a:latin typeface="Courier New"/>
                <a:cs typeface="Courier New"/>
              </a:rPr>
              <a:t>='2008-06-08', country='US')</a:t>
            </a:r>
          </a:p>
          <a:p>
            <a:pPr marL="1995488" indent="-969963">
              <a:spcBef>
                <a:spcPts val="600"/>
              </a:spcBef>
              <a:buNone/>
            </a:pPr>
            <a:r>
              <a:rPr lang="en-AU" sz="2200" dirty="0">
                <a:latin typeface="Courier New"/>
                <a:cs typeface="Courier New"/>
              </a:rPr>
              <a:t>SELECT </a:t>
            </a:r>
            <a:r>
              <a:rPr lang="en-AU" sz="2200" dirty="0" err="1">
                <a:latin typeface="Courier New"/>
                <a:cs typeface="Courier New"/>
              </a:rPr>
              <a:t>pvs.viewTime</a:t>
            </a:r>
            <a:r>
              <a:rPr lang="en-AU" sz="2200" dirty="0">
                <a:latin typeface="Courier New"/>
                <a:cs typeface="Courier New"/>
              </a:rPr>
              <a:t>, </a:t>
            </a:r>
            <a:r>
              <a:rPr lang="en-AU" sz="2200" dirty="0" err="1">
                <a:latin typeface="Courier New"/>
                <a:cs typeface="Courier New"/>
              </a:rPr>
              <a:t>pvs.userid</a:t>
            </a:r>
            <a:r>
              <a:rPr lang="en-AU" sz="2200" dirty="0">
                <a:latin typeface="Courier New"/>
                <a:cs typeface="Courier New"/>
              </a:rPr>
              <a:t>, </a:t>
            </a:r>
            <a:r>
              <a:rPr lang="en-AU" sz="2200" dirty="0" err="1">
                <a:latin typeface="Courier New"/>
                <a:cs typeface="Courier New"/>
              </a:rPr>
              <a:t>pvs.page_url</a:t>
            </a:r>
            <a:r>
              <a:rPr lang="en-AU" sz="2200" dirty="0">
                <a:latin typeface="Courier New"/>
                <a:cs typeface="Courier New"/>
              </a:rPr>
              <a:t>, </a:t>
            </a:r>
            <a:r>
              <a:rPr lang="en-AU" sz="2200" dirty="0" err="1">
                <a:latin typeface="Courier New"/>
                <a:cs typeface="Courier New"/>
              </a:rPr>
              <a:t>pvs.referrer_url</a:t>
            </a:r>
            <a:endParaRPr lang="en-AU" sz="2200" dirty="0">
              <a:latin typeface="Courier New"/>
              <a:cs typeface="Courier New"/>
            </a:endParaRPr>
          </a:p>
          <a:p>
            <a:pPr indent="682625">
              <a:spcBef>
                <a:spcPts val="600"/>
              </a:spcBef>
              <a:buNone/>
            </a:pPr>
            <a:r>
              <a:rPr lang="en-AU" sz="2200" dirty="0">
                <a:latin typeface="Courier New"/>
                <a:cs typeface="Courier New"/>
              </a:rPr>
              <a:t>WHERE </a:t>
            </a:r>
            <a:r>
              <a:rPr lang="en-AU" sz="2200" dirty="0" err="1">
                <a:latin typeface="Courier New"/>
                <a:cs typeface="Courier New"/>
              </a:rPr>
              <a:t>pvs.country</a:t>
            </a:r>
            <a:r>
              <a:rPr lang="en-AU" sz="2200" dirty="0">
                <a:latin typeface="Courier New"/>
                <a:cs typeface="Courier New"/>
              </a:rPr>
              <a:t> = 'US';</a:t>
            </a:r>
          </a:p>
        </p:txBody>
      </p:sp>
    </p:spTree>
    <p:extLst>
      <p:ext uri="{BB962C8B-B14F-4D97-AF65-F5344CB8AC3E}">
        <p14:creationId xmlns:p14="http://schemas.microsoft.com/office/powerpoint/2010/main" val="1120476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Inserting Data</a:t>
            </a:r>
          </a:p>
        </p:txBody>
      </p:sp>
      <p:sp>
        <p:nvSpPr>
          <p:cNvPr id="3" name="Content Placeholder 2"/>
          <p:cNvSpPr>
            <a:spLocks noGrp="1"/>
          </p:cNvSpPr>
          <p:nvPr>
            <p:ph idx="1"/>
          </p:nvPr>
        </p:nvSpPr>
        <p:spPr/>
        <p:txBody>
          <a:bodyPr>
            <a:normAutofit fontScale="92500" lnSpcReduction="10000"/>
          </a:bodyPr>
          <a:lstStyle/>
          <a:p>
            <a:pPr fontAlgn="auto">
              <a:spcAft>
                <a:spcPts val="0"/>
              </a:spcAft>
              <a:defRPr/>
            </a:pPr>
            <a:r>
              <a:rPr lang="en-AU" dirty="0">
                <a:ea typeface="+mn-ea"/>
              </a:rPr>
              <a:t>Normally only one partition can be inserted into with a single INSERT</a:t>
            </a:r>
          </a:p>
          <a:p>
            <a:pPr fontAlgn="auto">
              <a:spcAft>
                <a:spcPts val="0"/>
              </a:spcAft>
              <a:defRPr/>
            </a:pPr>
            <a:r>
              <a:rPr lang="en-AU" dirty="0">
                <a:ea typeface="+mn-ea"/>
              </a:rPr>
              <a:t>A multi-insert lets you insert into multiple partitions</a:t>
            </a:r>
          </a:p>
          <a:p>
            <a:pPr marL="346075" indent="0" fontAlgn="auto">
              <a:spcBef>
                <a:spcPts val="600"/>
              </a:spcBef>
              <a:spcAft>
                <a:spcPts val="0"/>
              </a:spcAft>
              <a:buFont typeface="Wingdings" pitchFamily="2" charset="2"/>
              <a:buNone/>
              <a:defRPr/>
            </a:pPr>
            <a:br>
              <a:rPr lang="en-AU" sz="1600" dirty="0">
                <a:ea typeface="+mn-ea"/>
                <a:cs typeface="Consolas" panose="020B0609020204030204" pitchFamily="49" charset="0"/>
              </a:rPr>
            </a:br>
            <a:r>
              <a:rPr lang="en-AU" sz="1200" dirty="0">
                <a:latin typeface="Courier New"/>
                <a:ea typeface="+mn-ea"/>
                <a:cs typeface="Courier New"/>
              </a:rPr>
              <a:t>FROM </a:t>
            </a:r>
            <a:r>
              <a:rPr lang="en-AU" sz="1200" dirty="0" err="1">
                <a:latin typeface="Courier New"/>
                <a:ea typeface="+mn-ea"/>
                <a:cs typeface="Courier New"/>
              </a:rPr>
              <a:t>page_view_stg</a:t>
            </a:r>
            <a:r>
              <a:rPr lang="en-AU" sz="1200" dirty="0">
                <a:latin typeface="Courier New"/>
                <a:ea typeface="+mn-ea"/>
                <a:cs typeface="Courier New"/>
              </a:rPr>
              <a:t> </a:t>
            </a:r>
            <a:r>
              <a:rPr lang="en-AU" sz="1200" dirty="0" err="1">
                <a:latin typeface="Courier New"/>
                <a:ea typeface="+mn-ea"/>
                <a:cs typeface="Courier New"/>
              </a:rPr>
              <a:t>pvs</a:t>
            </a:r>
            <a:r>
              <a:rPr lang="en-AU" sz="1200" dirty="0">
                <a:latin typeface="Courier New"/>
                <a:ea typeface="+mn-ea"/>
                <a:cs typeface="Courier New"/>
              </a:rPr>
              <a:t> </a:t>
            </a:r>
          </a:p>
          <a:p>
            <a:pPr marL="346075" indent="0" fontAlgn="auto">
              <a:spcBef>
                <a:spcPts val="600"/>
              </a:spcBef>
              <a:spcAft>
                <a:spcPts val="0"/>
              </a:spcAft>
              <a:buFont typeface="Wingdings" pitchFamily="2" charset="2"/>
              <a:buNone/>
              <a:defRPr/>
            </a:pPr>
            <a:r>
              <a:rPr lang="en-AU" sz="1200" dirty="0">
                <a:latin typeface="Courier New"/>
                <a:ea typeface="+mn-ea"/>
                <a:cs typeface="Courier New"/>
              </a:rPr>
              <a:t>INSERT OVERWRITE TABLE </a:t>
            </a:r>
            <a:r>
              <a:rPr lang="en-AU" sz="1200" dirty="0" err="1">
                <a:latin typeface="Courier New"/>
                <a:ea typeface="+mn-ea"/>
                <a:cs typeface="Courier New"/>
              </a:rPr>
              <a:t>page_view</a:t>
            </a:r>
            <a:r>
              <a:rPr lang="en-AU" sz="1200" dirty="0">
                <a:latin typeface="Courier New"/>
                <a:ea typeface="+mn-ea"/>
                <a:cs typeface="Courier New"/>
              </a:rPr>
              <a:t> </a:t>
            </a:r>
          </a:p>
          <a:p>
            <a:pPr marL="346075" indent="0" fontAlgn="auto">
              <a:spcBef>
                <a:spcPts val="600"/>
              </a:spcBef>
              <a:spcAft>
                <a:spcPts val="0"/>
              </a:spcAft>
              <a:buFont typeface="Wingdings" pitchFamily="2" charset="2"/>
              <a:buNone/>
              <a:defRPr/>
            </a:pPr>
            <a:r>
              <a:rPr lang="en-AU" sz="1200" dirty="0">
                <a:latin typeface="Courier New"/>
                <a:ea typeface="+mn-ea"/>
                <a:cs typeface="Courier New"/>
              </a:rPr>
              <a:t>PARTITION  ( </a:t>
            </a:r>
            <a:r>
              <a:rPr lang="en-AU" sz="1200" dirty="0" err="1">
                <a:latin typeface="Courier New"/>
                <a:ea typeface="+mn-ea"/>
                <a:cs typeface="Courier New"/>
              </a:rPr>
              <a:t>dt</a:t>
            </a:r>
            <a:r>
              <a:rPr lang="en-AU" sz="1200" dirty="0">
                <a:latin typeface="Courier New"/>
                <a:ea typeface="+mn-ea"/>
                <a:cs typeface="Courier New"/>
              </a:rPr>
              <a:t>='2008-06-08', country='US‘ )</a:t>
            </a:r>
          </a:p>
          <a:p>
            <a:pPr marL="346075" indent="0" fontAlgn="auto">
              <a:spcBef>
                <a:spcPts val="600"/>
              </a:spcBef>
              <a:spcAft>
                <a:spcPts val="0"/>
              </a:spcAft>
              <a:buFont typeface="Wingdings" pitchFamily="2" charset="2"/>
              <a:buNone/>
              <a:defRPr/>
            </a:pPr>
            <a:r>
              <a:rPr lang="en-AU" sz="1200" dirty="0">
                <a:latin typeface="Courier New"/>
                <a:ea typeface="+mn-ea"/>
                <a:cs typeface="Courier New"/>
              </a:rPr>
              <a:t>SELECT </a:t>
            </a:r>
            <a:r>
              <a:rPr lang="en-AU" sz="1200" dirty="0" err="1">
                <a:latin typeface="Courier New"/>
                <a:ea typeface="+mn-ea"/>
                <a:cs typeface="Courier New"/>
              </a:rPr>
              <a:t>pvs.viewTime</a:t>
            </a:r>
            <a:r>
              <a:rPr lang="en-AU" sz="1200" dirty="0">
                <a:latin typeface="Courier New"/>
                <a:ea typeface="+mn-ea"/>
                <a:cs typeface="Courier New"/>
              </a:rPr>
              <a:t>, </a:t>
            </a:r>
            <a:r>
              <a:rPr lang="en-AU" sz="1200" dirty="0" err="1">
                <a:latin typeface="Courier New"/>
                <a:ea typeface="+mn-ea"/>
                <a:cs typeface="Courier New"/>
              </a:rPr>
              <a:t>pvs.userid</a:t>
            </a:r>
            <a:r>
              <a:rPr lang="en-AU" sz="1200" dirty="0">
                <a:latin typeface="Courier New"/>
                <a:ea typeface="+mn-ea"/>
                <a:cs typeface="Courier New"/>
              </a:rPr>
              <a:t>, </a:t>
            </a:r>
            <a:r>
              <a:rPr lang="en-AU" sz="1200" dirty="0" err="1">
                <a:latin typeface="Courier New"/>
                <a:ea typeface="+mn-ea"/>
                <a:cs typeface="Courier New"/>
              </a:rPr>
              <a:t>pvs.page_url</a:t>
            </a:r>
            <a:r>
              <a:rPr lang="en-AU" sz="1200" dirty="0">
                <a:latin typeface="Courier New"/>
                <a:ea typeface="+mn-ea"/>
                <a:cs typeface="Courier New"/>
              </a:rPr>
              <a:t>, </a:t>
            </a:r>
            <a:r>
              <a:rPr lang="en-AU" sz="1200" dirty="0" err="1">
                <a:latin typeface="Courier New"/>
                <a:ea typeface="+mn-ea"/>
                <a:cs typeface="Courier New"/>
              </a:rPr>
              <a:t>pvs.referrer_url</a:t>
            </a:r>
            <a:r>
              <a:rPr lang="en-AU" sz="1200" dirty="0">
                <a:latin typeface="Courier New"/>
                <a:ea typeface="+mn-ea"/>
                <a:cs typeface="Courier New"/>
              </a:rPr>
              <a:t> WHERE </a:t>
            </a:r>
            <a:r>
              <a:rPr lang="en-AU" sz="1200" dirty="0" err="1">
                <a:latin typeface="Courier New"/>
                <a:ea typeface="+mn-ea"/>
                <a:cs typeface="Courier New"/>
              </a:rPr>
              <a:t>pvs.country</a:t>
            </a:r>
            <a:r>
              <a:rPr lang="en-AU" sz="1200" dirty="0">
                <a:latin typeface="Courier New"/>
                <a:ea typeface="+mn-ea"/>
                <a:cs typeface="Courier New"/>
              </a:rPr>
              <a:t> = 'US'</a:t>
            </a:r>
          </a:p>
          <a:p>
            <a:pPr marL="346075" indent="0" fontAlgn="auto">
              <a:spcBef>
                <a:spcPts val="600"/>
              </a:spcBef>
              <a:spcAft>
                <a:spcPts val="0"/>
              </a:spcAft>
              <a:buFont typeface="Wingdings" pitchFamily="2" charset="2"/>
              <a:buNone/>
              <a:defRPr/>
            </a:pPr>
            <a:r>
              <a:rPr lang="en-AU" sz="1200" dirty="0">
                <a:latin typeface="Courier New"/>
                <a:ea typeface="+mn-ea"/>
                <a:cs typeface="Courier New"/>
              </a:rPr>
              <a:t>INSERT OVERWRITE TABLE </a:t>
            </a:r>
            <a:r>
              <a:rPr lang="en-AU" sz="1200" dirty="0" err="1">
                <a:latin typeface="Courier New"/>
                <a:ea typeface="+mn-ea"/>
                <a:cs typeface="Courier New"/>
              </a:rPr>
              <a:t>page_view</a:t>
            </a:r>
            <a:r>
              <a:rPr lang="en-AU" sz="1200" dirty="0">
                <a:latin typeface="Courier New"/>
                <a:ea typeface="+mn-ea"/>
                <a:cs typeface="Courier New"/>
              </a:rPr>
              <a:t> </a:t>
            </a:r>
          </a:p>
          <a:p>
            <a:pPr marL="346075" indent="0" fontAlgn="auto">
              <a:spcBef>
                <a:spcPts val="600"/>
              </a:spcBef>
              <a:spcAft>
                <a:spcPts val="0"/>
              </a:spcAft>
              <a:buFont typeface="Wingdings" pitchFamily="2" charset="2"/>
              <a:buNone/>
              <a:defRPr/>
            </a:pPr>
            <a:r>
              <a:rPr lang="en-AU" sz="1200" dirty="0">
                <a:latin typeface="Courier New"/>
                <a:ea typeface="+mn-ea"/>
                <a:cs typeface="Courier New"/>
              </a:rPr>
              <a:t>PARTITION ( </a:t>
            </a:r>
            <a:r>
              <a:rPr lang="en-AU" sz="1200" dirty="0" err="1">
                <a:latin typeface="Courier New"/>
                <a:ea typeface="+mn-ea"/>
                <a:cs typeface="Courier New"/>
              </a:rPr>
              <a:t>dt</a:t>
            </a:r>
            <a:r>
              <a:rPr lang="en-AU" sz="1200" dirty="0">
                <a:latin typeface="Courier New"/>
                <a:ea typeface="+mn-ea"/>
                <a:cs typeface="Courier New"/>
              </a:rPr>
              <a:t>='2008-06-08', country='CA' )</a:t>
            </a:r>
          </a:p>
          <a:p>
            <a:pPr marL="346075" indent="0" fontAlgn="auto">
              <a:spcBef>
                <a:spcPts val="600"/>
              </a:spcBef>
              <a:spcAft>
                <a:spcPts val="0"/>
              </a:spcAft>
              <a:buFont typeface="Wingdings" pitchFamily="2" charset="2"/>
              <a:buNone/>
              <a:defRPr/>
            </a:pPr>
            <a:r>
              <a:rPr lang="en-AU" sz="1200" dirty="0">
                <a:latin typeface="Courier New"/>
                <a:ea typeface="+mn-ea"/>
                <a:cs typeface="Courier New"/>
              </a:rPr>
              <a:t>SELECT </a:t>
            </a:r>
            <a:r>
              <a:rPr lang="en-AU" sz="1200" dirty="0" err="1">
                <a:latin typeface="Courier New"/>
                <a:ea typeface="+mn-ea"/>
                <a:cs typeface="Courier New"/>
              </a:rPr>
              <a:t>pvs.viewTime</a:t>
            </a:r>
            <a:r>
              <a:rPr lang="en-AU" sz="1200" dirty="0">
                <a:latin typeface="Courier New"/>
                <a:ea typeface="+mn-ea"/>
                <a:cs typeface="Courier New"/>
              </a:rPr>
              <a:t>, </a:t>
            </a:r>
            <a:r>
              <a:rPr lang="en-AU" sz="1200" dirty="0" err="1">
                <a:latin typeface="Courier New"/>
                <a:ea typeface="+mn-ea"/>
                <a:cs typeface="Courier New"/>
              </a:rPr>
              <a:t>pvs.userid</a:t>
            </a:r>
            <a:r>
              <a:rPr lang="en-AU" sz="1200" dirty="0">
                <a:latin typeface="Courier New"/>
                <a:ea typeface="+mn-ea"/>
                <a:cs typeface="Courier New"/>
              </a:rPr>
              <a:t>, </a:t>
            </a:r>
            <a:r>
              <a:rPr lang="en-AU" sz="1200" dirty="0" err="1">
                <a:latin typeface="Courier New"/>
                <a:ea typeface="+mn-ea"/>
                <a:cs typeface="Courier New"/>
              </a:rPr>
              <a:t>pvs.page_url</a:t>
            </a:r>
            <a:r>
              <a:rPr lang="en-AU" sz="1200" dirty="0">
                <a:latin typeface="Courier New"/>
                <a:ea typeface="+mn-ea"/>
                <a:cs typeface="Courier New"/>
              </a:rPr>
              <a:t>, </a:t>
            </a:r>
            <a:r>
              <a:rPr lang="en-AU" sz="1200" dirty="0" err="1">
                <a:latin typeface="Courier New"/>
                <a:ea typeface="+mn-ea"/>
                <a:cs typeface="Courier New"/>
              </a:rPr>
              <a:t>pvs.referrer_url</a:t>
            </a:r>
            <a:r>
              <a:rPr lang="en-AU" sz="1200" dirty="0">
                <a:latin typeface="Courier New"/>
                <a:ea typeface="+mn-ea"/>
                <a:cs typeface="Courier New"/>
              </a:rPr>
              <a:t> WHERE </a:t>
            </a:r>
            <a:r>
              <a:rPr lang="en-AU" sz="1200" dirty="0" err="1">
                <a:latin typeface="Courier New"/>
                <a:ea typeface="+mn-ea"/>
                <a:cs typeface="Courier New"/>
              </a:rPr>
              <a:t>pvs.country</a:t>
            </a:r>
            <a:r>
              <a:rPr lang="en-AU" sz="1200" dirty="0">
                <a:latin typeface="Courier New"/>
                <a:ea typeface="+mn-ea"/>
                <a:cs typeface="Courier New"/>
              </a:rPr>
              <a:t> = 'CA'</a:t>
            </a:r>
          </a:p>
          <a:p>
            <a:pPr marL="346075" indent="0" fontAlgn="auto">
              <a:spcBef>
                <a:spcPts val="600"/>
              </a:spcBef>
              <a:spcAft>
                <a:spcPts val="0"/>
              </a:spcAft>
              <a:buFont typeface="Wingdings" pitchFamily="2" charset="2"/>
              <a:buNone/>
              <a:defRPr/>
            </a:pPr>
            <a:r>
              <a:rPr lang="en-AU" sz="1200" dirty="0">
                <a:latin typeface="Courier New"/>
                <a:ea typeface="+mn-ea"/>
                <a:cs typeface="Courier New"/>
              </a:rPr>
              <a:t>INSERT OVERWRITE TABLE </a:t>
            </a:r>
            <a:r>
              <a:rPr lang="en-AU" sz="1200" dirty="0" err="1">
                <a:latin typeface="Courier New"/>
                <a:ea typeface="+mn-ea"/>
                <a:cs typeface="Courier New"/>
              </a:rPr>
              <a:t>page_view</a:t>
            </a:r>
            <a:r>
              <a:rPr lang="en-AU" sz="1200" dirty="0">
                <a:latin typeface="Courier New"/>
                <a:ea typeface="+mn-ea"/>
                <a:cs typeface="Courier New"/>
              </a:rPr>
              <a:t> </a:t>
            </a:r>
          </a:p>
          <a:p>
            <a:pPr marL="346075" indent="0" fontAlgn="auto">
              <a:spcBef>
                <a:spcPts val="600"/>
              </a:spcBef>
              <a:spcAft>
                <a:spcPts val="0"/>
              </a:spcAft>
              <a:buFont typeface="Wingdings" pitchFamily="2" charset="2"/>
              <a:buNone/>
              <a:defRPr/>
            </a:pPr>
            <a:r>
              <a:rPr lang="en-AU" sz="1200" dirty="0">
                <a:latin typeface="Courier New"/>
                <a:ea typeface="+mn-ea"/>
                <a:cs typeface="Courier New"/>
              </a:rPr>
              <a:t>PARTITION ( </a:t>
            </a:r>
            <a:r>
              <a:rPr lang="en-AU" sz="1200" dirty="0" err="1">
                <a:latin typeface="Courier New"/>
                <a:ea typeface="+mn-ea"/>
                <a:cs typeface="Courier New"/>
              </a:rPr>
              <a:t>dt</a:t>
            </a:r>
            <a:r>
              <a:rPr lang="en-AU" sz="1200" dirty="0">
                <a:latin typeface="Courier New"/>
                <a:ea typeface="+mn-ea"/>
                <a:cs typeface="Courier New"/>
              </a:rPr>
              <a:t>='2008-06-08', country='UK' )</a:t>
            </a:r>
          </a:p>
          <a:p>
            <a:pPr marL="346075" indent="0" fontAlgn="auto">
              <a:spcBef>
                <a:spcPts val="600"/>
              </a:spcBef>
              <a:spcAft>
                <a:spcPts val="0"/>
              </a:spcAft>
              <a:buFont typeface="Wingdings" pitchFamily="2" charset="2"/>
              <a:buNone/>
              <a:defRPr/>
            </a:pPr>
            <a:r>
              <a:rPr lang="en-AU" sz="1200" dirty="0">
                <a:latin typeface="Courier New"/>
                <a:ea typeface="+mn-ea"/>
                <a:cs typeface="Courier New"/>
              </a:rPr>
              <a:t>SELECT </a:t>
            </a:r>
            <a:r>
              <a:rPr lang="en-AU" sz="1200" dirty="0" err="1">
                <a:latin typeface="Courier New"/>
                <a:ea typeface="+mn-ea"/>
                <a:cs typeface="Courier New"/>
              </a:rPr>
              <a:t>pvs.viewTime</a:t>
            </a:r>
            <a:r>
              <a:rPr lang="en-AU" sz="1200" dirty="0">
                <a:latin typeface="Courier New"/>
                <a:ea typeface="+mn-ea"/>
                <a:cs typeface="Courier New"/>
              </a:rPr>
              <a:t>, </a:t>
            </a:r>
            <a:r>
              <a:rPr lang="en-AU" sz="1200" dirty="0" err="1">
                <a:latin typeface="Courier New"/>
                <a:ea typeface="+mn-ea"/>
                <a:cs typeface="Courier New"/>
              </a:rPr>
              <a:t>pvs.userid</a:t>
            </a:r>
            <a:r>
              <a:rPr lang="en-AU" sz="1200" dirty="0">
                <a:latin typeface="Courier New"/>
                <a:ea typeface="+mn-ea"/>
                <a:cs typeface="Courier New"/>
              </a:rPr>
              <a:t>, </a:t>
            </a:r>
            <a:r>
              <a:rPr lang="en-AU" sz="1200" dirty="0" err="1">
                <a:latin typeface="Courier New"/>
                <a:ea typeface="+mn-ea"/>
                <a:cs typeface="Courier New"/>
              </a:rPr>
              <a:t>pvs.page_url</a:t>
            </a:r>
            <a:r>
              <a:rPr lang="en-AU" sz="1200" dirty="0">
                <a:latin typeface="Courier New"/>
                <a:ea typeface="+mn-ea"/>
                <a:cs typeface="Courier New"/>
              </a:rPr>
              <a:t>, </a:t>
            </a:r>
            <a:r>
              <a:rPr lang="en-AU" sz="1200" dirty="0" err="1">
                <a:latin typeface="Courier New"/>
                <a:ea typeface="+mn-ea"/>
                <a:cs typeface="Courier New"/>
              </a:rPr>
              <a:t>pvs.referrer_url</a:t>
            </a:r>
            <a:r>
              <a:rPr lang="en-AU" sz="1200" dirty="0">
                <a:latin typeface="Courier New"/>
                <a:ea typeface="+mn-ea"/>
                <a:cs typeface="Courier New"/>
              </a:rPr>
              <a:t> WHERE </a:t>
            </a:r>
            <a:r>
              <a:rPr lang="en-AU" sz="1200" dirty="0" err="1">
                <a:latin typeface="Courier New"/>
                <a:ea typeface="+mn-ea"/>
                <a:cs typeface="Courier New"/>
              </a:rPr>
              <a:t>pvs.country</a:t>
            </a:r>
            <a:r>
              <a:rPr lang="en-AU" sz="1200" dirty="0">
                <a:latin typeface="Courier New"/>
                <a:ea typeface="+mn-ea"/>
                <a:cs typeface="Courier New"/>
              </a:rPr>
              <a:t> = 'UK';</a:t>
            </a:r>
          </a:p>
        </p:txBody>
      </p:sp>
    </p:spTree>
    <p:extLst>
      <p:ext uri="{BB962C8B-B14F-4D97-AF65-F5344CB8AC3E}">
        <p14:creationId xmlns:p14="http://schemas.microsoft.com/office/powerpoint/2010/main" val="2711644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noFill/>
          <a:ln>
            <a:miter lim="800000"/>
            <a:headEnd/>
            <a:tailEnd/>
          </a:ln>
        </p:spPr>
        <p:txBody>
          <a:bodyPr vert="horz" wrap="square" numCol="1" compatLnSpc="1">
            <a:prstTxWarp prst="textNoShape">
              <a:avLst/>
            </a:prstTxWarp>
            <a:normAutofit fontScale="90000"/>
          </a:bodyPr>
          <a:lstStyle/>
          <a:p>
            <a:r>
              <a:rPr lang="en-AU" dirty="0">
                <a:cs typeface="Arial" pitchFamily="34" charset="0"/>
              </a:rPr>
              <a:t>Inserting Data During Table Creation</a:t>
            </a:r>
          </a:p>
        </p:txBody>
      </p:sp>
      <p:sp>
        <p:nvSpPr>
          <p:cNvPr id="3" name="Content Placeholder 2"/>
          <p:cNvSpPr>
            <a:spLocks noGrp="1"/>
          </p:cNvSpPr>
          <p:nvPr>
            <p:ph idx="1"/>
          </p:nvPr>
        </p:nvSpPr>
        <p:spPr/>
        <p:txBody>
          <a:bodyPr/>
          <a:lstStyle/>
          <a:p>
            <a:pPr fontAlgn="auto">
              <a:spcAft>
                <a:spcPts val="0"/>
              </a:spcAft>
              <a:defRPr/>
            </a:pPr>
            <a:r>
              <a:rPr lang="en-AU" dirty="0">
                <a:ea typeface="+mn-ea"/>
              </a:rPr>
              <a:t>Use AS SELECT in the CREATE TABLE statement to populate a table as it is created</a:t>
            </a:r>
          </a:p>
          <a:p>
            <a:pPr marL="0" indent="0" fontAlgn="auto">
              <a:spcBef>
                <a:spcPts val="600"/>
              </a:spcBef>
              <a:spcAft>
                <a:spcPts val="0"/>
              </a:spcAft>
              <a:buFont typeface="Wingdings" pitchFamily="2" charset="2"/>
              <a:buNone/>
              <a:defRPr/>
            </a:pPr>
            <a:endParaRPr lang="en-AU" sz="1600" dirty="0">
              <a:ea typeface="+mn-ea"/>
              <a:cs typeface="Consolas" panose="020B0609020204030204" pitchFamily="49" charset="0"/>
            </a:endParaRPr>
          </a:p>
          <a:p>
            <a:pPr marL="401638" indent="0" fontAlgn="auto">
              <a:spcBef>
                <a:spcPts val="600"/>
              </a:spcBef>
              <a:spcAft>
                <a:spcPts val="0"/>
              </a:spcAft>
              <a:buFont typeface="Wingdings" pitchFamily="2" charset="2"/>
              <a:buNone/>
              <a:defRPr/>
            </a:pPr>
            <a:r>
              <a:rPr lang="en-AU" sz="2000" dirty="0">
                <a:latin typeface="Courier New"/>
                <a:ea typeface="+mn-ea"/>
                <a:cs typeface="Courier New"/>
              </a:rPr>
              <a:t>CREATE TABLE </a:t>
            </a:r>
            <a:r>
              <a:rPr lang="en-AU" sz="2000" dirty="0" err="1">
                <a:latin typeface="Courier New"/>
                <a:ea typeface="+mn-ea"/>
                <a:cs typeface="Courier New"/>
              </a:rPr>
              <a:t>page_view</a:t>
            </a:r>
            <a:r>
              <a:rPr lang="en-AU" sz="2000" dirty="0">
                <a:latin typeface="Courier New"/>
                <a:ea typeface="+mn-ea"/>
                <a:cs typeface="Courier New"/>
              </a:rPr>
              <a:t> AS </a:t>
            </a:r>
          </a:p>
          <a:p>
            <a:pPr marL="1662113" indent="-969963" fontAlgn="auto">
              <a:spcBef>
                <a:spcPts val="600"/>
              </a:spcBef>
              <a:spcAft>
                <a:spcPts val="0"/>
              </a:spcAft>
              <a:buFont typeface="Wingdings" pitchFamily="2" charset="2"/>
              <a:buNone/>
              <a:defRPr/>
            </a:pPr>
            <a:r>
              <a:rPr lang="en-AU" sz="2000" dirty="0">
                <a:latin typeface="Courier New"/>
                <a:ea typeface="+mn-ea"/>
                <a:cs typeface="Courier New"/>
              </a:rPr>
              <a:t>SELECT </a:t>
            </a:r>
            <a:r>
              <a:rPr lang="en-AU" sz="2000" dirty="0" err="1">
                <a:latin typeface="Courier New"/>
                <a:ea typeface="+mn-ea"/>
                <a:cs typeface="Courier New"/>
              </a:rPr>
              <a:t>pvs.viewTime</a:t>
            </a:r>
            <a:r>
              <a:rPr lang="en-AU" sz="2000" dirty="0">
                <a:latin typeface="Courier New"/>
                <a:ea typeface="+mn-ea"/>
                <a:cs typeface="Courier New"/>
              </a:rPr>
              <a:t>, </a:t>
            </a:r>
            <a:r>
              <a:rPr lang="en-AU" sz="2000" dirty="0" err="1">
                <a:latin typeface="Courier New"/>
                <a:ea typeface="+mn-ea"/>
                <a:cs typeface="Courier New"/>
              </a:rPr>
              <a:t>pvs.userid</a:t>
            </a:r>
            <a:r>
              <a:rPr lang="en-AU" sz="2000" dirty="0">
                <a:latin typeface="Courier New"/>
                <a:ea typeface="+mn-ea"/>
                <a:cs typeface="Courier New"/>
              </a:rPr>
              <a:t>, </a:t>
            </a:r>
            <a:r>
              <a:rPr lang="en-AU" sz="2000" dirty="0" err="1">
                <a:latin typeface="Courier New"/>
                <a:ea typeface="+mn-ea"/>
                <a:cs typeface="Courier New"/>
              </a:rPr>
              <a:t>pvs.page_url</a:t>
            </a:r>
            <a:r>
              <a:rPr lang="en-AU" sz="2000" dirty="0">
                <a:latin typeface="Courier New"/>
                <a:ea typeface="+mn-ea"/>
                <a:cs typeface="Courier New"/>
              </a:rPr>
              <a:t>, </a:t>
            </a:r>
            <a:r>
              <a:rPr lang="en-AU" sz="2000" dirty="0" err="1">
                <a:latin typeface="Courier New"/>
                <a:ea typeface="+mn-ea"/>
                <a:cs typeface="Courier New"/>
              </a:rPr>
              <a:t>pvs.referrer_url</a:t>
            </a:r>
            <a:endParaRPr lang="en-AU" sz="2000" dirty="0">
              <a:latin typeface="Courier New"/>
              <a:ea typeface="+mn-ea"/>
              <a:cs typeface="Courier New"/>
            </a:endParaRPr>
          </a:p>
          <a:p>
            <a:pPr marL="401638" indent="290513" fontAlgn="auto">
              <a:spcBef>
                <a:spcPts val="600"/>
              </a:spcBef>
              <a:spcAft>
                <a:spcPts val="0"/>
              </a:spcAft>
              <a:buFont typeface="Wingdings" pitchFamily="2" charset="2"/>
              <a:buNone/>
              <a:defRPr/>
            </a:pPr>
            <a:r>
              <a:rPr lang="en-AU" sz="2000" dirty="0">
                <a:latin typeface="Courier New"/>
                <a:ea typeface="+mn-ea"/>
                <a:cs typeface="Courier New"/>
              </a:rPr>
              <a:t>FROM </a:t>
            </a:r>
            <a:r>
              <a:rPr lang="en-AU" sz="2000" dirty="0" err="1">
                <a:latin typeface="Courier New"/>
                <a:ea typeface="+mn-ea"/>
                <a:cs typeface="Courier New"/>
              </a:rPr>
              <a:t>page_view_stg</a:t>
            </a:r>
            <a:r>
              <a:rPr lang="en-AU" sz="2000" dirty="0">
                <a:latin typeface="Courier New"/>
                <a:ea typeface="+mn-ea"/>
                <a:cs typeface="Courier New"/>
              </a:rPr>
              <a:t> </a:t>
            </a:r>
            <a:r>
              <a:rPr lang="en-AU" sz="2000" dirty="0" err="1">
                <a:latin typeface="Courier New"/>
                <a:ea typeface="+mn-ea"/>
                <a:cs typeface="Courier New"/>
              </a:rPr>
              <a:t>pvs</a:t>
            </a:r>
            <a:endParaRPr lang="en-AU" sz="2000" dirty="0">
              <a:latin typeface="Courier New"/>
              <a:ea typeface="+mn-ea"/>
              <a:cs typeface="Courier New"/>
            </a:endParaRPr>
          </a:p>
          <a:p>
            <a:pPr marL="401638" indent="290513" fontAlgn="auto">
              <a:spcBef>
                <a:spcPts val="600"/>
              </a:spcBef>
              <a:spcAft>
                <a:spcPts val="0"/>
              </a:spcAft>
              <a:buFont typeface="Wingdings" pitchFamily="2" charset="2"/>
              <a:buNone/>
              <a:defRPr/>
            </a:pPr>
            <a:r>
              <a:rPr lang="en-AU" sz="2000" dirty="0">
                <a:latin typeface="Courier New"/>
                <a:ea typeface="+mn-ea"/>
                <a:cs typeface="Courier New"/>
              </a:rPr>
              <a:t>WHERE </a:t>
            </a:r>
            <a:r>
              <a:rPr lang="en-AU" sz="2000" dirty="0" err="1">
                <a:latin typeface="Courier New"/>
                <a:ea typeface="+mn-ea"/>
                <a:cs typeface="Courier New"/>
              </a:rPr>
              <a:t>pvs.country</a:t>
            </a:r>
            <a:r>
              <a:rPr lang="en-AU" sz="2000" dirty="0">
                <a:latin typeface="Courier New"/>
                <a:ea typeface="+mn-ea"/>
                <a:cs typeface="Courier New"/>
              </a:rPr>
              <a:t> = 'US';</a:t>
            </a:r>
          </a:p>
        </p:txBody>
      </p:sp>
    </p:spTree>
    <p:extLst>
      <p:ext uri="{BB962C8B-B14F-4D97-AF65-F5344CB8AC3E}">
        <p14:creationId xmlns:p14="http://schemas.microsoft.com/office/powerpoint/2010/main" val="3560753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noFill/>
          <a:ln>
            <a:miter lim="800000"/>
            <a:headEnd/>
            <a:tailEnd/>
          </a:ln>
        </p:spPr>
        <p:txBody>
          <a:bodyPr vert="horz" wrap="square" numCol="1" compatLnSpc="1">
            <a:prstTxWarp prst="textNoShape">
              <a:avLst/>
            </a:prstTxWarp>
            <a:normAutofit fontScale="90000"/>
          </a:bodyPr>
          <a:lstStyle/>
          <a:p>
            <a:r>
              <a:rPr lang="en-AU" dirty="0">
                <a:cs typeface="Arial" pitchFamily="34" charset="0"/>
              </a:rPr>
              <a:t>Loading And Inserting Data: Summary</a:t>
            </a:r>
          </a:p>
        </p:txBody>
      </p:sp>
      <p:graphicFrame>
        <p:nvGraphicFramePr>
          <p:cNvPr id="5" name="Table 4"/>
          <p:cNvGraphicFramePr>
            <a:graphicFrameLocks noGrp="1"/>
          </p:cNvGraphicFramePr>
          <p:nvPr>
            <p:extLst>
              <p:ext uri="{D42A27DB-BD31-4B8C-83A1-F6EECF244321}">
                <p14:modId xmlns:p14="http://schemas.microsoft.com/office/powerpoint/2010/main" val="3227685992"/>
              </p:ext>
            </p:extLst>
          </p:nvPr>
        </p:nvGraphicFramePr>
        <p:xfrm>
          <a:off x="366714" y="1909635"/>
          <a:ext cx="8410575" cy="3048000"/>
        </p:xfrm>
        <a:graphic>
          <a:graphicData uri="http://schemas.openxmlformats.org/drawingml/2006/table">
            <a:tbl>
              <a:tblPr firstRow="1" bandRow="1">
                <a:tableStyleId>{5C22544A-7EE6-4342-B048-85BDC9FD1C3A}</a:tableStyleId>
              </a:tblPr>
              <a:tblGrid>
                <a:gridCol w="3595108">
                  <a:extLst>
                    <a:ext uri="{9D8B030D-6E8A-4147-A177-3AD203B41FA5}">
                      <a16:colId xmlns:a16="http://schemas.microsoft.com/office/drawing/2014/main" val="20000"/>
                    </a:ext>
                  </a:extLst>
                </a:gridCol>
                <a:gridCol w="4815467">
                  <a:extLst>
                    <a:ext uri="{9D8B030D-6E8A-4147-A177-3AD203B41FA5}">
                      <a16:colId xmlns:a16="http://schemas.microsoft.com/office/drawing/2014/main" val="20001"/>
                    </a:ext>
                  </a:extLst>
                </a:gridCol>
              </a:tblGrid>
              <a:tr h="370840">
                <a:tc>
                  <a:txBody>
                    <a:bodyPr/>
                    <a:lstStyle/>
                    <a:p>
                      <a:pPr algn="ctr"/>
                      <a:r>
                        <a:rPr lang="en-AU" sz="2000" b="0" dirty="0">
                          <a:latin typeface="+mn-lt"/>
                        </a:rPr>
                        <a:t>Use this</a:t>
                      </a:r>
                    </a:p>
                  </a:txBody>
                  <a:tcPr marT="60960" marB="60960"/>
                </a:tc>
                <a:tc>
                  <a:txBody>
                    <a:bodyPr/>
                    <a:lstStyle/>
                    <a:p>
                      <a:pPr algn="ctr"/>
                      <a:r>
                        <a:rPr lang="en-AU" sz="2000" b="0" dirty="0">
                          <a:latin typeface="+mn-lt"/>
                        </a:rPr>
                        <a:t>For this purpose</a:t>
                      </a:r>
                    </a:p>
                  </a:txBody>
                  <a:tcPr marT="60960" marB="60960"/>
                </a:tc>
                <a:extLst>
                  <a:ext uri="{0D108BD9-81ED-4DB2-BD59-A6C34878D82A}">
                    <a16:rowId xmlns:a16="http://schemas.microsoft.com/office/drawing/2014/main" val="10000"/>
                  </a:ext>
                </a:extLst>
              </a:tr>
              <a:tr h="370840">
                <a:tc>
                  <a:txBody>
                    <a:bodyPr/>
                    <a:lstStyle/>
                    <a:p>
                      <a:r>
                        <a:rPr lang="en-AU" sz="1800" b="0" dirty="0">
                          <a:latin typeface="Courier New"/>
                          <a:cs typeface="Courier New"/>
                        </a:rPr>
                        <a:t>LOAD</a:t>
                      </a:r>
                    </a:p>
                  </a:txBody>
                  <a:tcPr marT="60960" marB="60960"/>
                </a:tc>
                <a:tc>
                  <a:txBody>
                    <a:bodyPr/>
                    <a:lstStyle/>
                    <a:p>
                      <a:r>
                        <a:rPr lang="en-AU" sz="2000" b="0">
                          <a:latin typeface="+mn-lt"/>
                        </a:rPr>
                        <a:t>Load data from</a:t>
                      </a:r>
                      <a:r>
                        <a:rPr lang="en-AU" sz="2000" b="0" baseline="0">
                          <a:latin typeface="+mn-lt"/>
                        </a:rPr>
                        <a:t> a file or directory</a:t>
                      </a:r>
                      <a:endParaRPr lang="en-AU" sz="2000" b="0">
                        <a:latin typeface="+mn-lt"/>
                      </a:endParaRPr>
                    </a:p>
                  </a:txBody>
                  <a:tcPr marT="60960" marB="60960"/>
                </a:tc>
                <a:extLst>
                  <a:ext uri="{0D108BD9-81ED-4DB2-BD59-A6C34878D82A}">
                    <a16:rowId xmlns:a16="http://schemas.microsoft.com/office/drawing/2014/main" val="10001"/>
                  </a:ext>
                </a:extLst>
              </a:tr>
              <a:tr h="370840">
                <a:tc>
                  <a:txBody>
                    <a:bodyPr/>
                    <a:lstStyle/>
                    <a:p>
                      <a:r>
                        <a:rPr lang="en-AU" sz="1800" b="0" dirty="0">
                          <a:latin typeface="Courier New"/>
                          <a:cs typeface="Courier New"/>
                        </a:rPr>
                        <a:t>INSERT</a:t>
                      </a:r>
                    </a:p>
                  </a:txBody>
                  <a:tcPr marT="60960" marB="60960"/>
                </a:tc>
                <a:tc>
                  <a:txBody>
                    <a:bodyPr/>
                    <a:lstStyle/>
                    <a:p>
                      <a:r>
                        <a:rPr lang="en-AU" sz="2000" b="0" dirty="0">
                          <a:latin typeface="+mn-lt"/>
                        </a:rPr>
                        <a:t>Load</a:t>
                      </a:r>
                      <a:r>
                        <a:rPr lang="en-AU" sz="2000" b="0" baseline="0" dirty="0">
                          <a:latin typeface="+mn-lt"/>
                        </a:rPr>
                        <a:t> data from a query</a:t>
                      </a:r>
                    </a:p>
                    <a:p>
                      <a:pPr marL="285750" indent="-285750">
                        <a:buFont typeface="Arial" panose="020B0604020202020204" pitchFamily="34" charset="0"/>
                        <a:buChar char="•"/>
                      </a:pPr>
                      <a:r>
                        <a:rPr lang="en-AU" sz="2000" b="0" baseline="0" dirty="0">
                          <a:latin typeface="+mn-lt"/>
                        </a:rPr>
                        <a:t>One partition at a time</a:t>
                      </a:r>
                    </a:p>
                    <a:p>
                      <a:pPr marL="285750" indent="-285750">
                        <a:buFont typeface="Arial" panose="020B0604020202020204" pitchFamily="34" charset="0"/>
                        <a:buChar char="•"/>
                      </a:pPr>
                      <a:r>
                        <a:rPr lang="en-AU" sz="2000" b="0" baseline="0" dirty="0">
                          <a:latin typeface="+mn-lt"/>
                        </a:rPr>
                        <a:t>Use multiple INSERTs to insert into multiple partitions in the one query</a:t>
                      </a:r>
                      <a:endParaRPr lang="en-AU" sz="2000" b="0" dirty="0">
                        <a:latin typeface="+mn-lt"/>
                      </a:endParaRPr>
                    </a:p>
                  </a:txBody>
                  <a:tcPr marT="60960" marB="60960"/>
                </a:tc>
                <a:extLst>
                  <a:ext uri="{0D108BD9-81ED-4DB2-BD59-A6C34878D82A}">
                    <a16:rowId xmlns:a16="http://schemas.microsoft.com/office/drawing/2014/main" val="10002"/>
                  </a:ext>
                </a:extLst>
              </a:tr>
              <a:tr h="370840">
                <a:tc>
                  <a:txBody>
                    <a:bodyPr/>
                    <a:lstStyle/>
                    <a:p>
                      <a:r>
                        <a:rPr lang="en-AU" sz="1800" b="0" dirty="0">
                          <a:latin typeface="Courier New"/>
                          <a:cs typeface="Courier New"/>
                        </a:rPr>
                        <a:t>CREATE</a:t>
                      </a:r>
                      <a:r>
                        <a:rPr lang="en-AU" sz="1800" b="0" baseline="0" dirty="0">
                          <a:latin typeface="Courier New"/>
                          <a:cs typeface="Courier New"/>
                        </a:rPr>
                        <a:t> TABLE AS (CTAS)</a:t>
                      </a:r>
                      <a:endParaRPr lang="en-AU" sz="1800" b="0" dirty="0">
                        <a:latin typeface="Courier New"/>
                        <a:cs typeface="Courier New"/>
                      </a:endParaRPr>
                    </a:p>
                  </a:txBody>
                  <a:tcPr marT="60960" marB="60960"/>
                </a:tc>
                <a:tc>
                  <a:txBody>
                    <a:bodyPr/>
                    <a:lstStyle/>
                    <a:p>
                      <a:r>
                        <a:rPr lang="en-AU" sz="2000" b="0">
                          <a:latin typeface="+mn-lt"/>
                        </a:rPr>
                        <a:t>Insert data while creating a table</a:t>
                      </a:r>
                    </a:p>
                  </a:txBody>
                  <a:tcPr marT="60960" marB="60960"/>
                </a:tc>
                <a:extLst>
                  <a:ext uri="{0D108BD9-81ED-4DB2-BD59-A6C34878D82A}">
                    <a16:rowId xmlns:a16="http://schemas.microsoft.com/office/drawing/2014/main" val="10003"/>
                  </a:ext>
                </a:extLst>
              </a:tr>
              <a:tr h="370840">
                <a:tc>
                  <a:txBody>
                    <a:bodyPr/>
                    <a:lstStyle/>
                    <a:p>
                      <a:r>
                        <a:rPr lang="en-AU" sz="2000" b="0" dirty="0">
                          <a:latin typeface="+mn-lt"/>
                        </a:rPr>
                        <a:t>Add/modify external file</a:t>
                      </a:r>
                    </a:p>
                  </a:txBody>
                  <a:tcPr marT="60960" marB="60960"/>
                </a:tc>
                <a:tc>
                  <a:txBody>
                    <a:bodyPr/>
                    <a:lstStyle/>
                    <a:p>
                      <a:r>
                        <a:rPr lang="en-AU" sz="2000" b="0" dirty="0">
                          <a:latin typeface="+mn-lt"/>
                        </a:rPr>
                        <a:t>Load</a:t>
                      </a:r>
                      <a:r>
                        <a:rPr lang="en-AU" sz="2000" b="0" baseline="0" dirty="0">
                          <a:latin typeface="+mn-lt"/>
                        </a:rPr>
                        <a:t> new data into external table</a:t>
                      </a:r>
                      <a:endParaRPr lang="en-AU" sz="2000" b="0" dirty="0">
                        <a:latin typeface="+mn-lt"/>
                      </a:endParaRPr>
                    </a:p>
                  </a:txBody>
                  <a:tcPr marT="60960" marB="6096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86047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Select Clauses</a:t>
            </a:r>
          </a:p>
        </p:txBody>
      </p:sp>
      <p:sp>
        <p:nvSpPr>
          <p:cNvPr id="3" name="Content Placeholder 2"/>
          <p:cNvSpPr>
            <a:spLocks noGrp="1"/>
          </p:cNvSpPr>
          <p:nvPr>
            <p:ph idx="1"/>
          </p:nvPr>
        </p:nvSpPr>
        <p:spPr/>
        <p:txBody>
          <a:bodyPr>
            <a:normAutofit fontScale="92500" lnSpcReduction="10000"/>
          </a:bodyPr>
          <a:lstStyle/>
          <a:p>
            <a:r>
              <a:rPr lang="en-US" dirty="0"/>
              <a:t>Select from a single table</a:t>
            </a:r>
          </a:p>
          <a:p>
            <a:pPr marL="0" indent="0">
              <a:buNone/>
            </a:pPr>
            <a:r>
              <a:rPr lang="en-US" dirty="0">
                <a:latin typeface="Consolas" panose="020B0609020204030204" pitchFamily="49" charset="0"/>
                <a:cs typeface="Consolas" panose="020B0609020204030204" pitchFamily="49" charset="0"/>
              </a:rPr>
              <a:t>	</a:t>
            </a:r>
            <a:r>
              <a:rPr lang="en-US" sz="2600" dirty="0">
                <a:latin typeface="Consolas" panose="020B0609020204030204" pitchFamily="49" charset="0"/>
                <a:cs typeface="Consolas" panose="020B0609020204030204" pitchFamily="49" charset="0"/>
              </a:rPr>
              <a:t>SELECT *</a:t>
            </a:r>
          </a:p>
          <a:p>
            <a:pPr marL="0" indent="0">
              <a:buNone/>
            </a:pPr>
            <a:r>
              <a:rPr lang="en-US" sz="2600" dirty="0">
                <a:latin typeface="Consolas" panose="020B0609020204030204" pitchFamily="49" charset="0"/>
                <a:cs typeface="Consolas" panose="020B0609020204030204" pitchFamily="49" charset="0"/>
              </a:rPr>
              <a:t>		FROM sales</a:t>
            </a:r>
          </a:p>
          <a:p>
            <a:pPr marL="0" indent="0">
              <a:buNone/>
            </a:pPr>
            <a:r>
              <a:rPr lang="en-US" sz="2600" dirty="0">
                <a:latin typeface="Consolas" panose="020B0609020204030204" pitchFamily="49" charset="0"/>
                <a:cs typeface="Consolas" panose="020B0609020204030204" pitchFamily="49" charset="0"/>
              </a:rPr>
              <a:t>		WHERE amount &gt; 10 AND</a:t>
            </a:r>
          </a:p>
          <a:p>
            <a:pPr marL="0" indent="0">
              <a:buNone/>
            </a:pPr>
            <a:r>
              <a:rPr lang="en-US" sz="2600" dirty="0">
                <a:latin typeface="Consolas" panose="020B0609020204030204" pitchFamily="49" charset="0"/>
                <a:cs typeface="Consolas" panose="020B0609020204030204" pitchFamily="49" charset="0"/>
              </a:rPr>
              <a:t>					region = "US";</a:t>
            </a:r>
          </a:p>
          <a:p>
            <a:r>
              <a:rPr lang="en-US" dirty="0"/>
              <a:t>Select from a partitioned table</a:t>
            </a:r>
          </a:p>
          <a:p>
            <a:pPr lvl="0" indent="3175" fontAlgn="base">
              <a:buClr>
                <a:srgbClr val="33928A"/>
              </a:buClr>
              <a:buNone/>
            </a:pPr>
            <a:r>
              <a:rPr lang="en-US" sz="2800" dirty="0">
                <a:latin typeface="Consolas" panose="020B0609020204030204" pitchFamily="49" charset="0"/>
                <a:cs typeface="Consolas" panose="020B0609020204030204" pitchFamily="49" charset="0"/>
              </a:rPr>
              <a:t>	</a:t>
            </a:r>
            <a:r>
              <a:rPr lang="en-US" sz="2600" dirty="0">
                <a:latin typeface="Consolas" panose="020B0609020204030204" pitchFamily="49" charset="0"/>
                <a:cs typeface="Consolas" panose="020B0609020204030204" pitchFamily="49" charset="0"/>
              </a:rPr>
              <a:t>SELECT page_views.*</a:t>
            </a:r>
          </a:p>
          <a:p>
            <a:pPr lvl="0" indent="280988" fontAlgn="base">
              <a:buClr>
                <a:srgbClr val="33928A"/>
              </a:buClr>
              <a:buNone/>
            </a:pPr>
            <a:r>
              <a:rPr lang="en-US" sz="2600" dirty="0">
                <a:latin typeface="Consolas" panose="020B0609020204030204" pitchFamily="49" charset="0"/>
                <a:cs typeface="Consolas" panose="020B0609020204030204" pitchFamily="49" charset="0"/>
              </a:rPr>
              <a:t>FROM </a:t>
            </a:r>
            <a:r>
              <a:rPr lang="en-US" sz="2600" dirty="0" err="1">
                <a:latin typeface="Consolas" panose="020B0609020204030204" pitchFamily="49" charset="0"/>
                <a:cs typeface="Consolas" panose="020B0609020204030204" pitchFamily="49" charset="0"/>
              </a:rPr>
              <a:t>page_views</a:t>
            </a:r>
            <a:endParaRPr lang="en-US" sz="2600" dirty="0">
              <a:latin typeface="Consolas" panose="020B0609020204030204" pitchFamily="49" charset="0"/>
              <a:cs typeface="Consolas" panose="020B0609020204030204" pitchFamily="49" charset="0"/>
            </a:endParaRPr>
          </a:p>
          <a:p>
            <a:pPr lvl="0" indent="280988" fontAlgn="base">
              <a:buClr>
                <a:srgbClr val="33928A"/>
              </a:buClr>
              <a:buNone/>
            </a:pPr>
            <a:r>
              <a:rPr lang="en-US" sz="2600" dirty="0">
                <a:latin typeface="Consolas" panose="020B0609020204030204" pitchFamily="49" charset="0"/>
                <a:cs typeface="Consolas" panose="020B0609020204030204" pitchFamily="49" charset="0"/>
              </a:rPr>
              <a:t>WHERE </a:t>
            </a:r>
            <a:r>
              <a:rPr lang="en-US" sz="2600" dirty="0" err="1">
                <a:latin typeface="Consolas" panose="020B0609020204030204" pitchFamily="49" charset="0"/>
                <a:cs typeface="Consolas" panose="020B0609020204030204" pitchFamily="49" charset="0"/>
              </a:rPr>
              <a:t>page_views.date</a:t>
            </a:r>
            <a:r>
              <a:rPr lang="en-US" sz="2600" dirty="0">
                <a:latin typeface="Consolas" panose="020B0609020204030204" pitchFamily="49" charset="0"/>
                <a:cs typeface="Consolas" panose="020B0609020204030204" pitchFamily="49" charset="0"/>
              </a:rPr>
              <a:t> &gt;= '2008-03-01' AND </a:t>
            </a:r>
          </a:p>
          <a:p>
            <a:pPr lvl="0" indent="1028700" fontAlgn="base">
              <a:buClr>
                <a:srgbClr val="33928A"/>
              </a:buClr>
              <a:buNone/>
            </a:pPr>
            <a:r>
              <a:rPr lang="en-US" sz="2600" dirty="0" err="1">
                <a:latin typeface="Consolas" panose="020B0609020204030204" pitchFamily="49" charset="0"/>
                <a:cs typeface="Consolas" panose="020B0609020204030204" pitchFamily="49" charset="0"/>
              </a:rPr>
              <a:t>page_views.date</a:t>
            </a:r>
            <a:r>
              <a:rPr lang="en-US" sz="2600" dirty="0">
                <a:latin typeface="Consolas" panose="020B0609020204030204" pitchFamily="49" charset="0"/>
                <a:cs typeface="Consolas" panose="020B0609020204030204" pitchFamily="49" charset="0"/>
              </a:rPr>
              <a:t> &lt;= '2008-03-31'</a:t>
            </a:r>
            <a:endParaRPr lang="en-AU" sz="2600" dirty="0">
              <a:latin typeface="Consolas" panose="020B0609020204030204" pitchFamily="49" charset="0"/>
              <a:cs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2502316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Courier New"/>
              </a:rPr>
              <a:t>Relational Operators</a:t>
            </a:r>
          </a:p>
        </p:txBody>
      </p:sp>
      <p:sp>
        <p:nvSpPr>
          <p:cNvPr id="33794" name="Content Placeholder 2"/>
          <p:cNvSpPr>
            <a:spLocks noGrp="1"/>
          </p:cNvSpPr>
          <p:nvPr>
            <p:ph idx="1"/>
          </p:nvPr>
        </p:nvSpPr>
        <p:spPr>
          <a:noFill/>
          <a:ln>
            <a:miter lim="800000"/>
            <a:headEnd/>
            <a:tailEnd/>
          </a:ln>
        </p:spPr>
        <p:txBody>
          <a:bodyPr vert="horz" wrap="square" numCol="1" anchor="t" anchorCtr="0" compatLnSpc="1">
            <a:prstTxWarp prst="textNoShape">
              <a:avLst/>
            </a:prstTxWarp>
            <a:normAutofit fontScale="92500" lnSpcReduction="10000"/>
          </a:bodyPr>
          <a:lstStyle/>
          <a:p>
            <a:r>
              <a:rPr lang="en-AU" dirty="0">
                <a:cs typeface="Arial" pitchFamily="34" charset="0"/>
              </a:rPr>
              <a:t>ALL and DISTINCT</a:t>
            </a:r>
          </a:p>
          <a:p>
            <a:pPr lvl="1"/>
            <a:r>
              <a:rPr lang="en-US" dirty="0">
                <a:cs typeface="Arial" pitchFamily="34" charset="0"/>
              </a:rPr>
              <a:t>Specify whether duplicate rows should be returned</a:t>
            </a:r>
          </a:p>
          <a:p>
            <a:pPr lvl="1"/>
            <a:r>
              <a:rPr lang="en-US" dirty="0">
                <a:cs typeface="Arial" pitchFamily="34" charset="0"/>
              </a:rPr>
              <a:t>ALL is the default  (all matching rows are returned)</a:t>
            </a:r>
          </a:p>
          <a:p>
            <a:pPr lvl="1"/>
            <a:r>
              <a:rPr lang="en-US" dirty="0">
                <a:cs typeface="Arial" pitchFamily="34" charset="0"/>
              </a:rPr>
              <a:t>DISTINCT removes duplicate rows from the result set</a:t>
            </a:r>
            <a:endParaRPr lang="en-AU" dirty="0">
              <a:cs typeface="Arial" pitchFamily="34" charset="0"/>
            </a:endParaRPr>
          </a:p>
          <a:p>
            <a:r>
              <a:rPr lang="en-AU" dirty="0">
                <a:cs typeface="Arial" pitchFamily="34" charset="0"/>
              </a:rPr>
              <a:t>WHERE</a:t>
            </a:r>
          </a:p>
          <a:p>
            <a:pPr lvl="1"/>
            <a:r>
              <a:rPr lang="en-AU" dirty="0">
                <a:cs typeface="Arial" pitchFamily="34" charset="0"/>
              </a:rPr>
              <a:t>Filters by expression</a:t>
            </a:r>
          </a:p>
          <a:p>
            <a:pPr lvl="1"/>
            <a:r>
              <a:rPr lang="en-AU" dirty="0">
                <a:cs typeface="Arial" pitchFamily="34" charset="0"/>
              </a:rPr>
              <a:t>Does not support IN, EXISTS or sub-queries in the WHERE clause</a:t>
            </a:r>
          </a:p>
          <a:p>
            <a:r>
              <a:rPr lang="en-AU" dirty="0">
                <a:cs typeface="Arial" pitchFamily="34" charset="0"/>
              </a:rPr>
              <a:t>LIMIT</a:t>
            </a:r>
          </a:p>
          <a:p>
            <a:pPr lvl="1"/>
            <a:r>
              <a:rPr lang="en-US" dirty="0"/>
              <a:t>Indicates the number of rows to be returned </a:t>
            </a:r>
            <a:endParaRPr lang="en-AU" dirty="0">
              <a:cs typeface="Arial" pitchFamily="34" charset="0"/>
            </a:endParaRPr>
          </a:p>
        </p:txBody>
      </p:sp>
    </p:spTree>
    <p:extLst>
      <p:ext uri="{BB962C8B-B14F-4D97-AF65-F5344CB8AC3E}">
        <p14:creationId xmlns:p14="http://schemas.microsoft.com/office/powerpoint/2010/main" val="4158542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Relational Operators</a:t>
            </a:r>
          </a:p>
        </p:txBody>
      </p:sp>
      <p:sp>
        <p:nvSpPr>
          <p:cNvPr id="33794" name="Content Placeholder 2"/>
          <p:cNvSpPr>
            <a:spLocks noGrp="1"/>
          </p:cNvSpPr>
          <p:nvPr>
            <p:ph idx="1"/>
          </p:nvPr>
        </p:nvSpPr>
        <p:spPr>
          <a:noFill/>
          <a:ln>
            <a:miter lim="800000"/>
            <a:headEnd/>
            <a:tailEnd/>
          </a:ln>
        </p:spPr>
        <p:txBody>
          <a:bodyPr vert="horz" wrap="square" numCol="1" anchor="t" anchorCtr="0" compatLnSpc="1">
            <a:prstTxWarp prst="textNoShape">
              <a:avLst/>
            </a:prstTxWarp>
            <a:normAutofit lnSpcReduction="10000"/>
          </a:bodyPr>
          <a:lstStyle/>
          <a:p>
            <a:r>
              <a:rPr lang="en-AU" dirty="0">
                <a:cs typeface="Arial" pitchFamily="34" charset="0"/>
              </a:rPr>
              <a:t>GROUP BY</a:t>
            </a:r>
          </a:p>
          <a:p>
            <a:pPr lvl="1"/>
            <a:r>
              <a:rPr lang="en-AU" dirty="0">
                <a:cs typeface="Arial" pitchFamily="34" charset="0"/>
              </a:rPr>
              <a:t>Group data by column values</a:t>
            </a:r>
          </a:p>
          <a:p>
            <a:pPr lvl="1"/>
            <a:r>
              <a:rPr lang="en-AU" dirty="0">
                <a:cs typeface="Arial" pitchFamily="34" charset="0"/>
              </a:rPr>
              <a:t>Select statement can only include columns included in the </a:t>
            </a:r>
            <a:br>
              <a:rPr lang="en-AU" dirty="0">
                <a:cs typeface="Arial" pitchFamily="34" charset="0"/>
              </a:rPr>
            </a:br>
            <a:r>
              <a:rPr lang="en-AU" dirty="0">
                <a:cs typeface="Arial" pitchFamily="34" charset="0"/>
              </a:rPr>
              <a:t>GROUP BY clause</a:t>
            </a:r>
          </a:p>
          <a:p>
            <a:r>
              <a:rPr lang="en-AU" dirty="0">
                <a:cs typeface="Arial" pitchFamily="34" charset="0"/>
              </a:rPr>
              <a:t>ORDER BY / SORT BY</a:t>
            </a:r>
          </a:p>
          <a:p>
            <a:pPr lvl="1"/>
            <a:r>
              <a:rPr lang="en-AU" dirty="0">
                <a:cs typeface="Arial" pitchFamily="34" charset="0"/>
              </a:rPr>
              <a:t>ORDER BY performs total ordering</a:t>
            </a:r>
          </a:p>
          <a:p>
            <a:pPr lvl="2"/>
            <a:r>
              <a:rPr lang="en-AU" dirty="0">
                <a:cs typeface="Arial" pitchFamily="34" charset="0"/>
              </a:rPr>
              <a:t>Slow, poor performance</a:t>
            </a:r>
          </a:p>
          <a:p>
            <a:pPr lvl="1"/>
            <a:r>
              <a:rPr lang="en-AU" dirty="0">
                <a:cs typeface="Arial" pitchFamily="34" charset="0"/>
              </a:rPr>
              <a:t>SORT BY performs partial ordering</a:t>
            </a:r>
          </a:p>
          <a:p>
            <a:pPr lvl="2"/>
            <a:r>
              <a:rPr lang="en-AU" dirty="0">
                <a:cs typeface="Arial" pitchFamily="34" charset="0"/>
              </a:rPr>
              <a:t>Sorts output from each reducer</a:t>
            </a:r>
          </a:p>
        </p:txBody>
      </p:sp>
    </p:spTree>
    <p:extLst>
      <p:ext uri="{BB962C8B-B14F-4D97-AF65-F5344CB8AC3E}">
        <p14:creationId xmlns:p14="http://schemas.microsoft.com/office/powerpoint/2010/main" val="2089695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Advanced Hive Operations</a:t>
            </a:r>
          </a:p>
        </p:txBody>
      </p:sp>
      <p:sp>
        <p:nvSpPr>
          <p:cNvPr id="33794" name="Content Placeholder 2"/>
          <p:cNvSpPr>
            <a:spLocks noGrp="1"/>
          </p:cNvSpPr>
          <p:nvPr>
            <p:ph idx="1"/>
          </p:nvPr>
        </p:nvSpPr>
        <p:spPr>
          <a:noFill/>
          <a:ln>
            <a:miter lim="800000"/>
            <a:headEnd/>
            <a:tailEnd/>
          </a:ln>
        </p:spPr>
        <p:txBody>
          <a:bodyPr vert="horz" wrap="square" numCol="1" anchor="t" anchorCtr="0" compatLnSpc="1">
            <a:prstTxWarp prst="textNoShape">
              <a:avLst/>
            </a:prstTxWarp>
            <a:normAutofit fontScale="85000" lnSpcReduction="10000"/>
          </a:bodyPr>
          <a:lstStyle/>
          <a:p>
            <a:r>
              <a:rPr lang="en-AU" dirty="0">
                <a:cs typeface="Arial" pitchFamily="34" charset="0"/>
              </a:rPr>
              <a:t>JOIN</a:t>
            </a:r>
          </a:p>
          <a:p>
            <a:pPr lvl="1"/>
            <a:r>
              <a:rPr lang="en-AU" dirty="0">
                <a:cs typeface="Arial" pitchFamily="34" charset="0"/>
              </a:rPr>
              <a:t>If only one column in each table is used in the join, then only one </a:t>
            </a:r>
            <a:r>
              <a:rPr lang="en-AU" dirty="0" err="1">
                <a:cs typeface="Arial" pitchFamily="34" charset="0"/>
              </a:rPr>
              <a:t>MapReduce</a:t>
            </a:r>
            <a:r>
              <a:rPr lang="en-AU" dirty="0">
                <a:cs typeface="Arial" pitchFamily="34" charset="0"/>
              </a:rPr>
              <a:t> job will run</a:t>
            </a:r>
          </a:p>
          <a:p>
            <a:pPr lvl="2"/>
            <a:r>
              <a:rPr lang="en-AU" dirty="0">
                <a:cs typeface="Arial" pitchFamily="34" charset="0"/>
              </a:rPr>
              <a:t>This results in 1 </a:t>
            </a:r>
            <a:r>
              <a:rPr lang="en-AU" dirty="0" err="1">
                <a:cs typeface="Arial" pitchFamily="34" charset="0"/>
              </a:rPr>
              <a:t>MapReduce</a:t>
            </a:r>
            <a:r>
              <a:rPr lang="en-AU" dirty="0">
                <a:cs typeface="Arial" pitchFamily="34" charset="0"/>
              </a:rPr>
              <a:t> job:</a:t>
            </a:r>
          </a:p>
          <a:p>
            <a:pPr marL="1149350" indent="3175">
              <a:buNone/>
            </a:pPr>
            <a:r>
              <a:rPr lang="en-AU" sz="1600" dirty="0">
                <a:latin typeface="Courier New"/>
                <a:cs typeface="Courier New"/>
              </a:rPr>
              <a:t>SELECT * FROM a JOIN b ON </a:t>
            </a:r>
            <a:r>
              <a:rPr lang="en-AU" sz="1600" dirty="0" err="1">
                <a:latin typeface="Courier New"/>
                <a:cs typeface="Courier New"/>
              </a:rPr>
              <a:t>a.key</a:t>
            </a:r>
            <a:r>
              <a:rPr lang="en-AU" sz="1600" dirty="0">
                <a:latin typeface="Courier New"/>
                <a:cs typeface="Courier New"/>
              </a:rPr>
              <a:t> = </a:t>
            </a:r>
            <a:r>
              <a:rPr lang="en-AU" sz="1600" dirty="0" err="1">
                <a:latin typeface="Courier New"/>
                <a:cs typeface="Courier New"/>
              </a:rPr>
              <a:t>b.key</a:t>
            </a:r>
            <a:r>
              <a:rPr lang="en-AU" sz="1600" dirty="0">
                <a:latin typeface="Courier New"/>
                <a:cs typeface="Courier New"/>
              </a:rPr>
              <a:t> JOIN c ON </a:t>
            </a:r>
            <a:r>
              <a:rPr lang="en-AU" sz="1600" dirty="0" err="1">
                <a:latin typeface="Courier New"/>
                <a:cs typeface="Courier New"/>
              </a:rPr>
              <a:t>b.key</a:t>
            </a:r>
            <a:r>
              <a:rPr lang="en-AU" sz="1600" dirty="0">
                <a:latin typeface="Courier New"/>
                <a:cs typeface="Courier New"/>
              </a:rPr>
              <a:t> = </a:t>
            </a:r>
            <a:r>
              <a:rPr lang="en-AU" sz="1600" dirty="0" err="1">
                <a:latin typeface="Courier New"/>
                <a:cs typeface="Courier New"/>
              </a:rPr>
              <a:t>c.key</a:t>
            </a:r>
            <a:br>
              <a:rPr lang="en-AU" sz="1600" dirty="0">
                <a:latin typeface="Courier New"/>
                <a:cs typeface="Courier New"/>
              </a:rPr>
            </a:br>
            <a:endParaRPr lang="en-AU" sz="1600" dirty="0">
              <a:latin typeface="Courier New"/>
              <a:cs typeface="Courier New"/>
            </a:endParaRPr>
          </a:p>
          <a:p>
            <a:pPr lvl="2"/>
            <a:r>
              <a:rPr lang="en-AU" dirty="0"/>
              <a:t>This results in 2 </a:t>
            </a:r>
            <a:r>
              <a:rPr lang="en-AU" dirty="0" err="1"/>
              <a:t>MapReduce</a:t>
            </a:r>
            <a:r>
              <a:rPr lang="en-AU" dirty="0"/>
              <a:t> jobs:</a:t>
            </a:r>
          </a:p>
          <a:p>
            <a:pPr indent="806450">
              <a:buNone/>
            </a:pPr>
            <a:r>
              <a:rPr lang="en-AU" sz="1600" dirty="0">
                <a:latin typeface="Courier New"/>
                <a:cs typeface="Courier New"/>
              </a:rPr>
              <a:t>SELECT * FROM a JOIN b ON </a:t>
            </a:r>
            <a:r>
              <a:rPr lang="en-AU" sz="1600" dirty="0" err="1">
                <a:latin typeface="Courier New"/>
                <a:cs typeface="Courier New"/>
              </a:rPr>
              <a:t>a.key</a:t>
            </a:r>
            <a:r>
              <a:rPr lang="en-AU" sz="1600" dirty="0">
                <a:latin typeface="Courier New"/>
                <a:cs typeface="Courier New"/>
              </a:rPr>
              <a:t> = </a:t>
            </a:r>
            <a:r>
              <a:rPr lang="en-AU" sz="1600" dirty="0" err="1">
                <a:latin typeface="Courier New"/>
                <a:cs typeface="Courier New"/>
              </a:rPr>
              <a:t>b.key</a:t>
            </a:r>
            <a:r>
              <a:rPr lang="en-AU" sz="1600" dirty="0">
                <a:latin typeface="Courier New"/>
                <a:cs typeface="Courier New"/>
              </a:rPr>
              <a:t> JOIN c ON </a:t>
            </a:r>
            <a:r>
              <a:rPr lang="en-AU" sz="1600" dirty="0">
                <a:solidFill>
                  <a:srgbClr val="FF0000"/>
                </a:solidFill>
                <a:latin typeface="Courier New"/>
                <a:cs typeface="Courier New"/>
              </a:rPr>
              <a:t>b.key2</a:t>
            </a:r>
            <a:r>
              <a:rPr lang="en-AU" sz="1600" dirty="0">
                <a:latin typeface="Courier New"/>
                <a:cs typeface="Courier New"/>
              </a:rPr>
              <a:t> = </a:t>
            </a:r>
            <a:r>
              <a:rPr lang="en-AU" sz="1600" dirty="0" err="1">
                <a:latin typeface="Courier New"/>
                <a:cs typeface="Courier New"/>
              </a:rPr>
              <a:t>c.key</a:t>
            </a:r>
            <a:br>
              <a:rPr lang="en-AU" sz="1600" dirty="0">
                <a:latin typeface="Courier New"/>
                <a:cs typeface="Courier New"/>
              </a:rPr>
            </a:br>
            <a:endParaRPr lang="en-AU" sz="1600" dirty="0">
              <a:latin typeface="Courier New"/>
              <a:cs typeface="Courier New"/>
            </a:endParaRPr>
          </a:p>
          <a:p>
            <a:pPr lvl="1"/>
            <a:r>
              <a:rPr lang="en-AU" dirty="0">
                <a:cs typeface="Arial" pitchFamily="34" charset="0"/>
              </a:rPr>
              <a:t>If multiple tables are joined, put the biggest table last and the reducer will stream the last table, buffer the others</a:t>
            </a:r>
          </a:p>
          <a:p>
            <a:pPr lvl="1">
              <a:defRPr/>
            </a:pPr>
            <a:r>
              <a:rPr lang="en-AU" dirty="0"/>
              <a:t>Use left semi-joins to take the place of IN/EXISTS	</a:t>
            </a:r>
            <a:endParaRPr lang="en-AU" sz="1800" dirty="0">
              <a:cs typeface="Consolas" panose="020B0609020204030204" pitchFamily="49" charset="0"/>
            </a:endParaRPr>
          </a:p>
          <a:p>
            <a:pPr marL="514350" lvl="1" indent="233363">
              <a:spcBef>
                <a:spcPts val="600"/>
              </a:spcBef>
              <a:buNone/>
              <a:defRPr/>
            </a:pPr>
            <a:r>
              <a:rPr lang="en-AU" sz="1800" dirty="0">
                <a:latin typeface="Courier New"/>
                <a:cs typeface="Courier New"/>
              </a:rPr>
              <a:t>SELECT </a:t>
            </a:r>
            <a:r>
              <a:rPr lang="en-AU" sz="1800" dirty="0" err="1">
                <a:latin typeface="Courier New"/>
                <a:cs typeface="Courier New"/>
              </a:rPr>
              <a:t>a.key</a:t>
            </a:r>
            <a:r>
              <a:rPr lang="en-AU" sz="1800" dirty="0">
                <a:latin typeface="Courier New"/>
                <a:cs typeface="Courier New"/>
              </a:rPr>
              <a:t>, a.val FROM a LEFT SEMI JOIN b on </a:t>
            </a:r>
            <a:r>
              <a:rPr lang="en-AU" sz="1800" dirty="0" err="1">
                <a:latin typeface="Courier New"/>
                <a:cs typeface="Courier New"/>
              </a:rPr>
              <a:t>a.key</a:t>
            </a:r>
            <a:r>
              <a:rPr lang="en-AU" sz="1800" dirty="0">
                <a:latin typeface="Courier New"/>
                <a:cs typeface="Courier New"/>
              </a:rPr>
              <a:t> = </a:t>
            </a:r>
            <a:r>
              <a:rPr lang="en-AU" sz="1800" dirty="0" err="1">
                <a:latin typeface="Courier New"/>
                <a:cs typeface="Courier New"/>
              </a:rPr>
              <a:t>b.key</a:t>
            </a:r>
            <a:r>
              <a:rPr lang="en-AU" sz="1800" dirty="0">
                <a:latin typeface="Courier New"/>
                <a:cs typeface="Courier New"/>
              </a:rPr>
              <a:t>;</a:t>
            </a:r>
          </a:p>
        </p:txBody>
      </p:sp>
    </p:spTree>
    <p:extLst>
      <p:ext uri="{BB962C8B-B14F-4D97-AF65-F5344CB8AC3E}">
        <p14:creationId xmlns:p14="http://schemas.microsoft.com/office/powerpoint/2010/main" val="7302593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Advanced Hive Operations</a:t>
            </a:r>
          </a:p>
        </p:txBody>
      </p:sp>
      <p:sp>
        <p:nvSpPr>
          <p:cNvPr id="33794" name="Content Placeholder 2"/>
          <p:cNvSpPr>
            <a:spLocks noGrp="1"/>
          </p:cNvSpPr>
          <p:nvPr>
            <p:ph idx="1"/>
          </p:nvPr>
        </p:nvSpPr>
        <p:spPr>
          <a:noFill/>
          <a:ln>
            <a:miter lim="800000"/>
            <a:headEnd/>
            <a:tailEnd/>
          </a:ln>
        </p:spPr>
        <p:txBody>
          <a:bodyPr vert="horz" wrap="square" numCol="1" anchor="t" anchorCtr="0" compatLnSpc="1">
            <a:prstTxWarp prst="textNoShape">
              <a:avLst/>
            </a:prstTxWarp>
            <a:normAutofit fontScale="77500" lnSpcReduction="20000"/>
          </a:bodyPr>
          <a:lstStyle/>
          <a:p>
            <a:r>
              <a:rPr lang="en-AU" dirty="0">
                <a:cs typeface="Arial" pitchFamily="34" charset="0"/>
              </a:rPr>
              <a:t>JOIN</a:t>
            </a:r>
          </a:p>
          <a:p>
            <a:pPr lvl="1">
              <a:defRPr/>
            </a:pPr>
            <a:r>
              <a:rPr lang="en-AU" dirty="0"/>
              <a:t>Do not specify join conditions in the WHERE clause</a:t>
            </a:r>
          </a:p>
          <a:p>
            <a:pPr lvl="2">
              <a:defRPr/>
            </a:pPr>
            <a:r>
              <a:rPr lang="en-AU" dirty="0"/>
              <a:t>Hive does not know how to optimise such queries</a:t>
            </a:r>
          </a:p>
          <a:p>
            <a:pPr lvl="2">
              <a:defRPr/>
            </a:pPr>
            <a:r>
              <a:rPr lang="en-AU" dirty="0"/>
              <a:t>Will compute a full Cartesian product before filtering it</a:t>
            </a:r>
          </a:p>
          <a:p>
            <a:pPr>
              <a:defRPr/>
            </a:pPr>
            <a:r>
              <a:rPr lang="en-AU" dirty="0"/>
              <a:t>Join Example</a:t>
            </a:r>
          </a:p>
          <a:p>
            <a:pPr lvl="2">
              <a:buNone/>
              <a:defRPr/>
            </a:pPr>
            <a:endParaRPr lang="en-AU" dirty="0">
              <a:latin typeface="Courier New"/>
              <a:cs typeface="Courier New"/>
            </a:endParaRPr>
          </a:p>
          <a:p>
            <a:pPr marL="400050" lvl="1" indent="-53975">
              <a:spcBef>
                <a:spcPts val="600"/>
              </a:spcBef>
              <a:buNone/>
            </a:pPr>
            <a:r>
              <a:rPr lang="en-AU" dirty="0">
                <a:latin typeface="Courier New"/>
                <a:cs typeface="Courier New"/>
              </a:rPr>
              <a:t>SELECT</a:t>
            </a:r>
          </a:p>
          <a:p>
            <a:pPr marL="400050" lvl="1" indent="-53975">
              <a:spcBef>
                <a:spcPts val="600"/>
              </a:spcBef>
              <a:buNone/>
            </a:pPr>
            <a:r>
              <a:rPr lang="en-AU" dirty="0">
                <a:latin typeface="Courier New"/>
                <a:cs typeface="Courier New"/>
              </a:rPr>
              <a:t>  a.ymd, </a:t>
            </a:r>
            <a:r>
              <a:rPr lang="en-AU" dirty="0" err="1">
                <a:latin typeface="Courier New"/>
                <a:cs typeface="Courier New"/>
              </a:rPr>
              <a:t>a.price_close</a:t>
            </a:r>
            <a:r>
              <a:rPr lang="en-AU" dirty="0">
                <a:latin typeface="Courier New"/>
                <a:cs typeface="Courier New"/>
              </a:rPr>
              <a:t>, </a:t>
            </a:r>
            <a:r>
              <a:rPr lang="en-AU" dirty="0" err="1">
                <a:latin typeface="Courier New"/>
                <a:cs typeface="Courier New"/>
              </a:rPr>
              <a:t>b.price_close</a:t>
            </a:r>
            <a:endParaRPr lang="en-AU" dirty="0">
              <a:latin typeface="Courier New"/>
              <a:cs typeface="Courier New"/>
            </a:endParaRPr>
          </a:p>
          <a:p>
            <a:pPr marL="400050" lvl="1" indent="-53975">
              <a:spcBef>
                <a:spcPts val="600"/>
              </a:spcBef>
              <a:buNone/>
            </a:pPr>
            <a:r>
              <a:rPr lang="en-AU" dirty="0">
                <a:latin typeface="Courier New"/>
                <a:cs typeface="Courier New"/>
              </a:rPr>
              <a:t>FROM stocks a</a:t>
            </a:r>
          </a:p>
          <a:p>
            <a:pPr marL="400050" lvl="1" indent="-53975">
              <a:spcBef>
                <a:spcPts val="600"/>
              </a:spcBef>
              <a:buNone/>
            </a:pPr>
            <a:r>
              <a:rPr lang="en-AU" dirty="0">
                <a:latin typeface="Courier New"/>
                <a:cs typeface="Courier New"/>
              </a:rPr>
              <a:t>JOIN stocks b ON a.ymd = b.ymd</a:t>
            </a:r>
          </a:p>
          <a:p>
            <a:pPr marL="400050" lvl="1" indent="-53975">
              <a:spcBef>
                <a:spcPts val="600"/>
              </a:spcBef>
              <a:buNone/>
            </a:pPr>
            <a:r>
              <a:rPr lang="en-AU" dirty="0">
                <a:latin typeface="Courier New"/>
                <a:cs typeface="Courier New"/>
              </a:rPr>
              <a:t>WHERE </a:t>
            </a:r>
            <a:r>
              <a:rPr lang="en-AU" dirty="0" err="1">
                <a:latin typeface="Courier New"/>
                <a:cs typeface="Courier New"/>
              </a:rPr>
              <a:t>a.symbol</a:t>
            </a:r>
            <a:r>
              <a:rPr lang="en-AU" dirty="0">
                <a:latin typeface="Courier New"/>
                <a:cs typeface="Courier New"/>
              </a:rPr>
              <a:t> = 'AAPL' AND</a:t>
            </a:r>
          </a:p>
          <a:p>
            <a:pPr marL="400050" lvl="1" indent="-53975">
              <a:spcBef>
                <a:spcPts val="600"/>
              </a:spcBef>
              <a:buNone/>
            </a:pPr>
            <a:r>
              <a:rPr lang="en-AU" dirty="0">
                <a:latin typeface="Courier New"/>
                <a:cs typeface="Courier New"/>
              </a:rPr>
              <a:t>      </a:t>
            </a:r>
            <a:r>
              <a:rPr lang="en-AU" dirty="0" err="1">
                <a:latin typeface="Courier New"/>
                <a:cs typeface="Courier New"/>
              </a:rPr>
              <a:t>b.symbol</a:t>
            </a:r>
            <a:r>
              <a:rPr lang="en-AU" dirty="0">
                <a:latin typeface="Courier New"/>
                <a:cs typeface="Courier New"/>
              </a:rPr>
              <a:t> = 'IBM' AND</a:t>
            </a:r>
          </a:p>
          <a:p>
            <a:pPr marL="400050" lvl="1" indent="-53975">
              <a:spcBef>
                <a:spcPts val="600"/>
              </a:spcBef>
              <a:buNone/>
            </a:pPr>
            <a:r>
              <a:rPr lang="en-AU" dirty="0">
                <a:latin typeface="Courier New"/>
                <a:cs typeface="Courier New"/>
              </a:rPr>
              <a:t>      a.ymd &gt; '2010-01-01';</a:t>
            </a:r>
          </a:p>
        </p:txBody>
      </p:sp>
    </p:spTree>
    <p:extLst>
      <p:ext uri="{BB962C8B-B14F-4D97-AF65-F5344CB8AC3E}">
        <p14:creationId xmlns:p14="http://schemas.microsoft.com/office/powerpoint/2010/main" val="3461389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868362"/>
          </a:xfrm>
        </p:spPr>
        <p:txBody>
          <a:bodyPr/>
          <a:lstStyle/>
          <a:p>
            <a:r>
              <a:rPr lang="en-US" dirty="0"/>
              <a:t>Hadoop Echo System</a:t>
            </a:r>
          </a:p>
        </p:txBody>
      </p:sp>
      <p:sp>
        <p:nvSpPr>
          <p:cNvPr id="4" name="Slide Number Placeholder 3"/>
          <p:cNvSpPr>
            <a:spLocks noGrp="1"/>
          </p:cNvSpPr>
          <p:nvPr>
            <p:ph type="sldNum" sz="quarter" idx="12"/>
          </p:nvPr>
        </p:nvSpPr>
        <p:spPr/>
        <p:txBody>
          <a:bodyPr/>
          <a:lstStyle/>
          <a:p>
            <a:fld id="{71BD4A25-22B2-48E3-9FC3-0D375F0F72AF}" type="slidenum">
              <a:rPr lang="en-US" smtClean="0"/>
              <a:t>4</a:t>
            </a:fld>
            <a:endParaRPr lang="en-US"/>
          </a:p>
        </p:txBody>
      </p:sp>
      <p:pic>
        <p:nvPicPr>
          <p:cNvPr id="2050" name="Picture 2" descr="Image result for cloudera hadoop ecosystem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66800"/>
            <a:ext cx="7391400" cy="5497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637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Languages for Hadoop</a:t>
            </a:r>
          </a:p>
        </p:txBody>
      </p:sp>
      <p:sp>
        <p:nvSpPr>
          <p:cNvPr id="3" name="Content Placeholder 2"/>
          <p:cNvSpPr>
            <a:spLocks noGrp="1"/>
          </p:cNvSpPr>
          <p:nvPr>
            <p:ph idx="1"/>
          </p:nvPr>
        </p:nvSpPr>
        <p:spPr/>
        <p:txBody>
          <a:bodyPr>
            <a:normAutofit/>
          </a:bodyPr>
          <a:lstStyle/>
          <a:p>
            <a:r>
              <a:rPr lang="en-US" dirty="0"/>
              <a:t>Builds on core Hadoop (MapReduce  and HDFS) to enhance the development and manipulation of Hadoop clusters</a:t>
            </a:r>
          </a:p>
          <a:p>
            <a:pPr lvl="1"/>
            <a:r>
              <a:rPr lang="en-US" b="1" dirty="0"/>
              <a:t>Pig</a:t>
            </a:r>
            <a:r>
              <a:rPr lang="en-US" dirty="0"/>
              <a:t> --- Data flow language and execution environment</a:t>
            </a:r>
          </a:p>
          <a:p>
            <a:pPr lvl="1"/>
            <a:r>
              <a:rPr lang="en-US" b="1" dirty="0"/>
              <a:t>Hive</a:t>
            </a:r>
            <a:r>
              <a:rPr lang="en-US" dirty="0"/>
              <a:t> </a:t>
            </a:r>
            <a:r>
              <a:rPr lang="en-US" dirty="0">
                <a:solidFill>
                  <a:schemeClr val="tx1"/>
                </a:solidFill>
              </a:rPr>
              <a:t>(and HiveQL) ---  </a:t>
            </a:r>
            <a:r>
              <a:rPr lang="en-US" dirty="0"/>
              <a:t>Query language based on SQL for building MapReduce jobs</a:t>
            </a:r>
          </a:p>
          <a:p>
            <a:pPr lvl="1"/>
            <a:r>
              <a:rPr lang="en-US" b="1" dirty="0"/>
              <a:t>HBase</a:t>
            </a:r>
            <a:r>
              <a:rPr lang="en-US" dirty="0"/>
              <a:t> --- Column oriented database built on HDFS supporting MapReduce and point queries</a:t>
            </a:r>
          </a:p>
        </p:txBody>
      </p:sp>
      <p:sp>
        <p:nvSpPr>
          <p:cNvPr id="4" name="Slide Number Placeholder 3"/>
          <p:cNvSpPr>
            <a:spLocks noGrp="1"/>
          </p:cNvSpPr>
          <p:nvPr>
            <p:ph type="sldNum" sz="quarter" idx="12"/>
          </p:nvPr>
        </p:nvSpPr>
        <p:spPr/>
        <p:txBody>
          <a:bodyPr/>
          <a:lstStyle/>
          <a:p>
            <a:fld id="{71BD4A25-22B2-48E3-9FC3-0D375F0F72AF}" type="slidenum">
              <a:rPr lang="en-US" smtClean="0"/>
              <a:t>5</a:t>
            </a:fld>
            <a:endParaRPr lang="en-US"/>
          </a:p>
        </p:txBody>
      </p:sp>
    </p:spTree>
    <p:extLst>
      <p:ext uri="{BB962C8B-B14F-4D97-AF65-F5344CB8AC3E}">
        <p14:creationId xmlns:p14="http://schemas.microsoft.com/office/powerpoint/2010/main" val="197523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838200"/>
            <a:ext cx="4648200" cy="2743200"/>
          </a:xfrm>
        </p:spPr>
        <p:txBody>
          <a:bodyPr/>
          <a:lstStyle/>
          <a:p>
            <a:r>
              <a:rPr lang="en-US" dirty="0"/>
              <a:t>As </a:t>
            </a:r>
            <a:r>
              <a:rPr lang="en-US" dirty="0">
                <a:solidFill>
                  <a:schemeClr val="tx1"/>
                </a:solidFill>
              </a:rPr>
              <a:t>you</a:t>
            </a:r>
            <a:r>
              <a:rPr lang="en-US" dirty="0"/>
              <a:t> move from Pig to Hive to             HBase, </a:t>
            </a:r>
            <a:r>
              <a:rPr lang="en-US" dirty="0">
                <a:solidFill>
                  <a:schemeClr val="tx1"/>
                </a:solidFill>
              </a:rPr>
              <a:t>you</a:t>
            </a:r>
            <a:r>
              <a:rPr lang="en-US" dirty="0"/>
              <a:t> are increasingly moving away from the mechanics of Hadoop and creating an RDBMS view of the world   </a:t>
            </a:r>
          </a:p>
        </p:txBody>
      </p:sp>
      <p:sp>
        <p:nvSpPr>
          <p:cNvPr id="2" name="Title 1"/>
          <p:cNvSpPr>
            <a:spLocks noGrp="1"/>
          </p:cNvSpPr>
          <p:nvPr>
            <p:ph type="title"/>
          </p:nvPr>
        </p:nvSpPr>
        <p:spPr/>
        <p:txBody>
          <a:bodyPr/>
          <a:lstStyle/>
          <a:p>
            <a:r>
              <a:rPr lang="en-US" dirty="0"/>
              <a:t>Levels of Abstraction</a:t>
            </a:r>
          </a:p>
        </p:txBody>
      </p:sp>
      <p:graphicFrame>
        <p:nvGraphicFramePr>
          <p:cNvPr id="4" name="Diagram 3"/>
          <p:cNvGraphicFramePr/>
          <p:nvPr/>
        </p:nvGraphicFramePr>
        <p:xfrm>
          <a:off x="5181600" y="1905000"/>
          <a:ext cx="36576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flipV="1">
            <a:off x="5029200" y="2057400"/>
            <a:ext cx="457200" cy="2971800"/>
          </a:xfrm>
          <a:prstGeom prst="down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761480" y="4800600"/>
            <a:ext cx="1327608" cy="523220"/>
          </a:xfrm>
          <a:prstGeom prst="rect">
            <a:avLst/>
          </a:prstGeom>
          <a:noFill/>
        </p:spPr>
        <p:txBody>
          <a:bodyPr wrap="none" rtlCol="0">
            <a:spAutoFit/>
          </a:bodyPr>
          <a:lstStyle/>
          <a:p>
            <a:pPr algn="ctr"/>
            <a:r>
              <a:rPr lang="en-US" sz="1400" b="1" i="1" dirty="0">
                <a:solidFill>
                  <a:schemeClr val="tx2"/>
                </a:solidFill>
              </a:rPr>
              <a:t>More Hadoop</a:t>
            </a:r>
          </a:p>
          <a:p>
            <a:pPr algn="ctr"/>
            <a:r>
              <a:rPr lang="en-US" sz="1400" b="1" i="1" dirty="0">
                <a:solidFill>
                  <a:schemeClr val="tx2"/>
                </a:solidFill>
              </a:rPr>
              <a:t>Visible</a:t>
            </a:r>
          </a:p>
        </p:txBody>
      </p:sp>
      <p:sp>
        <p:nvSpPr>
          <p:cNvPr id="7" name="TextBox 6"/>
          <p:cNvSpPr txBox="1"/>
          <p:nvPr/>
        </p:nvSpPr>
        <p:spPr>
          <a:xfrm>
            <a:off x="3771900" y="2667000"/>
            <a:ext cx="1306768" cy="523220"/>
          </a:xfrm>
          <a:prstGeom prst="rect">
            <a:avLst/>
          </a:prstGeom>
          <a:noFill/>
        </p:spPr>
        <p:txBody>
          <a:bodyPr wrap="none" rtlCol="0">
            <a:spAutoFit/>
          </a:bodyPr>
          <a:lstStyle/>
          <a:p>
            <a:pPr algn="ctr"/>
            <a:r>
              <a:rPr lang="en-US" sz="1400" b="1" i="1" dirty="0">
                <a:solidFill>
                  <a:schemeClr val="tx2"/>
                </a:solidFill>
              </a:rPr>
              <a:t>Less Hadoop</a:t>
            </a:r>
            <a:br>
              <a:rPr lang="en-US" sz="1400" b="1" i="1" dirty="0">
                <a:solidFill>
                  <a:schemeClr val="tx2"/>
                </a:solidFill>
              </a:rPr>
            </a:br>
            <a:r>
              <a:rPr lang="en-US" sz="1400" b="1" i="1" dirty="0">
                <a:solidFill>
                  <a:schemeClr val="tx2"/>
                </a:solidFill>
              </a:rPr>
              <a:t>Visible</a:t>
            </a:r>
          </a:p>
        </p:txBody>
      </p:sp>
      <p:sp>
        <p:nvSpPr>
          <p:cNvPr id="11" name="TextBox 10"/>
          <p:cNvSpPr txBox="1"/>
          <p:nvPr/>
        </p:nvSpPr>
        <p:spPr>
          <a:xfrm>
            <a:off x="7162800" y="1524000"/>
            <a:ext cx="1752600" cy="369332"/>
          </a:xfrm>
          <a:prstGeom prst="rect">
            <a:avLst/>
          </a:prstGeom>
          <a:noFill/>
        </p:spPr>
        <p:txBody>
          <a:bodyPr wrap="square" rtlCol="0">
            <a:spAutoFit/>
          </a:bodyPr>
          <a:lstStyle/>
          <a:p>
            <a:r>
              <a:rPr lang="en-US" i="1" dirty="0">
                <a:solidFill>
                  <a:schemeClr val="accent1"/>
                </a:solidFill>
              </a:rPr>
              <a:t>DBMS View </a:t>
            </a:r>
          </a:p>
        </p:txBody>
      </p:sp>
      <p:sp>
        <p:nvSpPr>
          <p:cNvPr id="12" name="TextBox 11"/>
          <p:cNvSpPr txBox="1"/>
          <p:nvPr/>
        </p:nvSpPr>
        <p:spPr>
          <a:xfrm>
            <a:off x="5181600" y="5105400"/>
            <a:ext cx="1752600" cy="646331"/>
          </a:xfrm>
          <a:prstGeom prst="rect">
            <a:avLst/>
          </a:prstGeom>
          <a:noFill/>
        </p:spPr>
        <p:txBody>
          <a:bodyPr wrap="square" rtlCol="0">
            <a:spAutoFit/>
          </a:bodyPr>
          <a:lstStyle/>
          <a:p>
            <a:r>
              <a:rPr lang="en-US" i="1" dirty="0">
                <a:solidFill>
                  <a:schemeClr val="accent1"/>
                </a:solidFill>
              </a:rPr>
              <a:t>Mechanics of Hadoop</a:t>
            </a:r>
          </a:p>
        </p:txBody>
      </p:sp>
      <p:sp>
        <p:nvSpPr>
          <p:cNvPr id="8" name="Slide Number Placeholder 7"/>
          <p:cNvSpPr>
            <a:spLocks noGrp="1"/>
          </p:cNvSpPr>
          <p:nvPr>
            <p:ph type="sldNum" sz="quarter" idx="14"/>
          </p:nvPr>
        </p:nvSpPr>
        <p:spPr/>
        <p:txBody>
          <a:bodyPr/>
          <a:lstStyle/>
          <a:p>
            <a:pPr>
              <a:defRPr/>
            </a:pPr>
            <a:fld id="{F6773B01-4140-4737-A600-00C5477C65A7}" type="slidenum">
              <a:rPr lang="en-US" smtClean="0"/>
              <a:pPr>
                <a:defRPr/>
              </a:pPr>
              <a:t>6</a:t>
            </a:fld>
            <a:endParaRPr lang="en-US" dirty="0"/>
          </a:p>
        </p:txBody>
      </p:sp>
    </p:spTree>
    <p:extLst>
      <p:ext uri="{BB962C8B-B14F-4D97-AF65-F5344CB8AC3E}">
        <p14:creationId xmlns:p14="http://schemas.microsoft.com/office/powerpoint/2010/main" val="106418191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a:cs typeface="Arial" pitchFamily="34" charset="0"/>
              </a:rPr>
              <a:t>What Is Hive?</a:t>
            </a:r>
            <a:endParaRPr lang="en-AU" dirty="0">
              <a:cs typeface="Arial" pitchFamily="34" charset="0"/>
            </a:endParaRPr>
          </a:p>
        </p:txBody>
      </p:sp>
      <p:sp>
        <p:nvSpPr>
          <p:cNvPr id="18434" name="Content Placeholder 2"/>
          <p:cNvSpPr>
            <a:spLocks noGrp="1"/>
          </p:cNvSpPr>
          <p:nvPr>
            <p:ph idx="1"/>
          </p:nvPr>
        </p:nvSpPr>
        <p:spPr>
          <a:xfrm>
            <a:off x="457200" y="1600200"/>
            <a:ext cx="8229600" cy="4724400"/>
          </a:xfrm>
          <a:noFill/>
          <a:ln>
            <a:miter lim="800000"/>
            <a:headEnd/>
            <a:tailEnd/>
          </a:ln>
        </p:spPr>
        <p:txBody>
          <a:bodyPr vert="horz" wrap="square" numCol="1" anchor="t" anchorCtr="0" compatLnSpc="1">
            <a:prstTxWarp prst="textNoShape">
              <a:avLst/>
            </a:prstTxWarp>
            <a:noAutofit/>
          </a:bodyPr>
          <a:lstStyle/>
          <a:p>
            <a:r>
              <a:rPr lang="en-AU" sz="2600" dirty="0">
                <a:cs typeface="Arial" pitchFamily="34" charset="0"/>
              </a:rPr>
              <a:t>Developed by </a:t>
            </a:r>
            <a:r>
              <a:rPr lang="en-AU" sz="2600" u="sng" dirty="0">
                <a:cs typeface="Arial" pitchFamily="34" charset="0"/>
              </a:rPr>
              <a:t>Facebook</a:t>
            </a:r>
            <a:r>
              <a:rPr lang="en-AU" sz="2600" dirty="0">
                <a:cs typeface="Arial" pitchFamily="34" charset="0"/>
              </a:rPr>
              <a:t> and a top-level Apache project</a:t>
            </a:r>
          </a:p>
          <a:p>
            <a:r>
              <a:rPr lang="en-AU" sz="2600" u="sng" dirty="0">
                <a:cs typeface="Arial" pitchFamily="34" charset="0"/>
              </a:rPr>
              <a:t>A data warehousing </a:t>
            </a:r>
            <a:r>
              <a:rPr lang="en-AU" sz="2600" dirty="0">
                <a:cs typeface="Arial" pitchFamily="34" charset="0"/>
              </a:rPr>
              <a:t>infrastructure based on Hadoop</a:t>
            </a:r>
          </a:p>
          <a:p>
            <a:r>
              <a:rPr lang="en-AU" sz="2600" dirty="0">
                <a:cs typeface="Arial" pitchFamily="34" charset="0"/>
              </a:rPr>
              <a:t>Immediately makes data on a cluster available to non-Java programmers via </a:t>
            </a:r>
            <a:r>
              <a:rPr lang="en-AU" sz="2600" u="sng" dirty="0">
                <a:cs typeface="Arial" pitchFamily="34" charset="0"/>
              </a:rPr>
              <a:t>SQL like queries (</a:t>
            </a:r>
            <a:r>
              <a:rPr lang="en-AU" sz="2600" dirty="0" err="1">
                <a:cs typeface="Arial" pitchFamily="34" charset="0"/>
              </a:rPr>
              <a:t>HiveQL</a:t>
            </a:r>
            <a:r>
              <a:rPr lang="en-AU" sz="2600" dirty="0">
                <a:cs typeface="Arial" pitchFamily="34" charset="0"/>
              </a:rPr>
              <a:t>-HQL)</a:t>
            </a:r>
          </a:p>
          <a:p>
            <a:r>
              <a:rPr lang="en-AU" sz="2600" dirty="0">
                <a:cs typeface="Arial" pitchFamily="34" charset="0"/>
              </a:rPr>
              <a:t>Interprets </a:t>
            </a:r>
            <a:r>
              <a:rPr lang="en-AU" sz="2600" dirty="0" err="1">
                <a:cs typeface="Arial" pitchFamily="34" charset="0"/>
              </a:rPr>
              <a:t>HiveQL</a:t>
            </a:r>
            <a:r>
              <a:rPr lang="en-AU" sz="2600" dirty="0">
                <a:cs typeface="Arial" pitchFamily="34" charset="0"/>
              </a:rPr>
              <a:t> and </a:t>
            </a:r>
            <a:r>
              <a:rPr lang="en-AU" sz="2600" u="sng" dirty="0">
                <a:cs typeface="Arial" pitchFamily="34" charset="0"/>
              </a:rPr>
              <a:t>generates MapReduce jobs </a:t>
            </a:r>
            <a:r>
              <a:rPr lang="en-AU" sz="2600" dirty="0">
                <a:cs typeface="Arial" pitchFamily="34" charset="0"/>
              </a:rPr>
              <a:t>that run on the cluster</a:t>
            </a:r>
          </a:p>
          <a:p>
            <a:r>
              <a:rPr lang="en-AU" sz="2600" dirty="0">
                <a:cs typeface="Arial" pitchFamily="34" charset="0"/>
              </a:rPr>
              <a:t>Enables easy </a:t>
            </a:r>
            <a:r>
              <a:rPr lang="en-AU" sz="2600" u="sng" dirty="0">
                <a:cs typeface="Arial" pitchFamily="34" charset="0"/>
              </a:rPr>
              <a:t>data summarization, ad-hoc reporting and querying, and analysis </a:t>
            </a:r>
            <a:r>
              <a:rPr lang="en-AU" sz="2600" dirty="0">
                <a:cs typeface="Arial" pitchFamily="34" charset="0"/>
              </a:rPr>
              <a:t>of large volumes of data</a:t>
            </a:r>
          </a:p>
          <a:p>
            <a:r>
              <a:rPr lang="en-US" sz="2600" dirty="0"/>
              <a:t>Metadata—such as table schemas—is stored in a database called the </a:t>
            </a:r>
            <a:r>
              <a:rPr lang="en-US" sz="2600" i="1" u="sng" dirty="0" err="1"/>
              <a:t>metastore</a:t>
            </a:r>
            <a:r>
              <a:rPr lang="en-US" sz="2600" dirty="0"/>
              <a:t>.</a:t>
            </a:r>
            <a:endParaRPr lang="en-AU" sz="2600" dirty="0">
              <a:cs typeface="Arial" pitchFamily="34" charset="0"/>
            </a:endParaRPr>
          </a:p>
        </p:txBody>
      </p:sp>
    </p:spTree>
    <p:extLst>
      <p:ext uri="{BB962C8B-B14F-4D97-AF65-F5344CB8AC3E}">
        <p14:creationId xmlns:p14="http://schemas.microsoft.com/office/powerpoint/2010/main" val="142250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p:txBody>
          <a:bodyPr/>
          <a:lstStyle/>
          <a:p>
            <a:r>
              <a:rPr lang="en-US" altLang="en-US"/>
              <a:t>Hive Usage @ Facebook</a:t>
            </a:r>
          </a:p>
        </p:txBody>
      </p:sp>
      <p:sp>
        <p:nvSpPr>
          <p:cNvPr id="27651" name="Rectangle 2"/>
          <p:cNvSpPr>
            <a:spLocks noGrp="1" noChangeArrowheads="1"/>
          </p:cNvSpPr>
          <p:nvPr>
            <p:ph idx="1"/>
          </p:nvPr>
        </p:nvSpPr>
        <p:spPr>
          <a:xfrm>
            <a:off x="457200" y="1600201"/>
            <a:ext cx="8229600" cy="4038600"/>
          </a:xfrm>
        </p:spPr>
        <p:txBody>
          <a:bodyPr>
            <a:normAutofit fontScale="92500"/>
          </a:bodyPr>
          <a:lstStyle/>
          <a:p>
            <a:r>
              <a:rPr lang="en-US" altLang="en-US" dirty="0"/>
              <a:t>Statistics per day:</a:t>
            </a:r>
          </a:p>
          <a:p>
            <a:pPr lvl="1"/>
            <a:r>
              <a:rPr lang="en-US" altLang="en-US" dirty="0"/>
              <a:t>4 TB of compressed new data added per day</a:t>
            </a:r>
          </a:p>
          <a:p>
            <a:pPr lvl="1"/>
            <a:r>
              <a:rPr lang="en-US" altLang="en-US" dirty="0"/>
              <a:t>135TB of compressed data scanned per day</a:t>
            </a:r>
          </a:p>
          <a:p>
            <a:pPr lvl="1"/>
            <a:r>
              <a:rPr lang="en-US" altLang="en-US" dirty="0"/>
              <a:t>7500+ Hive jobs per day</a:t>
            </a:r>
          </a:p>
          <a:p>
            <a:r>
              <a:rPr lang="en-US" altLang="en-US" dirty="0"/>
              <a:t>Hive simplifies Hadoop:</a:t>
            </a:r>
          </a:p>
          <a:p>
            <a:pPr lvl="1"/>
            <a:r>
              <a:rPr lang="en-US" altLang="en-US" dirty="0"/>
              <a:t>~200 people/month run jobs on Hadoop/Hive</a:t>
            </a:r>
          </a:p>
          <a:p>
            <a:pPr lvl="1"/>
            <a:r>
              <a:rPr lang="en-US" altLang="en-US" dirty="0"/>
              <a:t>Analysts (non-engineers) use Hadoop through Hive</a:t>
            </a:r>
          </a:p>
          <a:p>
            <a:pPr lvl="1"/>
            <a:r>
              <a:rPr lang="en-US" altLang="en-US" dirty="0"/>
              <a:t>95% of jobs are Hive Jobs</a:t>
            </a:r>
          </a:p>
          <a:p>
            <a:pPr marL="457200" lvl="1" indent="0">
              <a:buNone/>
            </a:pPr>
            <a:endParaRPr lang="en-US" altLang="en-US" dirty="0"/>
          </a:p>
        </p:txBody>
      </p:sp>
      <p:sp>
        <p:nvSpPr>
          <p:cNvPr id="4" name="Rectangle 3"/>
          <p:cNvSpPr/>
          <p:nvPr/>
        </p:nvSpPr>
        <p:spPr>
          <a:xfrm>
            <a:off x="457200" y="5864423"/>
            <a:ext cx="8077200" cy="307777"/>
          </a:xfrm>
          <a:prstGeom prst="rect">
            <a:avLst/>
          </a:prstGeom>
        </p:spPr>
        <p:txBody>
          <a:bodyPr wrap="square">
            <a:spAutoFit/>
          </a:bodyPr>
          <a:lstStyle/>
          <a:p>
            <a:pPr lvl="1"/>
            <a:r>
              <a:rPr lang="en-US" altLang="en-US" sz="1400" dirty="0">
                <a:hlinkClick r:id="rId3"/>
              </a:rPr>
              <a:t>http://www.slideshare.net/cloudera/hw09-hadoop-development-at-facebook-hive-and-hdfs</a:t>
            </a:r>
            <a:endParaRPr lang="en-US" altLang="en-US" sz="1400" dirty="0"/>
          </a:p>
        </p:txBody>
      </p:sp>
    </p:spTree>
    <p:extLst>
      <p:ext uri="{BB962C8B-B14F-4D97-AF65-F5344CB8AC3E}">
        <p14:creationId xmlns:p14="http://schemas.microsoft.com/office/powerpoint/2010/main" val="28108125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What Hive Is Not</a:t>
            </a:r>
          </a:p>
        </p:txBody>
      </p:sp>
      <p:sp>
        <p:nvSpPr>
          <p:cNvPr id="19458" name="Content Placeholder 2"/>
          <p:cNvSpPr>
            <a:spLocks noGrp="1"/>
          </p:cNvSpPr>
          <p:nvPr>
            <p:ph idx="1"/>
          </p:nvPr>
        </p:nvSpPr>
        <p:spPr>
          <a:noFill/>
          <a:ln>
            <a:miter lim="800000"/>
            <a:headEnd/>
            <a:tailEnd/>
          </a:ln>
        </p:spPr>
        <p:txBody>
          <a:bodyPr vert="horz" wrap="square" numCol="1" anchor="t" anchorCtr="0" compatLnSpc="1">
            <a:prstTxWarp prst="textNoShape">
              <a:avLst/>
            </a:prstTxWarp>
          </a:bodyPr>
          <a:lstStyle/>
          <a:p>
            <a:r>
              <a:rPr lang="en-AU" dirty="0">
                <a:cs typeface="Arial" pitchFamily="34" charset="0"/>
              </a:rPr>
              <a:t>Hive, like </a:t>
            </a:r>
            <a:r>
              <a:rPr lang="en-AU" dirty="0" err="1">
                <a:cs typeface="Arial" pitchFamily="34" charset="0"/>
              </a:rPr>
              <a:t>Hadoop</a:t>
            </a:r>
            <a:r>
              <a:rPr lang="en-AU" dirty="0">
                <a:cs typeface="Arial" pitchFamily="34" charset="0"/>
              </a:rPr>
              <a:t>, is designed for batch processing of large datasets</a:t>
            </a:r>
          </a:p>
          <a:p>
            <a:r>
              <a:rPr lang="en-AU" dirty="0">
                <a:cs typeface="Arial" pitchFamily="34" charset="0"/>
              </a:rPr>
              <a:t>Not an OLTP or real-time system</a:t>
            </a:r>
          </a:p>
          <a:p>
            <a:r>
              <a:rPr lang="en-AU" dirty="0">
                <a:cs typeface="Arial" pitchFamily="34" charset="0"/>
              </a:rPr>
              <a:t>Latency and throughput are both high compared to a traditional RDBMS</a:t>
            </a:r>
          </a:p>
          <a:p>
            <a:pPr lvl="1"/>
            <a:r>
              <a:rPr lang="en-AU" dirty="0">
                <a:cs typeface="Arial" pitchFamily="34" charset="0"/>
              </a:rPr>
              <a:t>Even when dealing with relatively small data  ( &lt;100 MB )</a:t>
            </a:r>
          </a:p>
        </p:txBody>
      </p:sp>
    </p:spTree>
    <p:extLst>
      <p:ext uri="{BB962C8B-B14F-4D97-AF65-F5344CB8AC3E}">
        <p14:creationId xmlns:p14="http://schemas.microsoft.com/office/powerpoint/2010/main" val="2058153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49505</TotalTime>
  <Words>2976</Words>
  <Application>Microsoft Office PowerPoint</Application>
  <PresentationFormat>On-screen Show (4:3)</PresentationFormat>
  <Paragraphs>411</Paragraphs>
  <Slides>38</Slides>
  <Notes>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Consolas</vt:lpstr>
      <vt:lpstr>Courier New</vt:lpstr>
      <vt:lpstr>Trebuchet MS</vt:lpstr>
      <vt:lpstr>Wingdings</vt:lpstr>
      <vt:lpstr>Wingdings 3</vt:lpstr>
      <vt:lpstr>Office Theme</vt:lpstr>
      <vt:lpstr>Hadoop Echo System - Hive</vt:lpstr>
      <vt:lpstr>Overview of Topics</vt:lpstr>
      <vt:lpstr>Hadoop Echo System</vt:lpstr>
      <vt:lpstr>Hadoop Echo System</vt:lpstr>
      <vt:lpstr>Query Languages for Hadoop</vt:lpstr>
      <vt:lpstr>Levels of Abstraction</vt:lpstr>
      <vt:lpstr>What Is Hive?</vt:lpstr>
      <vt:lpstr>Hive Usage @ Facebook</vt:lpstr>
      <vt:lpstr>What Hive Is Not</vt:lpstr>
      <vt:lpstr>An Example</vt:lpstr>
      <vt:lpstr>Hive Architecture</vt:lpstr>
      <vt:lpstr>Hive Shell</vt:lpstr>
      <vt:lpstr>Configuring Hive</vt:lpstr>
      <vt:lpstr>Hive Metastore</vt:lpstr>
      <vt:lpstr>The Metastore</vt:lpstr>
      <vt:lpstr>Hive Comparison with a SQL</vt:lpstr>
      <vt:lpstr>Execution Engine/SQL Alternatives</vt:lpstr>
      <vt:lpstr>Hive Warehouse</vt:lpstr>
      <vt:lpstr>Data Model</vt:lpstr>
      <vt:lpstr>Partitions</vt:lpstr>
      <vt:lpstr>Bucketing</vt:lpstr>
      <vt:lpstr>Managed Tables and External Tables</vt:lpstr>
      <vt:lpstr>HiveQL</vt:lpstr>
      <vt:lpstr>Primitive Data Types</vt:lpstr>
      <vt:lpstr>Complex Data Types</vt:lpstr>
      <vt:lpstr>HiveQL Limitations</vt:lpstr>
      <vt:lpstr>Create Complex Table</vt:lpstr>
      <vt:lpstr>Browsing Tables And Partitions</vt:lpstr>
      <vt:lpstr>Loading Data</vt:lpstr>
      <vt:lpstr>Inserting Data</vt:lpstr>
      <vt:lpstr>Inserting Data</vt:lpstr>
      <vt:lpstr>Inserting Data During Table Creation</vt:lpstr>
      <vt:lpstr>Loading And Inserting Data: Summary</vt:lpstr>
      <vt:lpstr>Sample Select Clauses</vt:lpstr>
      <vt:lpstr>Relational Operators</vt:lpstr>
      <vt:lpstr>Relational Operators</vt:lpstr>
      <vt:lpstr>Advanced Hive Operations</vt:lpstr>
      <vt:lpstr>Advanced Hive Operations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CMP</dc:creator>
  <cp:lastModifiedBy>Elsayed Hemayed</cp:lastModifiedBy>
  <cp:revision>426</cp:revision>
  <cp:lastPrinted>2017-11-14T04:19:00Z</cp:lastPrinted>
  <dcterms:created xsi:type="dcterms:W3CDTF">2016-03-29T07:35:54Z</dcterms:created>
  <dcterms:modified xsi:type="dcterms:W3CDTF">2020-12-20T04:36:10Z</dcterms:modified>
</cp:coreProperties>
</file>