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handoutMasterIdLst>
    <p:handoutMasterId r:id="rId34"/>
  </p:handoutMasterIdLst>
  <p:sldIdLst>
    <p:sldId id="256" r:id="rId2"/>
    <p:sldId id="259" r:id="rId3"/>
    <p:sldId id="302" r:id="rId4"/>
    <p:sldId id="262" r:id="rId5"/>
    <p:sldId id="263" r:id="rId6"/>
    <p:sldId id="314" r:id="rId7"/>
    <p:sldId id="315" r:id="rId8"/>
    <p:sldId id="316" r:id="rId9"/>
    <p:sldId id="318" r:id="rId10"/>
    <p:sldId id="317" r:id="rId11"/>
    <p:sldId id="319" r:id="rId12"/>
    <p:sldId id="320" r:id="rId13"/>
    <p:sldId id="321" r:id="rId14"/>
    <p:sldId id="322" r:id="rId15"/>
    <p:sldId id="323" r:id="rId16"/>
    <p:sldId id="324" r:id="rId17"/>
    <p:sldId id="325" r:id="rId18"/>
    <p:sldId id="312" r:id="rId19"/>
    <p:sldId id="313" r:id="rId20"/>
    <p:sldId id="336" r:id="rId21"/>
    <p:sldId id="326" r:id="rId22"/>
    <p:sldId id="327" r:id="rId23"/>
    <p:sldId id="328" r:id="rId24"/>
    <p:sldId id="329" r:id="rId25"/>
    <p:sldId id="330" r:id="rId26"/>
    <p:sldId id="331" r:id="rId27"/>
    <p:sldId id="332" r:id="rId28"/>
    <p:sldId id="333" r:id="rId29"/>
    <p:sldId id="334" r:id="rId30"/>
    <p:sldId id="335" r:id="rId31"/>
    <p:sldId id="337" r:id="rId3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25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03" autoAdjust="0"/>
    <p:restoredTop sz="89165" autoAdjust="0"/>
  </p:normalViewPr>
  <p:slideViewPr>
    <p:cSldViewPr>
      <p:cViewPr>
        <p:scale>
          <a:sx n="61" d="100"/>
          <a:sy n="61" d="100"/>
        </p:scale>
        <p:origin x="1352"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r>
              <a:rPr lang="en-US"/>
              <a:t>CIE 504: Big Data</a:t>
            </a:r>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A55D4E4E-D7F4-4342-9EAF-DBEC3793E7CE}" type="datetimeFigureOut">
              <a:rPr lang="en-US" smtClean="0"/>
              <a:t>12/21/2020</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nl-NL"/>
              <a:t>Lect 7: Hadoop Echo System - Pig</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C5821BEC-D180-4355-9A23-992982F518C6}" type="slidenum">
              <a:rPr lang="en-US" smtClean="0"/>
              <a:t>‹#›</a:t>
            </a:fld>
            <a:endParaRPr lang="en-US"/>
          </a:p>
        </p:txBody>
      </p:sp>
    </p:spTree>
    <p:extLst>
      <p:ext uri="{BB962C8B-B14F-4D97-AF65-F5344CB8AC3E}">
        <p14:creationId xmlns:p14="http://schemas.microsoft.com/office/powerpoint/2010/main" val="368582028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r>
              <a:rPr lang="en-US"/>
              <a:t>CIE 504: Big Data</a:t>
            </a:r>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70E4BCE7-09DF-42B1-8FB0-2E4C2F9C0986}" type="datetimeFigureOut">
              <a:rPr lang="en-US" smtClean="0"/>
              <a:t>12/21/2020</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r>
              <a:rPr lang="nl-NL"/>
              <a:t>Lect 7: Hadoop Echo System - Pig</a:t>
            </a:r>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08D95B7C-6CF9-43D7-BE59-00ACFCE4D165}" type="slidenum">
              <a:rPr lang="en-US" smtClean="0"/>
              <a:t>‹#›</a:t>
            </a:fld>
            <a:endParaRPr lang="en-US"/>
          </a:p>
        </p:txBody>
      </p:sp>
    </p:spTree>
    <p:extLst>
      <p:ext uri="{BB962C8B-B14F-4D97-AF65-F5344CB8AC3E}">
        <p14:creationId xmlns:p14="http://schemas.microsoft.com/office/powerpoint/2010/main" val="2080809252"/>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CIE 504: Big Data</a:t>
            </a:r>
          </a:p>
        </p:txBody>
      </p:sp>
      <p:sp>
        <p:nvSpPr>
          <p:cNvPr id="5" name="Date Placeholder 4"/>
          <p:cNvSpPr>
            <a:spLocks noGrp="1"/>
          </p:cNvSpPr>
          <p:nvPr>
            <p:ph type="dt" idx="11"/>
          </p:nvPr>
        </p:nvSpPr>
        <p:spPr/>
        <p:txBody>
          <a:bodyPr/>
          <a:lstStyle/>
          <a:p>
            <a:fld id="{7BBF71AE-AD68-4862-8127-C79CECB8A7D1}" type="datetime1">
              <a:rPr lang="en-US" smtClean="0"/>
              <a:t>12/21/2020</a:t>
            </a:fld>
            <a:endParaRPr lang="en-US"/>
          </a:p>
        </p:txBody>
      </p:sp>
      <p:sp>
        <p:nvSpPr>
          <p:cNvPr id="6" name="Footer Placeholder 5"/>
          <p:cNvSpPr>
            <a:spLocks noGrp="1"/>
          </p:cNvSpPr>
          <p:nvPr>
            <p:ph type="ftr" sz="quarter" idx="12"/>
          </p:nvPr>
        </p:nvSpPr>
        <p:spPr/>
        <p:txBody>
          <a:bodyPr/>
          <a:lstStyle/>
          <a:p>
            <a:r>
              <a:rPr lang="nl-NL"/>
              <a:t>Lect 7: Hadoop Echo System - Pig</a:t>
            </a:r>
            <a:endParaRPr lang="en-US"/>
          </a:p>
        </p:txBody>
      </p:sp>
      <p:sp>
        <p:nvSpPr>
          <p:cNvPr id="7" name="Slide Number Placeholder 6"/>
          <p:cNvSpPr>
            <a:spLocks noGrp="1"/>
          </p:cNvSpPr>
          <p:nvPr>
            <p:ph type="sldNum" sz="quarter" idx="13"/>
          </p:nvPr>
        </p:nvSpPr>
        <p:spPr/>
        <p:txBody>
          <a:bodyPr/>
          <a:lstStyle/>
          <a:p>
            <a:fld id="{08D95B7C-6CF9-43D7-BE59-00ACFCE4D165}" type="slidenum">
              <a:rPr lang="en-US" smtClean="0"/>
              <a:t>1</a:t>
            </a:fld>
            <a:endParaRPr lang="en-US"/>
          </a:p>
        </p:txBody>
      </p:sp>
    </p:spTree>
    <p:extLst>
      <p:ext uri="{BB962C8B-B14F-4D97-AF65-F5344CB8AC3E}">
        <p14:creationId xmlns:p14="http://schemas.microsoft.com/office/powerpoint/2010/main" val="3402767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1432" tIns="45716" rIns="91432" bIns="45716">
            <a:normAutofit/>
          </a:bodyPr>
          <a:lstStyle/>
          <a:p>
            <a:pPr defTabSz="966443">
              <a:defRPr/>
            </a:pPr>
            <a:r>
              <a:rPr lang="en-US" dirty="0"/>
              <a:t>The topics covered in this lesson are listed.  </a:t>
            </a:r>
          </a:p>
        </p:txBody>
      </p:sp>
      <p:sp>
        <p:nvSpPr>
          <p:cNvPr id="4" name="Footer Placeholder 3"/>
          <p:cNvSpPr>
            <a:spLocks noGrp="1"/>
          </p:cNvSpPr>
          <p:nvPr>
            <p:ph type="ftr" sz="quarter" idx="10"/>
          </p:nvPr>
        </p:nvSpPr>
        <p:spPr/>
        <p:txBody>
          <a:bodyPr lIns="91432" tIns="45716" rIns="91432" bIns="45716"/>
          <a:lstStyle/>
          <a:p>
            <a:pPr>
              <a:defRPr/>
            </a:pPr>
            <a:r>
              <a:rPr lang="nl-NL"/>
              <a:t>Lect 7: Hadoop Echo System - Pig</a:t>
            </a:r>
            <a:endParaRPr lang="en-US" dirty="0"/>
          </a:p>
        </p:txBody>
      </p:sp>
      <p:sp>
        <p:nvSpPr>
          <p:cNvPr id="5" name="Slide Number Placeholder 4"/>
          <p:cNvSpPr>
            <a:spLocks noGrp="1"/>
          </p:cNvSpPr>
          <p:nvPr>
            <p:ph type="sldNum" sz="quarter" idx="11"/>
          </p:nvPr>
        </p:nvSpPr>
        <p:spPr/>
        <p:txBody>
          <a:bodyPr lIns="91432" tIns="45716" rIns="91432" bIns="45716"/>
          <a:lstStyle/>
          <a:p>
            <a:pPr>
              <a:defRPr/>
            </a:pPr>
            <a:fld id="{80249327-EC2F-4096-8D35-6B76097739FC}" type="slidenum">
              <a:rPr lang="en-US" smtClean="0"/>
              <a:pPr>
                <a:defRPr/>
              </a:pPr>
              <a:t>2</a:t>
            </a:fld>
            <a:endParaRPr lang="en-US" dirty="0"/>
          </a:p>
        </p:txBody>
      </p:sp>
      <p:sp>
        <p:nvSpPr>
          <p:cNvPr id="6" name="Date Placeholder 5"/>
          <p:cNvSpPr>
            <a:spLocks noGrp="1"/>
          </p:cNvSpPr>
          <p:nvPr>
            <p:ph type="dt" idx="12"/>
          </p:nvPr>
        </p:nvSpPr>
        <p:spPr/>
        <p:txBody>
          <a:bodyPr/>
          <a:lstStyle/>
          <a:p>
            <a:fld id="{C5831696-CC12-432B-A1EE-73D11B901BAE}" type="datetime1">
              <a:rPr lang="en-US" smtClean="0"/>
              <a:t>12/21/2020</a:t>
            </a:fld>
            <a:endParaRPr lang="en-US"/>
          </a:p>
        </p:txBody>
      </p:sp>
      <p:sp>
        <p:nvSpPr>
          <p:cNvPr id="7" name="Header Placeholder 6"/>
          <p:cNvSpPr>
            <a:spLocks noGrp="1"/>
          </p:cNvSpPr>
          <p:nvPr>
            <p:ph type="hdr" sz="quarter" idx="13"/>
          </p:nvPr>
        </p:nvSpPr>
        <p:spPr/>
        <p:txBody>
          <a:bodyPr/>
          <a:lstStyle/>
          <a:p>
            <a:r>
              <a:rPr lang="en-US"/>
              <a:t>CIE 504: Big Data</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utilization of every </a:t>
            </a:r>
            <a:r>
              <a:rPr lang="en-US" dirty="0" err="1"/>
              <a:t>datanode</a:t>
            </a:r>
            <a:r>
              <a:rPr lang="en-US" dirty="0"/>
              <a:t> (ratio of used space on the node to total capacity of the node) differs from the utilization of the cluster (ratio of used space on the cluster to total capacity of the cluster) by no more than a given threshold percentage.</a:t>
            </a:r>
          </a:p>
          <a:p>
            <a:endParaRPr lang="en-US" dirty="0"/>
          </a:p>
        </p:txBody>
      </p:sp>
      <p:sp>
        <p:nvSpPr>
          <p:cNvPr id="4" name="Header Placeholder 3"/>
          <p:cNvSpPr>
            <a:spLocks noGrp="1"/>
          </p:cNvSpPr>
          <p:nvPr>
            <p:ph type="hdr" sz="quarter"/>
          </p:nvPr>
        </p:nvSpPr>
        <p:spPr/>
        <p:txBody>
          <a:bodyPr/>
          <a:lstStyle/>
          <a:p>
            <a:r>
              <a:rPr lang="en-US"/>
              <a:t>CIE 504: Big Data</a:t>
            </a:r>
          </a:p>
        </p:txBody>
      </p:sp>
      <p:sp>
        <p:nvSpPr>
          <p:cNvPr id="5" name="Date Placeholder 4"/>
          <p:cNvSpPr>
            <a:spLocks noGrp="1"/>
          </p:cNvSpPr>
          <p:nvPr>
            <p:ph type="dt" idx="1"/>
          </p:nvPr>
        </p:nvSpPr>
        <p:spPr/>
        <p:txBody>
          <a:bodyPr/>
          <a:lstStyle/>
          <a:p>
            <a:fld id="{F5F12063-3B28-4E58-BD72-3061EACF5A21}" type="datetime1">
              <a:rPr lang="en-US" smtClean="0"/>
              <a:t>12/23/2020</a:t>
            </a:fld>
            <a:endParaRPr lang="en-US"/>
          </a:p>
        </p:txBody>
      </p:sp>
      <p:sp>
        <p:nvSpPr>
          <p:cNvPr id="6" name="Footer Placeholder 5"/>
          <p:cNvSpPr>
            <a:spLocks noGrp="1"/>
          </p:cNvSpPr>
          <p:nvPr>
            <p:ph type="ftr" sz="quarter" idx="4"/>
          </p:nvPr>
        </p:nvSpPr>
        <p:spPr/>
        <p:txBody>
          <a:bodyPr/>
          <a:lstStyle/>
          <a:p>
            <a:r>
              <a:rPr lang="nl-NL"/>
              <a:t>Lect 7: Hadoop Echo System - Pig</a:t>
            </a:r>
            <a:endParaRPr lang="en-US"/>
          </a:p>
        </p:txBody>
      </p:sp>
      <p:sp>
        <p:nvSpPr>
          <p:cNvPr id="7" name="Slide Number Placeholder 6"/>
          <p:cNvSpPr>
            <a:spLocks noGrp="1"/>
          </p:cNvSpPr>
          <p:nvPr>
            <p:ph type="sldNum" sz="quarter" idx="5"/>
          </p:nvPr>
        </p:nvSpPr>
        <p:spPr/>
        <p:txBody>
          <a:bodyPr/>
          <a:lstStyle/>
          <a:p>
            <a:fld id="{08D95B7C-6CF9-43D7-BE59-00ACFCE4D165}" type="slidenum">
              <a:rPr lang="en-US" smtClean="0"/>
              <a:t>16</a:t>
            </a:fld>
            <a:endParaRPr lang="en-US"/>
          </a:p>
        </p:txBody>
      </p:sp>
    </p:spTree>
    <p:extLst>
      <p:ext uri="{BB962C8B-B14F-4D97-AF65-F5344CB8AC3E}">
        <p14:creationId xmlns:p14="http://schemas.microsoft.com/office/powerpoint/2010/main" val="1811808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21C9975-C252-4F8B-9ECD-F01E6CFEEF83}" type="datetime1">
              <a:rPr lang="en-US" smtClean="0"/>
              <a:t>12/21/2020</a:t>
            </a:fld>
            <a:endParaRPr lang="en-US"/>
          </a:p>
        </p:txBody>
      </p:sp>
      <p:sp>
        <p:nvSpPr>
          <p:cNvPr id="5" name="Footer Placeholder 4"/>
          <p:cNvSpPr>
            <a:spLocks noGrp="1"/>
          </p:cNvSpPr>
          <p:nvPr>
            <p:ph type="ftr" sz="quarter" idx="11"/>
          </p:nvPr>
        </p:nvSpPr>
        <p:spPr/>
        <p:txBody>
          <a:bodyPr/>
          <a:lstStyle/>
          <a:p>
            <a:r>
              <a:rPr lang="en-US"/>
              <a:t>Text Analytics</a:t>
            </a:r>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2939354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E6B2B0-E0F9-4AA1-85EC-8A37CA4A14B4}" type="datetime1">
              <a:rPr lang="en-US" smtClean="0"/>
              <a:t>12/21/2020</a:t>
            </a:fld>
            <a:endParaRPr lang="en-US"/>
          </a:p>
        </p:txBody>
      </p:sp>
      <p:sp>
        <p:nvSpPr>
          <p:cNvPr id="5" name="Footer Placeholder 4"/>
          <p:cNvSpPr>
            <a:spLocks noGrp="1"/>
          </p:cNvSpPr>
          <p:nvPr>
            <p:ph type="ftr" sz="quarter" idx="11"/>
          </p:nvPr>
        </p:nvSpPr>
        <p:spPr/>
        <p:txBody>
          <a:bodyPr/>
          <a:lstStyle/>
          <a:p>
            <a:r>
              <a:rPr lang="en-US"/>
              <a:t>Text Analytics</a:t>
            </a:r>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63634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95E956-B4F5-4236-9EC3-1BB9E6D41770}" type="datetime1">
              <a:rPr lang="en-US" smtClean="0"/>
              <a:t>12/21/2020</a:t>
            </a:fld>
            <a:endParaRPr lang="en-US"/>
          </a:p>
        </p:txBody>
      </p:sp>
      <p:sp>
        <p:nvSpPr>
          <p:cNvPr id="5" name="Footer Placeholder 4"/>
          <p:cNvSpPr>
            <a:spLocks noGrp="1"/>
          </p:cNvSpPr>
          <p:nvPr>
            <p:ph type="ftr" sz="quarter" idx="11"/>
          </p:nvPr>
        </p:nvSpPr>
        <p:spPr/>
        <p:txBody>
          <a:bodyPr/>
          <a:lstStyle/>
          <a:p>
            <a:r>
              <a:rPr lang="en-US"/>
              <a:t>Text Analytics</a:t>
            </a:r>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452559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3E1F76-C9AC-4257-948D-B5644515581B}" type="datetime1">
              <a:rPr lang="en-US" smtClean="0"/>
              <a:t>12/21/2020</a:t>
            </a:fld>
            <a:endParaRPr lang="en-US"/>
          </a:p>
        </p:txBody>
      </p:sp>
      <p:sp>
        <p:nvSpPr>
          <p:cNvPr id="5" name="Footer Placeholder 4"/>
          <p:cNvSpPr>
            <a:spLocks noGrp="1"/>
          </p:cNvSpPr>
          <p:nvPr>
            <p:ph type="ftr" sz="quarter" idx="11"/>
          </p:nvPr>
        </p:nvSpPr>
        <p:spPr/>
        <p:txBody>
          <a:bodyPr/>
          <a:lstStyle/>
          <a:p>
            <a:r>
              <a:rPr lang="en-US"/>
              <a:t>Text Analytics</a:t>
            </a:r>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065162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6056FB-2EC1-4F91-A40D-ACB7E3EAFB36}" type="datetime1">
              <a:rPr lang="en-US" smtClean="0"/>
              <a:t>12/21/2020</a:t>
            </a:fld>
            <a:endParaRPr lang="en-US"/>
          </a:p>
        </p:txBody>
      </p:sp>
      <p:sp>
        <p:nvSpPr>
          <p:cNvPr id="5" name="Footer Placeholder 4"/>
          <p:cNvSpPr>
            <a:spLocks noGrp="1"/>
          </p:cNvSpPr>
          <p:nvPr>
            <p:ph type="ftr" sz="quarter" idx="11"/>
          </p:nvPr>
        </p:nvSpPr>
        <p:spPr/>
        <p:txBody>
          <a:bodyPr/>
          <a:lstStyle/>
          <a:p>
            <a:r>
              <a:rPr lang="en-US"/>
              <a:t>Text Analytics</a:t>
            </a:r>
          </a:p>
        </p:txBody>
      </p:sp>
      <p:sp>
        <p:nvSpPr>
          <p:cNvPr id="6" name="Slide Number Placeholder 5"/>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506919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AB0E64-856E-4AB2-91FB-3EF8470170C0}" type="datetime1">
              <a:rPr lang="en-US" smtClean="0"/>
              <a:t>12/21/2020</a:t>
            </a:fld>
            <a:endParaRPr lang="en-US"/>
          </a:p>
        </p:txBody>
      </p:sp>
      <p:sp>
        <p:nvSpPr>
          <p:cNvPr id="6" name="Footer Placeholder 5"/>
          <p:cNvSpPr>
            <a:spLocks noGrp="1"/>
          </p:cNvSpPr>
          <p:nvPr>
            <p:ph type="ftr" sz="quarter" idx="11"/>
          </p:nvPr>
        </p:nvSpPr>
        <p:spPr/>
        <p:txBody>
          <a:bodyPr/>
          <a:lstStyle/>
          <a:p>
            <a:r>
              <a:rPr lang="en-US"/>
              <a:t>Text Analytics</a:t>
            </a:r>
          </a:p>
        </p:txBody>
      </p:sp>
      <p:sp>
        <p:nvSpPr>
          <p:cNvPr id="7" name="Slide Number Placeholder 6"/>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821737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E5DF61-0F3E-4CB1-98F5-41CEB579C646}" type="datetime1">
              <a:rPr lang="en-US" smtClean="0"/>
              <a:t>12/21/2020</a:t>
            </a:fld>
            <a:endParaRPr lang="en-US"/>
          </a:p>
        </p:txBody>
      </p:sp>
      <p:sp>
        <p:nvSpPr>
          <p:cNvPr id="8" name="Footer Placeholder 7"/>
          <p:cNvSpPr>
            <a:spLocks noGrp="1"/>
          </p:cNvSpPr>
          <p:nvPr>
            <p:ph type="ftr" sz="quarter" idx="11"/>
          </p:nvPr>
        </p:nvSpPr>
        <p:spPr/>
        <p:txBody>
          <a:bodyPr/>
          <a:lstStyle/>
          <a:p>
            <a:r>
              <a:rPr lang="en-US"/>
              <a:t>Text Analytics</a:t>
            </a:r>
          </a:p>
        </p:txBody>
      </p:sp>
      <p:sp>
        <p:nvSpPr>
          <p:cNvPr id="9" name="Slide Number Placeholder 8"/>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995010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776902-9C7A-4C6C-9E24-86F00EAB7B03}" type="datetime1">
              <a:rPr lang="en-US" smtClean="0"/>
              <a:t>12/21/2020</a:t>
            </a:fld>
            <a:endParaRPr lang="en-US"/>
          </a:p>
        </p:txBody>
      </p:sp>
      <p:sp>
        <p:nvSpPr>
          <p:cNvPr id="4" name="Footer Placeholder 3"/>
          <p:cNvSpPr>
            <a:spLocks noGrp="1"/>
          </p:cNvSpPr>
          <p:nvPr>
            <p:ph type="ftr" sz="quarter" idx="11"/>
          </p:nvPr>
        </p:nvSpPr>
        <p:spPr/>
        <p:txBody>
          <a:bodyPr/>
          <a:lstStyle/>
          <a:p>
            <a:r>
              <a:rPr lang="en-US"/>
              <a:t>Text Analytics</a:t>
            </a:r>
          </a:p>
        </p:txBody>
      </p:sp>
      <p:sp>
        <p:nvSpPr>
          <p:cNvPr id="5" name="Slide Number Placeholder 4"/>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228680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48FCD0-6EA5-45E9-BC3C-81F9A3D70D63}" type="datetime1">
              <a:rPr lang="en-US" smtClean="0"/>
              <a:t>12/21/2020</a:t>
            </a:fld>
            <a:endParaRPr lang="en-US"/>
          </a:p>
        </p:txBody>
      </p:sp>
      <p:sp>
        <p:nvSpPr>
          <p:cNvPr id="3" name="Footer Placeholder 2"/>
          <p:cNvSpPr>
            <a:spLocks noGrp="1"/>
          </p:cNvSpPr>
          <p:nvPr>
            <p:ph type="ftr" sz="quarter" idx="11"/>
          </p:nvPr>
        </p:nvSpPr>
        <p:spPr/>
        <p:txBody>
          <a:bodyPr/>
          <a:lstStyle/>
          <a:p>
            <a:r>
              <a:rPr lang="en-US"/>
              <a:t>Text Analytics</a:t>
            </a:r>
          </a:p>
        </p:txBody>
      </p:sp>
      <p:sp>
        <p:nvSpPr>
          <p:cNvPr id="4" name="Slide Number Placeholder 3"/>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3811245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F45A3A-B321-4D52-A7C7-68B5121E6790}" type="datetime1">
              <a:rPr lang="en-US" smtClean="0"/>
              <a:t>12/21/2020</a:t>
            </a:fld>
            <a:endParaRPr lang="en-US"/>
          </a:p>
        </p:txBody>
      </p:sp>
      <p:sp>
        <p:nvSpPr>
          <p:cNvPr id="6" name="Footer Placeholder 5"/>
          <p:cNvSpPr>
            <a:spLocks noGrp="1"/>
          </p:cNvSpPr>
          <p:nvPr>
            <p:ph type="ftr" sz="quarter" idx="11"/>
          </p:nvPr>
        </p:nvSpPr>
        <p:spPr/>
        <p:txBody>
          <a:bodyPr/>
          <a:lstStyle/>
          <a:p>
            <a:r>
              <a:rPr lang="en-US"/>
              <a:t>Text Analytics</a:t>
            </a:r>
          </a:p>
        </p:txBody>
      </p:sp>
      <p:sp>
        <p:nvSpPr>
          <p:cNvPr id="7" name="Slide Number Placeholder 6"/>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3752528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CFE1CA-260D-43AB-ABC1-570ECAA167F4}" type="datetime1">
              <a:rPr lang="en-US" smtClean="0"/>
              <a:t>12/21/2020</a:t>
            </a:fld>
            <a:endParaRPr lang="en-US"/>
          </a:p>
        </p:txBody>
      </p:sp>
      <p:sp>
        <p:nvSpPr>
          <p:cNvPr id="6" name="Footer Placeholder 5"/>
          <p:cNvSpPr>
            <a:spLocks noGrp="1"/>
          </p:cNvSpPr>
          <p:nvPr>
            <p:ph type="ftr" sz="quarter" idx="11"/>
          </p:nvPr>
        </p:nvSpPr>
        <p:spPr/>
        <p:txBody>
          <a:bodyPr/>
          <a:lstStyle/>
          <a:p>
            <a:r>
              <a:rPr lang="en-US"/>
              <a:t>Text Analytics</a:t>
            </a:r>
          </a:p>
        </p:txBody>
      </p:sp>
      <p:sp>
        <p:nvSpPr>
          <p:cNvPr id="7" name="Slide Number Placeholder 6"/>
          <p:cNvSpPr>
            <a:spLocks noGrp="1"/>
          </p:cNvSpPr>
          <p:nvPr>
            <p:ph type="sldNum" sz="quarter" idx="12"/>
          </p:nvPr>
        </p:nvSpPr>
        <p:spPr/>
        <p:txBody>
          <a:bodyPr/>
          <a:lstStyle/>
          <a:p>
            <a:fld id="{71BD4A25-22B2-48E3-9FC3-0D375F0F72AF}" type="slidenum">
              <a:rPr lang="en-US" smtClean="0"/>
              <a:t>‹#›</a:t>
            </a:fld>
            <a:endParaRPr lang="en-US"/>
          </a:p>
        </p:txBody>
      </p:sp>
    </p:spTree>
    <p:extLst>
      <p:ext uri="{BB962C8B-B14F-4D97-AF65-F5344CB8AC3E}">
        <p14:creationId xmlns:p14="http://schemas.microsoft.com/office/powerpoint/2010/main" val="1329691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F7D1B0-99A2-4F4D-A8C8-6053129664B2}" type="datetime1">
              <a:rPr lang="en-US" smtClean="0"/>
              <a:t>12/21/2020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Text Analytics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D4A25-22B2-48E3-9FC3-0D375F0F72AF}" type="slidenum">
              <a:rPr lang="en-US" smtClean="0"/>
              <a:t>‹#›</a:t>
            </a:fld>
            <a:endParaRPr lang="en-US"/>
          </a:p>
        </p:txBody>
      </p:sp>
    </p:spTree>
    <p:extLst>
      <p:ext uri="{BB962C8B-B14F-4D97-AF65-F5344CB8AC3E}">
        <p14:creationId xmlns:p14="http://schemas.microsoft.com/office/powerpoint/2010/main" val="736924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localhost:9864/blockScannerRepor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yahoo/TensorFlowOnSpark" TargetMode="External"/><Relationship Id="rId7" Type="http://schemas.openxmlformats.org/officeDocument/2006/relationships/hyperlink" Target="https://github.com/databricks/spark-deep-learning" TargetMode="External"/><Relationship Id="rId2" Type="http://schemas.openxmlformats.org/officeDocument/2006/relationships/hyperlink" Target="http://maxpumperla.com/elephas/" TargetMode="External"/><Relationship Id="rId1" Type="http://schemas.openxmlformats.org/officeDocument/2006/relationships/slideLayout" Target="../slideLayouts/slideLayout2.xml"/><Relationship Id="rId6" Type="http://schemas.openxmlformats.org/officeDocument/2006/relationships/hyperlink" Target="https://github.com/intel-analytics/BigDL" TargetMode="External"/><Relationship Id="rId5" Type="http://schemas.openxmlformats.org/officeDocument/2006/relationships/hyperlink" Target="https://www.qubole.com/blog/distributed-deep-learning-keras-apache-spark/" TargetMode="External"/><Relationship Id="rId4" Type="http://schemas.openxmlformats.org/officeDocument/2006/relationships/hyperlink" Target="https://github.com/cerndb/dist-kera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vmlDrawing" Target="../drawings/vmlDrawing1.v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 y="2133600"/>
            <a:ext cx="8610600" cy="1470025"/>
          </a:xfrm>
        </p:spPr>
        <p:txBody>
          <a:bodyPr>
            <a:normAutofit fontScale="90000"/>
          </a:bodyPr>
          <a:lstStyle/>
          <a:p>
            <a:pPr marL="1204913" indent="-1204913"/>
            <a:r>
              <a:rPr lang="en-US" dirty="0"/>
              <a:t>Hadoop Operation and Administration </a:t>
            </a:r>
            <a:br>
              <a:rPr lang="en-US" dirty="0"/>
            </a:br>
            <a:r>
              <a:rPr lang="en-US" dirty="0"/>
              <a:t>&amp; </a:t>
            </a:r>
            <a:br>
              <a:rPr lang="en-US" dirty="0"/>
            </a:br>
            <a:r>
              <a:rPr lang="en-US" dirty="0"/>
              <a:t>Spark Performance Tuning</a:t>
            </a:r>
          </a:p>
        </p:txBody>
      </p:sp>
      <p:sp>
        <p:nvSpPr>
          <p:cNvPr id="3" name="Subtitle 2"/>
          <p:cNvSpPr>
            <a:spLocks noGrp="1"/>
          </p:cNvSpPr>
          <p:nvPr>
            <p:ph type="subTitle" idx="1"/>
          </p:nvPr>
        </p:nvSpPr>
        <p:spPr>
          <a:xfrm>
            <a:off x="1371600" y="4038600"/>
            <a:ext cx="6400800" cy="1600200"/>
          </a:xfrm>
        </p:spPr>
        <p:txBody>
          <a:bodyPr/>
          <a:lstStyle/>
          <a:p>
            <a:r>
              <a:rPr lang="en-US" dirty="0"/>
              <a:t>Elsayed Hemayed</a:t>
            </a:r>
          </a:p>
        </p:txBody>
      </p:sp>
    </p:spTree>
    <p:extLst>
      <p:ext uri="{BB962C8B-B14F-4D97-AF65-F5344CB8AC3E}">
        <p14:creationId xmlns:p14="http://schemas.microsoft.com/office/powerpoint/2010/main" val="881968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BF709-D26E-4FE0-9318-BA657CD7B305}"/>
              </a:ext>
            </a:extLst>
          </p:cNvPr>
          <p:cNvSpPr>
            <a:spLocks noGrp="1"/>
          </p:cNvSpPr>
          <p:nvPr>
            <p:ph type="title"/>
          </p:nvPr>
        </p:nvSpPr>
        <p:spPr/>
        <p:txBody>
          <a:bodyPr/>
          <a:lstStyle/>
          <a:p>
            <a:r>
              <a:rPr lang="en-US" dirty="0"/>
              <a:t>Checkpointing in HDFS</a:t>
            </a:r>
          </a:p>
        </p:txBody>
      </p:sp>
      <p:sp>
        <p:nvSpPr>
          <p:cNvPr id="3" name="Content Placeholder 2">
            <a:extLst>
              <a:ext uri="{FF2B5EF4-FFF2-40B4-BE49-F238E27FC236}">
                <a16:creationId xmlns:a16="http://schemas.microsoft.com/office/drawing/2014/main" id="{5E3588F6-67AA-4810-8286-54C633FA80F9}"/>
              </a:ext>
            </a:extLst>
          </p:cNvPr>
          <p:cNvSpPr>
            <a:spLocks noGrp="1"/>
          </p:cNvSpPr>
          <p:nvPr>
            <p:ph idx="1"/>
          </p:nvPr>
        </p:nvSpPr>
        <p:spPr/>
        <p:txBody>
          <a:bodyPr>
            <a:normAutofit/>
          </a:bodyPr>
          <a:lstStyle/>
          <a:p>
            <a:r>
              <a:rPr lang="en-US" b="0" i="0" dirty="0">
                <a:solidFill>
                  <a:srgbClr val="444444"/>
                </a:solidFill>
                <a:effectLst/>
                <a:latin typeface="Source Sans Pro" panose="020B0503030403020204" pitchFamily="34" charset="0"/>
              </a:rPr>
              <a:t>reconciling </a:t>
            </a:r>
            <a:r>
              <a:rPr lang="en-US" b="0" i="0" dirty="0" err="1">
                <a:solidFill>
                  <a:srgbClr val="444444"/>
                </a:solidFill>
                <a:effectLst/>
                <a:latin typeface="Source Sans Pro" panose="020B0503030403020204" pitchFamily="34" charset="0"/>
              </a:rPr>
              <a:t>fsimage</a:t>
            </a:r>
            <a:r>
              <a:rPr lang="en-US" b="0" i="0" dirty="0">
                <a:solidFill>
                  <a:srgbClr val="444444"/>
                </a:solidFill>
                <a:effectLst/>
                <a:latin typeface="Source Sans Pro" panose="020B0503030403020204" pitchFamily="34" charset="0"/>
              </a:rPr>
              <a:t> with edits to produce a new version of </a:t>
            </a:r>
            <a:r>
              <a:rPr lang="en-US" b="0" i="0" dirty="0" err="1">
                <a:solidFill>
                  <a:srgbClr val="444444"/>
                </a:solidFill>
                <a:effectLst/>
                <a:latin typeface="Source Sans Pro" panose="020B0503030403020204" pitchFamily="34" charset="0"/>
              </a:rPr>
              <a:t>fsimage</a:t>
            </a:r>
            <a:r>
              <a:rPr lang="en-US" b="0" i="0" dirty="0">
                <a:solidFill>
                  <a:srgbClr val="444444"/>
                </a:solidFill>
                <a:effectLst/>
                <a:latin typeface="Source Sans Pro" panose="020B0503030403020204" pitchFamily="34" charset="0"/>
              </a:rPr>
              <a:t>.</a:t>
            </a:r>
          </a:p>
          <a:p>
            <a:r>
              <a:rPr lang="en-US" b="0" i="0" dirty="0">
                <a:solidFill>
                  <a:srgbClr val="444444"/>
                </a:solidFill>
                <a:effectLst/>
                <a:latin typeface="Source Sans Pro" panose="020B0503030403020204" pitchFamily="34" charset="0"/>
              </a:rPr>
              <a:t>Secondary </a:t>
            </a:r>
            <a:r>
              <a:rPr lang="en-US" b="0" i="0" dirty="0" err="1">
                <a:solidFill>
                  <a:srgbClr val="444444"/>
                </a:solidFill>
                <a:effectLst/>
                <a:latin typeface="Source Sans Pro" panose="020B0503030403020204" pitchFamily="34" charset="0"/>
              </a:rPr>
              <a:t>namenode</a:t>
            </a:r>
            <a:r>
              <a:rPr lang="en-US" b="0" i="0" dirty="0">
                <a:solidFill>
                  <a:srgbClr val="444444"/>
                </a:solidFill>
                <a:effectLst/>
                <a:latin typeface="Source Sans Pro" panose="020B0503030403020204" pitchFamily="34" charset="0"/>
              </a:rPr>
              <a:t> job (Why?)</a:t>
            </a:r>
          </a:p>
          <a:p>
            <a:pPr marL="0" indent="0">
              <a:buNone/>
            </a:pPr>
            <a:endParaRPr lang="en-US" b="0" i="0" dirty="0">
              <a:solidFill>
                <a:srgbClr val="444444"/>
              </a:solidFill>
              <a:effectLst/>
              <a:latin typeface="Source Sans Pro" panose="020B0503030403020204" pitchFamily="34" charset="0"/>
            </a:endParaRPr>
          </a:p>
          <a:p>
            <a:pPr lvl="1"/>
            <a:r>
              <a:rPr lang="en-US" dirty="0" err="1">
                <a:solidFill>
                  <a:srgbClr val="242729"/>
                </a:solidFill>
                <a:latin typeface="Consolas" panose="020B0609020204030204" pitchFamily="49" charset="0"/>
              </a:rPr>
              <a:t>dfs.namenode.checkpoint.dir</a:t>
            </a:r>
            <a:endParaRPr lang="en-US" dirty="0">
              <a:solidFill>
                <a:srgbClr val="242729"/>
              </a:solidFill>
              <a:latin typeface="Consolas" panose="020B0609020204030204" pitchFamily="49" charset="0"/>
            </a:endParaRPr>
          </a:p>
          <a:p>
            <a:pPr lvl="1"/>
            <a:r>
              <a:rPr lang="en-US" b="0" i="0" dirty="0" err="1">
                <a:solidFill>
                  <a:srgbClr val="242729"/>
                </a:solidFill>
                <a:effectLst/>
                <a:latin typeface="Consolas" panose="020B0609020204030204" pitchFamily="49" charset="0"/>
              </a:rPr>
              <a:t>dfs.namenode.checkpoint.period</a:t>
            </a:r>
            <a:endParaRPr lang="en-US" dirty="0">
              <a:solidFill>
                <a:srgbClr val="444444"/>
              </a:solidFill>
              <a:latin typeface="Source Sans Pro" panose="020B0503030403020204" pitchFamily="34" charset="0"/>
            </a:endParaRPr>
          </a:p>
          <a:p>
            <a:pPr lvl="1"/>
            <a:r>
              <a:rPr lang="en-US" b="0" i="0" dirty="0" err="1">
                <a:solidFill>
                  <a:srgbClr val="242729"/>
                </a:solidFill>
                <a:effectLst/>
                <a:latin typeface="Consolas" panose="020B0609020204030204" pitchFamily="49" charset="0"/>
              </a:rPr>
              <a:t>dfs.namenode.checkpoint.size</a:t>
            </a:r>
            <a:endParaRPr lang="en-US" b="0" i="0" dirty="0">
              <a:solidFill>
                <a:srgbClr val="444444"/>
              </a:solidFill>
              <a:effectLst/>
              <a:latin typeface="Source Sans Pro" panose="020B0503030403020204" pitchFamily="34" charset="0"/>
            </a:endParaRPr>
          </a:p>
        </p:txBody>
      </p:sp>
      <p:sp>
        <p:nvSpPr>
          <p:cNvPr id="4" name="Slide Number Placeholder 3">
            <a:extLst>
              <a:ext uri="{FF2B5EF4-FFF2-40B4-BE49-F238E27FC236}">
                <a16:creationId xmlns:a16="http://schemas.microsoft.com/office/drawing/2014/main" id="{B3FA6C18-F77A-4BB4-93C7-2DC2CD6C05E3}"/>
              </a:ext>
            </a:extLst>
          </p:cNvPr>
          <p:cNvSpPr>
            <a:spLocks noGrp="1"/>
          </p:cNvSpPr>
          <p:nvPr>
            <p:ph type="sldNum" sz="quarter" idx="12"/>
          </p:nvPr>
        </p:nvSpPr>
        <p:spPr/>
        <p:txBody>
          <a:bodyPr/>
          <a:lstStyle/>
          <a:p>
            <a:fld id="{71BD4A25-22B2-48E3-9FC3-0D375F0F72AF}" type="slidenum">
              <a:rPr lang="en-US" smtClean="0"/>
              <a:t>10</a:t>
            </a:fld>
            <a:endParaRPr lang="en-US"/>
          </a:p>
        </p:txBody>
      </p:sp>
    </p:spTree>
    <p:extLst>
      <p:ext uri="{BB962C8B-B14F-4D97-AF65-F5344CB8AC3E}">
        <p14:creationId xmlns:p14="http://schemas.microsoft.com/office/powerpoint/2010/main" val="71300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F12704-28D8-4EA3-A7D4-FBD976EEC10E}"/>
              </a:ext>
            </a:extLst>
          </p:cNvPr>
          <p:cNvSpPr>
            <a:spLocks noGrp="1"/>
          </p:cNvSpPr>
          <p:nvPr>
            <p:ph type="title"/>
          </p:nvPr>
        </p:nvSpPr>
        <p:spPr/>
        <p:txBody>
          <a:bodyPr/>
          <a:lstStyle/>
          <a:p>
            <a:r>
              <a:rPr lang="en-US" dirty="0"/>
              <a:t>The checkpointing process</a:t>
            </a:r>
          </a:p>
        </p:txBody>
      </p:sp>
      <p:sp>
        <p:nvSpPr>
          <p:cNvPr id="4" name="Slide Number Placeholder 3">
            <a:extLst>
              <a:ext uri="{FF2B5EF4-FFF2-40B4-BE49-F238E27FC236}">
                <a16:creationId xmlns:a16="http://schemas.microsoft.com/office/drawing/2014/main" id="{B63613D6-AC40-4611-8F00-12E3CBFAE7E9}"/>
              </a:ext>
            </a:extLst>
          </p:cNvPr>
          <p:cNvSpPr>
            <a:spLocks noGrp="1"/>
          </p:cNvSpPr>
          <p:nvPr>
            <p:ph type="sldNum" sz="quarter" idx="12"/>
          </p:nvPr>
        </p:nvSpPr>
        <p:spPr/>
        <p:txBody>
          <a:bodyPr/>
          <a:lstStyle/>
          <a:p>
            <a:fld id="{71BD4A25-22B2-48E3-9FC3-0D375F0F72AF}" type="slidenum">
              <a:rPr lang="en-US" smtClean="0"/>
              <a:t>11</a:t>
            </a:fld>
            <a:endParaRPr lang="en-US"/>
          </a:p>
        </p:txBody>
      </p:sp>
      <p:pic>
        <p:nvPicPr>
          <p:cNvPr id="7" name="Picture 6">
            <a:extLst>
              <a:ext uri="{FF2B5EF4-FFF2-40B4-BE49-F238E27FC236}">
                <a16:creationId xmlns:a16="http://schemas.microsoft.com/office/drawing/2014/main" id="{38E456D7-85C3-464A-AAEF-6D8C8C43BA43}"/>
              </a:ext>
            </a:extLst>
          </p:cNvPr>
          <p:cNvPicPr>
            <a:picLocks noChangeAspect="1"/>
          </p:cNvPicPr>
          <p:nvPr/>
        </p:nvPicPr>
        <p:blipFill>
          <a:blip r:embed="rId2"/>
          <a:stretch>
            <a:fillRect/>
          </a:stretch>
        </p:blipFill>
        <p:spPr>
          <a:xfrm>
            <a:off x="1905000" y="1197029"/>
            <a:ext cx="4974224" cy="5386333"/>
          </a:xfrm>
          <a:prstGeom prst="rect">
            <a:avLst/>
          </a:prstGeom>
        </p:spPr>
      </p:pic>
    </p:spTree>
    <p:extLst>
      <p:ext uri="{BB962C8B-B14F-4D97-AF65-F5344CB8AC3E}">
        <p14:creationId xmlns:p14="http://schemas.microsoft.com/office/powerpoint/2010/main" val="2923643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4E4A-DBAB-4245-A12E-EBA3254B1703}"/>
              </a:ext>
            </a:extLst>
          </p:cNvPr>
          <p:cNvSpPr>
            <a:spLocks noGrp="1"/>
          </p:cNvSpPr>
          <p:nvPr>
            <p:ph type="title"/>
          </p:nvPr>
        </p:nvSpPr>
        <p:spPr/>
        <p:txBody>
          <a:bodyPr/>
          <a:lstStyle/>
          <a:p>
            <a:r>
              <a:rPr lang="en-US" dirty="0"/>
              <a:t>Checking the health of files in HDFS</a:t>
            </a:r>
          </a:p>
        </p:txBody>
      </p:sp>
      <p:sp>
        <p:nvSpPr>
          <p:cNvPr id="3" name="Slide Number Placeholder 2">
            <a:extLst>
              <a:ext uri="{FF2B5EF4-FFF2-40B4-BE49-F238E27FC236}">
                <a16:creationId xmlns:a16="http://schemas.microsoft.com/office/drawing/2014/main" id="{0337BBFC-10C6-40F3-8511-15016DFEFD6C}"/>
              </a:ext>
            </a:extLst>
          </p:cNvPr>
          <p:cNvSpPr>
            <a:spLocks noGrp="1"/>
          </p:cNvSpPr>
          <p:nvPr>
            <p:ph type="sldNum" sz="quarter" idx="12"/>
          </p:nvPr>
        </p:nvSpPr>
        <p:spPr/>
        <p:txBody>
          <a:bodyPr/>
          <a:lstStyle/>
          <a:p>
            <a:fld id="{71BD4A25-22B2-48E3-9FC3-0D375F0F72AF}" type="slidenum">
              <a:rPr lang="en-US" smtClean="0"/>
              <a:t>12</a:t>
            </a:fld>
            <a:endParaRPr lang="en-US"/>
          </a:p>
        </p:txBody>
      </p:sp>
      <p:sp>
        <p:nvSpPr>
          <p:cNvPr id="5" name="TextBox 4">
            <a:extLst>
              <a:ext uri="{FF2B5EF4-FFF2-40B4-BE49-F238E27FC236}">
                <a16:creationId xmlns:a16="http://schemas.microsoft.com/office/drawing/2014/main" id="{08704B61-EC16-4039-ACCE-034B79801079}"/>
              </a:ext>
            </a:extLst>
          </p:cNvPr>
          <p:cNvSpPr txBox="1"/>
          <p:nvPr/>
        </p:nvSpPr>
        <p:spPr>
          <a:xfrm>
            <a:off x="1447800" y="1371600"/>
            <a:ext cx="6400800" cy="5232202"/>
          </a:xfrm>
          <a:prstGeom prst="rect">
            <a:avLst/>
          </a:prstGeom>
          <a:noFill/>
        </p:spPr>
        <p:txBody>
          <a:bodyPr wrap="square">
            <a:spAutoFit/>
          </a:bodyPr>
          <a:lstStyle/>
          <a:p>
            <a:r>
              <a:rPr lang="en-US" sz="2800" dirty="0"/>
              <a:t>% </a:t>
            </a:r>
            <a:r>
              <a:rPr lang="en-US" sz="2800" dirty="0" err="1"/>
              <a:t>hdfs</a:t>
            </a:r>
            <a:r>
              <a:rPr lang="en-US" sz="2800" dirty="0"/>
              <a:t> </a:t>
            </a:r>
            <a:r>
              <a:rPr lang="en-US" sz="2800" dirty="0" err="1"/>
              <a:t>fsck</a:t>
            </a:r>
            <a:r>
              <a:rPr lang="en-US" sz="2800" dirty="0"/>
              <a:t> /</a:t>
            </a:r>
          </a:p>
          <a:p>
            <a:endParaRPr lang="en-US" dirty="0"/>
          </a:p>
          <a:p>
            <a:r>
              <a:rPr lang="en-US" dirty="0"/>
              <a:t>......................Status: HEALTHY</a:t>
            </a:r>
          </a:p>
          <a:p>
            <a:r>
              <a:rPr lang="en-US" dirty="0"/>
              <a:t>Total size: 511799225 B</a:t>
            </a:r>
          </a:p>
          <a:p>
            <a:r>
              <a:rPr lang="en-US" dirty="0"/>
              <a:t>Total </a:t>
            </a:r>
            <a:r>
              <a:rPr lang="en-US" dirty="0" err="1"/>
              <a:t>dirs</a:t>
            </a:r>
            <a:r>
              <a:rPr lang="en-US" dirty="0"/>
              <a:t>: 10</a:t>
            </a:r>
          </a:p>
          <a:p>
            <a:r>
              <a:rPr lang="en-US" dirty="0"/>
              <a:t>Total files: 22</a:t>
            </a:r>
          </a:p>
          <a:p>
            <a:r>
              <a:rPr lang="en-US" dirty="0"/>
              <a:t>Total blocks (validated): 22 (avg. block size 23263601 B)</a:t>
            </a:r>
          </a:p>
          <a:p>
            <a:r>
              <a:rPr lang="en-US" dirty="0"/>
              <a:t>Minimally replicated blocks: 22 (100.0 %)</a:t>
            </a:r>
          </a:p>
          <a:p>
            <a:r>
              <a:rPr lang="en-US" dirty="0"/>
              <a:t>Over-replicated blocks: 0 (0.0 %)</a:t>
            </a:r>
          </a:p>
          <a:p>
            <a:r>
              <a:rPr lang="en-US" dirty="0"/>
              <a:t>Under-replicated blocks: 0 (0.0 %)</a:t>
            </a:r>
          </a:p>
          <a:p>
            <a:r>
              <a:rPr lang="en-US" dirty="0"/>
              <a:t>Mis-replicated blocks: 0 (0.0 %)</a:t>
            </a:r>
          </a:p>
          <a:p>
            <a:r>
              <a:rPr lang="en-US" dirty="0"/>
              <a:t>Default replication factor: 3</a:t>
            </a:r>
          </a:p>
          <a:p>
            <a:r>
              <a:rPr lang="en-US" dirty="0"/>
              <a:t>Average block replication: 3.0</a:t>
            </a:r>
          </a:p>
          <a:p>
            <a:r>
              <a:rPr lang="en-US" dirty="0"/>
              <a:t>Corrupt blocks: 0</a:t>
            </a:r>
          </a:p>
          <a:p>
            <a:r>
              <a:rPr lang="en-US" dirty="0"/>
              <a:t>Missing replicas: 0 (0.0 %)</a:t>
            </a:r>
          </a:p>
          <a:p>
            <a:r>
              <a:rPr lang="en-US" dirty="0"/>
              <a:t>Number of data-nodes: 4</a:t>
            </a:r>
          </a:p>
          <a:p>
            <a:r>
              <a:rPr lang="en-US" dirty="0"/>
              <a:t>Number of racks: 1</a:t>
            </a:r>
          </a:p>
          <a:p>
            <a:r>
              <a:rPr lang="en-US" dirty="0"/>
              <a:t>The filesystem under path '/' is HEALTHY</a:t>
            </a:r>
          </a:p>
        </p:txBody>
      </p:sp>
    </p:spTree>
    <p:extLst>
      <p:ext uri="{BB962C8B-B14F-4D97-AF65-F5344CB8AC3E}">
        <p14:creationId xmlns:p14="http://schemas.microsoft.com/office/powerpoint/2010/main" val="4096748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327E148-B774-47F3-91AA-916F92B1067B}"/>
              </a:ext>
            </a:extLst>
          </p:cNvPr>
          <p:cNvSpPr>
            <a:spLocks noGrp="1"/>
          </p:cNvSpPr>
          <p:nvPr>
            <p:ph type="title"/>
          </p:nvPr>
        </p:nvSpPr>
        <p:spPr/>
        <p:txBody>
          <a:bodyPr>
            <a:normAutofit fontScale="90000"/>
          </a:bodyPr>
          <a:lstStyle/>
          <a:p>
            <a:r>
              <a:rPr lang="en-US" dirty="0"/>
              <a:t>Checking the health of files in HDFS (cont.)</a:t>
            </a:r>
          </a:p>
        </p:txBody>
      </p:sp>
      <p:sp>
        <p:nvSpPr>
          <p:cNvPr id="5" name="Content Placeholder 4">
            <a:extLst>
              <a:ext uri="{FF2B5EF4-FFF2-40B4-BE49-F238E27FC236}">
                <a16:creationId xmlns:a16="http://schemas.microsoft.com/office/drawing/2014/main" id="{2298C73D-7CDE-46F3-B664-5BDABAED4E87}"/>
              </a:ext>
            </a:extLst>
          </p:cNvPr>
          <p:cNvSpPr>
            <a:spLocks noGrp="1"/>
          </p:cNvSpPr>
          <p:nvPr>
            <p:ph idx="1"/>
          </p:nvPr>
        </p:nvSpPr>
        <p:spPr>
          <a:xfrm>
            <a:off x="457200" y="1600200"/>
            <a:ext cx="8229600" cy="4525963"/>
          </a:xfrm>
        </p:spPr>
        <p:txBody>
          <a:bodyPr>
            <a:normAutofit fontScale="77500" lnSpcReduction="20000"/>
          </a:bodyPr>
          <a:lstStyle/>
          <a:p>
            <a:r>
              <a:rPr lang="en-US" dirty="0" err="1"/>
              <a:t>fsck</a:t>
            </a:r>
            <a:r>
              <a:rPr lang="en-US" dirty="0"/>
              <a:t> recursively walks the filesystem namespace, starting at the given path and checks the files it finds. </a:t>
            </a:r>
          </a:p>
          <a:p>
            <a:r>
              <a:rPr lang="en-US" dirty="0"/>
              <a:t>It prints a dot for every file it checks. </a:t>
            </a:r>
          </a:p>
          <a:p>
            <a:r>
              <a:rPr lang="en-US" dirty="0" err="1"/>
              <a:t>fsck</a:t>
            </a:r>
            <a:r>
              <a:rPr lang="en-US" dirty="0"/>
              <a:t> retrieves the metadata for the file’s blocks and looks for problems or inconsistencies. </a:t>
            </a:r>
          </a:p>
          <a:p>
            <a:r>
              <a:rPr lang="en-US" dirty="0"/>
              <a:t>It does not communicate with any </a:t>
            </a:r>
            <a:r>
              <a:rPr lang="en-US" dirty="0" err="1"/>
              <a:t>datanodes</a:t>
            </a:r>
            <a:r>
              <a:rPr lang="en-US" dirty="0"/>
              <a:t> to actually retrieve any block data.</a:t>
            </a:r>
          </a:p>
          <a:p>
            <a:pPr lvl="1"/>
            <a:r>
              <a:rPr lang="en-US" dirty="0"/>
              <a:t>Over-replicated blocks</a:t>
            </a:r>
          </a:p>
          <a:p>
            <a:pPr lvl="1"/>
            <a:r>
              <a:rPr lang="en-US" dirty="0"/>
              <a:t>Under-replicated blocks</a:t>
            </a:r>
          </a:p>
          <a:p>
            <a:pPr lvl="1"/>
            <a:r>
              <a:rPr lang="en-US" dirty="0" err="1"/>
              <a:t>Misreplicated</a:t>
            </a:r>
            <a:r>
              <a:rPr lang="en-US" dirty="0"/>
              <a:t> blocks (ex: all replica in same rack)</a:t>
            </a:r>
          </a:p>
          <a:p>
            <a:pPr lvl="1"/>
            <a:r>
              <a:rPr lang="en-US" dirty="0"/>
              <a:t>Corrupt blocks (blocks whose replicas are all corrupt)</a:t>
            </a:r>
          </a:p>
          <a:p>
            <a:pPr lvl="1"/>
            <a:r>
              <a:rPr lang="en-US" dirty="0"/>
              <a:t>Missing replicas  (blocks with no replicas anywhere in the cluster.)</a:t>
            </a:r>
          </a:p>
        </p:txBody>
      </p:sp>
      <p:sp>
        <p:nvSpPr>
          <p:cNvPr id="3" name="Slide Number Placeholder 2">
            <a:extLst>
              <a:ext uri="{FF2B5EF4-FFF2-40B4-BE49-F238E27FC236}">
                <a16:creationId xmlns:a16="http://schemas.microsoft.com/office/drawing/2014/main" id="{B161D997-E6F1-4C60-8C50-131689DC49DA}"/>
              </a:ext>
            </a:extLst>
          </p:cNvPr>
          <p:cNvSpPr>
            <a:spLocks noGrp="1"/>
          </p:cNvSpPr>
          <p:nvPr>
            <p:ph type="sldNum" sz="quarter" idx="12"/>
          </p:nvPr>
        </p:nvSpPr>
        <p:spPr>
          <a:xfrm>
            <a:off x="6553200" y="6356350"/>
            <a:ext cx="2133600" cy="365125"/>
          </a:xfrm>
        </p:spPr>
        <p:txBody>
          <a:bodyPr/>
          <a:lstStyle/>
          <a:p>
            <a:fld id="{71BD4A25-22B2-48E3-9FC3-0D375F0F72AF}" type="slidenum">
              <a:rPr lang="en-US" smtClean="0"/>
              <a:pPr/>
              <a:t>13</a:t>
            </a:fld>
            <a:endParaRPr lang="en-US"/>
          </a:p>
        </p:txBody>
      </p:sp>
    </p:spTree>
    <p:extLst>
      <p:ext uri="{BB962C8B-B14F-4D97-AF65-F5344CB8AC3E}">
        <p14:creationId xmlns:p14="http://schemas.microsoft.com/office/powerpoint/2010/main" val="3144971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51FAF-6015-4581-8EE6-A3C0131381EC}"/>
              </a:ext>
            </a:extLst>
          </p:cNvPr>
          <p:cNvSpPr>
            <a:spLocks noGrp="1"/>
          </p:cNvSpPr>
          <p:nvPr>
            <p:ph type="title"/>
          </p:nvPr>
        </p:nvSpPr>
        <p:spPr/>
        <p:txBody>
          <a:bodyPr/>
          <a:lstStyle/>
          <a:p>
            <a:r>
              <a:rPr lang="en-US" dirty="0"/>
              <a:t>Finding the blocks for a file</a:t>
            </a:r>
          </a:p>
        </p:txBody>
      </p:sp>
      <p:sp>
        <p:nvSpPr>
          <p:cNvPr id="3" name="Content Placeholder 2">
            <a:extLst>
              <a:ext uri="{FF2B5EF4-FFF2-40B4-BE49-F238E27FC236}">
                <a16:creationId xmlns:a16="http://schemas.microsoft.com/office/drawing/2014/main" id="{D53C0A11-F910-4C9B-9701-7AA8932D7006}"/>
              </a:ext>
            </a:extLst>
          </p:cNvPr>
          <p:cNvSpPr>
            <a:spLocks noGrp="1"/>
          </p:cNvSpPr>
          <p:nvPr>
            <p:ph idx="1"/>
          </p:nvPr>
        </p:nvSpPr>
        <p:spPr/>
        <p:txBody>
          <a:bodyPr>
            <a:normAutofit fontScale="70000" lnSpcReduction="20000"/>
          </a:bodyPr>
          <a:lstStyle/>
          <a:p>
            <a:pPr marL="0" indent="0" algn="l">
              <a:buNone/>
            </a:pPr>
            <a:r>
              <a:rPr lang="en-US" sz="2600" b="0" i="0" u="none" strike="noStrike" baseline="0" dirty="0">
                <a:latin typeface="UbuntuMono-Regular"/>
              </a:rPr>
              <a:t>% </a:t>
            </a:r>
            <a:r>
              <a:rPr lang="en-US" sz="2600" b="1" i="0" u="none" strike="noStrike" baseline="0" dirty="0" err="1">
                <a:latin typeface="UbuntuMono-Bold"/>
              </a:rPr>
              <a:t>hdfs</a:t>
            </a:r>
            <a:r>
              <a:rPr lang="en-US" sz="2600" b="1" i="0" u="none" strike="noStrike" baseline="0" dirty="0">
                <a:latin typeface="UbuntuMono-Bold"/>
              </a:rPr>
              <a:t> </a:t>
            </a:r>
            <a:r>
              <a:rPr lang="en-US" sz="2600" b="1" i="0" u="none" strike="noStrike" baseline="0" dirty="0" err="1">
                <a:latin typeface="UbuntuMono-Bold"/>
              </a:rPr>
              <a:t>fsck</a:t>
            </a:r>
            <a:r>
              <a:rPr lang="en-US" sz="2600" b="1" i="0" u="none" strike="noStrike" baseline="0" dirty="0">
                <a:latin typeface="UbuntuMono-Bold"/>
              </a:rPr>
              <a:t> /user/tom/part-00007 -files -blocks -racks</a:t>
            </a:r>
          </a:p>
          <a:p>
            <a:pPr marL="0" indent="0" algn="l">
              <a:buNone/>
            </a:pPr>
            <a:endParaRPr lang="en-US" sz="2000" b="0" i="0" u="none" strike="noStrike" baseline="0" dirty="0">
              <a:latin typeface="UbuntuMono-Regular"/>
            </a:endParaRPr>
          </a:p>
          <a:p>
            <a:pPr marL="0" indent="0" algn="l">
              <a:buNone/>
            </a:pPr>
            <a:r>
              <a:rPr lang="en-US" sz="2000" b="0" i="0" u="none" strike="noStrike" baseline="0" dirty="0">
                <a:latin typeface="UbuntuMono-Regular"/>
              </a:rPr>
              <a:t>/user/tom/part-00007 25582428 bytes, 1 block(s): OK</a:t>
            </a:r>
          </a:p>
          <a:p>
            <a:pPr marL="0" indent="0" algn="l">
              <a:buNone/>
            </a:pPr>
            <a:r>
              <a:rPr lang="en-US" sz="2000" b="0" i="0" u="none" strike="noStrike" baseline="0" dirty="0">
                <a:latin typeface="UbuntuMono-Regular"/>
              </a:rPr>
              <a:t>0. blk_-3724870485760122836_1035 </a:t>
            </a:r>
            <a:r>
              <a:rPr lang="en-US" sz="2000" b="0" i="0" u="none" strike="noStrike" baseline="0" dirty="0" err="1">
                <a:latin typeface="UbuntuMono-Regular"/>
              </a:rPr>
              <a:t>len</a:t>
            </a:r>
            <a:r>
              <a:rPr lang="en-US" sz="2000" b="0" i="0" u="none" strike="noStrike" baseline="0" dirty="0">
                <a:latin typeface="UbuntuMono-Regular"/>
              </a:rPr>
              <a:t>=25582428 </a:t>
            </a:r>
            <a:r>
              <a:rPr lang="en-US" sz="2000" b="0" i="0" u="none" strike="noStrike" baseline="0" dirty="0" err="1">
                <a:latin typeface="UbuntuMono-Regular"/>
              </a:rPr>
              <a:t>repl</a:t>
            </a:r>
            <a:r>
              <a:rPr lang="en-US" sz="2000" b="0" i="0" u="none" strike="noStrike" baseline="0" dirty="0">
                <a:latin typeface="UbuntuMono-Regular"/>
              </a:rPr>
              <a:t>=3 </a:t>
            </a:r>
          </a:p>
          <a:p>
            <a:pPr marL="0" indent="0" algn="l">
              <a:buNone/>
            </a:pPr>
            <a:r>
              <a:rPr lang="en-US" sz="2000" b="0" i="0" u="none" strike="noStrike" baseline="0" dirty="0">
                <a:latin typeface="UbuntuMono-Regular"/>
              </a:rPr>
              <a:t>[/default-rack/10.251.43.2:50010,/default-rack/10.251.27.178:50010, /default-rack/10.251.123.163:50010]</a:t>
            </a:r>
          </a:p>
          <a:p>
            <a:pPr marL="0" indent="0" algn="l">
              <a:buNone/>
            </a:pPr>
            <a:endParaRPr lang="en-US" sz="1800" dirty="0">
              <a:latin typeface="UbuntuMono-Regular"/>
            </a:endParaRPr>
          </a:p>
          <a:p>
            <a:r>
              <a:rPr lang="en-US" dirty="0"/>
              <a:t>The -files option shows the line with the filename, size, number of blocks, and its health (whether there are any missing blocks).</a:t>
            </a:r>
          </a:p>
          <a:p>
            <a:pPr marL="0" indent="0" algn="l">
              <a:buNone/>
            </a:pPr>
            <a:endParaRPr lang="en-US" dirty="0"/>
          </a:p>
          <a:p>
            <a:r>
              <a:rPr lang="en-US" dirty="0"/>
              <a:t>The -blocks option shows information about each block in the file, one line per block.</a:t>
            </a:r>
          </a:p>
          <a:p>
            <a:endParaRPr lang="en-US" dirty="0"/>
          </a:p>
          <a:p>
            <a:pPr algn="l"/>
            <a:r>
              <a:rPr lang="en-US" dirty="0"/>
              <a:t>The -racks option displays the rack location and the </a:t>
            </a:r>
            <a:r>
              <a:rPr lang="en-US" dirty="0" err="1"/>
              <a:t>datanode</a:t>
            </a:r>
            <a:r>
              <a:rPr lang="en-US" dirty="0"/>
              <a:t> addresses for each block.</a:t>
            </a:r>
          </a:p>
        </p:txBody>
      </p:sp>
      <p:sp>
        <p:nvSpPr>
          <p:cNvPr id="4" name="Slide Number Placeholder 3">
            <a:extLst>
              <a:ext uri="{FF2B5EF4-FFF2-40B4-BE49-F238E27FC236}">
                <a16:creationId xmlns:a16="http://schemas.microsoft.com/office/drawing/2014/main" id="{8F42B34E-3A0F-4A90-92B3-22AEF5EBE330}"/>
              </a:ext>
            </a:extLst>
          </p:cNvPr>
          <p:cNvSpPr>
            <a:spLocks noGrp="1"/>
          </p:cNvSpPr>
          <p:nvPr>
            <p:ph type="sldNum" sz="quarter" idx="12"/>
          </p:nvPr>
        </p:nvSpPr>
        <p:spPr/>
        <p:txBody>
          <a:bodyPr/>
          <a:lstStyle/>
          <a:p>
            <a:fld id="{71BD4A25-22B2-48E3-9FC3-0D375F0F72AF}" type="slidenum">
              <a:rPr lang="en-US" smtClean="0"/>
              <a:t>14</a:t>
            </a:fld>
            <a:endParaRPr lang="en-US"/>
          </a:p>
        </p:txBody>
      </p:sp>
    </p:spTree>
    <p:extLst>
      <p:ext uri="{BB962C8B-B14F-4D97-AF65-F5344CB8AC3E}">
        <p14:creationId xmlns:p14="http://schemas.microsoft.com/office/powerpoint/2010/main" val="2712161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5B972-0D65-421A-B1C7-B12CFA63FB1A}"/>
              </a:ext>
            </a:extLst>
          </p:cNvPr>
          <p:cNvSpPr>
            <a:spLocks noGrp="1"/>
          </p:cNvSpPr>
          <p:nvPr>
            <p:ph type="title"/>
          </p:nvPr>
        </p:nvSpPr>
        <p:spPr/>
        <p:txBody>
          <a:bodyPr/>
          <a:lstStyle/>
          <a:p>
            <a:r>
              <a:rPr lang="en-US" dirty="0" err="1"/>
              <a:t>Datanode</a:t>
            </a:r>
            <a:r>
              <a:rPr lang="en-US" dirty="0"/>
              <a:t> block scanner</a:t>
            </a:r>
          </a:p>
        </p:txBody>
      </p:sp>
      <p:sp>
        <p:nvSpPr>
          <p:cNvPr id="4" name="Slide Number Placeholder 3">
            <a:extLst>
              <a:ext uri="{FF2B5EF4-FFF2-40B4-BE49-F238E27FC236}">
                <a16:creationId xmlns:a16="http://schemas.microsoft.com/office/drawing/2014/main" id="{48524E0A-A0B5-4B94-BCBF-2698A3A442A2}"/>
              </a:ext>
            </a:extLst>
          </p:cNvPr>
          <p:cNvSpPr>
            <a:spLocks noGrp="1"/>
          </p:cNvSpPr>
          <p:nvPr>
            <p:ph type="sldNum" sz="quarter" idx="12"/>
          </p:nvPr>
        </p:nvSpPr>
        <p:spPr/>
        <p:txBody>
          <a:bodyPr/>
          <a:lstStyle/>
          <a:p>
            <a:fld id="{71BD4A25-22B2-48E3-9FC3-0D375F0F72AF}" type="slidenum">
              <a:rPr lang="en-US" smtClean="0"/>
              <a:t>15</a:t>
            </a:fld>
            <a:endParaRPr lang="en-US"/>
          </a:p>
        </p:txBody>
      </p:sp>
      <p:sp>
        <p:nvSpPr>
          <p:cNvPr id="6" name="TextBox 5">
            <a:extLst>
              <a:ext uri="{FF2B5EF4-FFF2-40B4-BE49-F238E27FC236}">
                <a16:creationId xmlns:a16="http://schemas.microsoft.com/office/drawing/2014/main" id="{C697F0B0-0C9A-451F-90CC-2E5278742900}"/>
              </a:ext>
            </a:extLst>
          </p:cNvPr>
          <p:cNvSpPr txBox="1"/>
          <p:nvPr/>
        </p:nvSpPr>
        <p:spPr>
          <a:xfrm>
            <a:off x="228600" y="1417637"/>
            <a:ext cx="8458200" cy="2246769"/>
          </a:xfrm>
          <a:prstGeom prst="rect">
            <a:avLst/>
          </a:prstGeom>
          <a:noFill/>
        </p:spPr>
        <p:txBody>
          <a:bodyPr wrap="square">
            <a:spAutoFit/>
          </a:bodyPr>
          <a:lstStyle/>
          <a:p>
            <a:pPr marL="285750" indent="-285750" algn="l">
              <a:buFont typeface="Arial" panose="020B0604020202020204" pitchFamily="34" charset="0"/>
              <a:buChar char="•"/>
            </a:pPr>
            <a:r>
              <a:rPr lang="en-US" sz="2000" b="0" i="0" u="none" strike="noStrike" baseline="0" dirty="0">
                <a:latin typeface="MinionPro-Regular"/>
              </a:rPr>
              <a:t>Every </a:t>
            </a:r>
            <a:r>
              <a:rPr lang="en-US" sz="2000" b="0" i="0" u="none" strike="noStrike" baseline="0" dirty="0" err="1">
                <a:latin typeface="MinionPro-Regular"/>
              </a:rPr>
              <a:t>datanode</a:t>
            </a:r>
            <a:r>
              <a:rPr lang="en-US" sz="2000" b="0" i="0" u="none" strike="noStrike" baseline="0" dirty="0">
                <a:latin typeface="MinionPro-Regular"/>
              </a:rPr>
              <a:t> runs a </a:t>
            </a:r>
            <a:r>
              <a:rPr lang="en-US" sz="2000" b="0" i="1" u="none" strike="noStrike" baseline="0" dirty="0">
                <a:latin typeface="MinionPro-Italic"/>
              </a:rPr>
              <a:t>block scanner</a:t>
            </a:r>
            <a:r>
              <a:rPr lang="en-US" sz="2000" b="0" i="0" u="none" strike="noStrike" baseline="0" dirty="0">
                <a:latin typeface="MinionPro-Regular"/>
              </a:rPr>
              <a:t>, which periodically verifies all the blocks stored on the </a:t>
            </a:r>
            <a:r>
              <a:rPr lang="en-US" sz="2000" b="0" i="0" u="none" strike="noStrike" baseline="0" dirty="0" err="1">
                <a:latin typeface="MinionPro-Regular"/>
              </a:rPr>
              <a:t>datanode</a:t>
            </a:r>
            <a:r>
              <a:rPr lang="en-US" sz="2000" b="0" i="0" u="none" strike="noStrike" baseline="0" dirty="0">
                <a:latin typeface="MinionPro-Regular"/>
              </a:rPr>
              <a:t>. (detect and report bad blocks)</a:t>
            </a:r>
          </a:p>
          <a:p>
            <a:pPr marL="285750" indent="-285750" algn="l">
              <a:buFont typeface="Arial" panose="020B0604020202020204" pitchFamily="34" charset="0"/>
              <a:buChar char="•"/>
            </a:pPr>
            <a:r>
              <a:rPr lang="en-US" sz="2000" b="0" i="0" u="none" strike="noStrike" baseline="0" dirty="0">
                <a:latin typeface="MinionPro-Regular"/>
              </a:rPr>
              <a:t>Blocks are verified every three weeks to guard against disk errors over time </a:t>
            </a:r>
            <a:r>
              <a:rPr lang="en-US" sz="2000" b="0" i="0" u="none" strike="noStrike" baseline="0" dirty="0" err="1">
                <a:latin typeface="UbuntuMono-Regular"/>
              </a:rPr>
              <a:t>dfs.datanode.scan.period.hours</a:t>
            </a:r>
            <a:r>
              <a:rPr lang="en-US" sz="2000" b="0" i="0" u="none" strike="noStrike" baseline="0" dirty="0">
                <a:latin typeface="UbuntuMono-Regular"/>
              </a:rPr>
              <a:t> </a:t>
            </a:r>
            <a:r>
              <a:rPr lang="en-US" sz="2000" b="0" i="0" u="none" strike="noStrike" baseline="0" dirty="0">
                <a:latin typeface="MinionPro-Regular"/>
              </a:rPr>
              <a:t>= 504 hours</a:t>
            </a:r>
          </a:p>
          <a:p>
            <a:pPr marL="285750" indent="-285750" algn="l">
              <a:buFont typeface="Arial" panose="020B0604020202020204" pitchFamily="34" charset="0"/>
              <a:buChar char="•"/>
            </a:pPr>
            <a:r>
              <a:rPr lang="en-US" sz="2000" dirty="0">
                <a:latin typeface="MinionPro-Regular"/>
              </a:rPr>
              <a:t>To see block verification report</a:t>
            </a:r>
          </a:p>
          <a:p>
            <a:pPr algn="l"/>
            <a:r>
              <a:rPr lang="en-US" sz="2000" dirty="0">
                <a:hlinkClick r:id="rId2"/>
              </a:rPr>
              <a:t>http://localhost:9864/blockScannerReport</a:t>
            </a:r>
            <a:endParaRPr lang="en-US" sz="2000" dirty="0">
              <a:latin typeface="MinionPro-Regular"/>
            </a:endParaRPr>
          </a:p>
          <a:p>
            <a:pPr algn="l"/>
            <a:endParaRPr lang="en-US" sz="2000" dirty="0"/>
          </a:p>
        </p:txBody>
      </p:sp>
      <p:sp>
        <p:nvSpPr>
          <p:cNvPr id="9" name="TextBox 8">
            <a:extLst>
              <a:ext uri="{FF2B5EF4-FFF2-40B4-BE49-F238E27FC236}">
                <a16:creationId xmlns:a16="http://schemas.microsoft.com/office/drawing/2014/main" id="{D051F2DE-53B0-4927-BDBF-33A602F2E0FD}"/>
              </a:ext>
            </a:extLst>
          </p:cNvPr>
          <p:cNvSpPr txBox="1"/>
          <p:nvPr/>
        </p:nvSpPr>
        <p:spPr>
          <a:xfrm>
            <a:off x="2057400" y="3399591"/>
            <a:ext cx="6096000" cy="3139321"/>
          </a:xfrm>
          <a:prstGeom prst="rect">
            <a:avLst/>
          </a:prstGeom>
          <a:noFill/>
        </p:spPr>
        <p:txBody>
          <a:bodyPr wrap="square">
            <a:spAutoFit/>
          </a:bodyPr>
          <a:lstStyle/>
          <a:p>
            <a:r>
              <a:rPr lang="en-US" dirty="0"/>
              <a:t>Block scanner information for volume DS-3019657d-ba18-4602-bbe0-a7e1368490b5 with base path C:\Hadoop\hadoop-3.1.0\data\datanode</a:t>
            </a:r>
          </a:p>
          <a:p>
            <a:r>
              <a:rPr lang="en-US" dirty="0"/>
              <a:t>Bytes verified in last hour       :          13000000</a:t>
            </a:r>
          </a:p>
          <a:p>
            <a:r>
              <a:rPr lang="en-US" dirty="0"/>
              <a:t>Blocks scanned in current period  :       1</a:t>
            </a:r>
          </a:p>
          <a:p>
            <a:r>
              <a:rPr lang="en-US" dirty="0"/>
              <a:t>Blocks scanned since restart      :        0</a:t>
            </a:r>
          </a:p>
          <a:p>
            <a:r>
              <a:rPr lang="en-US" dirty="0"/>
              <a:t>Block pool scans since restart    :         0</a:t>
            </a:r>
          </a:p>
          <a:p>
            <a:r>
              <a:rPr lang="en-US" dirty="0"/>
              <a:t>Block scan errors since restart   :          0</a:t>
            </a:r>
          </a:p>
          <a:p>
            <a:r>
              <a:rPr lang="en-US" dirty="0"/>
              <a:t>Hours until next block pool scan  :      499.000</a:t>
            </a:r>
          </a:p>
          <a:p>
            <a:r>
              <a:rPr lang="en-US" dirty="0"/>
              <a:t>Last block scanned                :                none</a:t>
            </a:r>
          </a:p>
          <a:p>
            <a:r>
              <a:rPr lang="en-US" dirty="0"/>
              <a:t>More blocks to scan in period     :     false</a:t>
            </a:r>
          </a:p>
        </p:txBody>
      </p:sp>
    </p:spTree>
    <p:extLst>
      <p:ext uri="{BB962C8B-B14F-4D97-AF65-F5344CB8AC3E}">
        <p14:creationId xmlns:p14="http://schemas.microsoft.com/office/powerpoint/2010/main" val="1322491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54301-F281-4F55-BF2D-D5B4EA093E51}"/>
              </a:ext>
            </a:extLst>
          </p:cNvPr>
          <p:cNvSpPr>
            <a:spLocks noGrp="1"/>
          </p:cNvSpPr>
          <p:nvPr>
            <p:ph type="title"/>
          </p:nvPr>
        </p:nvSpPr>
        <p:spPr>
          <a:xfrm>
            <a:off x="457200" y="274638"/>
            <a:ext cx="8229600" cy="1143000"/>
          </a:xfrm>
        </p:spPr>
        <p:txBody>
          <a:bodyPr>
            <a:normAutofit/>
          </a:bodyPr>
          <a:lstStyle/>
          <a:p>
            <a:r>
              <a:rPr lang="en-US" dirty="0"/>
              <a:t>Balancer</a:t>
            </a:r>
            <a:br>
              <a:rPr lang="en-US" dirty="0"/>
            </a:br>
            <a:r>
              <a:rPr lang="en-US" sz="1800" b="0" i="0" u="none" strike="noStrike" baseline="0" dirty="0">
                <a:latin typeface="UbuntuMono-Regular"/>
              </a:rPr>
              <a:t>% </a:t>
            </a:r>
            <a:r>
              <a:rPr lang="en-US" sz="1800" b="1" i="0" u="none" strike="noStrike" baseline="0" dirty="0">
                <a:latin typeface="UbuntuMono-Bold"/>
              </a:rPr>
              <a:t>start-balancer.sh</a:t>
            </a:r>
            <a:endParaRPr lang="en-US" dirty="0"/>
          </a:p>
        </p:txBody>
      </p:sp>
      <p:sp>
        <p:nvSpPr>
          <p:cNvPr id="3" name="Content Placeholder 2">
            <a:extLst>
              <a:ext uri="{FF2B5EF4-FFF2-40B4-BE49-F238E27FC236}">
                <a16:creationId xmlns:a16="http://schemas.microsoft.com/office/drawing/2014/main" id="{DAEE969E-55F6-4990-87C5-C359C1708FC1}"/>
              </a:ext>
            </a:extLst>
          </p:cNvPr>
          <p:cNvSpPr>
            <a:spLocks noGrp="1"/>
          </p:cNvSpPr>
          <p:nvPr>
            <p:ph idx="1"/>
          </p:nvPr>
        </p:nvSpPr>
        <p:spPr>
          <a:xfrm>
            <a:off x="457200" y="1600200"/>
            <a:ext cx="8229600" cy="4525963"/>
          </a:xfrm>
        </p:spPr>
        <p:txBody>
          <a:bodyPr>
            <a:normAutofit lnSpcReduction="10000"/>
          </a:bodyPr>
          <a:lstStyle/>
          <a:p>
            <a:r>
              <a:rPr lang="en-US" dirty="0"/>
              <a:t>The balancer program redistributes blocks by moving them from overutilized </a:t>
            </a:r>
            <a:r>
              <a:rPr lang="en-US" dirty="0" err="1"/>
              <a:t>datanodes</a:t>
            </a:r>
            <a:r>
              <a:rPr lang="en-US" dirty="0"/>
              <a:t> to underutilized </a:t>
            </a:r>
            <a:r>
              <a:rPr lang="en-US" dirty="0" err="1"/>
              <a:t>datanodes</a:t>
            </a:r>
            <a:r>
              <a:rPr lang="en-US" dirty="0"/>
              <a:t>, while adhering to the block replica placement </a:t>
            </a:r>
          </a:p>
          <a:p>
            <a:r>
              <a:rPr lang="en-US" dirty="0"/>
              <a:t>It moves blocks until the cluster is deemed to be balanced</a:t>
            </a:r>
          </a:p>
          <a:p>
            <a:r>
              <a:rPr lang="en-US" dirty="0"/>
              <a:t>The utilization of every </a:t>
            </a:r>
            <a:r>
              <a:rPr lang="en-US" dirty="0" err="1"/>
              <a:t>datanode</a:t>
            </a:r>
            <a:r>
              <a:rPr lang="en-US" dirty="0"/>
              <a:t> differs from the utilization of the cluster by no more than a given threshold percentage (default 10%).</a:t>
            </a:r>
          </a:p>
        </p:txBody>
      </p:sp>
      <p:sp>
        <p:nvSpPr>
          <p:cNvPr id="4" name="Slide Number Placeholder 3">
            <a:extLst>
              <a:ext uri="{FF2B5EF4-FFF2-40B4-BE49-F238E27FC236}">
                <a16:creationId xmlns:a16="http://schemas.microsoft.com/office/drawing/2014/main" id="{7D617B66-61D7-47D4-B869-54DC585EE9EE}"/>
              </a:ext>
            </a:extLst>
          </p:cNvPr>
          <p:cNvSpPr>
            <a:spLocks noGrp="1"/>
          </p:cNvSpPr>
          <p:nvPr>
            <p:ph type="sldNum" sz="quarter" idx="12"/>
          </p:nvPr>
        </p:nvSpPr>
        <p:spPr>
          <a:xfrm>
            <a:off x="6553200" y="6356350"/>
            <a:ext cx="2133600" cy="365125"/>
          </a:xfrm>
        </p:spPr>
        <p:txBody>
          <a:bodyPr/>
          <a:lstStyle/>
          <a:p>
            <a:fld id="{71BD4A25-22B2-48E3-9FC3-0D375F0F72AF}" type="slidenum">
              <a:rPr lang="en-US" smtClean="0"/>
              <a:pPr/>
              <a:t>16</a:t>
            </a:fld>
            <a:endParaRPr lang="en-US"/>
          </a:p>
        </p:txBody>
      </p:sp>
    </p:spTree>
    <p:extLst>
      <p:ext uri="{BB962C8B-B14F-4D97-AF65-F5344CB8AC3E}">
        <p14:creationId xmlns:p14="http://schemas.microsoft.com/office/powerpoint/2010/main" val="121603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449F5-1CD5-4DCF-94BD-BB33B984643F}"/>
              </a:ext>
            </a:extLst>
          </p:cNvPr>
          <p:cNvSpPr>
            <a:spLocks noGrp="1"/>
          </p:cNvSpPr>
          <p:nvPr>
            <p:ph type="title"/>
          </p:nvPr>
        </p:nvSpPr>
        <p:spPr>
          <a:xfrm>
            <a:off x="457200" y="274638"/>
            <a:ext cx="8229600" cy="1143000"/>
          </a:xfrm>
        </p:spPr>
        <p:txBody>
          <a:bodyPr>
            <a:normAutofit/>
          </a:bodyPr>
          <a:lstStyle/>
          <a:p>
            <a:r>
              <a:rPr lang="en-US" dirty="0"/>
              <a:t>Routine Administration Procedures</a:t>
            </a:r>
          </a:p>
        </p:txBody>
      </p:sp>
      <p:sp>
        <p:nvSpPr>
          <p:cNvPr id="3" name="Content Placeholder 2">
            <a:extLst>
              <a:ext uri="{FF2B5EF4-FFF2-40B4-BE49-F238E27FC236}">
                <a16:creationId xmlns:a16="http://schemas.microsoft.com/office/drawing/2014/main" id="{33421918-FE3F-45D4-ABF0-D562B7CA3093}"/>
              </a:ext>
            </a:extLst>
          </p:cNvPr>
          <p:cNvSpPr>
            <a:spLocks noGrp="1"/>
          </p:cNvSpPr>
          <p:nvPr>
            <p:ph idx="1"/>
          </p:nvPr>
        </p:nvSpPr>
        <p:spPr>
          <a:xfrm>
            <a:off x="457200" y="1600200"/>
            <a:ext cx="8229600" cy="4525963"/>
          </a:xfrm>
        </p:spPr>
        <p:txBody>
          <a:bodyPr>
            <a:normAutofit fontScale="92500" lnSpcReduction="20000"/>
          </a:bodyPr>
          <a:lstStyle/>
          <a:p>
            <a:r>
              <a:rPr lang="en-US" dirty="0"/>
              <a:t>Metadata backups</a:t>
            </a:r>
          </a:p>
          <a:p>
            <a:endParaRPr lang="en-US" dirty="0"/>
          </a:p>
          <a:p>
            <a:pPr marL="0" indent="0">
              <a:buNone/>
            </a:pPr>
            <a:r>
              <a:rPr lang="en-US" b="1" i="1" dirty="0"/>
              <a:t>    % </a:t>
            </a:r>
            <a:r>
              <a:rPr lang="en-US" b="1" i="1" dirty="0" err="1"/>
              <a:t>hdfs</a:t>
            </a:r>
            <a:r>
              <a:rPr lang="en-US" b="1" i="1" dirty="0"/>
              <a:t> </a:t>
            </a:r>
            <a:r>
              <a:rPr lang="en-US" b="1" i="1" dirty="0" err="1"/>
              <a:t>dfsadmin</a:t>
            </a:r>
            <a:r>
              <a:rPr lang="en-US" b="1" i="1" dirty="0"/>
              <a:t> -</a:t>
            </a:r>
            <a:r>
              <a:rPr lang="en-US" b="1" i="1" dirty="0" err="1"/>
              <a:t>fetchImage</a:t>
            </a:r>
            <a:r>
              <a:rPr lang="en-US" b="1" i="1" dirty="0"/>
              <a:t> </a:t>
            </a:r>
            <a:r>
              <a:rPr lang="en-US" b="1" i="1" dirty="0" err="1"/>
              <a:t>fsimage.backup</a:t>
            </a:r>
            <a:endParaRPr lang="en-US" b="1" i="1" dirty="0"/>
          </a:p>
          <a:p>
            <a:endParaRPr lang="en-US" dirty="0"/>
          </a:p>
          <a:p>
            <a:r>
              <a:rPr lang="en-US" dirty="0"/>
              <a:t>Important data Backup (</a:t>
            </a:r>
            <a:r>
              <a:rPr lang="en-US" dirty="0" err="1"/>
              <a:t>distcp</a:t>
            </a:r>
            <a:r>
              <a:rPr lang="en-US" dirty="0"/>
              <a:t>)</a:t>
            </a:r>
          </a:p>
          <a:p>
            <a:r>
              <a:rPr lang="en-US" dirty="0"/>
              <a:t>Filesystem check (</a:t>
            </a:r>
            <a:r>
              <a:rPr lang="en-US" dirty="0" err="1"/>
              <a:t>fsck</a:t>
            </a:r>
            <a:r>
              <a:rPr lang="en-US" dirty="0"/>
              <a:t>)</a:t>
            </a:r>
          </a:p>
          <a:p>
            <a:r>
              <a:rPr lang="en-US" dirty="0"/>
              <a:t>Filesystem balancer</a:t>
            </a:r>
          </a:p>
          <a:p>
            <a:r>
              <a:rPr lang="en-US" dirty="0"/>
              <a:t>Commissioning and Decommissioning Nodes</a:t>
            </a:r>
          </a:p>
          <a:p>
            <a:r>
              <a:rPr lang="en-US" dirty="0"/>
              <a:t>Upgrades</a:t>
            </a:r>
          </a:p>
          <a:p>
            <a:endParaRPr lang="en-US" dirty="0"/>
          </a:p>
        </p:txBody>
      </p:sp>
      <p:sp>
        <p:nvSpPr>
          <p:cNvPr id="4" name="Slide Number Placeholder 3">
            <a:extLst>
              <a:ext uri="{FF2B5EF4-FFF2-40B4-BE49-F238E27FC236}">
                <a16:creationId xmlns:a16="http://schemas.microsoft.com/office/drawing/2014/main" id="{697330F1-C302-401A-ABA3-C884BE255B03}"/>
              </a:ext>
            </a:extLst>
          </p:cNvPr>
          <p:cNvSpPr>
            <a:spLocks noGrp="1"/>
          </p:cNvSpPr>
          <p:nvPr>
            <p:ph type="sldNum" sz="quarter" idx="12"/>
          </p:nvPr>
        </p:nvSpPr>
        <p:spPr>
          <a:xfrm>
            <a:off x="6553200" y="6356350"/>
            <a:ext cx="2133600" cy="365125"/>
          </a:xfrm>
        </p:spPr>
        <p:txBody>
          <a:bodyPr/>
          <a:lstStyle/>
          <a:p>
            <a:fld id="{71BD4A25-22B2-48E3-9FC3-0D375F0F72AF}" type="slidenum">
              <a:rPr lang="en-US" smtClean="0"/>
              <a:pPr/>
              <a:t>17</a:t>
            </a:fld>
            <a:endParaRPr lang="en-US"/>
          </a:p>
        </p:txBody>
      </p:sp>
    </p:spTree>
    <p:extLst>
      <p:ext uri="{BB962C8B-B14F-4D97-AF65-F5344CB8AC3E}">
        <p14:creationId xmlns:p14="http://schemas.microsoft.com/office/powerpoint/2010/main" val="1495413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E571A9-506A-4D9F-BF70-4EAE99DFC412}"/>
              </a:ext>
            </a:extLst>
          </p:cNvPr>
          <p:cNvSpPr>
            <a:spLocks noGrp="1"/>
          </p:cNvSpPr>
          <p:nvPr>
            <p:ph type="title"/>
          </p:nvPr>
        </p:nvSpPr>
        <p:spPr/>
        <p:txBody>
          <a:bodyPr/>
          <a:lstStyle/>
          <a:p>
            <a:r>
              <a:rPr lang="en-US" dirty="0"/>
              <a:t>Spark Eco system</a:t>
            </a:r>
          </a:p>
        </p:txBody>
      </p:sp>
      <p:sp>
        <p:nvSpPr>
          <p:cNvPr id="4" name="Slide Number Placeholder 3">
            <a:extLst>
              <a:ext uri="{FF2B5EF4-FFF2-40B4-BE49-F238E27FC236}">
                <a16:creationId xmlns:a16="http://schemas.microsoft.com/office/drawing/2014/main" id="{D406E7A9-0EB6-47AC-A128-023928642B1F}"/>
              </a:ext>
            </a:extLst>
          </p:cNvPr>
          <p:cNvSpPr>
            <a:spLocks noGrp="1"/>
          </p:cNvSpPr>
          <p:nvPr>
            <p:ph type="sldNum" sz="quarter" idx="12"/>
          </p:nvPr>
        </p:nvSpPr>
        <p:spPr/>
        <p:txBody>
          <a:bodyPr/>
          <a:lstStyle/>
          <a:p>
            <a:fld id="{71BD4A25-22B2-48E3-9FC3-0D375F0F72AF}" type="slidenum">
              <a:rPr lang="en-US" smtClean="0"/>
              <a:t>18</a:t>
            </a:fld>
            <a:endParaRPr lang="en-US"/>
          </a:p>
        </p:txBody>
      </p:sp>
      <p:pic>
        <p:nvPicPr>
          <p:cNvPr id="10242" name="Picture 2" descr="Apache Spark Ecosystem Components - TechVidvan">
            <a:extLst>
              <a:ext uri="{FF2B5EF4-FFF2-40B4-BE49-F238E27FC236}">
                <a16:creationId xmlns:a16="http://schemas.microsoft.com/office/drawing/2014/main" id="{B357113C-989F-4B25-8129-7E9E17A92E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00200"/>
            <a:ext cx="8839200" cy="4625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109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8D56C4-DB81-48AF-AF30-FC227640840E}"/>
              </a:ext>
            </a:extLst>
          </p:cNvPr>
          <p:cNvSpPr>
            <a:spLocks noGrp="1"/>
          </p:cNvSpPr>
          <p:nvPr>
            <p:ph type="title"/>
          </p:nvPr>
        </p:nvSpPr>
        <p:spPr/>
        <p:txBody>
          <a:bodyPr/>
          <a:lstStyle/>
          <a:p>
            <a:r>
              <a:rPr lang="en-US" dirty="0"/>
              <a:t>Deep Learning with Apache Spark</a:t>
            </a:r>
          </a:p>
        </p:txBody>
      </p:sp>
      <p:sp>
        <p:nvSpPr>
          <p:cNvPr id="5" name="Content Placeholder 4">
            <a:extLst>
              <a:ext uri="{FF2B5EF4-FFF2-40B4-BE49-F238E27FC236}">
                <a16:creationId xmlns:a16="http://schemas.microsoft.com/office/drawing/2014/main" id="{D2E8A136-87C2-452A-8D07-C088C7C5B46B}"/>
              </a:ext>
            </a:extLst>
          </p:cNvPr>
          <p:cNvSpPr>
            <a:spLocks noGrp="1"/>
          </p:cNvSpPr>
          <p:nvPr>
            <p:ph idx="1"/>
          </p:nvPr>
        </p:nvSpPr>
        <p:spPr>
          <a:xfrm>
            <a:off x="457200" y="1447800"/>
            <a:ext cx="8229600" cy="4525963"/>
          </a:xfrm>
        </p:spPr>
        <p:txBody>
          <a:bodyPr>
            <a:normAutofit fontScale="77500" lnSpcReduction="20000"/>
          </a:bodyPr>
          <a:lstStyle/>
          <a:p>
            <a:r>
              <a:rPr lang="en-US" dirty="0"/>
              <a:t>Elephas: Distributed Deep Learning with </a:t>
            </a:r>
            <a:r>
              <a:rPr lang="en-US" dirty="0" err="1"/>
              <a:t>Keras</a:t>
            </a:r>
            <a:r>
              <a:rPr lang="en-US" dirty="0"/>
              <a:t> &amp; Spark (</a:t>
            </a:r>
            <a:r>
              <a:rPr lang="en-US" dirty="0">
                <a:hlinkClick r:id="rId2"/>
              </a:rPr>
              <a:t>http://maxpumperla.com/elephas/</a:t>
            </a:r>
            <a:r>
              <a:rPr lang="en-US" dirty="0"/>
              <a:t>)</a:t>
            </a:r>
          </a:p>
          <a:p>
            <a:r>
              <a:rPr lang="en-US" dirty="0"/>
              <a:t>Yahoo: </a:t>
            </a:r>
            <a:r>
              <a:rPr lang="en-US" dirty="0" err="1"/>
              <a:t>TensorFlowOnSpark</a:t>
            </a:r>
            <a:r>
              <a:rPr lang="en-US" dirty="0"/>
              <a:t> (</a:t>
            </a:r>
            <a:r>
              <a:rPr lang="en-US" dirty="0">
                <a:hlinkClick r:id="rId3"/>
              </a:rPr>
              <a:t>https://github.com/yahoo/TensorFlowOnSpark</a:t>
            </a:r>
            <a:r>
              <a:rPr lang="en-US" dirty="0"/>
              <a:t>)</a:t>
            </a:r>
          </a:p>
          <a:p>
            <a:r>
              <a:rPr lang="en-US" dirty="0"/>
              <a:t> CERN: Distributed </a:t>
            </a:r>
            <a:r>
              <a:rPr lang="en-US" dirty="0" err="1"/>
              <a:t>Keras</a:t>
            </a:r>
            <a:r>
              <a:rPr lang="en-US" dirty="0"/>
              <a:t> (</a:t>
            </a:r>
            <a:r>
              <a:rPr lang="en-US" dirty="0" err="1"/>
              <a:t>Keras</a:t>
            </a:r>
            <a:r>
              <a:rPr lang="en-US" dirty="0"/>
              <a:t> + Spark)  (</a:t>
            </a:r>
            <a:r>
              <a:rPr lang="en-US" dirty="0">
                <a:hlinkClick r:id="rId4"/>
              </a:rPr>
              <a:t>https://github.com/cerndb/dist-keras</a:t>
            </a:r>
            <a:r>
              <a:rPr lang="en-US" dirty="0"/>
              <a:t>)</a:t>
            </a:r>
          </a:p>
          <a:p>
            <a:r>
              <a:rPr lang="en-US" dirty="0" err="1"/>
              <a:t>Qubole:Distributed</a:t>
            </a:r>
            <a:r>
              <a:rPr lang="en-US" dirty="0"/>
              <a:t> Deep Learning on Apache Spark with </a:t>
            </a:r>
            <a:r>
              <a:rPr lang="en-US" dirty="0" err="1"/>
              <a:t>Keras</a:t>
            </a:r>
            <a:r>
              <a:rPr lang="en-US" dirty="0"/>
              <a:t> (</a:t>
            </a:r>
            <a:r>
              <a:rPr lang="en-US" dirty="0">
                <a:hlinkClick r:id="rId5"/>
              </a:rPr>
              <a:t>https://www.qubole.com/blog/distributed-deep-learning-keras-apache-spark/</a:t>
            </a:r>
            <a:r>
              <a:rPr lang="en-US" dirty="0"/>
              <a:t>)</a:t>
            </a:r>
          </a:p>
          <a:p>
            <a:r>
              <a:rPr lang="en-US" dirty="0"/>
              <a:t>Intel: </a:t>
            </a:r>
            <a:r>
              <a:rPr lang="en-US" dirty="0" err="1"/>
              <a:t>BigDL</a:t>
            </a:r>
            <a:r>
              <a:rPr lang="en-US" dirty="0"/>
              <a:t> (Distributed Deep Learning Library for Apache Spark)  (</a:t>
            </a:r>
            <a:r>
              <a:rPr lang="en-US" dirty="0">
                <a:hlinkClick r:id="rId6"/>
              </a:rPr>
              <a:t>https://github.com/intel-analytics/BigDL</a:t>
            </a:r>
            <a:r>
              <a:rPr lang="en-US" dirty="0"/>
              <a:t>) </a:t>
            </a:r>
          </a:p>
          <a:p>
            <a:r>
              <a:rPr lang="en-US" dirty="0"/>
              <a:t>Databricks: Deep Learning Pipeline (</a:t>
            </a:r>
            <a:r>
              <a:rPr lang="en-US" dirty="0">
                <a:hlinkClick r:id="rId7"/>
              </a:rPr>
              <a:t>https://github.com/databricks/spark-deep-learning</a:t>
            </a:r>
            <a:r>
              <a:rPr lang="en-US" dirty="0"/>
              <a:t>) </a:t>
            </a:r>
          </a:p>
          <a:p>
            <a:endParaRPr lang="en-US" dirty="0"/>
          </a:p>
        </p:txBody>
      </p:sp>
      <p:sp>
        <p:nvSpPr>
          <p:cNvPr id="3" name="Slide Number Placeholder 2">
            <a:extLst>
              <a:ext uri="{FF2B5EF4-FFF2-40B4-BE49-F238E27FC236}">
                <a16:creationId xmlns:a16="http://schemas.microsoft.com/office/drawing/2014/main" id="{4844696E-C50D-44F7-B0C5-30A573CDC8C9}"/>
              </a:ext>
            </a:extLst>
          </p:cNvPr>
          <p:cNvSpPr>
            <a:spLocks noGrp="1"/>
          </p:cNvSpPr>
          <p:nvPr>
            <p:ph type="sldNum" sz="quarter" idx="12"/>
          </p:nvPr>
        </p:nvSpPr>
        <p:spPr/>
        <p:txBody>
          <a:bodyPr/>
          <a:lstStyle/>
          <a:p>
            <a:fld id="{71BD4A25-22B2-48E3-9FC3-0D375F0F72AF}" type="slidenum">
              <a:rPr lang="en-US" smtClean="0"/>
              <a:t>19</a:t>
            </a:fld>
            <a:endParaRPr lang="en-US"/>
          </a:p>
        </p:txBody>
      </p:sp>
      <p:sp>
        <p:nvSpPr>
          <p:cNvPr id="7" name="TextBox 6">
            <a:extLst>
              <a:ext uri="{FF2B5EF4-FFF2-40B4-BE49-F238E27FC236}">
                <a16:creationId xmlns:a16="http://schemas.microsoft.com/office/drawing/2014/main" id="{9BE2CDB9-4668-4E7E-BB58-11460CF1A552}"/>
              </a:ext>
            </a:extLst>
          </p:cNvPr>
          <p:cNvSpPr txBox="1"/>
          <p:nvPr/>
        </p:nvSpPr>
        <p:spPr>
          <a:xfrm>
            <a:off x="609600" y="6117531"/>
            <a:ext cx="7924800" cy="307777"/>
          </a:xfrm>
          <a:prstGeom prst="rect">
            <a:avLst/>
          </a:prstGeom>
          <a:noFill/>
        </p:spPr>
        <p:txBody>
          <a:bodyPr wrap="square">
            <a:spAutoFit/>
          </a:bodyPr>
          <a:lstStyle/>
          <a:p>
            <a:r>
              <a:rPr lang="en-US" sz="1400" dirty="0"/>
              <a:t>https://towardsdatascience.com/deep-learning-with-apache-spark-part-1-6d397c16abd</a:t>
            </a:r>
          </a:p>
        </p:txBody>
      </p:sp>
    </p:spTree>
    <p:extLst>
      <p:ext uri="{BB962C8B-B14F-4D97-AF65-F5344CB8AC3E}">
        <p14:creationId xmlns:p14="http://schemas.microsoft.com/office/powerpoint/2010/main" val="3124623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Topics</a:t>
            </a:r>
          </a:p>
        </p:txBody>
      </p:sp>
      <p:sp>
        <p:nvSpPr>
          <p:cNvPr id="3" name="Subtitle 2"/>
          <p:cNvSpPr>
            <a:spLocks noGrp="1"/>
          </p:cNvSpPr>
          <p:nvPr>
            <p:ph idx="1"/>
          </p:nvPr>
        </p:nvSpPr>
        <p:spPr/>
        <p:txBody>
          <a:bodyPr>
            <a:normAutofit fontScale="92500" lnSpcReduction="10000"/>
          </a:bodyPr>
          <a:lstStyle/>
          <a:p>
            <a:r>
              <a:rPr lang="en-US" dirty="0"/>
              <a:t>Hadoop Echo System</a:t>
            </a:r>
          </a:p>
          <a:p>
            <a:r>
              <a:rPr lang="en-US" dirty="0"/>
              <a:t>Hadoop Cluster Operation and Administration</a:t>
            </a:r>
          </a:p>
          <a:p>
            <a:pPr lvl="1"/>
            <a:r>
              <a:rPr lang="en-US" dirty="0"/>
              <a:t>HDFS Quota</a:t>
            </a:r>
          </a:p>
          <a:p>
            <a:pPr lvl="1"/>
            <a:r>
              <a:rPr lang="en-US" dirty="0"/>
              <a:t>Trash facility</a:t>
            </a:r>
          </a:p>
          <a:p>
            <a:pPr lvl="1"/>
            <a:r>
              <a:rPr lang="en-US" dirty="0"/>
              <a:t>Checkpointing</a:t>
            </a:r>
          </a:p>
          <a:p>
            <a:pPr lvl="1"/>
            <a:r>
              <a:rPr lang="en-US" dirty="0"/>
              <a:t>HDFS health</a:t>
            </a:r>
          </a:p>
          <a:p>
            <a:pPr lvl="1"/>
            <a:r>
              <a:rPr lang="en-US" dirty="0"/>
              <a:t>Balancer</a:t>
            </a:r>
          </a:p>
          <a:p>
            <a:r>
              <a:rPr lang="en-US" dirty="0"/>
              <a:t>Spark Echo System</a:t>
            </a:r>
          </a:p>
          <a:p>
            <a:r>
              <a:rPr lang="en-US" dirty="0"/>
              <a:t>Spark Performance Tuning</a:t>
            </a:r>
          </a:p>
          <a:p>
            <a:endParaRPr lang="en-US" dirty="0"/>
          </a:p>
          <a:p>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pPr/>
              <a:t>2</a:t>
            </a:fld>
            <a:endParaRPr lang="en-US"/>
          </a:p>
        </p:txBody>
      </p:sp>
    </p:spTree>
    <p:extLst>
      <p:ext uri="{BB962C8B-B14F-4D97-AF65-F5344CB8AC3E}">
        <p14:creationId xmlns:p14="http://schemas.microsoft.com/office/powerpoint/2010/main" val="21102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7F4C-5258-4CEB-8826-F5848D74B0E8}"/>
              </a:ext>
            </a:extLst>
          </p:cNvPr>
          <p:cNvSpPr>
            <a:spLocks noGrp="1"/>
          </p:cNvSpPr>
          <p:nvPr>
            <p:ph type="title"/>
          </p:nvPr>
        </p:nvSpPr>
        <p:spPr/>
        <p:txBody>
          <a:bodyPr/>
          <a:lstStyle/>
          <a:p>
            <a:r>
              <a:rPr lang="en-US" dirty="0"/>
              <a:t>Spark Tuning</a:t>
            </a:r>
          </a:p>
        </p:txBody>
      </p:sp>
      <p:sp>
        <p:nvSpPr>
          <p:cNvPr id="3" name="Content Placeholder 2">
            <a:extLst>
              <a:ext uri="{FF2B5EF4-FFF2-40B4-BE49-F238E27FC236}">
                <a16:creationId xmlns:a16="http://schemas.microsoft.com/office/drawing/2014/main" id="{0B24E06F-F9B5-49E9-AA32-8D3745277B86}"/>
              </a:ext>
            </a:extLst>
          </p:cNvPr>
          <p:cNvSpPr>
            <a:spLocks noGrp="1"/>
          </p:cNvSpPr>
          <p:nvPr>
            <p:ph idx="1"/>
          </p:nvPr>
        </p:nvSpPr>
        <p:spPr/>
        <p:txBody>
          <a:bodyPr/>
          <a:lstStyle/>
          <a:p>
            <a:r>
              <a:rPr lang="en-US" dirty="0"/>
              <a:t>Memory Management</a:t>
            </a:r>
          </a:p>
          <a:p>
            <a:r>
              <a:rPr lang="en-US" dirty="0"/>
              <a:t>Out of Memory (Driver, Executor)</a:t>
            </a:r>
          </a:p>
          <a:p>
            <a:r>
              <a:rPr lang="en-US" dirty="0"/>
              <a:t>Skewed Data</a:t>
            </a:r>
          </a:p>
          <a:p>
            <a:r>
              <a:rPr lang="en-US" dirty="0" err="1"/>
              <a:t>reduceByKey</a:t>
            </a:r>
            <a:r>
              <a:rPr lang="en-US" dirty="0"/>
              <a:t> Vs </a:t>
            </a:r>
            <a:r>
              <a:rPr lang="en-US" dirty="0" err="1"/>
              <a:t>groupByKey</a:t>
            </a:r>
            <a:endParaRPr lang="en-US" dirty="0"/>
          </a:p>
          <a:p>
            <a:r>
              <a:rPr lang="en-US" dirty="0" err="1"/>
              <a:t>treeReduce</a:t>
            </a:r>
            <a:r>
              <a:rPr lang="en-US" dirty="0"/>
              <a:t> and </a:t>
            </a:r>
            <a:r>
              <a:rPr lang="en-US" dirty="0" err="1"/>
              <a:t>treeAggregate</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AE696387-6BB6-49ED-AC33-4CB7DCD0105A}"/>
              </a:ext>
            </a:extLst>
          </p:cNvPr>
          <p:cNvSpPr>
            <a:spLocks noGrp="1"/>
          </p:cNvSpPr>
          <p:nvPr>
            <p:ph type="sldNum" sz="quarter" idx="12"/>
          </p:nvPr>
        </p:nvSpPr>
        <p:spPr/>
        <p:txBody>
          <a:bodyPr/>
          <a:lstStyle/>
          <a:p>
            <a:fld id="{71BD4A25-22B2-48E3-9FC3-0D375F0F72AF}" type="slidenum">
              <a:rPr lang="en-US" smtClean="0"/>
              <a:t>20</a:t>
            </a:fld>
            <a:endParaRPr lang="en-US"/>
          </a:p>
        </p:txBody>
      </p:sp>
    </p:spTree>
    <p:extLst>
      <p:ext uri="{BB962C8B-B14F-4D97-AF65-F5344CB8AC3E}">
        <p14:creationId xmlns:p14="http://schemas.microsoft.com/office/powerpoint/2010/main" val="3439740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98DFA-98C2-4421-9CC2-ED8F6F8D34B9}"/>
              </a:ext>
            </a:extLst>
          </p:cNvPr>
          <p:cNvSpPr>
            <a:spLocks noGrp="1"/>
          </p:cNvSpPr>
          <p:nvPr>
            <p:ph type="title"/>
          </p:nvPr>
        </p:nvSpPr>
        <p:spPr/>
        <p:txBody>
          <a:bodyPr/>
          <a:lstStyle/>
          <a:p>
            <a:r>
              <a:rPr lang="en-US" dirty="0"/>
              <a:t>SPARK Memory Management</a:t>
            </a:r>
          </a:p>
        </p:txBody>
      </p:sp>
      <p:sp>
        <p:nvSpPr>
          <p:cNvPr id="3" name="Content Placeholder 2">
            <a:extLst>
              <a:ext uri="{FF2B5EF4-FFF2-40B4-BE49-F238E27FC236}">
                <a16:creationId xmlns:a16="http://schemas.microsoft.com/office/drawing/2014/main" id="{3AFCEC49-61DA-41F7-AE04-B635BD41A8B7}"/>
              </a:ext>
            </a:extLst>
          </p:cNvPr>
          <p:cNvSpPr>
            <a:spLocks noGrp="1"/>
          </p:cNvSpPr>
          <p:nvPr>
            <p:ph idx="1"/>
          </p:nvPr>
        </p:nvSpPr>
        <p:spPr/>
        <p:txBody>
          <a:bodyPr/>
          <a:lstStyle/>
          <a:p>
            <a:r>
              <a:rPr lang="en-US" dirty="0"/>
              <a:t>How to solve </a:t>
            </a:r>
            <a:r>
              <a:rPr lang="en-US" b="0" i="0" dirty="0">
                <a:solidFill>
                  <a:srgbClr val="222635"/>
                </a:solidFill>
                <a:effectLst/>
                <a:latin typeface="Cambria" panose="02040503050406030204" pitchFamily="18" charset="0"/>
              </a:rPr>
              <a:t>out of memory problem</a:t>
            </a:r>
          </a:p>
          <a:p>
            <a:r>
              <a:rPr lang="en-US" dirty="0">
                <a:solidFill>
                  <a:srgbClr val="222635"/>
                </a:solidFill>
                <a:latin typeface="Cambria" panose="02040503050406030204" pitchFamily="18" charset="0"/>
              </a:rPr>
              <a:t>At the driver level</a:t>
            </a:r>
          </a:p>
          <a:p>
            <a:r>
              <a:rPr lang="en-US" b="0" i="0" dirty="0">
                <a:solidFill>
                  <a:srgbClr val="222635"/>
                </a:solidFill>
                <a:effectLst/>
                <a:latin typeface="Cambria" panose="02040503050406030204" pitchFamily="18" charset="0"/>
              </a:rPr>
              <a:t>The driver should only be considered as an orchestrator. In typical deployments, a driver is provisioned less memory than executors.</a:t>
            </a:r>
          </a:p>
          <a:p>
            <a:endParaRPr lang="en-US" dirty="0"/>
          </a:p>
        </p:txBody>
      </p:sp>
      <p:sp>
        <p:nvSpPr>
          <p:cNvPr id="4" name="Slide Number Placeholder 3">
            <a:extLst>
              <a:ext uri="{FF2B5EF4-FFF2-40B4-BE49-F238E27FC236}">
                <a16:creationId xmlns:a16="http://schemas.microsoft.com/office/drawing/2014/main" id="{2EF88B1D-763F-44F6-947C-4686DE784CF3}"/>
              </a:ext>
            </a:extLst>
          </p:cNvPr>
          <p:cNvSpPr>
            <a:spLocks noGrp="1"/>
          </p:cNvSpPr>
          <p:nvPr>
            <p:ph type="sldNum" sz="quarter" idx="12"/>
          </p:nvPr>
        </p:nvSpPr>
        <p:spPr/>
        <p:txBody>
          <a:bodyPr/>
          <a:lstStyle/>
          <a:p>
            <a:fld id="{71BD4A25-22B2-48E3-9FC3-0D375F0F72AF}" type="slidenum">
              <a:rPr lang="en-US" smtClean="0"/>
              <a:t>21</a:t>
            </a:fld>
            <a:endParaRPr lang="en-US"/>
          </a:p>
        </p:txBody>
      </p:sp>
    </p:spTree>
    <p:extLst>
      <p:ext uri="{BB962C8B-B14F-4D97-AF65-F5344CB8AC3E}">
        <p14:creationId xmlns:p14="http://schemas.microsoft.com/office/powerpoint/2010/main" val="2883823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4917E-6834-4A32-8DF3-9DCE2D1E56C6}"/>
              </a:ext>
            </a:extLst>
          </p:cNvPr>
          <p:cNvSpPr>
            <a:spLocks noGrp="1"/>
          </p:cNvSpPr>
          <p:nvPr>
            <p:ph type="title"/>
          </p:nvPr>
        </p:nvSpPr>
        <p:spPr/>
        <p:txBody>
          <a:bodyPr/>
          <a:lstStyle/>
          <a:p>
            <a:r>
              <a:rPr lang="en-US" dirty="0"/>
              <a:t>Out of Memory (Driver)</a:t>
            </a:r>
          </a:p>
        </p:txBody>
      </p:sp>
      <p:sp>
        <p:nvSpPr>
          <p:cNvPr id="3" name="Content Placeholder 2">
            <a:extLst>
              <a:ext uri="{FF2B5EF4-FFF2-40B4-BE49-F238E27FC236}">
                <a16:creationId xmlns:a16="http://schemas.microsoft.com/office/drawing/2014/main" id="{361DDA9C-32A7-48AB-954E-6234F6927319}"/>
              </a:ext>
            </a:extLst>
          </p:cNvPr>
          <p:cNvSpPr>
            <a:spLocks noGrp="1"/>
          </p:cNvSpPr>
          <p:nvPr>
            <p:ph idx="1"/>
          </p:nvPr>
        </p:nvSpPr>
        <p:spPr/>
        <p:txBody>
          <a:bodyPr>
            <a:normAutofit lnSpcReduction="10000"/>
          </a:bodyPr>
          <a:lstStyle/>
          <a:p>
            <a:r>
              <a:rPr lang="en-US" dirty="0"/>
              <a:t>Common causes which result in driver OOM are:</a:t>
            </a:r>
          </a:p>
          <a:p>
            <a:pPr marL="914400" lvl="1" indent="-514350">
              <a:buFont typeface="+mj-lt"/>
              <a:buAutoNum type="arabicPeriod"/>
            </a:pPr>
            <a:r>
              <a:rPr lang="en-US" dirty="0" err="1"/>
              <a:t>rdd.collect</a:t>
            </a:r>
            <a:r>
              <a:rPr lang="en-US" dirty="0"/>
              <a:t>() </a:t>
            </a:r>
          </a:p>
          <a:p>
            <a:pPr marL="914400" lvl="1" indent="-514350">
              <a:buFont typeface="+mj-lt"/>
              <a:buAutoNum type="arabicPeriod"/>
            </a:pPr>
            <a:r>
              <a:rPr lang="en-US" dirty="0" err="1"/>
              <a:t>sparkContext.broadcast</a:t>
            </a:r>
            <a:endParaRPr lang="en-US" dirty="0"/>
          </a:p>
          <a:p>
            <a:pPr marL="914400" lvl="1" indent="-514350">
              <a:buFont typeface="+mj-lt"/>
              <a:buAutoNum type="arabicPeriod"/>
            </a:pPr>
            <a:r>
              <a:rPr lang="en-US" dirty="0"/>
              <a:t>Low driver memory configured as per the application requirements.</a:t>
            </a:r>
          </a:p>
          <a:p>
            <a:pPr marL="914400" lvl="1" indent="-514350">
              <a:buFont typeface="+mj-lt"/>
              <a:buAutoNum type="arabicPeriod"/>
            </a:pPr>
            <a:r>
              <a:rPr lang="en-US" dirty="0"/>
              <a:t>Misconfiguration of </a:t>
            </a:r>
            <a:r>
              <a:rPr lang="en-US" dirty="0" err="1"/>
              <a:t>spark.sql.autoBroadcastJoinThreshold</a:t>
            </a:r>
            <a:endParaRPr lang="en-US" dirty="0"/>
          </a:p>
          <a:p>
            <a:pPr marL="400050" lvl="1" indent="0">
              <a:buNone/>
            </a:pPr>
            <a:r>
              <a:rPr lang="en-US" dirty="0"/>
              <a:t>	Spark uses this limit to broadcast a relation to all the nodes in case of a join operation. </a:t>
            </a:r>
          </a:p>
        </p:txBody>
      </p:sp>
      <p:sp>
        <p:nvSpPr>
          <p:cNvPr id="4" name="Slide Number Placeholder 3">
            <a:extLst>
              <a:ext uri="{FF2B5EF4-FFF2-40B4-BE49-F238E27FC236}">
                <a16:creationId xmlns:a16="http://schemas.microsoft.com/office/drawing/2014/main" id="{7507C64C-74A1-4946-B23F-BB5080D83DEE}"/>
              </a:ext>
            </a:extLst>
          </p:cNvPr>
          <p:cNvSpPr>
            <a:spLocks noGrp="1"/>
          </p:cNvSpPr>
          <p:nvPr>
            <p:ph type="sldNum" sz="quarter" idx="12"/>
          </p:nvPr>
        </p:nvSpPr>
        <p:spPr/>
        <p:txBody>
          <a:bodyPr/>
          <a:lstStyle/>
          <a:p>
            <a:fld id="{71BD4A25-22B2-48E3-9FC3-0D375F0F72AF}" type="slidenum">
              <a:rPr lang="en-US" smtClean="0"/>
              <a:t>22</a:t>
            </a:fld>
            <a:endParaRPr lang="en-US"/>
          </a:p>
        </p:txBody>
      </p:sp>
    </p:spTree>
    <p:extLst>
      <p:ext uri="{BB962C8B-B14F-4D97-AF65-F5344CB8AC3E}">
        <p14:creationId xmlns:p14="http://schemas.microsoft.com/office/powerpoint/2010/main" val="3487231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B4746-6656-4469-BBA4-22B8B4D99E32}"/>
              </a:ext>
            </a:extLst>
          </p:cNvPr>
          <p:cNvSpPr>
            <a:spLocks noGrp="1"/>
          </p:cNvSpPr>
          <p:nvPr>
            <p:ph type="title"/>
          </p:nvPr>
        </p:nvSpPr>
        <p:spPr/>
        <p:txBody>
          <a:bodyPr/>
          <a:lstStyle/>
          <a:p>
            <a:r>
              <a:rPr lang="en-US" dirty="0"/>
              <a:t>Collect Modification</a:t>
            </a:r>
          </a:p>
        </p:txBody>
      </p:sp>
      <p:sp>
        <p:nvSpPr>
          <p:cNvPr id="3" name="Content Placeholder 2">
            <a:extLst>
              <a:ext uri="{FF2B5EF4-FFF2-40B4-BE49-F238E27FC236}">
                <a16:creationId xmlns:a16="http://schemas.microsoft.com/office/drawing/2014/main" id="{1726D332-C800-48AC-BE29-1BC3B9F79D05}"/>
              </a:ext>
            </a:extLst>
          </p:cNvPr>
          <p:cNvSpPr>
            <a:spLocks noGrp="1"/>
          </p:cNvSpPr>
          <p:nvPr>
            <p:ph idx="1"/>
          </p:nvPr>
        </p:nvSpPr>
        <p:spPr/>
        <p:txBody>
          <a:bodyPr>
            <a:normAutofit fontScale="85000" lnSpcReduction="10000"/>
          </a:bodyPr>
          <a:lstStyle/>
          <a:p>
            <a:r>
              <a:rPr lang="en-US" b="0" i="0" dirty="0">
                <a:solidFill>
                  <a:srgbClr val="222635"/>
                </a:solidFill>
                <a:effectLst/>
                <a:latin typeface="Cambria" panose="02040503050406030204" pitchFamily="18" charset="0"/>
              </a:rPr>
              <a:t>Avoid explicit result collection at the driver level. </a:t>
            </a:r>
          </a:p>
          <a:p>
            <a:r>
              <a:rPr lang="en-US" b="0" i="0" dirty="0">
                <a:solidFill>
                  <a:srgbClr val="222635"/>
                </a:solidFill>
                <a:effectLst/>
                <a:latin typeface="Cambria" panose="02040503050406030204" pitchFamily="18" charset="0"/>
              </a:rPr>
              <a:t>Delegate this task to one of the executors. </a:t>
            </a:r>
          </a:p>
          <a:p>
            <a:endParaRPr lang="en-US" dirty="0">
              <a:solidFill>
                <a:srgbClr val="222635"/>
              </a:solidFill>
              <a:latin typeface="Cambria" panose="02040503050406030204" pitchFamily="18" charset="0"/>
            </a:endParaRPr>
          </a:p>
          <a:p>
            <a:pPr marL="0" indent="0">
              <a:buNone/>
            </a:pPr>
            <a:r>
              <a:rPr lang="en-US" sz="2600" dirty="0">
                <a:latin typeface="Courier New" panose="02070309020205020404" pitchFamily="49" charset="0"/>
                <a:cs typeface="Courier New" panose="02070309020205020404" pitchFamily="49" charset="0"/>
              </a:rPr>
              <a:t>// Inefficient code</a:t>
            </a:r>
          </a:p>
          <a:p>
            <a:pPr marL="0" indent="0">
              <a:buNone/>
            </a:pPr>
            <a:r>
              <a:rPr lang="en-US" sz="2600" dirty="0" err="1">
                <a:latin typeface="Courier New" panose="02070309020205020404" pitchFamily="49" charset="0"/>
                <a:cs typeface="Courier New" panose="02070309020205020404" pitchFamily="49" charset="0"/>
              </a:rPr>
              <a:t>val</a:t>
            </a:r>
            <a:r>
              <a:rPr lang="en-US" sz="2600" dirty="0">
                <a:latin typeface="Courier New" panose="02070309020205020404" pitchFamily="49" charset="0"/>
                <a:cs typeface="Courier New" panose="02070309020205020404" pitchFamily="49" charset="0"/>
              </a:rPr>
              <a:t> result = </a:t>
            </a:r>
            <a:r>
              <a:rPr lang="en-US" sz="2600" dirty="0" err="1">
                <a:latin typeface="Courier New" panose="02070309020205020404" pitchFamily="49" charset="0"/>
                <a:cs typeface="Courier New" panose="02070309020205020404" pitchFamily="49" charset="0"/>
              </a:rPr>
              <a:t>dataFrame.collect</a:t>
            </a:r>
            <a:r>
              <a:rPr lang="en-US" sz="2600" dirty="0">
                <a:latin typeface="Courier New" panose="02070309020205020404" pitchFamily="49" charset="0"/>
                <a:cs typeface="Courier New" panose="02070309020205020404" pitchFamily="49" charset="0"/>
              </a:rPr>
              <a:t>() // Will cause driver to collect the results</a:t>
            </a:r>
          </a:p>
          <a:p>
            <a:pPr marL="0" indent="0">
              <a:buNone/>
            </a:pPr>
            <a:r>
              <a:rPr lang="en-US" sz="2600" dirty="0" err="1">
                <a:latin typeface="Courier New" panose="02070309020205020404" pitchFamily="49" charset="0"/>
                <a:cs typeface="Courier New" panose="02070309020205020404" pitchFamily="49" charset="0"/>
              </a:rPr>
              <a:t>saveToFile</a:t>
            </a:r>
            <a:r>
              <a:rPr lang="en-US" sz="2600" dirty="0">
                <a:latin typeface="Courier New" panose="02070309020205020404" pitchFamily="49" charset="0"/>
                <a:cs typeface="Courier New" panose="02070309020205020404" pitchFamily="49" charset="0"/>
              </a:rPr>
              <a:t>(result)</a:t>
            </a:r>
          </a:p>
          <a:p>
            <a:pPr marL="0" indent="0">
              <a:buNone/>
            </a:pPr>
            <a:endParaRPr lang="en-US" sz="2600" dirty="0">
              <a:latin typeface="Courier New" panose="02070309020205020404" pitchFamily="49" charset="0"/>
              <a:cs typeface="Courier New" panose="02070309020205020404" pitchFamily="49" charset="0"/>
            </a:endParaRPr>
          </a:p>
          <a:p>
            <a:pPr marL="0" indent="0">
              <a:buNone/>
            </a:pPr>
            <a:r>
              <a:rPr lang="en-US" sz="2600" dirty="0">
                <a:latin typeface="Courier New" panose="02070309020205020404" pitchFamily="49" charset="0"/>
                <a:cs typeface="Courier New" panose="02070309020205020404" pitchFamily="49" charset="0"/>
              </a:rPr>
              <a:t>// Better code</a:t>
            </a:r>
          </a:p>
          <a:p>
            <a:pPr marL="0" indent="0">
              <a:buNone/>
            </a:pPr>
            <a:r>
              <a:rPr lang="en-US" sz="2600" dirty="0" err="1">
                <a:latin typeface="Courier New" panose="02070309020205020404" pitchFamily="49" charset="0"/>
                <a:cs typeface="Courier New" panose="02070309020205020404" pitchFamily="49" charset="0"/>
              </a:rPr>
              <a:t>dataFrame.repartition</a:t>
            </a:r>
            <a:r>
              <a:rPr lang="en-US" sz="2600" dirty="0">
                <a:latin typeface="Courier New" panose="02070309020205020404" pitchFamily="49" charset="0"/>
                <a:cs typeface="Courier New" panose="02070309020205020404" pitchFamily="49" charset="0"/>
              </a:rPr>
              <a:t>(1).write.csv("/file/path") // Will assign an executor to do the task</a:t>
            </a:r>
          </a:p>
        </p:txBody>
      </p:sp>
      <p:sp>
        <p:nvSpPr>
          <p:cNvPr id="4" name="Slide Number Placeholder 3">
            <a:extLst>
              <a:ext uri="{FF2B5EF4-FFF2-40B4-BE49-F238E27FC236}">
                <a16:creationId xmlns:a16="http://schemas.microsoft.com/office/drawing/2014/main" id="{1F8BD1D4-F082-43B3-8164-FA19353BD0F7}"/>
              </a:ext>
            </a:extLst>
          </p:cNvPr>
          <p:cNvSpPr>
            <a:spLocks noGrp="1"/>
          </p:cNvSpPr>
          <p:nvPr>
            <p:ph type="sldNum" sz="quarter" idx="12"/>
          </p:nvPr>
        </p:nvSpPr>
        <p:spPr/>
        <p:txBody>
          <a:bodyPr/>
          <a:lstStyle/>
          <a:p>
            <a:fld id="{71BD4A25-22B2-48E3-9FC3-0D375F0F72AF}" type="slidenum">
              <a:rPr lang="en-US" smtClean="0"/>
              <a:t>23</a:t>
            </a:fld>
            <a:endParaRPr lang="en-US"/>
          </a:p>
        </p:txBody>
      </p:sp>
    </p:spTree>
    <p:extLst>
      <p:ext uri="{BB962C8B-B14F-4D97-AF65-F5344CB8AC3E}">
        <p14:creationId xmlns:p14="http://schemas.microsoft.com/office/powerpoint/2010/main" val="226504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020AD-D23D-4BD2-8A12-DE2785C03CD4}"/>
              </a:ext>
            </a:extLst>
          </p:cNvPr>
          <p:cNvSpPr>
            <a:spLocks noGrp="1"/>
          </p:cNvSpPr>
          <p:nvPr>
            <p:ph type="title"/>
          </p:nvPr>
        </p:nvSpPr>
        <p:spPr/>
        <p:txBody>
          <a:bodyPr/>
          <a:lstStyle/>
          <a:p>
            <a:r>
              <a:rPr lang="en-US" dirty="0"/>
              <a:t>Out of Memory (Executor)</a:t>
            </a:r>
          </a:p>
        </p:txBody>
      </p:sp>
      <p:sp>
        <p:nvSpPr>
          <p:cNvPr id="3" name="Content Placeholder 2">
            <a:extLst>
              <a:ext uri="{FF2B5EF4-FFF2-40B4-BE49-F238E27FC236}">
                <a16:creationId xmlns:a16="http://schemas.microsoft.com/office/drawing/2014/main" id="{70A78344-9DC5-46F8-95EE-41D809B145E1}"/>
              </a:ext>
            </a:extLst>
          </p:cNvPr>
          <p:cNvSpPr>
            <a:spLocks noGrp="1"/>
          </p:cNvSpPr>
          <p:nvPr>
            <p:ph idx="1"/>
          </p:nvPr>
        </p:nvSpPr>
        <p:spPr/>
        <p:txBody>
          <a:bodyPr>
            <a:normAutofit fontScale="92500" lnSpcReduction="20000"/>
          </a:bodyPr>
          <a:lstStyle/>
          <a:p>
            <a:r>
              <a:rPr lang="en-US" dirty="0"/>
              <a:t>High Concurrency </a:t>
            </a:r>
          </a:p>
          <a:p>
            <a:pPr lvl="1"/>
            <a:r>
              <a:rPr lang="en-US" dirty="0"/>
              <a:t>too many partitions such as Hive partitioned table</a:t>
            </a:r>
          </a:p>
          <a:p>
            <a:pPr lvl="1"/>
            <a:r>
              <a:rPr lang="en-US" dirty="0"/>
              <a:t>many tasks are executed in parallel on each executor (</a:t>
            </a:r>
            <a:r>
              <a:rPr lang="en-US" dirty="0" err="1"/>
              <a:t>spark.executor.cores</a:t>
            </a:r>
            <a:r>
              <a:rPr lang="en-US" dirty="0"/>
              <a:t>) </a:t>
            </a:r>
            <a:r>
              <a:rPr lang="en-US" b="0" i="0" dirty="0">
                <a:solidFill>
                  <a:srgbClr val="222635"/>
                </a:solidFill>
                <a:effectLst/>
                <a:latin typeface="Cambria" panose="02040503050406030204" pitchFamily="18" charset="0"/>
              </a:rPr>
              <a:t>without due consideration of the memory required</a:t>
            </a:r>
          </a:p>
          <a:p>
            <a:r>
              <a:rPr lang="en-US" dirty="0"/>
              <a:t>Inefficient queries</a:t>
            </a:r>
          </a:p>
          <a:p>
            <a:pPr lvl="1"/>
            <a:r>
              <a:rPr lang="en-US" dirty="0"/>
              <a:t>Getting all columns in a table</a:t>
            </a:r>
          </a:p>
          <a:p>
            <a:pPr lvl="1"/>
            <a:r>
              <a:rPr lang="en-US" dirty="0"/>
              <a:t>Try to use filter, drop NA, use partition column(s)</a:t>
            </a:r>
          </a:p>
          <a:p>
            <a:r>
              <a:rPr lang="en-US" dirty="0"/>
              <a:t>Incorrect configuration</a:t>
            </a:r>
          </a:p>
          <a:p>
            <a:pPr lvl="1"/>
            <a:r>
              <a:rPr lang="en-US" dirty="0"/>
              <a:t>Driver and Executor memory</a:t>
            </a:r>
          </a:p>
          <a:p>
            <a:pPr lvl="1"/>
            <a:r>
              <a:rPr lang="en-US" dirty="0"/>
              <a:t>Cashing memory</a:t>
            </a:r>
          </a:p>
        </p:txBody>
      </p:sp>
      <p:sp>
        <p:nvSpPr>
          <p:cNvPr id="4" name="Slide Number Placeholder 3">
            <a:extLst>
              <a:ext uri="{FF2B5EF4-FFF2-40B4-BE49-F238E27FC236}">
                <a16:creationId xmlns:a16="http://schemas.microsoft.com/office/drawing/2014/main" id="{869560EE-AD39-405F-81DB-7E48D5BBA34C}"/>
              </a:ext>
            </a:extLst>
          </p:cNvPr>
          <p:cNvSpPr>
            <a:spLocks noGrp="1"/>
          </p:cNvSpPr>
          <p:nvPr>
            <p:ph type="sldNum" sz="quarter" idx="12"/>
          </p:nvPr>
        </p:nvSpPr>
        <p:spPr/>
        <p:txBody>
          <a:bodyPr/>
          <a:lstStyle/>
          <a:p>
            <a:fld id="{71BD4A25-22B2-48E3-9FC3-0D375F0F72AF}" type="slidenum">
              <a:rPr lang="en-US" smtClean="0"/>
              <a:t>24</a:t>
            </a:fld>
            <a:endParaRPr lang="en-US"/>
          </a:p>
        </p:txBody>
      </p:sp>
    </p:spTree>
    <p:extLst>
      <p:ext uri="{BB962C8B-B14F-4D97-AF65-F5344CB8AC3E}">
        <p14:creationId xmlns:p14="http://schemas.microsoft.com/office/powerpoint/2010/main" val="3025397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05B5-A2E2-4E4C-933F-6E12CDAF6B09}"/>
              </a:ext>
            </a:extLst>
          </p:cNvPr>
          <p:cNvSpPr>
            <a:spLocks noGrp="1"/>
          </p:cNvSpPr>
          <p:nvPr>
            <p:ph type="title"/>
          </p:nvPr>
        </p:nvSpPr>
        <p:spPr/>
        <p:txBody>
          <a:bodyPr/>
          <a:lstStyle/>
          <a:p>
            <a:r>
              <a:rPr lang="en-US" dirty="0"/>
              <a:t>Skewed (non-uniform) Data</a:t>
            </a:r>
          </a:p>
        </p:txBody>
      </p:sp>
      <p:sp>
        <p:nvSpPr>
          <p:cNvPr id="3" name="Content Placeholder 2">
            <a:extLst>
              <a:ext uri="{FF2B5EF4-FFF2-40B4-BE49-F238E27FC236}">
                <a16:creationId xmlns:a16="http://schemas.microsoft.com/office/drawing/2014/main" id="{E860A34D-565B-4440-96C8-6D00D5B7F23D}"/>
              </a:ext>
            </a:extLst>
          </p:cNvPr>
          <p:cNvSpPr>
            <a:spLocks noGrp="1"/>
          </p:cNvSpPr>
          <p:nvPr>
            <p:ph idx="1"/>
          </p:nvPr>
        </p:nvSpPr>
        <p:spPr/>
        <p:txBody>
          <a:bodyPr>
            <a:normAutofit lnSpcReduction="10000"/>
          </a:bodyPr>
          <a:lstStyle/>
          <a:p>
            <a:r>
              <a:rPr lang="en-US" dirty="0"/>
              <a:t>Consider a degenerate case where you have allocated 100 partitions to process a batch of data, and all the keys in that batch are from the same customer. </a:t>
            </a:r>
          </a:p>
          <a:p>
            <a:r>
              <a:rPr lang="en-US" dirty="0"/>
              <a:t>Then, if we are using a hash or range partitioner, all records would be processed in one partition, while the other 99 would be idle</a:t>
            </a:r>
          </a:p>
          <a:p>
            <a:r>
              <a:rPr lang="en-US" dirty="0">
                <a:sym typeface="Wingdings" panose="05000000000000000000" pitchFamily="2" charset="2"/>
              </a:rPr>
              <a:t>Solution: Adding Salt</a:t>
            </a:r>
            <a:endParaRPr lang="en-US" dirty="0"/>
          </a:p>
        </p:txBody>
      </p:sp>
      <p:sp>
        <p:nvSpPr>
          <p:cNvPr id="4" name="Slide Number Placeholder 3">
            <a:extLst>
              <a:ext uri="{FF2B5EF4-FFF2-40B4-BE49-F238E27FC236}">
                <a16:creationId xmlns:a16="http://schemas.microsoft.com/office/drawing/2014/main" id="{BA3A50E6-D545-4F6A-936B-30D72608C131}"/>
              </a:ext>
            </a:extLst>
          </p:cNvPr>
          <p:cNvSpPr>
            <a:spLocks noGrp="1"/>
          </p:cNvSpPr>
          <p:nvPr>
            <p:ph type="sldNum" sz="quarter" idx="12"/>
          </p:nvPr>
        </p:nvSpPr>
        <p:spPr/>
        <p:txBody>
          <a:bodyPr/>
          <a:lstStyle/>
          <a:p>
            <a:fld id="{71BD4A25-22B2-48E3-9FC3-0D375F0F72AF}" type="slidenum">
              <a:rPr lang="en-US" smtClean="0"/>
              <a:t>25</a:t>
            </a:fld>
            <a:endParaRPr lang="en-US"/>
          </a:p>
        </p:txBody>
      </p:sp>
    </p:spTree>
    <p:extLst>
      <p:ext uri="{BB962C8B-B14F-4D97-AF65-F5344CB8AC3E}">
        <p14:creationId xmlns:p14="http://schemas.microsoft.com/office/powerpoint/2010/main" val="219108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47080-7001-4475-8D91-346D26F11721}"/>
              </a:ext>
            </a:extLst>
          </p:cNvPr>
          <p:cNvSpPr>
            <a:spLocks noGrp="1"/>
          </p:cNvSpPr>
          <p:nvPr>
            <p:ph type="title"/>
          </p:nvPr>
        </p:nvSpPr>
        <p:spPr/>
        <p:txBody>
          <a:bodyPr/>
          <a:lstStyle/>
          <a:p>
            <a:r>
              <a:rPr lang="en-US" dirty="0"/>
              <a:t>Adding Salt</a:t>
            </a:r>
          </a:p>
        </p:txBody>
      </p:sp>
      <p:sp>
        <p:nvSpPr>
          <p:cNvPr id="3" name="Content Placeholder 2">
            <a:extLst>
              <a:ext uri="{FF2B5EF4-FFF2-40B4-BE49-F238E27FC236}">
                <a16:creationId xmlns:a16="http://schemas.microsoft.com/office/drawing/2014/main" id="{575CBC86-6E64-4BC7-B7EC-E50609A6CA36}"/>
              </a:ext>
            </a:extLst>
          </p:cNvPr>
          <p:cNvSpPr>
            <a:spLocks noGrp="1"/>
          </p:cNvSpPr>
          <p:nvPr>
            <p:ph idx="1"/>
          </p:nvPr>
        </p:nvSpPr>
        <p:spPr/>
        <p:txBody>
          <a:bodyPr/>
          <a:lstStyle/>
          <a:p>
            <a:r>
              <a:rPr lang="en-US" b="0" i="0" dirty="0">
                <a:solidFill>
                  <a:srgbClr val="222635"/>
                </a:solidFill>
                <a:effectLst/>
                <a:latin typeface="Cambria" panose="02040503050406030204" pitchFamily="18" charset="0"/>
              </a:rPr>
              <a:t>Map each key to a pair whose first element is the original key, and whose second element is a random integer in some range.</a:t>
            </a:r>
          </a:p>
          <a:p>
            <a:r>
              <a:rPr lang="en-US" b="0" i="0" dirty="0">
                <a:solidFill>
                  <a:srgbClr val="222635"/>
                </a:solidFill>
                <a:effectLst/>
                <a:latin typeface="Cambria" panose="02040503050406030204" pitchFamily="18" charset="0"/>
              </a:rPr>
              <a:t>For very frequently occurring keys the range would be larger than for keys which occur with average or lower frequency.</a:t>
            </a:r>
            <a:endParaRPr lang="en-US" dirty="0"/>
          </a:p>
        </p:txBody>
      </p:sp>
      <p:sp>
        <p:nvSpPr>
          <p:cNvPr id="4" name="Slide Number Placeholder 3">
            <a:extLst>
              <a:ext uri="{FF2B5EF4-FFF2-40B4-BE49-F238E27FC236}">
                <a16:creationId xmlns:a16="http://schemas.microsoft.com/office/drawing/2014/main" id="{F131CA0C-43FB-4AFC-B43D-F8AF0AE4F527}"/>
              </a:ext>
            </a:extLst>
          </p:cNvPr>
          <p:cNvSpPr>
            <a:spLocks noGrp="1"/>
          </p:cNvSpPr>
          <p:nvPr>
            <p:ph type="sldNum" sz="quarter" idx="12"/>
          </p:nvPr>
        </p:nvSpPr>
        <p:spPr/>
        <p:txBody>
          <a:bodyPr/>
          <a:lstStyle/>
          <a:p>
            <a:fld id="{71BD4A25-22B2-48E3-9FC3-0D375F0F72AF}" type="slidenum">
              <a:rPr lang="en-US" smtClean="0"/>
              <a:t>26</a:t>
            </a:fld>
            <a:endParaRPr lang="en-US"/>
          </a:p>
        </p:txBody>
      </p:sp>
    </p:spTree>
    <p:extLst>
      <p:ext uri="{BB962C8B-B14F-4D97-AF65-F5344CB8AC3E}">
        <p14:creationId xmlns:p14="http://schemas.microsoft.com/office/powerpoint/2010/main" val="3077346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94CA5D-C22C-461F-8C0C-E0596DC4D9DD}"/>
              </a:ext>
            </a:extLst>
          </p:cNvPr>
          <p:cNvSpPr>
            <a:spLocks noGrp="1"/>
          </p:cNvSpPr>
          <p:nvPr>
            <p:ph type="title"/>
          </p:nvPr>
        </p:nvSpPr>
        <p:spPr>
          <a:xfrm>
            <a:off x="457200" y="274638"/>
            <a:ext cx="8229600" cy="868716"/>
          </a:xfrm>
        </p:spPr>
        <p:txBody>
          <a:bodyPr/>
          <a:lstStyle/>
          <a:p>
            <a:r>
              <a:rPr lang="en-US" dirty="0"/>
              <a:t>Adding Salt (Join Example)</a:t>
            </a:r>
          </a:p>
        </p:txBody>
      </p:sp>
      <p:sp>
        <p:nvSpPr>
          <p:cNvPr id="4" name="Slide Number Placeholder 3">
            <a:extLst>
              <a:ext uri="{FF2B5EF4-FFF2-40B4-BE49-F238E27FC236}">
                <a16:creationId xmlns:a16="http://schemas.microsoft.com/office/drawing/2014/main" id="{3453753B-B821-49D4-ADA6-0C3EF8E321F7}"/>
              </a:ext>
            </a:extLst>
          </p:cNvPr>
          <p:cNvSpPr>
            <a:spLocks noGrp="1"/>
          </p:cNvSpPr>
          <p:nvPr>
            <p:ph type="sldNum" sz="quarter" idx="12"/>
          </p:nvPr>
        </p:nvSpPr>
        <p:spPr/>
        <p:txBody>
          <a:bodyPr/>
          <a:lstStyle/>
          <a:p>
            <a:fld id="{71BD4A25-22B2-48E3-9FC3-0D375F0F72AF}" type="slidenum">
              <a:rPr lang="en-US" smtClean="0"/>
              <a:t>27</a:t>
            </a:fld>
            <a:endParaRPr lang="en-US"/>
          </a:p>
        </p:txBody>
      </p:sp>
      <p:sp>
        <p:nvSpPr>
          <p:cNvPr id="16" name="TextBox 15">
            <a:extLst>
              <a:ext uri="{FF2B5EF4-FFF2-40B4-BE49-F238E27FC236}">
                <a16:creationId xmlns:a16="http://schemas.microsoft.com/office/drawing/2014/main" id="{CD4A81EA-BFD8-4641-98D9-C2A074FC8011}"/>
              </a:ext>
            </a:extLst>
          </p:cNvPr>
          <p:cNvSpPr txBox="1"/>
          <p:nvPr/>
        </p:nvSpPr>
        <p:spPr>
          <a:xfrm>
            <a:off x="457200" y="1676400"/>
            <a:ext cx="3429000" cy="2862322"/>
          </a:xfrm>
          <a:prstGeom prst="rect">
            <a:avLst/>
          </a:prstGeom>
          <a:noFill/>
          <a:ln>
            <a:solidFill>
              <a:srgbClr val="3525AB"/>
            </a:solidFill>
          </a:ln>
        </p:spPr>
        <p:txBody>
          <a:bodyPr wrap="square">
            <a:spAutoFit/>
          </a:bodyPr>
          <a:lstStyle/>
          <a:p>
            <a:r>
              <a:rPr lang="en-US" b="1" u="sng" dirty="0"/>
              <a:t>Order Table</a:t>
            </a:r>
          </a:p>
          <a:p>
            <a:r>
              <a:rPr lang="en-US" dirty="0" err="1"/>
              <a:t>customerId</a:t>
            </a:r>
            <a:r>
              <a:rPr lang="en-US" dirty="0"/>
              <a:t>  </a:t>
            </a:r>
            <a:r>
              <a:rPr lang="en-US" dirty="0" err="1"/>
              <a:t>itemOrdered</a:t>
            </a:r>
            <a:r>
              <a:rPr lang="en-US" dirty="0"/>
              <a:t> Quantity </a:t>
            </a:r>
          </a:p>
          <a:p>
            <a:r>
              <a:rPr lang="en-US" dirty="0"/>
              <a:t>1001   	a-1         10</a:t>
            </a:r>
          </a:p>
          <a:p>
            <a:r>
              <a:rPr lang="en-US" dirty="0"/>
              <a:t>1001   	a-2         44</a:t>
            </a:r>
          </a:p>
          <a:p>
            <a:r>
              <a:rPr lang="en-US" dirty="0"/>
              <a:t>1001   	a-5         553</a:t>
            </a:r>
          </a:p>
          <a:p>
            <a:r>
              <a:rPr lang="en-US" dirty="0"/>
              <a:t>101  	a-1         2</a:t>
            </a:r>
          </a:p>
          <a:p>
            <a:r>
              <a:rPr lang="en-US" dirty="0"/>
              <a:t>101  	a-1         4</a:t>
            </a:r>
          </a:p>
          <a:p>
            <a:r>
              <a:rPr lang="en-US" dirty="0"/>
              <a:t>103  	a-1         2</a:t>
            </a:r>
          </a:p>
          <a:p>
            <a:r>
              <a:rPr lang="en-US" dirty="0"/>
              <a:t>1001   	a-5         553</a:t>
            </a:r>
          </a:p>
          <a:p>
            <a:r>
              <a:rPr lang="en-US" dirty="0"/>
              <a:t>102  	a-5         1</a:t>
            </a:r>
          </a:p>
        </p:txBody>
      </p:sp>
      <p:sp>
        <p:nvSpPr>
          <p:cNvPr id="25" name="TextBox 24">
            <a:extLst>
              <a:ext uri="{FF2B5EF4-FFF2-40B4-BE49-F238E27FC236}">
                <a16:creationId xmlns:a16="http://schemas.microsoft.com/office/drawing/2014/main" id="{3A0A11C5-91A2-4959-9EBD-E07A007FD7C8}"/>
              </a:ext>
            </a:extLst>
          </p:cNvPr>
          <p:cNvSpPr txBox="1"/>
          <p:nvPr/>
        </p:nvSpPr>
        <p:spPr>
          <a:xfrm>
            <a:off x="420414" y="4784586"/>
            <a:ext cx="3048000" cy="1754326"/>
          </a:xfrm>
          <a:prstGeom prst="rect">
            <a:avLst/>
          </a:prstGeom>
          <a:noFill/>
          <a:ln>
            <a:solidFill>
              <a:srgbClr val="3525AB"/>
            </a:solidFill>
          </a:ln>
        </p:spPr>
        <p:txBody>
          <a:bodyPr wrap="square">
            <a:spAutoFit/>
          </a:bodyPr>
          <a:lstStyle/>
          <a:p>
            <a:r>
              <a:rPr lang="en-US" b="1" u="sng" dirty="0"/>
              <a:t>Discount Table</a:t>
            </a:r>
          </a:p>
          <a:p>
            <a:r>
              <a:rPr lang="en-US" dirty="0" err="1"/>
              <a:t>customerId</a:t>
            </a:r>
            <a:r>
              <a:rPr lang="en-US" dirty="0"/>
              <a:t>  </a:t>
            </a:r>
            <a:r>
              <a:rPr lang="en-US" dirty="0" err="1"/>
              <a:t>discountPercent</a:t>
            </a:r>
            <a:endParaRPr lang="en-US" dirty="0"/>
          </a:p>
          <a:p>
            <a:r>
              <a:rPr lang="en-US" dirty="0"/>
              <a:t>1001   	.010</a:t>
            </a:r>
          </a:p>
          <a:p>
            <a:r>
              <a:rPr lang="en-US" dirty="0"/>
              <a:t>101  	.001</a:t>
            </a:r>
          </a:p>
          <a:p>
            <a:r>
              <a:rPr lang="en-US" dirty="0"/>
              <a:t>102  	.001</a:t>
            </a:r>
          </a:p>
          <a:p>
            <a:r>
              <a:rPr lang="en-US" dirty="0"/>
              <a:t>103  	.002</a:t>
            </a:r>
          </a:p>
        </p:txBody>
      </p:sp>
      <p:sp>
        <p:nvSpPr>
          <p:cNvPr id="26" name="TextBox 25">
            <a:extLst>
              <a:ext uri="{FF2B5EF4-FFF2-40B4-BE49-F238E27FC236}">
                <a16:creationId xmlns:a16="http://schemas.microsoft.com/office/drawing/2014/main" id="{360E4A45-711B-4F99-A1AB-E3DA9F55A903}"/>
              </a:ext>
            </a:extLst>
          </p:cNvPr>
          <p:cNvSpPr txBox="1"/>
          <p:nvPr/>
        </p:nvSpPr>
        <p:spPr>
          <a:xfrm>
            <a:off x="4457700" y="1550829"/>
            <a:ext cx="4191000" cy="2862322"/>
          </a:xfrm>
          <a:prstGeom prst="rect">
            <a:avLst/>
          </a:prstGeom>
          <a:noFill/>
          <a:ln>
            <a:solidFill>
              <a:srgbClr val="3525AB"/>
            </a:solidFill>
          </a:ln>
        </p:spPr>
        <p:txBody>
          <a:bodyPr wrap="square">
            <a:spAutoFit/>
          </a:bodyPr>
          <a:lstStyle/>
          <a:p>
            <a:r>
              <a:rPr lang="en-US" b="1" u="sng" dirty="0"/>
              <a:t>Order Table (added salt)</a:t>
            </a:r>
          </a:p>
          <a:p>
            <a:r>
              <a:rPr lang="en-US" dirty="0" err="1"/>
              <a:t>customerId</a:t>
            </a:r>
            <a:r>
              <a:rPr lang="en-US" dirty="0"/>
              <a:t>  salt 	</a:t>
            </a:r>
            <a:r>
              <a:rPr lang="en-US" dirty="0" err="1"/>
              <a:t>itemOrdered</a:t>
            </a:r>
            <a:r>
              <a:rPr lang="en-US" dirty="0"/>
              <a:t> Quantity </a:t>
            </a:r>
          </a:p>
          <a:p>
            <a:r>
              <a:rPr lang="en-US" dirty="0"/>
              <a:t>1001   	1	a-1         	10</a:t>
            </a:r>
          </a:p>
          <a:p>
            <a:r>
              <a:rPr lang="en-US" dirty="0"/>
              <a:t>1001   	2	a-2         	44</a:t>
            </a:r>
          </a:p>
          <a:p>
            <a:r>
              <a:rPr lang="en-US" dirty="0"/>
              <a:t>1001   	3	a-5         553</a:t>
            </a:r>
          </a:p>
          <a:p>
            <a:r>
              <a:rPr lang="en-US" dirty="0"/>
              <a:t>101  	1	a-1         2</a:t>
            </a:r>
          </a:p>
          <a:p>
            <a:r>
              <a:rPr lang="en-US" dirty="0"/>
              <a:t>101  	1	a-1         4</a:t>
            </a:r>
          </a:p>
          <a:p>
            <a:r>
              <a:rPr lang="en-US" dirty="0"/>
              <a:t>103  	1	a-1         2</a:t>
            </a:r>
          </a:p>
          <a:p>
            <a:r>
              <a:rPr lang="en-US" dirty="0"/>
              <a:t>1001   	3	a-5         553</a:t>
            </a:r>
          </a:p>
          <a:p>
            <a:r>
              <a:rPr lang="en-US" dirty="0"/>
              <a:t>102  	1	a-5         1</a:t>
            </a:r>
          </a:p>
        </p:txBody>
      </p:sp>
      <p:sp>
        <p:nvSpPr>
          <p:cNvPr id="27" name="TextBox 26">
            <a:extLst>
              <a:ext uri="{FF2B5EF4-FFF2-40B4-BE49-F238E27FC236}">
                <a16:creationId xmlns:a16="http://schemas.microsoft.com/office/drawing/2014/main" id="{9059269B-A556-4C3C-AE10-A0AB490D73DD}"/>
              </a:ext>
            </a:extLst>
          </p:cNvPr>
          <p:cNvSpPr txBox="1"/>
          <p:nvPr/>
        </p:nvSpPr>
        <p:spPr>
          <a:xfrm>
            <a:off x="4457700" y="4478592"/>
            <a:ext cx="4075386" cy="2308324"/>
          </a:xfrm>
          <a:prstGeom prst="rect">
            <a:avLst/>
          </a:prstGeom>
          <a:noFill/>
          <a:ln>
            <a:solidFill>
              <a:srgbClr val="3525AB"/>
            </a:solidFill>
          </a:ln>
        </p:spPr>
        <p:txBody>
          <a:bodyPr wrap="square">
            <a:spAutoFit/>
          </a:bodyPr>
          <a:lstStyle/>
          <a:p>
            <a:r>
              <a:rPr lang="en-US" b="1" u="sng" dirty="0"/>
              <a:t>Discount Table (added salt)</a:t>
            </a:r>
          </a:p>
          <a:p>
            <a:r>
              <a:rPr lang="en-US" dirty="0" err="1"/>
              <a:t>customerId</a:t>
            </a:r>
            <a:r>
              <a:rPr lang="en-US" dirty="0"/>
              <a:t>  salt	</a:t>
            </a:r>
            <a:r>
              <a:rPr lang="en-US" dirty="0" err="1"/>
              <a:t>discountPercent</a:t>
            </a:r>
            <a:endParaRPr lang="en-US" dirty="0"/>
          </a:p>
          <a:p>
            <a:pPr marL="342900" indent="-342900">
              <a:buAutoNum type="arabicPlain" startAt="1001"/>
            </a:pPr>
            <a:r>
              <a:rPr lang="en-US" dirty="0"/>
              <a:t> 	1	.010</a:t>
            </a:r>
          </a:p>
          <a:p>
            <a:pPr marL="342900" indent="-342900">
              <a:buAutoNum type="arabicPlain" startAt="1001"/>
            </a:pPr>
            <a:r>
              <a:rPr lang="en-US" dirty="0"/>
              <a:t> 	2	.010</a:t>
            </a:r>
          </a:p>
          <a:p>
            <a:pPr marL="342900" indent="-342900">
              <a:buAutoNum type="arabicPlain" startAt="1001"/>
            </a:pPr>
            <a:r>
              <a:rPr lang="en-US" dirty="0"/>
              <a:t> 	3	.010</a:t>
            </a:r>
          </a:p>
          <a:p>
            <a:r>
              <a:rPr lang="en-US" dirty="0"/>
              <a:t>101  	1	.001</a:t>
            </a:r>
          </a:p>
          <a:p>
            <a:r>
              <a:rPr lang="en-US" dirty="0"/>
              <a:t>102  	1	.001</a:t>
            </a:r>
          </a:p>
          <a:p>
            <a:r>
              <a:rPr lang="en-US" dirty="0"/>
              <a:t>103  	1	.002</a:t>
            </a:r>
          </a:p>
        </p:txBody>
      </p:sp>
    </p:spTree>
    <p:extLst>
      <p:ext uri="{BB962C8B-B14F-4D97-AF65-F5344CB8AC3E}">
        <p14:creationId xmlns:p14="http://schemas.microsoft.com/office/powerpoint/2010/main" val="1255928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223B2-101B-4A01-91AB-C94C50F2C17A}"/>
              </a:ext>
            </a:extLst>
          </p:cNvPr>
          <p:cNvSpPr>
            <a:spLocks noGrp="1"/>
          </p:cNvSpPr>
          <p:nvPr>
            <p:ph type="title"/>
          </p:nvPr>
        </p:nvSpPr>
        <p:spPr/>
        <p:txBody>
          <a:bodyPr/>
          <a:lstStyle/>
          <a:p>
            <a:r>
              <a:rPr lang="en-US" dirty="0"/>
              <a:t>Adding Salt (</a:t>
            </a:r>
            <a:r>
              <a:rPr lang="en-US" dirty="0" err="1"/>
              <a:t>groupBy</a:t>
            </a:r>
            <a:r>
              <a:rPr lang="en-US" dirty="0"/>
              <a:t>-aggregate)</a:t>
            </a:r>
          </a:p>
        </p:txBody>
      </p:sp>
      <p:sp>
        <p:nvSpPr>
          <p:cNvPr id="3" name="Slide Number Placeholder 2">
            <a:extLst>
              <a:ext uri="{FF2B5EF4-FFF2-40B4-BE49-F238E27FC236}">
                <a16:creationId xmlns:a16="http://schemas.microsoft.com/office/drawing/2014/main" id="{FE4A1FC7-D202-46CB-9151-FB5CCEB9EC3A}"/>
              </a:ext>
            </a:extLst>
          </p:cNvPr>
          <p:cNvSpPr>
            <a:spLocks noGrp="1"/>
          </p:cNvSpPr>
          <p:nvPr>
            <p:ph type="sldNum" sz="quarter" idx="12"/>
          </p:nvPr>
        </p:nvSpPr>
        <p:spPr/>
        <p:txBody>
          <a:bodyPr/>
          <a:lstStyle/>
          <a:p>
            <a:fld id="{71BD4A25-22B2-48E3-9FC3-0D375F0F72AF}" type="slidenum">
              <a:rPr lang="en-US" smtClean="0"/>
              <a:t>28</a:t>
            </a:fld>
            <a:endParaRPr lang="en-US"/>
          </a:p>
        </p:txBody>
      </p:sp>
      <p:sp>
        <p:nvSpPr>
          <p:cNvPr id="5" name="TextBox 4">
            <a:extLst>
              <a:ext uri="{FF2B5EF4-FFF2-40B4-BE49-F238E27FC236}">
                <a16:creationId xmlns:a16="http://schemas.microsoft.com/office/drawing/2014/main" id="{319741D6-303B-4D8C-A6AB-A716851356C8}"/>
              </a:ext>
            </a:extLst>
          </p:cNvPr>
          <p:cNvSpPr txBox="1"/>
          <p:nvPr/>
        </p:nvSpPr>
        <p:spPr>
          <a:xfrm>
            <a:off x="478221" y="4490020"/>
            <a:ext cx="7620000" cy="2031325"/>
          </a:xfrm>
          <a:prstGeom prst="rect">
            <a:avLst/>
          </a:prstGeom>
          <a:noFill/>
        </p:spPr>
        <p:txBody>
          <a:bodyPr wrap="square">
            <a:spAutoFit/>
          </a:bodyPr>
          <a:lstStyle/>
          <a:p>
            <a:r>
              <a:rPr lang="en-US" b="0" dirty="0">
                <a:solidFill>
                  <a:srgbClr val="000000"/>
                </a:solidFill>
                <a:effectLst/>
                <a:latin typeface="Courier New" panose="02070309020205020404" pitchFamily="49" charset="0"/>
              </a:rPr>
              <a:t>#With Salt</a:t>
            </a:r>
          </a:p>
          <a:p>
            <a:r>
              <a:rPr lang="en-US" b="0" dirty="0" err="1">
                <a:solidFill>
                  <a:srgbClr val="000000"/>
                </a:solidFill>
                <a:effectLst/>
                <a:latin typeface="Courier New" panose="02070309020205020404" pitchFamily="49" charset="0"/>
              </a:rPr>
              <a:t>df.withColumn</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"salt"</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func.rand</a:t>
            </a:r>
            <a:r>
              <a:rPr lang="en-US" b="0" dirty="0">
                <a:solidFill>
                  <a:srgbClr val="000000"/>
                </a:solidFill>
                <a:effectLst/>
                <a:latin typeface="Courier New" panose="02070309020205020404" pitchFamily="49" charset="0"/>
              </a:rPr>
              <a:t>() * n).cast(</a:t>
            </a:r>
            <a:r>
              <a:rPr lang="en-US" b="0" dirty="0">
                <a:solidFill>
                  <a:srgbClr val="A31515"/>
                </a:solidFill>
                <a:effectLst/>
                <a:latin typeface="Courier New" panose="02070309020205020404" pitchFamily="49" charset="0"/>
              </a:rPr>
              <a:t>"int"</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groupBy</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"salt"</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groupByFields</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agg</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func.</a:t>
            </a:r>
            <a:r>
              <a:rPr lang="en-US" b="0" dirty="0" err="1">
                <a:solidFill>
                  <a:srgbClr val="795E26"/>
                </a:solidFill>
                <a:effectLst/>
                <a:latin typeface="Courier New" panose="02070309020205020404" pitchFamily="49" charset="0"/>
              </a:rPr>
              <a:t>sum</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aggFields</a:t>
            </a:r>
            <a:r>
              <a:rPr lang="en-US" b="0" dirty="0">
                <a:solidFill>
                  <a:srgbClr val="000000"/>
                </a:solidFill>
                <a:effectLst/>
                <a:latin typeface="Courier New" panose="02070309020205020404" pitchFamily="49" charset="0"/>
              </a:rPr>
              <a:t>).alias(</a:t>
            </a:r>
            <a:r>
              <a:rPr lang="en-US" b="0" dirty="0">
                <a:solidFill>
                  <a:srgbClr val="A31515"/>
                </a:solidFill>
                <a:effectLst/>
                <a:latin typeface="Courier New" panose="02070309020205020404" pitchFamily="49" charset="0"/>
              </a:rPr>
              <a:t>'qty’</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groupBy</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groupByFields</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agg</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func.</a:t>
            </a:r>
            <a:r>
              <a:rPr lang="en-US" b="0" dirty="0" err="1">
                <a:solidFill>
                  <a:srgbClr val="795E26"/>
                </a:solidFill>
                <a:effectLst/>
                <a:latin typeface="Courier New" panose="02070309020205020404" pitchFamily="49" charset="0"/>
              </a:rPr>
              <a:t>sum</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aggFields</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.show()</a:t>
            </a:r>
          </a:p>
        </p:txBody>
      </p:sp>
      <p:sp>
        <p:nvSpPr>
          <p:cNvPr id="6" name="TextBox 5">
            <a:extLst>
              <a:ext uri="{FF2B5EF4-FFF2-40B4-BE49-F238E27FC236}">
                <a16:creationId xmlns:a16="http://schemas.microsoft.com/office/drawing/2014/main" id="{B772545B-6A2F-4AA4-8F62-771B31149B9A}"/>
              </a:ext>
            </a:extLst>
          </p:cNvPr>
          <p:cNvSpPr txBox="1"/>
          <p:nvPr/>
        </p:nvSpPr>
        <p:spPr>
          <a:xfrm>
            <a:off x="6269421" y="1417638"/>
            <a:ext cx="2438400" cy="2862322"/>
          </a:xfrm>
          <a:prstGeom prst="rect">
            <a:avLst/>
          </a:prstGeom>
          <a:noFill/>
          <a:ln>
            <a:solidFill>
              <a:srgbClr val="3525AB"/>
            </a:solidFill>
          </a:ln>
        </p:spPr>
        <p:txBody>
          <a:bodyPr wrap="square">
            <a:spAutoFit/>
          </a:bodyPr>
          <a:lstStyle/>
          <a:p>
            <a:r>
              <a:rPr lang="en-US" b="1" u="sng" dirty="0"/>
              <a:t>Order Table</a:t>
            </a:r>
          </a:p>
          <a:p>
            <a:r>
              <a:rPr lang="en-US" dirty="0"/>
              <a:t>Id  </a:t>
            </a:r>
            <a:r>
              <a:rPr lang="en-US" dirty="0" err="1"/>
              <a:t>itemOrdered</a:t>
            </a:r>
            <a:r>
              <a:rPr lang="en-US" dirty="0"/>
              <a:t>   qty </a:t>
            </a:r>
          </a:p>
          <a:p>
            <a:r>
              <a:rPr lang="en-US" dirty="0"/>
              <a:t>1001   	a-1         10</a:t>
            </a:r>
          </a:p>
          <a:p>
            <a:r>
              <a:rPr lang="en-US" dirty="0"/>
              <a:t>1001   	a-2         44</a:t>
            </a:r>
          </a:p>
          <a:p>
            <a:r>
              <a:rPr lang="en-US" dirty="0"/>
              <a:t>1001   	a-5         553</a:t>
            </a:r>
          </a:p>
          <a:p>
            <a:r>
              <a:rPr lang="en-US" dirty="0"/>
              <a:t>101  	a-1         2</a:t>
            </a:r>
          </a:p>
          <a:p>
            <a:r>
              <a:rPr lang="en-US" dirty="0"/>
              <a:t>101  	a-1         4</a:t>
            </a:r>
          </a:p>
          <a:p>
            <a:r>
              <a:rPr lang="en-US" dirty="0"/>
              <a:t>103  	a-1         2</a:t>
            </a:r>
          </a:p>
          <a:p>
            <a:r>
              <a:rPr lang="en-US" dirty="0"/>
              <a:t>1001   	a-5         553</a:t>
            </a:r>
          </a:p>
          <a:p>
            <a:r>
              <a:rPr lang="en-US" dirty="0"/>
              <a:t>102  	a-5         1</a:t>
            </a:r>
          </a:p>
        </p:txBody>
      </p:sp>
      <p:sp>
        <p:nvSpPr>
          <p:cNvPr id="7" name="TextBox 6">
            <a:extLst>
              <a:ext uri="{FF2B5EF4-FFF2-40B4-BE49-F238E27FC236}">
                <a16:creationId xmlns:a16="http://schemas.microsoft.com/office/drawing/2014/main" id="{5A72AC79-38E7-4305-96AE-75F3B4C9F190}"/>
              </a:ext>
            </a:extLst>
          </p:cNvPr>
          <p:cNvSpPr txBox="1"/>
          <p:nvPr/>
        </p:nvSpPr>
        <p:spPr>
          <a:xfrm>
            <a:off x="5029200" y="4228787"/>
            <a:ext cx="3962400" cy="400110"/>
          </a:xfrm>
          <a:prstGeom prst="rect">
            <a:avLst/>
          </a:prstGeom>
          <a:noFill/>
        </p:spPr>
        <p:txBody>
          <a:bodyPr wrap="square" rtlCol="0">
            <a:spAutoFit/>
          </a:bodyPr>
          <a:lstStyle/>
          <a:p>
            <a:r>
              <a:rPr lang="en-US" sz="2000" dirty="0"/>
              <a:t>Sum the quantity for  each customer</a:t>
            </a:r>
          </a:p>
        </p:txBody>
      </p:sp>
      <p:sp>
        <p:nvSpPr>
          <p:cNvPr id="9" name="TextBox 8">
            <a:extLst>
              <a:ext uri="{FF2B5EF4-FFF2-40B4-BE49-F238E27FC236}">
                <a16:creationId xmlns:a16="http://schemas.microsoft.com/office/drawing/2014/main" id="{1B256114-4393-4ACE-8FDF-EC257E30399D}"/>
              </a:ext>
            </a:extLst>
          </p:cNvPr>
          <p:cNvSpPr txBox="1"/>
          <p:nvPr/>
        </p:nvSpPr>
        <p:spPr>
          <a:xfrm>
            <a:off x="444062" y="1627698"/>
            <a:ext cx="5715000" cy="2585323"/>
          </a:xfrm>
          <a:prstGeom prst="rect">
            <a:avLst/>
          </a:prstGeom>
          <a:noFill/>
        </p:spPr>
        <p:txBody>
          <a:bodyPr wrap="square">
            <a:spAutoFit/>
          </a:bodyPr>
          <a:lstStyle/>
          <a:p>
            <a:r>
              <a:rPr lang="en-US" b="0" dirty="0">
                <a:solidFill>
                  <a:srgbClr val="AF00DB"/>
                </a:solidFill>
                <a:effectLst/>
                <a:latin typeface="Courier New" panose="02070309020205020404" pitchFamily="49" charset="0"/>
              </a:rPr>
              <a:t>import</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pyspark.sql.functions</a:t>
            </a:r>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as</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func</a:t>
            </a:r>
            <a:endParaRPr lang="en-US" b="0" dirty="0">
              <a:solidFill>
                <a:srgbClr val="000000"/>
              </a:solidFill>
              <a:effectLst/>
              <a:latin typeface="Courier New" panose="02070309020205020404" pitchFamily="49" charset="0"/>
            </a:endParaRPr>
          </a:p>
          <a:p>
            <a:r>
              <a:rPr lang="en-US" b="0" dirty="0" err="1">
                <a:solidFill>
                  <a:srgbClr val="000000"/>
                </a:solidFill>
                <a:effectLst/>
                <a:latin typeface="Courier New" panose="02070309020205020404" pitchFamily="49" charset="0"/>
              </a:rPr>
              <a:t>groupByFields</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"id"</a:t>
            </a:r>
            <a:endParaRPr lang="en-US" b="0" dirty="0">
              <a:solidFill>
                <a:srgbClr val="000000"/>
              </a:solidFill>
              <a:effectLst/>
              <a:latin typeface="Courier New" panose="02070309020205020404" pitchFamily="49" charset="0"/>
            </a:endParaRPr>
          </a:p>
          <a:p>
            <a:r>
              <a:rPr lang="en-US" b="0" dirty="0" err="1">
                <a:solidFill>
                  <a:srgbClr val="000000"/>
                </a:solidFill>
                <a:effectLst/>
                <a:latin typeface="Courier New" panose="02070309020205020404" pitchFamily="49" charset="0"/>
              </a:rPr>
              <a:t>aggFields</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"qty"</a:t>
            </a:r>
            <a:endParaRPr lang="en-US" b="0" dirty="0">
              <a:solidFill>
                <a:srgbClr val="000000"/>
              </a:solidFill>
              <a:effectLst/>
              <a:latin typeface="Courier New" panose="02070309020205020404" pitchFamily="49" charset="0"/>
            </a:endParaRPr>
          </a:p>
          <a:p>
            <a:r>
              <a:rPr lang="en-US" b="0" dirty="0">
                <a:solidFill>
                  <a:srgbClr val="000000"/>
                </a:solidFill>
                <a:effectLst/>
                <a:latin typeface="Courier New" panose="02070309020205020404" pitchFamily="49" charset="0"/>
              </a:rPr>
              <a:t>n=</a:t>
            </a:r>
            <a:r>
              <a:rPr lang="en-US" b="0" dirty="0">
                <a:solidFill>
                  <a:srgbClr val="09885A"/>
                </a:solidFill>
                <a:effectLst/>
                <a:latin typeface="Courier New" panose="02070309020205020404" pitchFamily="49" charset="0"/>
              </a:rPr>
              <a:t>3</a:t>
            </a:r>
            <a:endParaRPr lang="en-US" b="0" dirty="0">
              <a:solidFill>
                <a:srgbClr val="000000"/>
              </a:solidFill>
              <a:effectLst/>
              <a:latin typeface="Courier New" panose="02070309020205020404" pitchFamily="49" charset="0"/>
            </a:endParaRPr>
          </a:p>
          <a:p>
            <a:endParaRPr lang="en-US" b="0" dirty="0">
              <a:solidFill>
                <a:srgbClr val="000000"/>
              </a:solidFill>
              <a:effectLst/>
              <a:latin typeface="Courier New" panose="02070309020205020404" pitchFamily="49" charset="0"/>
            </a:endParaRPr>
          </a:p>
          <a:p>
            <a:r>
              <a:rPr lang="en-US" dirty="0">
                <a:solidFill>
                  <a:srgbClr val="000000"/>
                </a:solidFill>
                <a:latin typeface="Courier New" panose="02070309020205020404" pitchFamily="49" charset="0"/>
              </a:rPr>
              <a:t>#Without Salt</a:t>
            </a:r>
            <a:endParaRPr lang="en-US" b="0" dirty="0">
              <a:solidFill>
                <a:srgbClr val="000000"/>
              </a:solidFill>
              <a:effectLst/>
              <a:latin typeface="Courier New" panose="02070309020205020404" pitchFamily="49" charset="0"/>
            </a:endParaRPr>
          </a:p>
          <a:p>
            <a:r>
              <a:rPr lang="en-US" b="0" dirty="0" err="1">
                <a:solidFill>
                  <a:srgbClr val="000000"/>
                </a:solidFill>
                <a:effectLst/>
                <a:latin typeface="Courier New" panose="02070309020205020404" pitchFamily="49" charset="0"/>
              </a:rPr>
              <a:t>df.groupBy</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groupByFields</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agg</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func.</a:t>
            </a:r>
            <a:r>
              <a:rPr lang="en-US" b="0" dirty="0" err="1">
                <a:solidFill>
                  <a:srgbClr val="795E26"/>
                </a:solidFill>
                <a:effectLst/>
                <a:latin typeface="Courier New" panose="02070309020205020404" pitchFamily="49" charset="0"/>
              </a:rPr>
              <a:t>sum</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aggFields</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.show()</a:t>
            </a:r>
          </a:p>
        </p:txBody>
      </p:sp>
    </p:spTree>
    <p:extLst>
      <p:ext uri="{BB962C8B-B14F-4D97-AF65-F5344CB8AC3E}">
        <p14:creationId xmlns:p14="http://schemas.microsoft.com/office/powerpoint/2010/main" val="3851653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BD7E2-52B1-4F42-8FFA-4E5D5895D198}"/>
              </a:ext>
            </a:extLst>
          </p:cNvPr>
          <p:cNvSpPr>
            <a:spLocks noGrp="1"/>
          </p:cNvSpPr>
          <p:nvPr>
            <p:ph type="title"/>
          </p:nvPr>
        </p:nvSpPr>
        <p:spPr/>
        <p:txBody>
          <a:bodyPr/>
          <a:lstStyle/>
          <a:p>
            <a:r>
              <a:rPr lang="en-US" dirty="0" err="1"/>
              <a:t>reduceByKey</a:t>
            </a:r>
            <a:r>
              <a:rPr lang="en-US" dirty="0"/>
              <a:t> vs </a:t>
            </a:r>
            <a:r>
              <a:rPr lang="en-US" dirty="0" err="1"/>
              <a:t>groupByKey</a:t>
            </a:r>
            <a:endParaRPr lang="en-US" dirty="0"/>
          </a:p>
        </p:txBody>
      </p:sp>
      <p:sp>
        <p:nvSpPr>
          <p:cNvPr id="3" name="Slide Number Placeholder 2">
            <a:extLst>
              <a:ext uri="{FF2B5EF4-FFF2-40B4-BE49-F238E27FC236}">
                <a16:creationId xmlns:a16="http://schemas.microsoft.com/office/drawing/2014/main" id="{C4FE27A0-66E9-41B8-BEA0-A81077732DA1}"/>
              </a:ext>
            </a:extLst>
          </p:cNvPr>
          <p:cNvSpPr>
            <a:spLocks noGrp="1"/>
          </p:cNvSpPr>
          <p:nvPr>
            <p:ph type="sldNum" sz="quarter" idx="12"/>
          </p:nvPr>
        </p:nvSpPr>
        <p:spPr/>
        <p:txBody>
          <a:bodyPr/>
          <a:lstStyle/>
          <a:p>
            <a:fld id="{71BD4A25-22B2-48E3-9FC3-0D375F0F72AF}" type="slidenum">
              <a:rPr lang="en-US" smtClean="0"/>
              <a:t>29</a:t>
            </a:fld>
            <a:endParaRPr lang="en-US"/>
          </a:p>
        </p:txBody>
      </p:sp>
      <p:pic>
        <p:nvPicPr>
          <p:cNvPr id="18434" name="Picture 2" descr="ReduceByKey">
            <a:extLst>
              <a:ext uri="{FF2B5EF4-FFF2-40B4-BE49-F238E27FC236}">
                <a16:creationId xmlns:a16="http://schemas.microsoft.com/office/drawing/2014/main" id="{B340F759-3335-4822-8C1A-A500C1B8F6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43000"/>
            <a:ext cx="4572000" cy="3175000"/>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GroupByKey">
            <a:extLst>
              <a:ext uri="{FF2B5EF4-FFF2-40B4-BE49-F238E27FC236}">
                <a16:creationId xmlns:a16="http://schemas.microsoft.com/office/drawing/2014/main" id="{0B3E4FF7-1C4F-493D-95A3-FAF09D4DC7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0050" y="3073072"/>
            <a:ext cx="4686300" cy="325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748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868362"/>
          </a:xfrm>
        </p:spPr>
        <p:txBody>
          <a:bodyPr/>
          <a:lstStyle/>
          <a:p>
            <a:r>
              <a:rPr lang="en-US" dirty="0"/>
              <a:t>Hadoop Echo System</a:t>
            </a:r>
          </a:p>
        </p:txBody>
      </p:sp>
      <p:sp>
        <p:nvSpPr>
          <p:cNvPr id="4" name="Slide Number Placeholder 3"/>
          <p:cNvSpPr>
            <a:spLocks noGrp="1"/>
          </p:cNvSpPr>
          <p:nvPr>
            <p:ph type="sldNum" sz="quarter" idx="12"/>
          </p:nvPr>
        </p:nvSpPr>
        <p:spPr/>
        <p:txBody>
          <a:bodyPr/>
          <a:lstStyle/>
          <a:p>
            <a:fld id="{71BD4A25-22B2-48E3-9FC3-0D375F0F72AF}" type="slidenum">
              <a:rPr lang="en-US" smtClean="0"/>
              <a:t>3</a:t>
            </a:fld>
            <a:endParaRPr lang="en-US"/>
          </a:p>
        </p:txBody>
      </p:sp>
      <p:pic>
        <p:nvPicPr>
          <p:cNvPr id="2050" name="Picture 2" descr="Image result for cloudera hadoop ecosystem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66800"/>
            <a:ext cx="7391400" cy="5497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637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0644E-E7A0-439C-8C59-BA0200BA4CA4}"/>
              </a:ext>
            </a:extLst>
          </p:cNvPr>
          <p:cNvSpPr>
            <a:spLocks noGrp="1"/>
          </p:cNvSpPr>
          <p:nvPr>
            <p:ph type="title"/>
          </p:nvPr>
        </p:nvSpPr>
        <p:spPr/>
        <p:txBody>
          <a:bodyPr/>
          <a:lstStyle/>
          <a:p>
            <a:r>
              <a:rPr lang="en-US" dirty="0" err="1"/>
              <a:t>treeReduce</a:t>
            </a:r>
            <a:r>
              <a:rPr lang="en-US" dirty="0"/>
              <a:t> and </a:t>
            </a:r>
            <a:r>
              <a:rPr lang="en-US" dirty="0" err="1"/>
              <a:t>treeAggregate</a:t>
            </a:r>
            <a:endParaRPr lang="en-US" dirty="0"/>
          </a:p>
        </p:txBody>
      </p:sp>
      <p:sp>
        <p:nvSpPr>
          <p:cNvPr id="3" name="Slide Number Placeholder 2">
            <a:extLst>
              <a:ext uri="{FF2B5EF4-FFF2-40B4-BE49-F238E27FC236}">
                <a16:creationId xmlns:a16="http://schemas.microsoft.com/office/drawing/2014/main" id="{84C7C662-A040-4E72-8C9A-442362030115}"/>
              </a:ext>
            </a:extLst>
          </p:cNvPr>
          <p:cNvSpPr>
            <a:spLocks noGrp="1"/>
          </p:cNvSpPr>
          <p:nvPr>
            <p:ph type="sldNum" sz="quarter" idx="12"/>
          </p:nvPr>
        </p:nvSpPr>
        <p:spPr/>
        <p:txBody>
          <a:bodyPr/>
          <a:lstStyle/>
          <a:p>
            <a:fld id="{71BD4A25-22B2-48E3-9FC3-0D375F0F72AF}" type="slidenum">
              <a:rPr lang="en-US" smtClean="0"/>
              <a:t>30</a:t>
            </a:fld>
            <a:endParaRPr lang="en-US"/>
          </a:p>
        </p:txBody>
      </p:sp>
      <p:pic>
        <p:nvPicPr>
          <p:cNvPr id="6" name="Picture 5">
            <a:extLst>
              <a:ext uri="{FF2B5EF4-FFF2-40B4-BE49-F238E27FC236}">
                <a16:creationId xmlns:a16="http://schemas.microsoft.com/office/drawing/2014/main" id="{C2FBF2DD-D6A1-42EA-9CCD-C55F61B78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310" y="1636712"/>
            <a:ext cx="8001000" cy="4500563"/>
          </a:xfrm>
          <a:prstGeom prst="rect">
            <a:avLst/>
          </a:prstGeom>
        </p:spPr>
      </p:pic>
    </p:spTree>
    <p:extLst>
      <p:ext uri="{BB962C8B-B14F-4D97-AF65-F5344CB8AC3E}">
        <p14:creationId xmlns:p14="http://schemas.microsoft.com/office/powerpoint/2010/main" val="2526129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3FA01-DE4A-4506-8B14-5FB6FD3FE157}"/>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CF636F8A-14F3-4A80-8C26-94BD3F68A56B}"/>
              </a:ext>
            </a:extLst>
          </p:cNvPr>
          <p:cNvSpPr>
            <a:spLocks noGrp="1"/>
          </p:cNvSpPr>
          <p:nvPr>
            <p:ph sz="half" idx="1"/>
          </p:nvPr>
        </p:nvSpPr>
        <p:spPr/>
        <p:txBody>
          <a:bodyPr/>
          <a:lstStyle/>
          <a:p>
            <a:r>
              <a:rPr lang="en-US" dirty="0"/>
              <a:t>Hadoop</a:t>
            </a:r>
          </a:p>
          <a:p>
            <a:pPr lvl="1"/>
            <a:r>
              <a:rPr lang="en-US" dirty="0"/>
              <a:t>HDFS</a:t>
            </a:r>
          </a:p>
          <a:p>
            <a:pPr lvl="1"/>
            <a:r>
              <a:rPr lang="en-US" dirty="0"/>
              <a:t>YARN</a:t>
            </a:r>
          </a:p>
          <a:p>
            <a:pPr lvl="1"/>
            <a:r>
              <a:rPr lang="en-US" dirty="0"/>
              <a:t>Hive</a:t>
            </a:r>
          </a:p>
          <a:p>
            <a:pPr lvl="1"/>
            <a:r>
              <a:rPr lang="en-US" dirty="0"/>
              <a:t>Sqoop</a:t>
            </a:r>
          </a:p>
          <a:p>
            <a:pPr lvl="1"/>
            <a:r>
              <a:rPr lang="en-US" dirty="0"/>
              <a:t>HBase</a:t>
            </a:r>
          </a:p>
        </p:txBody>
      </p:sp>
      <p:sp>
        <p:nvSpPr>
          <p:cNvPr id="5" name="Content Placeholder 4">
            <a:extLst>
              <a:ext uri="{FF2B5EF4-FFF2-40B4-BE49-F238E27FC236}">
                <a16:creationId xmlns:a16="http://schemas.microsoft.com/office/drawing/2014/main" id="{86529055-052D-4A14-842A-7212DD4E02AE}"/>
              </a:ext>
            </a:extLst>
          </p:cNvPr>
          <p:cNvSpPr>
            <a:spLocks noGrp="1"/>
          </p:cNvSpPr>
          <p:nvPr>
            <p:ph sz="half" idx="2"/>
          </p:nvPr>
        </p:nvSpPr>
        <p:spPr/>
        <p:txBody>
          <a:bodyPr/>
          <a:lstStyle/>
          <a:p>
            <a:r>
              <a:rPr lang="en-US" dirty="0"/>
              <a:t>Spark</a:t>
            </a:r>
          </a:p>
          <a:p>
            <a:pPr lvl="1"/>
            <a:r>
              <a:rPr lang="en-US" dirty="0"/>
              <a:t>Core/RDD</a:t>
            </a:r>
          </a:p>
          <a:p>
            <a:pPr lvl="1"/>
            <a:r>
              <a:rPr lang="en-US" dirty="0" err="1"/>
              <a:t>Dataframe</a:t>
            </a:r>
            <a:endParaRPr lang="en-US" dirty="0"/>
          </a:p>
          <a:p>
            <a:pPr lvl="1"/>
            <a:r>
              <a:rPr lang="en-US" dirty="0" err="1"/>
              <a:t>MLlib</a:t>
            </a:r>
            <a:endParaRPr lang="en-US" dirty="0"/>
          </a:p>
          <a:p>
            <a:pPr lvl="1"/>
            <a:r>
              <a:rPr lang="en-US" dirty="0"/>
              <a:t>Spark Streaming</a:t>
            </a:r>
          </a:p>
          <a:p>
            <a:pPr lvl="1"/>
            <a:endParaRPr lang="en-US" dirty="0"/>
          </a:p>
        </p:txBody>
      </p:sp>
      <p:sp>
        <p:nvSpPr>
          <p:cNvPr id="3" name="Slide Number Placeholder 2">
            <a:extLst>
              <a:ext uri="{FF2B5EF4-FFF2-40B4-BE49-F238E27FC236}">
                <a16:creationId xmlns:a16="http://schemas.microsoft.com/office/drawing/2014/main" id="{F6418C20-A68A-44B8-8F42-62A170928445}"/>
              </a:ext>
            </a:extLst>
          </p:cNvPr>
          <p:cNvSpPr>
            <a:spLocks noGrp="1"/>
          </p:cNvSpPr>
          <p:nvPr>
            <p:ph type="sldNum" sz="quarter" idx="12"/>
          </p:nvPr>
        </p:nvSpPr>
        <p:spPr/>
        <p:txBody>
          <a:bodyPr/>
          <a:lstStyle/>
          <a:p>
            <a:fld id="{71BD4A25-22B2-48E3-9FC3-0D375F0F72AF}" type="slidenum">
              <a:rPr lang="en-US" smtClean="0"/>
              <a:t>31</a:t>
            </a:fld>
            <a:endParaRPr lang="en-US"/>
          </a:p>
        </p:txBody>
      </p:sp>
    </p:spTree>
    <p:extLst>
      <p:ext uri="{BB962C8B-B14F-4D97-AF65-F5344CB8AC3E}">
        <p14:creationId xmlns:p14="http://schemas.microsoft.com/office/powerpoint/2010/main" val="3740285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Hadoop Echo System</a:t>
            </a:r>
          </a:p>
        </p:txBody>
      </p:sp>
      <p:sp>
        <p:nvSpPr>
          <p:cNvPr id="5" name="Content Placeholder 4"/>
          <p:cNvSpPr>
            <a:spLocks noGrp="1"/>
          </p:cNvSpPr>
          <p:nvPr>
            <p:ph idx="1"/>
          </p:nvPr>
        </p:nvSpPr>
        <p:spPr>
          <a:xfrm>
            <a:off x="457200" y="1600200"/>
            <a:ext cx="8229600" cy="4724400"/>
          </a:xfrm>
        </p:spPr>
        <p:txBody>
          <a:bodyPr>
            <a:normAutofit fontScale="70000" lnSpcReduction="20000"/>
          </a:bodyPr>
          <a:lstStyle/>
          <a:p>
            <a:r>
              <a:rPr lang="en-US" b="1" dirty="0"/>
              <a:t>YARN: </a:t>
            </a:r>
            <a:r>
              <a:rPr lang="en-US" dirty="0"/>
              <a:t>Yet Another Resource Negotiator aka MapReduce V2. Its a framework for job scheduling and managing resources on cluster.  </a:t>
            </a:r>
          </a:p>
          <a:p>
            <a:r>
              <a:rPr lang="en-US" b="1" dirty="0"/>
              <a:t>Flume: </a:t>
            </a:r>
            <a:r>
              <a:rPr lang="en-US" dirty="0"/>
              <a:t>Its a tool or service that is used for aggregating, collecting and moving large amount of log data in and out of Hadoop. </a:t>
            </a:r>
          </a:p>
          <a:p>
            <a:r>
              <a:rPr lang="en-US" b="1" dirty="0"/>
              <a:t>Zookeeper</a:t>
            </a:r>
            <a:r>
              <a:rPr lang="en-US" dirty="0"/>
              <a:t>: Its a framework that enables highly reliable distributed coordination of nodes in the cluster.</a:t>
            </a:r>
          </a:p>
          <a:p>
            <a:r>
              <a:rPr lang="en-US" b="1" dirty="0" err="1"/>
              <a:t>Sqoop</a:t>
            </a:r>
            <a:r>
              <a:rPr lang="en-US" b="1" dirty="0"/>
              <a:t>:</a:t>
            </a:r>
            <a:r>
              <a:rPr lang="en-US" dirty="0"/>
              <a:t> “SQL-to-Hadoop” or </a:t>
            </a:r>
            <a:r>
              <a:rPr lang="en-US" dirty="0" err="1"/>
              <a:t>Sqoop</a:t>
            </a:r>
            <a:r>
              <a:rPr lang="en-US" dirty="0"/>
              <a:t> is a tool for efficient transfer between Hadoop and structured data sources </a:t>
            </a:r>
            <a:r>
              <a:rPr lang="en-US" dirty="0" err="1"/>
              <a:t>i.e</a:t>
            </a:r>
            <a:r>
              <a:rPr lang="en-US" dirty="0"/>
              <a:t> Relational Database or other Hadoop data stores, e.g. Hive or </a:t>
            </a:r>
            <a:r>
              <a:rPr lang="en-US" dirty="0" err="1"/>
              <a:t>HBase</a:t>
            </a:r>
            <a:r>
              <a:rPr lang="en-US" dirty="0"/>
              <a:t>. </a:t>
            </a:r>
          </a:p>
          <a:p>
            <a:r>
              <a:rPr lang="en-US" b="1" dirty="0" err="1"/>
              <a:t>Oozie</a:t>
            </a:r>
            <a:r>
              <a:rPr lang="en-US" b="1" dirty="0"/>
              <a:t>: </a:t>
            </a:r>
            <a:r>
              <a:rPr lang="en-US" dirty="0"/>
              <a:t>Workflow scheduler system to manage Hadoop jobs. The jobs may include non MapReduce jobs. </a:t>
            </a:r>
          </a:p>
          <a:p>
            <a:r>
              <a:rPr lang="en-US" dirty="0"/>
              <a:t> </a:t>
            </a:r>
            <a:r>
              <a:rPr lang="en-US" b="1" dirty="0" err="1"/>
              <a:t>Amabri</a:t>
            </a:r>
            <a:r>
              <a:rPr lang="en-US" b="1" dirty="0"/>
              <a:t>/Cloudera Manager: </a:t>
            </a:r>
            <a:r>
              <a:rPr lang="en-US" dirty="0"/>
              <a:t>This component of Hadoop ecosystem is used for provisioning, managing and monitoring the </a:t>
            </a:r>
            <a:r>
              <a:rPr lang="en-US" dirty="0" err="1"/>
              <a:t>hadoop</a:t>
            </a:r>
            <a:r>
              <a:rPr lang="en-US" dirty="0"/>
              <a:t> cluster.</a:t>
            </a:r>
          </a:p>
        </p:txBody>
      </p:sp>
      <p:sp>
        <p:nvSpPr>
          <p:cNvPr id="2" name="Slide Number Placeholder 1"/>
          <p:cNvSpPr>
            <a:spLocks noGrp="1"/>
          </p:cNvSpPr>
          <p:nvPr>
            <p:ph type="sldNum" sz="quarter" idx="12"/>
          </p:nvPr>
        </p:nvSpPr>
        <p:spPr/>
        <p:txBody>
          <a:bodyPr/>
          <a:lstStyle/>
          <a:p>
            <a:fld id="{71BD4A25-22B2-48E3-9FC3-0D375F0F72AF}" type="slidenum">
              <a:rPr lang="en-US" smtClean="0"/>
              <a:t>4</a:t>
            </a:fld>
            <a:endParaRPr lang="en-US"/>
          </a:p>
        </p:txBody>
      </p:sp>
    </p:spTree>
    <p:extLst>
      <p:ext uri="{BB962C8B-B14F-4D97-AF65-F5344CB8AC3E}">
        <p14:creationId xmlns:p14="http://schemas.microsoft.com/office/powerpoint/2010/main" val="673466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Hadoop Echo System</a:t>
            </a:r>
          </a:p>
        </p:txBody>
      </p:sp>
      <p:sp>
        <p:nvSpPr>
          <p:cNvPr id="3" name="Content Placeholder 2"/>
          <p:cNvSpPr>
            <a:spLocks noGrp="1"/>
          </p:cNvSpPr>
          <p:nvPr>
            <p:ph idx="1"/>
          </p:nvPr>
        </p:nvSpPr>
        <p:spPr/>
        <p:txBody>
          <a:bodyPr>
            <a:normAutofit fontScale="85000" lnSpcReduction="10000"/>
          </a:bodyPr>
          <a:lstStyle/>
          <a:p>
            <a:r>
              <a:rPr lang="en-US" b="1" dirty="0"/>
              <a:t>Hive</a:t>
            </a:r>
            <a:r>
              <a:rPr lang="en-US" dirty="0"/>
              <a:t>: Hive is an open-source data warehouse system for querying and analyzing large datasets stored in Hadoop files. </a:t>
            </a:r>
          </a:p>
          <a:p>
            <a:r>
              <a:rPr lang="en-US" b="1" dirty="0" err="1"/>
              <a:t>HBase</a:t>
            </a:r>
            <a:r>
              <a:rPr lang="en-US" b="1" dirty="0"/>
              <a:t>:</a:t>
            </a:r>
            <a:r>
              <a:rPr lang="en-US" dirty="0"/>
              <a:t> Its a column-oriented non-relational database management system that runs on top of HDFS.</a:t>
            </a:r>
          </a:p>
          <a:p>
            <a:r>
              <a:rPr lang="en-US" b="1" dirty="0"/>
              <a:t>Pig: </a:t>
            </a:r>
            <a:r>
              <a:rPr lang="en-US" dirty="0"/>
              <a:t>Initially developed at Yahoo!, Pig is a framework consisting of high-level scripting language </a:t>
            </a:r>
            <a:r>
              <a:rPr lang="en-US" dirty="0" err="1"/>
              <a:t>i.e</a:t>
            </a:r>
            <a:r>
              <a:rPr lang="en-US" dirty="0"/>
              <a:t> Pig Latin along with a run time environment to which allows user to run MapReduce on </a:t>
            </a:r>
            <a:r>
              <a:rPr lang="en-US" dirty="0" err="1"/>
              <a:t>hadoop</a:t>
            </a:r>
            <a:r>
              <a:rPr lang="en-US" dirty="0"/>
              <a:t> cluster.</a:t>
            </a:r>
            <a:r>
              <a:rPr lang="en-US" b="1" dirty="0"/>
              <a:t> </a:t>
            </a:r>
          </a:p>
          <a:p>
            <a:r>
              <a:rPr lang="en-US" b="1" dirty="0"/>
              <a:t>Mahout: </a:t>
            </a:r>
            <a:r>
              <a:rPr lang="en-US" dirty="0"/>
              <a:t>Mahout is a scalable machine learning and data mining library.</a:t>
            </a:r>
          </a:p>
          <a:p>
            <a:endParaRPr lang="en-US" b="1" dirty="0"/>
          </a:p>
          <a:p>
            <a:endParaRPr lang="en-US" dirty="0"/>
          </a:p>
        </p:txBody>
      </p:sp>
      <p:sp>
        <p:nvSpPr>
          <p:cNvPr id="4" name="Slide Number Placeholder 3"/>
          <p:cNvSpPr>
            <a:spLocks noGrp="1"/>
          </p:cNvSpPr>
          <p:nvPr>
            <p:ph type="sldNum" sz="quarter" idx="12"/>
          </p:nvPr>
        </p:nvSpPr>
        <p:spPr/>
        <p:txBody>
          <a:bodyPr/>
          <a:lstStyle/>
          <a:p>
            <a:fld id="{71BD4A25-22B2-48E3-9FC3-0D375F0F72AF}" type="slidenum">
              <a:rPr lang="en-US" smtClean="0"/>
              <a:t>5</a:t>
            </a:fld>
            <a:endParaRPr lang="en-US"/>
          </a:p>
        </p:txBody>
      </p:sp>
    </p:spTree>
    <p:extLst>
      <p:ext uri="{BB962C8B-B14F-4D97-AF65-F5344CB8AC3E}">
        <p14:creationId xmlns:p14="http://schemas.microsoft.com/office/powerpoint/2010/main" val="1804832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625B6-6A71-48CC-871B-97FA502A1580}"/>
              </a:ext>
            </a:extLst>
          </p:cNvPr>
          <p:cNvSpPr>
            <a:spLocks noGrp="1"/>
          </p:cNvSpPr>
          <p:nvPr>
            <p:ph type="title"/>
          </p:nvPr>
        </p:nvSpPr>
        <p:spPr>
          <a:xfrm>
            <a:off x="457200" y="274638"/>
            <a:ext cx="8229600" cy="1143000"/>
          </a:xfrm>
        </p:spPr>
        <p:txBody>
          <a:bodyPr/>
          <a:lstStyle/>
          <a:p>
            <a:r>
              <a:rPr lang="en-US" dirty="0"/>
              <a:t>Managing HDFS</a:t>
            </a:r>
          </a:p>
        </p:txBody>
      </p:sp>
      <p:sp>
        <p:nvSpPr>
          <p:cNvPr id="3" name="Content Placeholder 2">
            <a:extLst>
              <a:ext uri="{FF2B5EF4-FFF2-40B4-BE49-F238E27FC236}">
                <a16:creationId xmlns:a16="http://schemas.microsoft.com/office/drawing/2014/main" id="{CA32C657-116C-470F-8693-A6748D8BC02A}"/>
              </a:ext>
            </a:extLst>
          </p:cNvPr>
          <p:cNvSpPr>
            <a:spLocks noGrp="1"/>
          </p:cNvSpPr>
          <p:nvPr>
            <p:ph idx="1"/>
          </p:nvPr>
        </p:nvSpPr>
        <p:spPr>
          <a:xfrm>
            <a:off x="457200" y="1600200"/>
            <a:ext cx="8229600" cy="4525963"/>
          </a:xfrm>
        </p:spPr>
        <p:txBody>
          <a:bodyPr>
            <a:normAutofit fontScale="70000" lnSpcReduction="20000"/>
          </a:bodyPr>
          <a:lstStyle/>
          <a:p>
            <a:r>
              <a:rPr lang="en-US" sz="3100" dirty="0"/>
              <a:t>RAID should not be used with Hadoop HDFS (Why?)</a:t>
            </a:r>
          </a:p>
          <a:p>
            <a:pPr marL="0" indent="0">
              <a:buNone/>
            </a:pPr>
            <a:endParaRPr lang="en-US" dirty="0"/>
          </a:p>
          <a:p>
            <a:r>
              <a:rPr lang="en-US" dirty="0"/>
              <a:t>Creating User (Home) Directories</a:t>
            </a:r>
          </a:p>
          <a:p>
            <a:pPr marL="0" indent="0">
              <a:buNone/>
            </a:pPr>
            <a:r>
              <a:rPr lang="en-US" dirty="0"/>
              <a:t>	% </a:t>
            </a:r>
            <a:r>
              <a:rPr lang="en-US" dirty="0" err="1"/>
              <a:t>hadoop</a:t>
            </a:r>
            <a:r>
              <a:rPr lang="en-US" dirty="0"/>
              <a:t> fs -</a:t>
            </a:r>
            <a:r>
              <a:rPr lang="en-US" dirty="0" err="1"/>
              <a:t>mkdir</a:t>
            </a:r>
            <a:r>
              <a:rPr lang="en-US" dirty="0"/>
              <a:t> /user/username</a:t>
            </a:r>
          </a:p>
          <a:p>
            <a:endParaRPr lang="en-US" dirty="0"/>
          </a:p>
          <a:p>
            <a:r>
              <a:rPr lang="en-US" dirty="0"/>
              <a:t>Setting ownership permissions</a:t>
            </a:r>
          </a:p>
          <a:p>
            <a:pPr marL="0" indent="0">
              <a:buNone/>
            </a:pPr>
            <a:r>
              <a:rPr lang="en-US" dirty="0"/>
              <a:t>	% </a:t>
            </a:r>
            <a:r>
              <a:rPr lang="en-US" dirty="0" err="1"/>
              <a:t>hadoop</a:t>
            </a:r>
            <a:r>
              <a:rPr lang="en-US" dirty="0"/>
              <a:t> fs -</a:t>
            </a:r>
            <a:r>
              <a:rPr lang="en-US" dirty="0" err="1"/>
              <a:t>chown</a:t>
            </a:r>
            <a:r>
              <a:rPr lang="en-US" dirty="0"/>
              <a:t> </a:t>
            </a:r>
            <a:r>
              <a:rPr lang="en-US" dirty="0" err="1"/>
              <a:t>username:username</a:t>
            </a:r>
            <a:r>
              <a:rPr lang="en-US" dirty="0"/>
              <a:t> /user/username</a:t>
            </a:r>
          </a:p>
          <a:p>
            <a:endParaRPr lang="en-US" dirty="0"/>
          </a:p>
          <a:p>
            <a:r>
              <a:rPr lang="en-US" dirty="0"/>
              <a:t>Set Space Limit</a:t>
            </a:r>
          </a:p>
          <a:p>
            <a:pPr lvl="1"/>
            <a:r>
              <a:rPr lang="en-US" dirty="0"/>
              <a:t>Number of files and directories</a:t>
            </a:r>
          </a:p>
          <a:p>
            <a:pPr lvl="1"/>
            <a:r>
              <a:rPr lang="en-US" dirty="0"/>
              <a:t>Contents Size</a:t>
            </a:r>
          </a:p>
          <a:p>
            <a:pPr marL="0" indent="0">
              <a:buNone/>
            </a:pPr>
            <a:r>
              <a:rPr lang="en-US" dirty="0"/>
              <a:t>	</a:t>
            </a:r>
          </a:p>
          <a:p>
            <a:endParaRPr lang="en-US" dirty="0"/>
          </a:p>
        </p:txBody>
      </p:sp>
      <p:sp>
        <p:nvSpPr>
          <p:cNvPr id="4" name="Slide Number Placeholder 3">
            <a:extLst>
              <a:ext uri="{FF2B5EF4-FFF2-40B4-BE49-F238E27FC236}">
                <a16:creationId xmlns:a16="http://schemas.microsoft.com/office/drawing/2014/main" id="{9D615173-6C8A-406F-B7A8-B1BC8A043D0F}"/>
              </a:ext>
            </a:extLst>
          </p:cNvPr>
          <p:cNvSpPr>
            <a:spLocks noGrp="1"/>
          </p:cNvSpPr>
          <p:nvPr>
            <p:ph type="sldNum" sz="quarter" idx="12"/>
          </p:nvPr>
        </p:nvSpPr>
        <p:spPr>
          <a:xfrm>
            <a:off x="6553200" y="6356350"/>
            <a:ext cx="2133600" cy="365125"/>
          </a:xfrm>
        </p:spPr>
        <p:txBody>
          <a:bodyPr/>
          <a:lstStyle/>
          <a:p>
            <a:fld id="{71BD4A25-22B2-48E3-9FC3-0D375F0F72AF}" type="slidenum">
              <a:rPr lang="en-US" smtClean="0"/>
              <a:pPr/>
              <a:t>6</a:t>
            </a:fld>
            <a:endParaRPr lang="en-US"/>
          </a:p>
        </p:txBody>
      </p:sp>
    </p:spTree>
    <p:extLst>
      <p:ext uri="{BB962C8B-B14F-4D97-AF65-F5344CB8AC3E}">
        <p14:creationId xmlns:p14="http://schemas.microsoft.com/office/powerpoint/2010/main" val="211646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41005-3458-4FE0-8B04-BF6FF540D2AC}"/>
              </a:ext>
            </a:extLst>
          </p:cNvPr>
          <p:cNvSpPr>
            <a:spLocks noGrp="1"/>
          </p:cNvSpPr>
          <p:nvPr>
            <p:ph type="title"/>
          </p:nvPr>
        </p:nvSpPr>
        <p:spPr/>
        <p:txBody>
          <a:bodyPr/>
          <a:lstStyle/>
          <a:p>
            <a:r>
              <a:rPr lang="en-US" dirty="0"/>
              <a:t>Configuring the HDFS Quota</a:t>
            </a:r>
          </a:p>
        </p:txBody>
      </p:sp>
      <p:sp>
        <p:nvSpPr>
          <p:cNvPr id="3" name="Content Placeholder 2">
            <a:extLst>
              <a:ext uri="{FF2B5EF4-FFF2-40B4-BE49-F238E27FC236}">
                <a16:creationId xmlns:a16="http://schemas.microsoft.com/office/drawing/2014/main" id="{872031CF-D21F-4916-9739-83BBF388B47F}"/>
              </a:ext>
            </a:extLst>
          </p:cNvPr>
          <p:cNvSpPr>
            <a:spLocks noGrp="1"/>
          </p:cNvSpPr>
          <p:nvPr>
            <p:ph idx="1"/>
          </p:nvPr>
        </p:nvSpPr>
        <p:spPr/>
        <p:txBody>
          <a:bodyPr>
            <a:normAutofit fontScale="55000" lnSpcReduction="20000"/>
          </a:bodyPr>
          <a:lstStyle/>
          <a:p>
            <a:r>
              <a:rPr lang="en-US" b="1" u="sng" dirty="0"/>
              <a:t>Name Quota</a:t>
            </a:r>
          </a:p>
          <a:p>
            <a:pPr marL="0" indent="0">
              <a:buNone/>
            </a:pPr>
            <a:endParaRPr lang="en-US" dirty="0"/>
          </a:p>
          <a:p>
            <a:pPr marL="0" indent="0">
              <a:buNone/>
            </a:pPr>
            <a:r>
              <a:rPr lang="en-US" b="0" i="0" dirty="0" err="1">
                <a:solidFill>
                  <a:srgbClr val="000000"/>
                </a:solidFill>
                <a:effectLst/>
                <a:latin typeface="Courier New" panose="02070309020205020404" pitchFamily="49" charset="0"/>
              </a:rPr>
              <a:t>hdfs</a:t>
            </a: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dfsadmin</a:t>
            </a: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setQuota</a:t>
            </a:r>
            <a:r>
              <a:rPr lang="en-US" b="0" i="0" dirty="0">
                <a:solidFill>
                  <a:srgbClr val="000000"/>
                </a:solidFill>
                <a:effectLst/>
                <a:latin typeface="Courier New" panose="02070309020205020404" pitchFamily="49" charset="0"/>
              </a:rPr>
              <a:t> &lt;N&gt;&lt;directory&gt;...&lt;directory&gt;</a:t>
            </a:r>
          </a:p>
          <a:p>
            <a:pPr marL="0" indent="0">
              <a:buNone/>
            </a:pPr>
            <a:endParaRPr lang="en-US" dirty="0"/>
          </a:p>
          <a:p>
            <a:pPr marL="0" indent="0">
              <a:buNone/>
            </a:pPr>
            <a:r>
              <a:rPr lang="en-US" b="1" i="1" dirty="0" err="1"/>
              <a:t>hdfs</a:t>
            </a:r>
            <a:r>
              <a:rPr lang="en-US" b="1" i="1" dirty="0"/>
              <a:t> </a:t>
            </a:r>
            <a:r>
              <a:rPr lang="en-US" b="1" i="1" dirty="0" err="1"/>
              <a:t>dfsadmin</a:t>
            </a:r>
            <a:r>
              <a:rPr lang="en-US" b="1" i="1" dirty="0"/>
              <a:t> -</a:t>
            </a:r>
            <a:r>
              <a:rPr lang="en-US" b="1" i="1" dirty="0" err="1"/>
              <a:t>setQuota</a:t>
            </a:r>
            <a:r>
              <a:rPr lang="en-US" b="1" i="1" dirty="0"/>
              <a:t> 20 /</a:t>
            </a:r>
            <a:r>
              <a:rPr lang="en-US" b="1" i="1" dirty="0" err="1"/>
              <a:t>usr</a:t>
            </a:r>
            <a:r>
              <a:rPr lang="en-US" b="1" i="1" dirty="0"/>
              <a:t>/</a:t>
            </a:r>
            <a:r>
              <a:rPr lang="en-US" b="1" i="1" dirty="0" err="1"/>
              <a:t>hduser</a:t>
            </a:r>
            <a:r>
              <a:rPr lang="en-US" b="1" i="1" dirty="0"/>
              <a:t> </a:t>
            </a:r>
          </a:p>
          <a:p>
            <a:pPr marL="0" indent="0">
              <a:buNone/>
            </a:pPr>
            <a:endParaRPr lang="en-US" dirty="0"/>
          </a:p>
          <a:p>
            <a:r>
              <a:rPr lang="en-US" b="1" u="sng" dirty="0"/>
              <a:t>Space Quota</a:t>
            </a:r>
          </a:p>
          <a:p>
            <a:pPr marL="0" indent="0">
              <a:buNone/>
            </a:pPr>
            <a:endParaRPr lang="en-US" dirty="0"/>
          </a:p>
          <a:p>
            <a:pPr marL="0" indent="0">
              <a:buNone/>
            </a:pPr>
            <a:r>
              <a:rPr lang="en-US" b="0" i="0" dirty="0" err="1">
                <a:solidFill>
                  <a:srgbClr val="000000"/>
                </a:solidFill>
                <a:effectLst/>
                <a:latin typeface="Courier New" panose="02070309020205020404" pitchFamily="49" charset="0"/>
              </a:rPr>
              <a:t>hdfs</a:t>
            </a: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dfsadmin</a:t>
            </a: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setSpaceQuota</a:t>
            </a:r>
            <a:r>
              <a:rPr lang="en-US" b="0" i="0" dirty="0">
                <a:solidFill>
                  <a:srgbClr val="000000"/>
                </a:solidFill>
                <a:effectLst/>
                <a:latin typeface="Courier New" panose="02070309020205020404" pitchFamily="49" charset="0"/>
              </a:rPr>
              <a:t> &lt;N&gt; &lt;directory&gt;...&lt;directory&gt;</a:t>
            </a:r>
          </a:p>
          <a:p>
            <a:pPr marL="0" indent="0">
              <a:buNone/>
            </a:pPr>
            <a:endParaRPr lang="en-US" dirty="0">
              <a:solidFill>
                <a:srgbClr val="000000"/>
              </a:solidFill>
              <a:latin typeface="Courier New" panose="02070309020205020404" pitchFamily="49" charset="0"/>
            </a:endParaRPr>
          </a:p>
          <a:p>
            <a:pPr marL="0" indent="0">
              <a:buNone/>
            </a:pPr>
            <a:r>
              <a:rPr lang="en-US" b="1" i="1" dirty="0" err="1"/>
              <a:t>hdfs</a:t>
            </a:r>
            <a:r>
              <a:rPr lang="en-US" b="1" i="1" dirty="0"/>
              <a:t> </a:t>
            </a:r>
            <a:r>
              <a:rPr lang="en-US" b="1" i="1" dirty="0" err="1"/>
              <a:t>dfsadmin</a:t>
            </a:r>
            <a:r>
              <a:rPr lang="en-US" b="1" i="1" dirty="0"/>
              <a:t> -</a:t>
            </a:r>
            <a:r>
              <a:rPr lang="en-US" b="1" i="1" dirty="0" err="1"/>
              <a:t>setSpaceQuota</a:t>
            </a:r>
            <a:r>
              <a:rPr lang="en-US" b="1" i="1" dirty="0"/>
              <a:t> 100000000 /user/</a:t>
            </a:r>
            <a:r>
              <a:rPr lang="en-US" b="1" i="1" dirty="0" err="1"/>
              <a:t>hduser</a:t>
            </a:r>
            <a:endParaRPr lang="en-US" b="1" i="1" dirty="0"/>
          </a:p>
          <a:p>
            <a:pPr marL="0" indent="0">
              <a:buNone/>
            </a:pPr>
            <a:endParaRPr lang="en-US" b="1" i="1" dirty="0"/>
          </a:p>
          <a:p>
            <a:r>
              <a:rPr lang="en-US" sz="3300" b="1" u="sng" dirty="0"/>
              <a:t>Remove Quota</a:t>
            </a:r>
          </a:p>
          <a:p>
            <a:pPr marL="0" indent="0">
              <a:buNone/>
            </a:pPr>
            <a:r>
              <a:rPr lang="en-US" b="0" i="0" dirty="0" err="1">
                <a:solidFill>
                  <a:srgbClr val="000000"/>
                </a:solidFill>
                <a:effectLst/>
                <a:latin typeface="Courier New" panose="02070309020205020404" pitchFamily="49" charset="0"/>
              </a:rPr>
              <a:t>hdfs</a:t>
            </a: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dfsadmin</a:t>
            </a: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clrQuota</a:t>
            </a:r>
            <a:r>
              <a:rPr lang="en-US" b="0" i="0" dirty="0">
                <a:solidFill>
                  <a:srgbClr val="000000"/>
                </a:solidFill>
                <a:effectLst/>
                <a:latin typeface="Courier New" panose="02070309020205020404" pitchFamily="49" charset="0"/>
              </a:rPr>
              <a:t> &lt;directory&gt;...&lt;directory&gt;</a:t>
            </a:r>
          </a:p>
          <a:p>
            <a:pPr marL="0" indent="0">
              <a:buNone/>
            </a:pPr>
            <a:r>
              <a:rPr lang="en-US" b="0" i="0" dirty="0" err="1">
                <a:solidFill>
                  <a:srgbClr val="000000"/>
                </a:solidFill>
                <a:effectLst/>
                <a:latin typeface="Courier New" panose="02070309020205020404" pitchFamily="49" charset="0"/>
              </a:rPr>
              <a:t>hdfs</a:t>
            </a: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dfsadmin</a:t>
            </a: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clrSpaceQuota</a:t>
            </a:r>
            <a:r>
              <a:rPr lang="en-US" b="0" i="0" dirty="0">
                <a:solidFill>
                  <a:srgbClr val="000000"/>
                </a:solidFill>
                <a:effectLst/>
                <a:latin typeface="Courier New" panose="02070309020205020404" pitchFamily="49" charset="0"/>
              </a:rPr>
              <a:t> &lt;directory&gt;...&lt;directory&gt;</a:t>
            </a:r>
            <a:endParaRPr lang="en-US" b="1" i="1" dirty="0"/>
          </a:p>
          <a:p>
            <a:pPr marL="0" indent="0">
              <a:buNone/>
            </a:pPr>
            <a:endParaRPr lang="en-US" dirty="0"/>
          </a:p>
        </p:txBody>
      </p:sp>
      <p:sp>
        <p:nvSpPr>
          <p:cNvPr id="4" name="Slide Number Placeholder 3">
            <a:extLst>
              <a:ext uri="{FF2B5EF4-FFF2-40B4-BE49-F238E27FC236}">
                <a16:creationId xmlns:a16="http://schemas.microsoft.com/office/drawing/2014/main" id="{3081EE1B-1412-46D4-B033-F8A5492A3FCF}"/>
              </a:ext>
            </a:extLst>
          </p:cNvPr>
          <p:cNvSpPr>
            <a:spLocks noGrp="1"/>
          </p:cNvSpPr>
          <p:nvPr>
            <p:ph type="sldNum" sz="quarter" idx="12"/>
          </p:nvPr>
        </p:nvSpPr>
        <p:spPr/>
        <p:txBody>
          <a:bodyPr/>
          <a:lstStyle/>
          <a:p>
            <a:fld id="{71BD4A25-22B2-48E3-9FC3-0D375F0F72AF}" type="slidenum">
              <a:rPr lang="en-US" smtClean="0"/>
              <a:t>7</a:t>
            </a:fld>
            <a:endParaRPr lang="en-US"/>
          </a:p>
        </p:txBody>
      </p:sp>
    </p:spTree>
    <p:extLst>
      <p:ext uri="{BB962C8B-B14F-4D97-AF65-F5344CB8AC3E}">
        <p14:creationId xmlns:p14="http://schemas.microsoft.com/office/powerpoint/2010/main" val="124750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CE176-EC89-4090-B8A3-B429E3D88AF1}"/>
              </a:ext>
            </a:extLst>
          </p:cNvPr>
          <p:cNvSpPr>
            <a:spLocks noGrp="1"/>
          </p:cNvSpPr>
          <p:nvPr>
            <p:ph type="title"/>
          </p:nvPr>
        </p:nvSpPr>
        <p:spPr/>
        <p:txBody>
          <a:bodyPr/>
          <a:lstStyle/>
          <a:p>
            <a:r>
              <a:rPr lang="en-US" dirty="0"/>
              <a:t>Reporting Quota</a:t>
            </a:r>
          </a:p>
        </p:txBody>
      </p:sp>
      <p:sp>
        <p:nvSpPr>
          <p:cNvPr id="3" name="Content Placeholder 2">
            <a:extLst>
              <a:ext uri="{FF2B5EF4-FFF2-40B4-BE49-F238E27FC236}">
                <a16:creationId xmlns:a16="http://schemas.microsoft.com/office/drawing/2014/main" id="{5E7A2239-B37C-4A89-9DFA-6B45CE406E0E}"/>
              </a:ext>
            </a:extLst>
          </p:cNvPr>
          <p:cNvSpPr>
            <a:spLocks noGrp="1"/>
          </p:cNvSpPr>
          <p:nvPr>
            <p:ph idx="1"/>
          </p:nvPr>
        </p:nvSpPr>
        <p:spPr/>
        <p:txBody>
          <a:bodyPr>
            <a:normAutofit fontScale="62500" lnSpcReduction="20000"/>
          </a:bodyPr>
          <a:lstStyle/>
          <a:p>
            <a:pPr marL="0" indent="0">
              <a:buNone/>
            </a:pPr>
            <a:r>
              <a:rPr lang="en-US" b="0" i="0" dirty="0" err="1">
                <a:solidFill>
                  <a:srgbClr val="333333"/>
                </a:solidFill>
                <a:effectLst/>
                <a:latin typeface="Courier New" panose="02070309020205020404" pitchFamily="49" charset="0"/>
              </a:rPr>
              <a:t>hdfs</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dfs</a:t>
            </a:r>
            <a:r>
              <a:rPr lang="en-US" b="0" i="0" dirty="0">
                <a:solidFill>
                  <a:srgbClr val="333333"/>
                </a:solidFill>
                <a:effectLst/>
                <a:latin typeface="Courier New" panose="02070309020205020404" pitchFamily="49" charset="0"/>
              </a:rPr>
              <a:t> -count [-h] –q &lt;directory&gt;...&lt;directory&gt;</a:t>
            </a:r>
          </a:p>
          <a:p>
            <a:pPr marL="0" indent="0">
              <a:buNone/>
            </a:pPr>
            <a:endParaRPr lang="en-US" dirty="0">
              <a:solidFill>
                <a:srgbClr val="333333"/>
              </a:solidFill>
              <a:latin typeface="Courier New" panose="02070309020205020404" pitchFamily="49" charset="0"/>
            </a:endParaRPr>
          </a:p>
          <a:p>
            <a:pPr marL="0" indent="0">
              <a:buNone/>
            </a:pPr>
            <a:r>
              <a:rPr lang="en-US" b="1" i="1" dirty="0" err="1"/>
              <a:t>hdfs</a:t>
            </a:r>
            <a:r>
              <a:rPr lang="en-US" b="1" i="1" dirty="0"/>
              <a:t> </a:t>
            </a:r>
            <a:r>
              <a:rPr lang="en-US" b="1" i="1" dirty="0" err="1"/>
              <a:t>dfs</a:t>
            </a:r>
            <a:r>
              <a:rPr lang="en-US" b="1" i="1" dirty="0"/>
              <a:t> -count -q /user/</a:t>
            </a:r>
            <a:r>
              <a:rPr lang="en-US" b="1" i="1" dirty="0" err="1"/>
              <a:t>hduser</a:t>
            </a:r>
            <a:r>
              <a:rPr lang="en-US" b="1" i="1" dirty="0"/>
              <a:t> </a:t>
            </a:r>
          </a:p>
          <a:p>
            <a:pPr marL="0" indent="0">
              <a:buNone/>
            </a:pPr>
            <a:endParaRPr lang="en-US" b="1" i="1" dirty="0"/>
          </a:p>
          <a:p>
            <a:pPr marL="0" indent="0">
              <a:buNone/>
            </a:pPr>
            <a:r>
              <a:rPr lang="en-US" dirty="0" err="1"/>
              <a:t>NameQuota</a:t>
            </a:r>
            <a:r>
              <a:rPr lang="en-US" dirty="0"/>
              <a:t>      	remaining       	</a:t>
            </a:r>
            <a:r>
              <a:rPr lang="en-US" dirty="0" err="1"/>
              <a:t>SpaceQuota</a:t>
            </a:r>
            <a:r>
              <a:rPr lang="en-US" dirty="0"/>
              <a:t>      	remaining </a:t>
            </a:r>
          </a:p>
          <a:p>
            <a:pPr marL="0" indent="0">
              <a:buNone/>
            </a:pPr>
            <a:r>
              <a:rPr lang="en-US" dirty="0" err="1"/>
              <a:t>DirCount</a:t>
            </a:r>
            <a:r>
              <a:rPr lang="en-US" dirty="0"/>
              <a:t>     	</a:t>
            </a:r>
            <a:r>
              <a:rPr lang="en-US" dirty="0" err="1"/>
              <a:t>FileCount</a:t>
            </a:r>
            <a:r>
              <a:rPr lang="en-US" dirty="0"/>
              <a:t>  	</a:t>
            </a:r>
            <a:r>
              <a:rPr lang="en-US" dirty="0" err="1"/>
              <a:t>ContentSize</a:t>
            </a:r>
            <a:r>
              <a:rPr lang="en-US" dirty="0"/>
              <a:t> 	Filename.</a:t>
            </a:r>
          </a:p>
          <a:p>
            <a:pPr marL="0" indent="0">
              <a:buNone/>
            </a:pPr>
            <a:endParaRPr lang="en-US" b="1" i="1" dirty="0"/>
          </a:p>
          <a:p>
            <a:pPr marL="0" indent="0">
              <a:buNone/>
            </a:pPr>
            <a:r>
              <a:rPr lang="en-US" b="1" i="1" u="sng" dirty="0"/>
              <a:t>Before setting quota</a:t>
            </a:r>
          </a:p>
          <a:p>
            <a:pPr marL="0" indent="0">
              <a:buNone/>
            </a:pPr>
            <a:r>
              <a:rPr lang="en-US" dirty="0"/>
              <a:t>none   	inf   	none   		inf   </a:t>
            </a:r>
          </a:p>
          <a:p>
            <a:pPr marL="0" indent="0">
              <a:buNone/>
            </a:pPr>
            <a:r>
              <a:rPr lang="en-US" dirty="0"/>
              <a:t>13 	27 	10000000 hdfs://master:54310/user/ </a:t>
            </a:r>
            <a:r>
              <a:rPr lang="en-US" dirty="0" err="1"/>
              <a:t>hduser</a:t>
            </a:r>
            <a:endParaRPr lang="en-US" b="1" i="1" dirty="0"/>
          </a:p>
          <a:p>
            <a:pPr marL="0" indent="0">
              <a:buNone/>
            </a:pPr>
            <a:endParaRPr lang="en-US" b="1" i="1" dirty="0"/>
          </a:p>
          <a:p>
            <a:pPr marL="0" indent="0">
              <a:buNone/>
            </a:pPr>
            <a:r>
              <a:rPr lang="en-US" b="1" i="1" u="sng" dirty="0"/>
              <a:t>After setting quota</a:t>
            </a:r>
          </a:p>
          <a:p>
            <a:pPr marL="0" indent="0">
              <a:buNone/>
            </a:pPr>
            <a:r>
              <a:rPr lang="nb-NO" dirty="0"/>
              <a:t>100   	60   	100000000 	90000000 </a:t>
            </a:r>
          </a:p>
          <a:p>
            <a:pPr marL="0" indent="0">
              <a:buNone/>
            </a:pPr>
            <a:r>
              <a:rPr lang="nb-NO" dirty="0"/>
              <a:t>13 	27 	</a:t>
            </a:r>
            <a:r>
              <a:rPr lang="en-US" dirty="0"/>
              <a:t>10000000</a:t>
            </a:r>
            <a:r>
              <a:rPr lang="nb-NO" dirty="0"/>
              <a:t> 	hdfs:// master:54310/user/hduser</a:t>
            </a:r>
            <a:endParaRPr lang="en-US" b="1" i="1" dirty="0"/>
          </a:p>
        </p:txBody>
      </p:sp>
      <p:sp>
        <p:nvSpPr>
          <p:cNvPr id="4" name="Slide Number Placeholder 3">
            <a:extLst>
              <a:ext uri="{FF2B5EF4-FFF2-40B4-BE49-F238E27FC236}">
                <a16:creationId xmlns:a16="http://schemas.microsoft.com/office/drawing/2014/main" id="{D61AD1A6-D67C-4240-BD50-D2F8022B7FDD}"/>
              </a:ext>
            </a:extLst>
          </p:cNvPr>
          <p:cNvSpPr>
            <a:spLocks noGrp="1"/>
          </p:cNvSpPr>
          <p:nvPr>
            <p:ph type="sldNum" sz="quarter" idx="12"/>
          </p:nvPr>
        </p:nvSpPr>
        <p:spPr/>
        <p:txBody>
          <a:bodyPr/>
          <a:lstStyle/>
          <a:p>
            <a:fld id="{71BD4A25-22B2-48E3-9FC3-0D375F0F72AF}" type="slidenum">
              <a:rPr lang="en-US" smtClean="0"/>
              <a:t>8</a:t>
            </a:fld>
            <a:endParaRPr lang="en-US"/>
          </a:p>
        </p:txBody>
      </p:sp>
    </p:spTree>
    <p:extLst>
      <p:ext uri="{BB962C8B-B14F-4D97-AF65-F5344CB8AC3E}">
        <p14:creationId xmlns:p14="http://schemas.microsoft.com/office/powerpoint/2010/main" val="1281892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C1E83-9480-4AEC-AED4-81E5A00A2B88}"/>
              </a:ext>
            </a:extLst>
          </p:cNvPr>
          <p:cNvSpPr>
            <a:spLocks noGrp="1"/>
          </p:cNvSpPr>
          <p:nvPr>
            <p:ph type="title"/>
          </p:nvPr>
        </p:nvSpPr>
        <p:spPr>
          <a:xfrm>
            <a:off x="457200" y="274638"/>
            <a:ext cx="8229600" cy="1143000"/>
          </a:xfrm>
        </p:spPr>
        <p:txBody>
          <a:bodyPr/>
          <a:lstStyle/>
          <a:p>
            <a:r>
              <a:rPr lang="en-US" dirty="0"/>
              <a:t>Trash Facility in Hadoop</a:t>
            </a:r>
          </a:p>
        </p:txBody>
      </p:sp>
      <p:sp>
        <p:nvSpPr>
          <p:cNvPr id="3" name="Content Placeholder 2">
            <a:extLst>
              <a:ext uri="{FF2B5EF4-FFF2-40B4-BE49-F238E27FC236}">
                <a16:creationId xmlns:a16="http://schemas.microsoft.com/office/drawing/2014/main" id="{19ABE028-BDC0-477D-B5D1-02FDCD6C9501}"/>
              </a:ext>
            </a:extLst>
          </p:cNvPr>
          <p:cNvSpPr>
            <a:spLocks noGrp="1"/>
          </p:cNvSpPr>
          <p:nvPr>
            <p:ph idx="1"/>
          </p:nvPr>
        </p:nvSpPr>
        <p:spPr>
          <a:xfrm>
            <a:off x="457200" y="1600200"/>
            <a:ext cx="8229600" cy="4756150"/>
          </a:xfrm>
        </p:spPr>
        <p:txBody>
          <a:bodyPr>
            <a:normAutofit fontScale="70000" lnSpcReduction="20000"/>
          </a:bodyPr>
          <a:lstStyle/>
          <a:p>
            <a:r>
              <a:rPr lang="en-US" dirty="0"/>
              <a:t>Set the time delay (in minutes) for the trash removal</a:t>
            </a:r>
          </a:p>
          <a:p>
            <a:pPr marL="0" indent="0">
              <a:buNone/>
            </a:pPr>
            <a:r>
              <a:rPr lang="en-US" dirty="0"/>
              <a:t>      </a:t>
            </a:r>
            <a:r>
              <a:rPr lang="en-US" dirty="0" err="1"/>
              <a:t>fs.trash.interval</a:t>
            </a:r>
            <a:r>
              <a:rPr lang="en-US" dirty="0"/>
              <a:t> property in core-site.xml</a:t>
            </a:r>
          </a:p>
          <a:p>
            <a:endParaRPr lang="en-US" dirty="0"/>
          </a:p>
          <a:p>
            <a:r>
              <a:rPr lang="en-US" dirty="0" err="1"/>
              <a:t>fs.trash.interval</a:t>
            </a:r>
            <a:r>
              <a:rPr lang="en-US" dirty="0"/>
              <a:t> of 1440 </a:t>
            </a:r>
          </a:p>
          <a:p>
            <a:pPr marL="0" indent="0">
              <a:buNone/>
            </a:pPr>
            <a:r>
              <a:rPr lang="en-US" dirty="0"/>
              <a:t>      means users have 24 hours (1,440 minutes) to restore a deleted file</a:t>
            </a:r>
          </a:p>
          <a:p>
            <a:pPr marL="0" indent="0">
              <a:buNone/>
            </a:pPr>
            <a:endParaRPr lang="en-US" dirty="0"/>
          </a:p>
          <a:p>
            <a:r>
              <a:rPr lang="en-US" dirty="0"/>
              <a:t>When you remove something from HDFS by using the rm command,  files or directories will not be wiped out immediately instead, they will be moved to a trash directory</a:t>
            </a:r>
          </a:p>
          <a:p>
            <a:pPr marL="0" indent="0">
              <a:buNone/>
            </a:pPr>
            <a:r>
              <a:rPr lang="en-US" dirty="0"/>
              <a:t>	</a:t>
            </a:r>
          </a:p>
          <a:p>
            <a:pPr marL="0" indent="0">
              <a:buNone/>
            </a:pPr>
            <a:r>
              <a:rPr lang="en-US" dirty="0"/>
              <a:t>/user/{username}/.Trash/</a:t>
            </a:r>
            <a:r>
              <a:rPr lang="en-US" dirty="0" err="1"/>
              <a:t>SomeDirectory</a:t>
            </a:r>
            <a:endParaRPr lang="en-US" dirty="0"/>
          </a:p>
          <a:p>
            <a:endParaRPr lang="en-US" dirty="0"/>
          </a:p>
          <a:p>
            <a:r>
              <a:rPr lang="en-US" dirty="0" err="1"/>
              <a:t>hadoop</a:t>
            </a:r>
            <a:r>
              <a:rPr lang="en-US" dirty="0"/>
              <a:t> fs –expunge </a:t>
            </a:r>
          </a:p>
          <a:p>
            <a:pPr marL="0" indent="0">
              <a:buNone/>
            </a:pPr>
            <a:r>
              <a:rPr lang="en-US" dirty="0"/>
              <a:t>       immediately removes expired checkpoints from the file system</a:t>
            </a:r>
          </a:p>
          <a:p>
            <a:endParaRPr lang="en-US" dirty="0"/>
          </a:p>
        </p:txBody>
      </p:sp>
      <p:sp>
        <p:nvSpPr>
          <p:cNvPr id="4" name="Slide Number Placeholder 3">
            <a:extLst>
              <a:ext uri="{FF2B5EF4-FFF2-40B4-BE49-F238E27FC236}">
                <a16:creationId xmlns:a16="http://schemas.microsoft.com/office/drawing/2014/main" id="{A36D2637-34A1-4674-9E7D-A309B3A3F13C}"/>
              </a:ext>
            </a:extLst>
          </p:cNvPr>
          <p:cNvSpPr>
            <a:spLocks noGrp="1"/>
          </p:cNvSpPr>
          <p:nvPr>
            <p:ph type="sldNum" sz="quarter" idx="12"/>
          </p:nvPr>
        </p:nvSpPr>
        <p:spPr>
          <a:xfrm>
            <a:off x="6553200" y="6356350"/>
            <a:ext cx="2133600" cy="365125"/>
          </a:xfrm>
        </p:spPr>
        <p:txBody>
          <a:bodyPr/>
          <a:lstStyle/>
          <a:p>
            <a:fld id="{71BD4A25-22B2-48E3-9FC3-0D375F0F72AF}" type="slidenum">
              <a:rPr lang="en-US" smtClean="0"/>
              <a:pPr/>
              <a:t>9</a:t>
            </a:fld>
            <a:endParaRPr lang="en-US"/>
          </a:p>
        </p:txBody>
      </p:sp>
    </p:spTree>
    <p:extLst>
      <p:ext uri="{BB962C8B-B14F-4D97-AF65-F5344CB8AC3E}">
        <p14:creationId xmlns:p14="http://schemas.microsoft.com/office/powerpoint/2010/main" val="599742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48135</TotalTime>
  <Words>2182</Words>
  <Application>Microsoft Office PowerPoint</Application>
  <PresentationFormat>On-screen Show (4:3)</PresentationFormat>
  <Paragraphs>333</Paragraphs>
  <Slides>31</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Arial</vt:lpstr>
      <vt:lpstr>Calibri</vt:lpstr>
      <vt:lpstr>Cambria</vt:lpstr>
      <vt:lpstr>Consolas</vt:lpstr>
      <vt:lpstr>Courier New</vt:lpstr>
      <vt:lpstr>MinionPro-Italic</vt:lpstr>
      <vt:lpstr>MinionPro-Regular</vt:lpstr>
      <vt:lpstr>Source Sans Pro</vt:lpstr>
      <vt:lpstr>UbuntuMono-Bold</vt:lpstr>
      <vt:lpstr>UbuntuMono-Regular</vt:lpstr>
      <vt:lpstr>Office Theme</vt:lpstr>
      <vt:lpstr>Hadoop Operation and Administration  &amp;  Spark Performance Tuning</vt:lpstr>
      <vt:lpstr>Overview of Topics</vt:lpstr>
      <vt:lpstr>Hadoop Echo System</vt:lpstr>
      <vt:lpstr>Hadoop Echo System</vt:lpstr>
      <vt:lpstr>Hadoop Echo System</vt:lpstr>
      <vt:lpstr>Managing HDFS</vt:lpstr>
      <vt:lpstr>Configuring the HDFS Quota</vt:lpstr>
      <vt:lpstr>Reporting Quota</vt:lpstr>
      <vt:lpstr>Trash Facility in Hadoop</vt:lpstr>
      <vt:lpstr>Checkpointing in HDFS</vt:lpstr>
      <vt:lpstr>The checkpointing process</vt:lpstr>
      <vt:lpstr>Checking the health of files in HDFS</vt:lpstr>
      <vt:lpstr>Checking the health of files in HDFS (cont.)</vt:lpstr>
      <vt:lpstr>Finding the blocks for a file</vt:lpstr>
      <vt:lpstr>Datanode block scanner</vt:lpstr>
      <vt:lpstr>Balancer % start-balancer.sh</vt:lpstr>
      <vt:lpstr>Routine Administration Procedures</vt:lpstr>
      <vt:lpstr>Spark Eco system</vt:lpstr>
      <vt:lpstr>Deep Learning with Apache Spark</vt:lpstr>
      <vt:lpstr>Spark Tuning</vt:lpstr>
      <vt:lpstr>SPARK Memory Management</vt:lpstr>
      <vt:lpstr>Out of Memory (Driver)</vt:lpstr>
      <vt:lpstr>Collect Modification</vt:lpstr>
      <vt:lpstr>Out of Memory (Executor)</vt:lpstr>
      <vt:lpstr>Skewed (non-uniform) Data</vt:lpstr>
      <vt:lpstr>Adding Salt</vt:lpstr>
      <vt:lpstr>Adding Salt (Join Example)</vt:lpstr>
      <vt:lpstr>Adding Salt (groupBy-aggregate)</vt:lpstr>
      <vt:lpstr>reduceByKey vs groupByKey</vt:lpstr>
      <vt:lpstr>treeReduce and treeAggregate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CMP</dc:creator>
  <cp:lastModifiedBy>Elsayed Hemayed</cp:lastModifiedBy>
  <cp:revision>452</cp:revision>
  <cp:lastPrinted>2017-11-06T10:41:36Z</cp:lastPrinted>
  <dcterms:created xsi:type="dcterms:W3CDTF">2016-03-29T07:35:54Z</dcterms:created>
  <dcterms:modified xsi:type="dcterms:W3CDTF">2020-12-26T08:40:33Z</dcterms:modified>
</cp:coreProperties>
</file>