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Comfortaa"/>
      <p:regular r:id="rId28"/>
      <p:bold r:id="rId29"/>
    </p:embeddedFont>
    <p:embeddedFont>
      <p:font typeface="PT Mono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5h9iQI1pk51J6JkFYN25hKi3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Comfortaa-regular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PTMon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9b92ee8a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a9b92ee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b92ee8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a9b92ee8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Cluster Mode vs Client Mode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edium.com/big-data-engineering/how-to-install-apache-spark-2-x-in-your-pc-e2047246ffc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ebdatacommons.org/hyperlinkgraph/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park.apache.org/" TargetMode="External"/><Relationship Id="rId4" Type="http://schemas.openxmlformats.org/officeDocument/2006/relationships/hyperlink" Target="https://spark.apache.org/docs/latest/cluster-overview.html" TargetMode="External"/><Relationship Id="rId5" Type="http://schemas.openxmlformats.org/officeDocument/2006/relationships/hyperlink" Target="https://spark.apache.org/docs/latest/rdd-programming-guid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9b92ee8a8_0_0"/>
          <p:cNvSpPr txBox="1"/>
          <p:nvPr>
            <p:ph idx="1" type="subTitle"/>
          </p:nvPr>
        </p:nvSpPr>
        <p:spPr>
          <a:xfrm>
            <a:off x="671250" y="226974"/>
            <a:ext cx="78015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Zewail City of Science and Technology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Communications and Information</a:t>
            </a:r>
            <a:br>
              <a:rPr lang="en" sz="1400"/>
            </a:br>
            <a:r>
              <a:rPr lang="en" sz="1400"/>
              <a:t>Engineering (CIE) Program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100"/>
              <a:buNone/>
            </a:pPr>
            <a:r>
              <a:rPr lang="en" sz="1400"/>
              <a:t>Big Data Analytics (CIE 427) - Fall 2020</a:t>
            </a:r>
            <a:endParaRPr sz="1400"/>
          </a:p>
        </p:txBody>
      </p:sp>
      <p:sp>
        <p:nvSpPr>
          <p:cNvPr id="60" name="Google Shape;60;ga9b92ee8a8_0_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Spark</a:t>
            </a:r>
            <a:endParaRPr/>
          </a:p>
        </p:txBody>
      </p:sp>
      <p:pic>
        <p:nvPicPr>
          <p:cNvPr id="61" name="Google Shape;61;ga9b92ee8a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800" y="226975"/>
            <a:ext cx="1665315" cy="1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a9b92ee8a8_0_0"/>
          <p:cNvSpPr txBox="1"/>
          <p:nvPr/>
        </p:nvSpPr>
        <p:spPr>
          <a:xfrm>
            <a:off x="5994550" y="4736475"/>
            <a:ext cx="32268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Original by: 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Muhammad Hamdy AlAref</a:t>
            </a:r>
            <a:endParaRPr b="1"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Key-Value Transformations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reduceByKey(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(value, value) → value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groupByKey - aggregateByKey - sortByKey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join(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RDD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- cogroup(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RDD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63" y="1128688"/>
            <a:ext cx="1533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reduce(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(value, value) → value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foreach(func: (value)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→ void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saveAsTextFile(path)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collect - take(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- takeOrdered(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takeSample(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withReplacement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first - count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countByKey</a:t>
            </a:r>
            <a:r>
              <a:rPr lang="en">
                <a:solidFill>
                  <a:schemeClr val="dk1"/>
                </a:solidFill>
              </a:rPr>
              <a:t> (only available with key-value RDDs!)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63" y="1128688"/>
            <a:ext cx="1533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Shuffle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Shuffle is the name of Spark’s redistribution mechanism.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It is required by most </a:t>
            </a:r>
            <a:r>
              <a:rPr i="1" lang="en">
                <a:solidFill>
                  <a:schemeClr val="dk1"/>
                </a:solidFill>
              </a:rPr>
              <a:t>key-value</a:t>
            </a:r>
            <a:r>
              <a:rPr lang="en">
                <a:solidFill>
                  <a:schemeClr val="dk1"/>
                </a:solidFill>
              </a:rPr>
              <a:t> operations.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LOT of disk and network IO operations are involved which implies significant </a:t>
            </a:r>
            <a:r>
              <a:rPr i="1" lang="en">
                <a:solidFill>
                  <a:schemeClr val="dk1"/>
                </a:solidFill>
              </a:rPr>
              <a:t>performance</a:t>
            </a:r>
            <a:r>
              <a:rPr lang="en">
                <a:solidFill>
                  <a:schemeClr val="dk1"/>
                </a:solidFill>
              </a:rPr>
              <a:t> impact.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RDDs are </a:t>
            </a:r>
            <a:r>
              <a:rPr i="1" lang="en">
                <a:solidFill>
                  <a:schemeClr val="dk1"/>
                </a:solidFill>
              </a:rPr>
              <a:t>fault-tolerant</a:t>
            </a:r>
            <a:r>
              <a:rPr lang="en">
                <a:solidFill>
                  <a:schemeClr val="dk1"/>
                </a:solidFill>
              </a:rPr>
              <a:t> and they can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persist</a:t>
            </a:r>
            <a:r>
              <a:rPr lang="en">
                <a:solidFill>
                  <a:schemeClr val="dk1"/>
                </a:solidFill>
              </a:rPr>
              <a:t> to be used more than once without needing to recompute or reload them.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RDDs can persist in </a:t>
            </a:r>
            <a:r>
              <a:rPr i="1" lang="en">
                <a:solidFill>
                  <a:schemeClr val="dk1"/>
                </a:solidFill>
              </a:rPr>
              <a:t>memory</a:t>
            </a:r>
            <a:r>
              <a:rPr lang="en">
                <a:solidFill>
                  <a:schemeClr val="dk1"/>
                </a:solidFill>
              </a:rPr>
              <a:t> and/or </a:t>
            </a:r>
            <a:r>
              <a:rPr i="1" lang="en">
                <a:solidFill>
                  <a:schemeClr val="dk1"/>
                </a:solidFill>
              </a:rPr>
              <a:t>disk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Memory persistence is </a:t>
            </a:r>
            <a:r>
              <a:rPr i="1" lang="en">
                <a:solidFill>
                  <a:schemeClr val="dk1"/>
                </a:solidFill>
              </a:rPr>
              <a:t>recommended</a:t>
            </a:r>
            <a:r>
              <a:rPr lang="en">
                <a:solidFill>
                  <a:schemeClr val="dk1"/>
                </a:solidFill>
              </a:rPr>
              <a:t> as long as the data can fit in the cluster’s collective memory!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Persistence in memory only is also known as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cache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Closures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Function closures are the surrounding state of the function with all the reference it has access to.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Attempting to change a non-local, e.g. </a:t>
            </a:r>
            <a:r>
              <a:rPr i="1" lang="en">
                <a:solidFill>
                  <a:schemeClr val="dk1"/>
                </a:solidFill>
              </a:rPr>
              <a:t>global</a:t>
            </a:r>
            <a:r>
              <a:rPr lang="en">
                <a:solidFill>
                  <a:schemeClr val="dk1"/>
                </a:solidFill>
              </a:rPr>
              <a:t>, variable is undefined and can yield different results on different clusters!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counter = 0</a:t>
            </a:r>
            <a:b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increment_counter(x):</a:t>
            </a:r>
            <a:b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counter += x</a:t>
            </a:r>
            <a:b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rdd.foreach(increment_counter)</a:t>
            </a:r>
            <a:b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print("Counter value: ", counter)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Shared Variables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Since “global” variables are not really cluster-global, Spark offers two limited form of sharing variables (general fully-functional shared variables is very inefficient)!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Broadcast read-only variables</a:t>
            </a:r>
            <a:r>
              <a:rPr lang="en">
                <a:solidFill>
                  <a:schemeClr val="dk1"/>
                </a:solidFill>
              </a:rPr>
              <a:t> Broadcasted once and read by all the nodes.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Accumulators</a:t>
            </a:r>
            <a:r>
              <a:rPr lang="en">
                <a:solidFill>
                  <a:schemeClr val="dk1"/>
                </a:solidFill>
              </a:rPr>
              <a:t> variables that can only be </a:t>
            </a:r>
            <a:r>
              <a:rPr i="1" lang="en">
                <a:solidFill>
                  <a:schemeClr val="dk1"/>
                </a:solidFill>
              </a:rPr>
              <a:t>added</a:t>
            </a:r>
            <a:r>
              <a:rPr lang="en">
                <a:solidFill>
                  <a:schemeClr val="dk1"/>
                </a:solidFill>
              </a:rPr>
              <a:t> together through an </a:t>
            </a:r>
            <a:r>
              <a:rPr i="1" lang="en">
                <a:solidFill>
                  <a:schemeClr val="dk1"/>
                </a:solidFill>
              </a:rPr>
              <a:t>associative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commutative</a:t>
            </a:r>
            <a:r>
              <a:rPr lang="en">
                <a:solidFill>
                  <a:schemeClr val="dk1"/>
                </a:solidFill>
              </a:rPr>
              <a:t> operation; arithmetic or user-defined.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Installation</a:t>
            </a:r>
            <a:r>
              <a:rPr lang="en"/>
              <a:t> (Prebuilt for Hadoop 2.7)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b92ee8a8_1_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Word Count 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Requirement: Simplified PageRank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Given a sample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WDC Hyperlink Graphs</a:t>
            </a:r>
            <a:r>
              <a:rPr lang="en">
                <a:solidFill>
                  <a:schemeClr val="dk1"/>
                </a:solidFill>
              </a:rPr>
              <a:t>, use Spark implement a simplified version of the PageRank algorithm using the following equation!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NOTE</a:t>
            </a:r>
            <a:r>
              <a:rPr lang="en">
                <a:solidFill>
                  <a:schemeClr val="dk1"/>
                </a:solidFill>
              </a:rPr>
              <a:t> You can just use the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arcs</a:t>
            </a:r>
            <a:r>
              <a:rPr lang="en">
                <a:solidFill>
                  <a:schemeClr val="dk1"/>
                </a:solidFill>
              </a:rPr>
              <a:t> file and look up the domain names manually in the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lang="en">
                <a:solidFill>
                  <a:schemeClr val="dk1"/>
                </a:solidFill>
              </a:rPr>
              <a:t> file. Incorporating the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index</a:t>
            </a:r>
            <a:r>
              <a:rPr lang="en">
                <a:solidFill>
                  <a:schemeClr val="dk1"/>
                </a:solidFill>
              </a:rPr>
              <a:t> file to output the domain names directly gives you BONUS!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800" y="2336200"/>
            <a:ext cx="3762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lot of the material introduced in Spark Overview were adapted from the official </a:t>
            </a:r>
            <a:r>
              <a:rPr lang="en" u="sng">
                <a:solidFill>
                  <a:schemeClr val="hlink"/>
                </a:solidFill>
                <a:hlinkClick r:id="rId3"/>
              </a:rPr>
              <a:t>Apache Spark homepage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documentation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lot of the material introduced in Resilient Distributed Datasets (RDDs) were adapted from the official </a:t>
            </a:r>
            <a:r>
              <a:rPr lang="en" u="sng">
                <a:solidFill>
                  <a:schemeClr val="hlink"/>
                </a:solidFill>
                <a:hlinkClick r:id="rId5"/>
              </a:rPr>
              <a:t>Apache Spark documentation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Spark?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600" y="1606799"/>
            <a:ext cx="4662775" cy="24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Spark Components</a:t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325" y="1522750"/>
            <a:ext cx="60293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Spark Architecture</a:t>
            </a: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553575"/>
            <a:ext cx="56769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Resilient Distributed Datasets (RDDs)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Unlike the MapReduce framework, Spark data flow 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NOT linear! Instead, the data exist in a form called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Resilient Distributed Datasets (RDDs).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RDDs are created from data sources, e.g., files, or from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other RDDs via applying </a:t>
            </a:r>
            <a:r>
              <a:rPr i="1" lang="en">
                <a:solidFill>
                  <a:schemeClr val="dk1"/>
                </a:solidFill>
              </a:rPr>
              <a:t>transformations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execution of transformation is </a:t>
            </a:r>
            <a:r>
              <a:rPr i="1" lang="en">
                <a:solidFill>
                  <a:schemeClr val="dk1"/>
                </a:solidFill>
              </a:rPr>
              <a:t>lazy</a:t>
            </a:r>
            <a:r>
              <a:rPr lang="en">
                <a:solidFill>
                  <a:schemeClr val="dk1"/>
                </a:solidFill>
              </a:rPr>
              <a:t>, that is, it is only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done  when </a:t>
            </a:r>
            <a:r>
              <a:rPr i="1" lang="en">
                <a:solidFill>
                  <a:schemeClr val="dk1"/>
                </a:solidFill>
              </a:rPr>
              <a:t>actions</a:t>
            </a:r>
            <a:r>
              <a:rPr lang="en">
                <a:solidFill>
                  <a:schemeClr val="dk1"/>
                </a:solidFill>
              </a:rPr>
              <a:t> are taken!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Spark supports both job submissions </a:t>
            </a:r>
            <a:r>
              <a:rPr i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interactive shell!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63" y="1128688"/>
            <a:ext cx="1533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parallelize</a:t>
            </a:r>
            <a:r>
              <a:rPr lang="en">
                <a:solidFill>
                  <a:schemeClr val="dk1"/>
                </a:solidFill>
              </a:rPr>
              <a:t> creates an RDD from an iterable.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textFile</a:t>
            </a:r>
            <a:r>
              <a:rPr lang="en">
                <a:solidFill>
                  <a:schemeClr val="dk1"/>
                </a:solidFill>
              </a:rPr>
              <a:t> creates an RDD from one or more text files;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one record per line per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wholeTextFiles</a:t>
            </a:r>
            <a:r>
              <a:rPr lang="en">
                <a:solidFill>
                  <a:schemeClr val="dk1"/>
                </a:solidFill>
              </a:rPr>
              <a:t> creates an RDD from multiple text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files; one record per each file </a:t>
            </a:r>
            <a:r>
              <a:rPr i="1" lang="en">
                <a:solidFill>
                  <a:schemeClr val="dk1"/>
                </a:solidFill>
              </a:rPr>
              <a:t>(filename, content)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More built-in options are possible!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63" y="1128688"/>
            <a:ext cx="1533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map(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value → value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flatMap(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value → values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mapPartitions(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values → values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filter(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func: value → bool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union(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RDD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- intersection(</a:t>
            </a:r>
            <a:r>
              <a:rPr i="1"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RDD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 - distinct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863" y="1128688"/>
            <a:ext cx="15335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