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  <p:embeddedFont>
      <p:font typeface="Comfortaa"/>
      <p:regular r:id="rId21"/>
      <p:bold r:id="rId22"/>
    </p:embeddedFont>
    <p:embeddedFont>
      <p:font typeface="PT Mono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4" roundtripDataSignature="AMtx7mhadce1w8RgaOkUybyC4wICRH6b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7.xml"/><Relationship Id="rId22" Type="http://schemas.openxmlformats.org/officeDocument/2006/relationships/font" Target="fonts/Comfortaa-bold.fntdata"/><Relationship Id="rId10" Type="http://schemas.openxmlformats.org/officeDocument/2006/relationships/slide" Target="slides/slide6.xml"/><Relationship Id="rId21" Type="http://schemas.openxmlformats.org/officeDocument/2006/relationships/font" Target="fonts/Comfortaa-regular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PTMon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swald-regular.fntdata"/><Relationship Id="rId6" Type="http://schemas.openxmlformats.org/officeDocument/2006/relationships/slide" Target="slides/slide2.xml"/><Relationship Id="rId18" Type="http://schemas.openxmlformats.org/officeDocument/2006/relationships/font" Target="fonts/Average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ad7a57ebca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ad7a57eb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5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15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5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5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24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22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2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22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archive.ics.uci.edu/ml/datasets/SMS+Spam+Collectio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park.apache.org/docs/latest/sql-getting-started.html" TargetMode="External"/><Relationship Id="rId4" Type="http://schemas.openxmlformats.org/officeDocument/2006/relationships/hyperlink" Target="https://spark.apache.org/docs/latest/ml-pipeline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d7a57ebca_0_0"/>
          <p:cNvSpPr txBox="1"/>
          <p:nvPr>
            <p:ph idx="1" type="subTitle"/>
          </p:nvPr>
        </p:nvSpPr>
        <p:spPr>
          <a:xfrm>
            <a:off x="671250" y="226974"/>
            <a:ext cx="78015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" sz="1400"/>
              <a:t>Zewail City of Science and Technology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rPr lang="en" sz="1400"/>
              <a:t>Communications and Information</a:t>
            </a:r>
            <a:br>
              <a:rPr lang="en" sz="1400"/>
            </a:br>
            <a:r>
              <a:rPr lang="en" sz="1400"/>
              <a:t>Engineering (CIE) Program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2100"/>
              <a:buNone/>
            </a:pPr>
            <a:r>
              <a:rPr lang="en" sz="1400"/>
              <a:t>Big Data Analytics (CIE 427) - Fall 2020</a:t>
            </a:r>
            <a:endParaRPr sz="1400"/>
          </a:p>
        </p:txBody>
      </p:sp>
      <p:sp>
        <p:nvSpPr>
          <p:cNvPr id="60" name="Google Shape;60;gad7a57ebca_0_0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Spark SQL &amp; MLlib</a:t>
            </a:r>
            <a:endParaRPr/>
          </a:p>
        </p:txBody>
      </p:sp>
      <p:pic>
        <p:nvPicPr>
          <p:cNvPr id="61" name="Google Shape;61;gad7a57ebc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1800" y="226975"/>
            <a:ext cx="1665315" cy="13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ad7a57ebca_0_0"/>
          <p:cNvSpPr txBox="1"/>
          <p:nvPr/>
        </p:nvSpPr>
        <p:spPr>
          <a:xfrm>
            <a:off x="5994550" y="4736475"/>
            <a:ext cx="3226800" cy="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Original by: </a:t>
            </a:r>
            <a:r>
              <a:rPr b="1" lang="en" sz="12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Muhammad Hamdy AlAref</a:t>
            </a:r>
            <a:endParaRPr b="1" sz="1200">
              <a:solidFill>
                <a:schemeClr val="dk1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MLlib API Demo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Requirement: SMS Spam</a:t>
            </a:r>
            <a:endParaRPr/>
          </a:p>
        </p:txBody>
      </p:sp>
      <p:sp>
        <p:nvSpPr>
          <p:cNvPr id="118" name="Google Shape;118;p11"/>
          <p:cNvSpPr txBox="1"/>
          <p:nvPr>
            <p:ph idx="1" type="body"/>
          </p:nvPr>
        </p:nvSpPr>
        <p:spPr>
          <a:xfrm>
            <a:off x="942600" y="1152475"/>
            <a:ext cx="7258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Given </a:t>
            </a:r>
            <a:r>
              <a:rPr lang="en" u="sng">
                <a:solidFill>
                  <a:schemeClr val="hlink"/>
                </a:solidFill>
                <a:hlinkClick r:id="rId3"/>
              </a:rPr>
              <a:t>UCI's SMS Spam Collection</a:t>
            </a:r>
            <a:r>
              <a:rPr lang="en">
                <a:solidFill>
                  <a:schemeClr val="dk1"/>
                </a:solidFill>
              </a:rPr>
              <a:t>, use Spark to implement an ML pipeline to classify SMSs into </a:t>
            </a:r>
            <a:r>
              <a:rPr i="1" lang="en">
                <a:solidFill>
                  <a:schemeClr val="dk1"/>
                </a:solidFill>
              </a:rPr>
              <a:t>spam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i="1" lang="en">
                <a:solidFill>
                  <a:schemeClr val="dk1"/>
                </a:solidFill>
              </a:rPr>
              <a:t>ham</a:t>
            </a:r>
            <a:r>
              <a:rPr lang="en">
                <a:solidFill>
                  <a:schemeClr val="dk1"/>
                </a:solidFill>
              </a:rPr>
              <a:t>!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That is, split the data into training and testing datasets, do any preprocessing required, apply the model you chose, etc.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Acknowledgement</a:t>
            </a:r>
            <a:endParaRPr/>
          </a:p>
        </p:txBody>
      </p:sp>
      <p:sp>
        <p:nvSpPr>
          <p:cNvPr id="124" name="Google Shape;124;p12"/>
          <p:cNvSpPr txBox="1"/>
          <p:nvPr>
            <p:ph idx="1" type="body"/>
          </p:nvPr>
        </p:nvSpPr>
        <p:spPr>
          <a:xfrm>
            <a:off x="942600" y="1152475"/>
            <a:ext cx="7258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A lot of the material introduced in Spark SQL were adapted from the official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Apache Spark documentation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A lot of the material introduced in MLlib were adapted from the official </a:t>
            </a:r>
            <a:r>
              <a:rPr lang="en" u="sng">
                <a:solidFill>
                  <a:schemeClr val="hlink"/>
                </a:solidFill>
                <a:hlinkClick r:id="rId4"/>
              </a:rPr>
              <a:t>Apache Spark documentation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Spark SQL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73" name="Google Shape;73;p3"/>
          <p:cNvSpPr txBox="1"/>
          <p:nvPr>
            <p:ph idx="1" type="body"/>
          </p:nvPr>
        </p:nvSpPr>
        <p:spPr>
          <a:xfrm>
            <a:off x="942600" y="1152475"/>
            <a:ext cx="7258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New API since Spark 1.6!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A Dataset is a distributed collection of data.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Benefits of RDDs + Spark SQL’s optimized execution engine.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The Dataset API is available in Scala and Java.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Python and R do not have support for the Dataset API. However, due to their dynamic nature, many of the benefits of the Dataset API are already available.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DataFrames</a:t>
            </a:r>
            <a:endParaRPr/>
          </a:p>
        </p:txBody>
      </p:sp>
      <p:sp>
        <p:nvSpPr>
          <p:cNvPr id="79" name="Google Shape;79;p4"/>
          <p:cNvSpPr txBox="1"/>
          <p:nvPr>
            <p:ph idx="1" type="body"/>
          </p:nvPr>
        </p:nvSpPr>
        <p:spPr>
          <a:xfrm>
            <a:off x="942600" y="1152475"/>
            <a:ext cx="7258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A DataFrame is a Dataset organized into named columns.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It is conceptually equivalent to a table in a relational database or a data frame in R/Python + </a:t>
            </a:r>
            <a:r>
              <a:rPr i="1" lang="en">
                <a:solidFill>
                  <a:schemeClr val="dk1"/>
                </a:solidFill>
              </a:rPr>
              <a:t>rich optimizations</a:t>
            </a:r>
            <a:r>
              <a:rPr lang="en">
                <a:solidFill>
                  <a:schemeClr val="dk1"/>
                </a:solidFill>
              </a:rPr>
              <a:t> under the hood.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DataFrames can be constructed from a wide array of sources such as: structured data files, databases, or existing RDDs.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The DataFrame API is available in Scala, Java, Python, and R!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Word Count Demo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MLlib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Transformer</a:t>
            </a:r>
            <a:endParaRPr/>
          </a:p>
        </p:txBody>
      </p:sp>
      <p:sp>
        <p:nvSpPr>
          <p:cNvPr id="95" name="Google Shape;95;p7"/>
          <p:cNvSpPr txBox="1"/>
          <p:nvPr>
            <p:ph idx="1" type="body"/>
          </p:nvPr>
        </p:nvSpPr>
        <p:spPr>
          <a:xfrm>
            <a:off x="942600" y="1152475"/>
            <a:ext cx="7258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An algorithm that </a:t>
            </a:r>
            <a:r>
              <a:rPr i="1" lang="en">
                <a:solidFill>
                  <a:schemeClr val="dk1"/>
                </a:solidFill>
              </a:rPr>
              <a:t>transforms</a:t>
            </a:r>
            <a:r>
              <a:rPr lang="en">
                <a:solidFill>
                  <a:schemeClr val="dk1"/>
                </a:solidFill>
              </a:rPr>
              <a:t> one </a:t>
            </a:r>
            <a:r>
              <a:rPr i="1" lang="en">
                <a:solidFill>
                  <a:schemeClr val="dk1"/>
                </a:solidFill>
              </a:rPr>
              <a:t>DataFrame</a:t>
            </a:r>
            <a:r>
              <a:rPr lang="en">
                <a:solidFill>
                  <a:schemeClr val="dk1"/>
                </a:solidFill>
              </a:rPr>
              <a:t> into another </a:t>
            </a:r>
            <a:r>
              <a:rPr i="1" lang="en">
                <a:solidFill>
                  <a:schemeClr val="dk1"/>
                </a:solidFill>
              </a:rPr>
              <a:t>DataFrame</a:t>
            </a:r>
            <a:r>
              <a:rPr lang="en">
                <a:solidFill>
                  <a:schemeClr val="dk1"/>
                </a:solidFill>
              </a:rPr>
              <a:t>, generally by appending one or more columns.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Typical Transformers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">
                <a:solidFill>
                  <a:schemeClr val="dk1"/>
                </a:solidFill>
              </a:rPr>
              <a:t>Feature</a:t>
            </a:r>
            <a:r>
              <a:rPr lang="en">
                <a:solidFill>
                  <a:schemeClr val="dk1"/>
                </a:solidFill>
              </a:rPr>
              <a:t> transformer: reads a column (e.g., text) and map it into a new column (e.g., feature vectors).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">
                <a:solidFill>
                  <a:schemeClr val="dk1"/>
                </a:solidFill>
              </a:rPr>
              <a:t>Model</a:t>
            </a:r>
            <a:r>
              <a:rPr lang="en">
                <a:solidFill>
                  <a:schemeClr val="dk1"/>
                </a:solidFill>
              </a:rPr>
              <a:t> transformer: reads a column containing feature vectors, predict the label for each feature vector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Both produce new </a:t>
            </a:r>
            <a:r>
              <a:rPr i="1" lang="en">
                <a:solidFill>
                  <a:schemeClr val="dk1"/>
                </a:solidFill>
              </a:rPr>
              <a:t>DataFrames</a:t>
            </a:r>
            <a:r>
              <a:rPr lang="en">
                <a:solidFill>
                  <a:schemeClr val="dk1"/>
                </a:solidFill>
              </a:rPr>
              <a:t> with their output appended (as a column) to the input </a:t>
            </a:r>
            <a:r>
              <a:rPr i="1" lang="en">
                <a:solidFill>
                  <a:schemeClr val="dk1"/>
                </a:solidFill>
              </a:rPr>
              <a:t>DataFrames</a:t>
            </a:r>
            <a:r>
              <a:rPr lang="en">
                <a:solidFill>
                  <a:schemeClr val="dk1"/>
                </a:solidFill>
              </a:rPr>
              <a:t>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Estimators</a:t>
            </a:r>
            <a:endParaRPr/>
          </a:p>
        </p:txBody>
      </p:sp>
      <p:sp>
        <p:nvSpPr>
          <p:cNvPr id="101" name="Google Shape;101;p8"/>
          <p:cNvSpPr txBox="1"/>
          <p:nvPr>
            <p:ph idx="1" type="body"/>
          </p:nvPr>
        </p:nvSpPr>
        <p:spPr>
          <a:xfrm>
            <a:off x="942600" y="1152475"/>
            <a:ext cx="7258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An algorithm that can be </a:t>
            </a:r>
            <a:r>
              <a:rPr i="1" lang="en">
                <a:solidFill>
                  <a:schemeClr val="dk1"/>
                </a:solidFill>
              </a:rPr>
              <a:t>fit</a:t>
            </a:r>
            <a:r>
              <a:rPr lang="en">
                <a:solidFill>
                  <a:schemeClr val="dk1"/>
                </a:solidFill>
              </a:rPr>
              <a:t> on data stores in a </a:t>
            </a:r>
            <a:r>
              <a:rPr i="1" lang="en">
                <a:solidFill>
                  <a:schemeClr val="dk1"/>
                </a:solidFill>
              </a:rPr>
              <a:t>DataFrame</a:t>
            </a:r>
            <a:r>
              <a:rPr lang="en">
                <a:solidFill>
                  <a:schemeClr val="dk1"/>
                </a:solidFill>
              </a:rPr>
              <a:t> to produce a </a:t>
            </a:r>
            <a:r>
              <a:rPr i="1" lang="en">
                <a:solidFill>
                  <a:schemeClr val="dk1"/>
                </a:solidFill>
              </a:rPr>
              <a:t>Model</a:t>
            </a:r>
            <a:r>
              <a:rPr lang="en">
                <a:solidFill>
                  <a:schemeClr val="dk1"/>
                </a:solidFill>
              </a:rPr>
              <a:t> which is a </a:t>
            </a:r>
            <a:r>
              <a:rPr i="1" lang="en">
                <a:solidFill>
                  <a:schemeClr val="dk1"/>
                </a:solidFill>
              </a:rPr>
              <a:t>Transformer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Example Transformer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n">
                <a:solidFill>
                  <a:schemeClr val="dk1"/>
                </a:solidFill>
              </a:rPr>
              <a:t>Learning algorithm</a:t>
            </a:r>
            <a:r>
              <a:rPr lang="en">
                <a:solidFill>
                  <a:schemeClr val="dk1"/>
                </a:solidFill>
              </a:rPr>
              <a:t> such as </a:t>
            </a:r>
            <a:r>
              <a:rPr i="1" lang="en">
                <a:solidFill>
                  <a:schemeClr val="dk1"/>
                </a:solidFill>
              </a:rPr>
              <a:t>LogisticRegression</a:t>
            </a:r>
            <a:r>
              <a:rPr lang="en">
                <a:solidFill>
                  <a:schemeClr val="dk1"/>
                </a:solidFill>
              </a:rPr>
              <a:t> that can be trained by </a:t>
            </a:r>
            <a:r>
              <a:rPr i="1" lang="en">
                <a:solidFill>
                  <a:schemeClr val="dk1"/>
                </a:solidFill>
              </a:rPr>
              <a:t>fitting</a:t>
            </a:r>
            <a:r>
              <a:rPr lang="en">
                <a:solidFill>
                  <a:schemeClr val="dk1"/>
                </a:solidFill>
              </a:rPr>
              <a:t> it on some data stored in a </a:t>
            </a:r>
            <a:r>
              <a:rPr i="1" lang="en">
                <a:solidFill>
                  <a:schemeClr val="dk1"/>
                </a:solidFill>
              </a:rPr>
              <a:t>DataFrame</a:t>
            </a:r>
            <a:r>
              <a:rPr lang="en">
                <a:solidFill>
                  <a:schemeClr val="dk1"/>
                </a:solidFill>
              </a:rPr>
              <a:t> to produce a </a:t>
            </a:r>
            <a:r>
              <a:rPr i="1" lang="en">
                <a:solidFill>
                  <a:schemeClr val="dk1"/>
                </a:solidFill>
              </a:rPr>
              <a:t>LogisticRegressionModel</a:t>
            </a:r>
            <a:r>
              <a:rPr lang="en">
                <a:solidFill>
                  <a:schemeClr val="dk1"/>
                </a:solidFill>
              </a:rPr>
              <a:t>, which is a </a:t>
            </a:r>
            <a:r>
              <a:rPr i="1" lang="en">
                <a:solidFill>
                  <a:schemeClr val="dk1"/>
                </a:solidFill>
              </a:rPr>
              <a:t>Model</a:t>
            </a:r>
            <a:r>
              <a:rPr lang="en">
                <a:solidFill>
                  <a:schemeClr val="dk1"/>
                </a:solidFill>
              </a:rPr>
              <a:t> and hence a </a:t>
            </a:r>
            <a:r>
              <a:rPr i="1" lang="en">
                <a:solidFill>
                  <a:schemeClr val="dk1"/>
                </a:solidFill>
              </a:rPr>
              <a:t>Transformer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The resulting (trained) </a:t>
            </a:r>
            <a:r>
              <a:rPr i="1" lang="en">
                <a:solidFill>
                  <a:schemeClr val="dk1"/>
                </a:solidFill>
              </a:rPr>
              <a:t>Model</a:t>
            </a:r>
            <a:r>
              <a:rPr lang="en">
                <a:solidFill>
                  <a:schemeClr val="dk1"/>
                </a:solidFill>
              </a:rPr>
              <a:t> is a </a:t>
            </a:r>
            <a:r>
              <a:rPr i="1" lang="en">
                <a:solidFill>
                  <a:schemeClr val="dk1"/>
                </a:solidFill>
              </a:rPr>
              <a:t>Transformer</a:t>
            </a:r>
            <a:r>
              <a:rPr lang="en">
                <a:solidFill>
                  <a:schemeClr val="dk1"/>
                </a:solidFill>
              </a:rPr>
              <a:t> that can transform data in other </a:t>
            </a:r>
            <a:r>
              <a:rPr i="1" lang="en">
                <a:solidFill>
                  <a:schemeClr val="dk1"/>
                </a:solidFill>
              </a:rPr>
              <a:t>DataFrames</a:t>
            </a:r>
            <a:r>
              <a:rPr lang="en">
                <a:solidFill>
                  <a:schemeClr val="dk1"/>
                </a:solidFill>
              </a:rPr>
              <a:t> to make predictions. This is the </a:t>
            </a:r>
            <a:r>
              <a:rPr i="1" lang="en">
                <a:solidFill>
                  <a:schemeClr val="dk1"/>
                </a:solidFill>
              </a:rPr>
              <a:t>Model</a:t>
            </a:r>
            <a:r>
              <a:rPr lang="en">
                <a:solidFill>
                  <a:schemeClr val="dk1"/>
                </a:solidFill>
              </a:rPr>
              <a:t> transformer from the previous slide!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Pipeline</a:t>
            </a:r>
            <a:endParaRPr/>
          </a:p>
        </p:txBody>
      </p:sp>
      <p:sp>
        <p:nvSpPr>
          <p:cNvPr id="107" name="Google Shape;107;p9"/>
          <p:cNvSpPr txBox="1"/>
          <p:nvPr>
            <p:ph idx="1" type="body"/>
          </p:nvPr>
        </p:nvSpPr>
        <p:spPr>
          <a:xfrm>
            <a:off x="942600" y="1152475"/>
            <a:ext cx="7258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i="1" lang="en">
                <a:solidFill>
                  <a:schemeClr val="dk1"/>
                </a:solidFill>
              </a:rPr>
              <a:t>Pipeline</a:t>
            </a:r>
            <a:r>
              <a:rPr lang="en">
                <a:solidFill>
                  <a:schemeClr val="dk1"/>
                </a:solidFill>
              </a:rPr>
              <a:t> chains multiple </a:t>
            </a:r>
            <a:r>
              <a:rPr i="1" lang="en">
                <a:solidFill>
                  <a:schemeClr val="dk1"/>
                </a:solidFill>
              </a:rPr>
              <a:t>PipelineStages</a:t>
            </a:r>
            <a:r>
              <a:rPr lang="en">
                <a:solidFill>
                  <a:schemeClr val="dk1"/>
                </a:solidFill>
              </a:rPr>
              <a:t> (</a:t>
            </a:r>
            <a:r>
              <a:rPr i="1" lang="en">
                <a:solidFill>
                  <a:schemeClr val="dk1"/>
                </a:solidFill>
              </a:rPr>
              <a:t>Transformers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i="1" lang="en">
                <a:solidFill>
                  <a:schemeClr val="dk1"/>
                </a:solidFill>
              </a:rPr>
              <a:t>Estimators</a:t>
            </a:r>
            <a:r>
              <a:rPr lang="en">
                <a:solidFill>
                  <a:schemeClr val="dk1"/>
                </a:solidFill>
              </a:rPr>
              <a:t>) together to specify an ML </a:t>
            </a:r>
            <a:r>
              <a:rPr i="1" lang="en">
                <a:solidFill>
                  <a:schemeClr val="dk1"/>
                </a:solidFill>
              </a:rPr>
              <a:t>workflow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i="1" lang="en">
                <a:solidFill>
                  <a:schemeClr val="dk1"/>
                </a:solidFill>
              </a:rPr>
              <a:t>Pipeline</a:t>
            </a:r>
            <a:r>
              <a:rPr lang="en">
                <a:solidFill>
                  <a:schemeClr val="dk1"/>
                </a:solidFill>
              </a:rPr>
              <a:t>’s stages should be </a:t>
            </a:r>
            <a:r>
              <a:rPr i="1" lang="en">
                <a:solidFill>
                  <a:schemeClr val="dk1"/>
                </a:solidFill>
              </a:rPr>
              <a:t>unique</a:t>
            </a:r>
            <a:r>
              <a:rPr lang="en">
                <a:solidFill>
                  <a:schemeClr val="dk1"/>
                </a:solidFill>
              </a:rPr>
              <a:t> instances, e.g., the same instance </a:t>
            </a:r>
            <a:r>
              <a:rPr i="1" lang="en">
                <a:solidFill>
                  <a:schemeClr val="dk1"/>
                </a:solidFill>
              </a:rPr>
              <a:t>lr</a:t>
            </a:r>
            <a:r>
              <a:rPr lang="en">
                <a:solidFill>
                  <a:schemeClr val="dk1"/>
                </a:solidFill>
              </a:rPr>
              <a:t> of type </a:t>
            </a:r>
            <a:r>
              <a:rPr i="1" lang="en">
                <a:solidFill>
                  <a:schemeClr val="dk1"/>
                </a:solidFill>
              </a:rPr>
              <a:t>LogisticRegression</a:t>
            </a:r>
            <a:r>
              <a:rPr lang="en">
                <a:solidFill>
                  <a:schemeClr val="dk1"/>
                </a:solidFill>
              </a:rPr>
              <a:t> should NOT be inserted into the </a:t>
            </a:r>
            <a:r>
              <a:rPr i="1" lang="en">
                <a:solidFill>
                  <a:schemeClr val="dk1"/>
                </a:solidFill>
              </a:rPr>
              <a:t>Pipeline</a:t>
            </a:r>
            <a:r>
              <a:rPr lang="en">
                <a:solidFill>
                  <a:schemeClr val="dk1"/>
                </a:solidFill>
              </a:rPr>
              <a:t> twice! Instead, two instances of the type can be added, e.g., </a:t>
            </a:r>
            <a:r>
              <a:rPr i="1" lang="en">
                <a:solidFill>
                  <a:schemeClr val="dk1"/>
                </a:solidFill>
              </a:rPr>
              <a:t>lr2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i="1" lang="en">
                <a:solidFill>
                  <a:schemeClr val="dk1"/>
                </a:solidFill>
              </a:rPr>
              <a:t>lr2</a:t>
            </a:r>
            <a:r>
              <a:rPr lang="en">
                <a:solidFill>
                  <a:schemeClr val="dk1"/>
                </a:solidFill>
              </a:rPr>
              <a:t> (both of type </a:t>
            </a:r>
            <a:r>
              <a:rPr i="1" lang="en">
                <a:solidFill>
                  <a:schemeClr val="dk1"/>
                </a:solidFill>
              </a:rPr>
              <a:t>LogisticRegression</a:t>
            </a:r>
            <a:r>
              <a:rPr lang="en">
                <a:solidFill>
                  <a:schemeClr val="dk1"/>
                </a:solidFill>
              </a:rPr>
              <a:t>) can be put into the same Pipeline since different instance.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i="1" lang="en">
                <a:solidFill>
                  <a:schemeClr val="dk1"/>
                </a:solidFill>
              </a:rPr>
              <a:t>Pipeline</a:t>
            </a:r>
            <a:r>
              <a:rPr lang="en">
                <a:solidFill>
                  <a:schemeClr val="dk1"/>
                </a:solidFill>
              </a:rPr>
              <a:t> is in fact an </a:t>
            </a:r>
            <a:r>
              <a:rPr i="1" lang="en">
                <a:solidFill>
                  <a:schemeClr val="dk1"/>
                </a:solidFill>
              </a:rPr>
              <a:t>Estimator</a:t>
            </a:r>
            <a:r>
              <a:rPr lang="en">
                <a:solidFill>
                  <a:schemeClr val="dk1"/>
                </a:solidFill>
              </a:rPr>
              <a:t>! Thus, after a </a:t>
            </a:r>
            <a:r>
              <a:rPr i="1" lang="en">
                <a:solidFill>
                  <a:schemeClr val="dk1"/>
                </a:solidFill>
              </a:rPr>
              <a:t>Pipeline</a:t>
            </a:r>
            <a:r>
              <a:rPr lang="en">
                <a:solidFill>
                  <a:schemeClr val="dk1"/>
                </a:solidFill>
              </a:rPr>
              <a:t> is </a:t>
            </a:r>
            <a:r>
              <a:rPr i="1" lang="en">
                <a:solidFill>
                  <a:schemeClr val="dk1"/>
                </a:solidFill>
              </a:rPr>
              <a:t>fitted</a:t>
            </a:r>
            <a:r>
              <a:rPr lang="en">
                <a:solidFill>
                  <a:schemeClr val="dk1"/>
                </a:solidFill>
              </a:rPr>
              <a:t> on some data, it produces a </a:t>
            </a:r>
            <a:r>
              <a:rPr i="1" lang="en">
                <a:solidFill>
                  <a:schemeClr val="dk1"/>
                </a:solidFill>
              </a:rPr>
              <a:t>PipelineModel</a:t>
            </a:r>
            <a:r>
              <a:rPr lang="en">
                <a:solidFill>
                  <a:schemeClr val="dk1"/>
                </a:solidFill>
              </a:rPr>
              <a:t>, which is a </a:t>
            </a:r>
            <a:r>
              <a:rPr i="1" lang="en">
                <a:solidFill>
                  <a:schemeClr val="dk1"/>
                </a:solidFill>
              </a:rPr>
              <a:t>Transformer</a:t>
            </a:r>
            <a:r>
              <a:rPr lang="en">
                <a:solidFill>
                  <a:schemeClr val="dk1"/>
                </a:solidFill>
              </a:rPr>
              <a:t>, that can be used like any </a:t>
            </a:r>
            <a:r>
              <a:rPr i="1" lang="en">
                <a:solidFill>
                  <a:schemeClr val="dk1"/>
                </a:solidFill>
              </a:rPr>
              <a:t>Model</a:t>
            </a:r>
            <a:r>
              <a:rPr lang="en">
                <a:solidFill>
                  <a:schemeClr val="dk1"/>
                </a:solidFill>
              </a:rPr>
              <a:t> we discussed!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