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Average"/>
      <p:regular r:id="rId27"/>
    </p:embeddedFont>
    <p:embeddedFont>
      <p:font typeface="Oswald"/>
      <p:regular r:id="rId28"/>
      <p:bold r:id="rId29"/>
    </p:embeddedFont>
    <p:embeddedFont>
      <p:font typeface="Comfortaa"/>
      <p:regular r:id="rId30"/>
      <p:bold r:id="rId31"/>
    </p:embeddedFont>
    <p:embeddedFont>
      <p:font typeface="PT Mono"/>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3" roundtripDataSignature="AMtx7mg63j9cECioJRmnolbkGTmNcb3s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Oswald-regular.fntdata"/><Relationship Id="rId27" Type="http://schemas.openxmlformats.org/officeDocument/2006/relationships/font" Target="fonts/Average-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swald-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omfortaa-bold.fntdata"/><Relationship Id="rId30" Type="http://schemas.openxmlformats.org/officeDocument/2006/relationships/font" Target="fonts/Comfortaa-regular.fntdata"/><Relationship Id="rId11" Type="http://schemas.openxmlformats.org/officeDocument/2006/relationships/slide" Target="slides/slide7.xml"/><Relationship Id="rId33" Type="http://customschemas.google.com/relationships/presentationmetadata" Target="metadata"/><Relationship Id="rId10" Type="http://schemas.openxmlformats.org/officeDocument/2006/relationships/slide" Target="slides/slide6.xml"/><Relationship Id="rId32" Type="http://schemas.openxmlformats.org/officeDocument/2006/relationships/font" Target="fonts/PTMono-regular.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ad92075ba7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gad92075ba7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4"/>
          <p:cNvGrpSpPr/>
          <p:nvPr/>
        </p:nvGrpSpPr>
        <p:grpSpPr>
          <a:xfrm>
            <a:off x="4350279" y="2855377"/>
            <a:ext cx="443589" cy="105632"/>
            <a:chOff x="4137525" y="2915950"/>
            <a:chExt cx="869100" cy="207000"/>
          </a:xfrm>
        </p:grpSpPr>
        <p:sp>
          <p:nvSpPr>
            <p:cNvPr id="11" name="Google Shape;11;p24"/>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4"/>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4"/>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4"/>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5" name="Google Shape;15;p24"/>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33"/>
          <p:cNvSpPr txBox="1"/>
          <p:nvPr>
            <p:ph hasCustomPrompt="1" type="title"/>
          </p:nvPr>
        </p:nvSpPr>
        <p:spPr>
          <a:xfrm>
            <a:off x="311700" y="1255275"/>
            <a:ext cx="8520600" cy="1890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33"/>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2" name="Google Shape;52;p3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3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5"/>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2" name="Google Shape;22;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3" name="Google Shape;23;p2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2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2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8" name="Google Shape;28;p2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2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2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2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2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30"/>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8" name="Google Shape;38;p3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31"/>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3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31"/>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3" name="Google Shape;43;p31"/>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3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5" name="Google Shape;45;p3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3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3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7" name="Google Shape;7;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rtl="0" algn="l">
              <a:lnSpc>
                <a:spcPct val="115000"/>
              </a:lnSpc>
              <a:spcBef>
                <a:spcPts val="1600"/>
              </a:spcBef>
              <a:spcAft>
                <a:spcPts val="160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8" name="Google Shape;8;p2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spark.apache.org/docs/latest/streaming-programming-guide.html" TargetMode="External"/><Relationship Id="rId4" Type="http://schemas.openxmlformats.org/officeDocument/2006/relationships/hyperlink" Target="https://storm.apache.org/index.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gad92075ba7_0_4"/>
          <p:cNvSpPr txBox="1"/>
          <p:nvPr>
            <p:ph idx="1" type="subTitle"/>
          </p:nvPr>
        </p:nvSpPr>
        <p:spPr>
          <a:xfrm>
            <a:off x="671250" y="226974"/>
            <a:ext cx="7801500" cy="132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800"/>
              </a:spcBef>
              <a:spcAft>
                <a:spcPts val="0"/>
              </a:spcAft>
              <a:buSzPts val="2100"/>
              <a:buNone/>
            </a:pPr>
            <a:r>
              <a:rPr lang="en" sz="1400"/>
              <a:t>Zewail City of Science and Technology</a:t>
            </a:r>
            <a:endParaRPr sz="1400"/>
          </a:p>
          <a:p>
            <a:pPr indent="0" lvl="0" marL="0" rtl="0" algn="l">
              <a:lnSpc>
                <a:spcPct val="100000"/>
              </a:lnSpc>
              <a:spcBef>
                <a:spcPts val="800"/>
              </a:spcBef>
              <a:spcAft>
                <a:spcPts val="0"/>
              </a:spcAft>
              <a:buSzPts val="2100"/>
              <a:buNone/>
            </a:pPr>
            <a:r>
              <a:rPr lang="en" sz="1400"/>
              <a:t>Communications and Information</a:t>
            </a:r>
            <a:br>
              <a:rPr lang="en" sz="1400"/>
            </a:br>
            <a:r>
              <a:rPr lang="en" sz="1400"/>
              <a:t>Engineering (CIE) Program</a:t>
            </a:r>
            <a:endParaRPr sz="1400"/>
          </a:p>
          <a:p>
            <a:pPr indent="0" lvl="0" marL="0" rtl="0" algn="l">
              <a:lnSpc>
                <a:spcPct val="100000"/>
              </a:lnSpc>
              <a:spcBef>
                <a:spcPts val="800"/>
              </a:spcBef>
              <a:spcAft>
                <a:spcPts val="800"/>
              </a:spcAft>
              <a:buSzPts val="2100"/>
              <a:buNone/>
            </a:pPr>
            <a:r>
              <a:rPr lang="en" sz="1400"/>
              <a:t>Big Data Analytics (CIE 427) - Fall 2020</a:t>
            </a:r>
            <a:endParaRPr sz="1400"/>
          </a:p>
        </p:txBody>
      </p:sp>
      <p:sp>
        <p:nvSpPr>
          <p:cNvPr id="60" name="Google Shape;60;gad92075ba7_0_4"/>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SzPts val="4800"/>
              <a:buNone/>
            </a:pPr>
            <a:r>
              <a:rPr lang="en"/>
              <a:t>Stream Processing</a:t>
            </a:r>
            <a:endParaRPr/>
          </a:p>
        </p:txBody>
      </p:sp>
      <p:pic>
        <p:nvPicPr>
          <p:cNvPr id="61" name="Google Shape;61;gad92075ba7_0_4"/>
          <p:cNvPicPr preferRelativeResize="0"/>
          <p:nvPr/>
        </p:nvPicPr>
        <p:blipFill rotWithShape="1">
          <a:blip r:embed="rId3">
            <a:alphaModFix/>
          </a:blip>
          <a:srcRect b="0" l="0" r="0" t="0"/>
          <a:stretch/>
        </p:blipFill>
        <p:spPr>
          <a:xfrm>
            <a:off x="6731800" y="226975"/>
            <a:ext cx="1665315" cy="1323000"/>
          </a:xfrm>
          <a:prstGeom prst="rect">
            <a:avLst/>
          </a:prstGeom>
          <a:noFill/>
          <a:ln>
            <a:noFill/>
          </a:ln>
        </p:spPr>
      </p:pic>
      <p:sp>
        <p:nvSpPr>
          <p:cNvPr id="62" name="Google Shape;62;gad92075ba7_0_4"/>
          <p:cNvSpPr txBox="1"/>
          <p:nvPr/>
        </p:nvSpPr>
        <p:spPr>
          <a:xfrm>
            <a:off x="5994550" y="4736475"/>
            <a:ext cx="3226800" cy="59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accent3"/>
                </a:solidFill>
                <a:latin typeface="Average"/>
                <a:ea typeface="Average"/>
                <a:cs typeface="Average"/>
                <a:sym typeface="Average"/>
              </a:rPr>
              <a:t>Original by: </a:t>
            </a:r>
            <a:r>
              <a:rPr b="1" lang="en" sz="1200">
                <a:solidFill>
                  <a:schemeClr val="dk1"/>
                </a:solidFill>
                <a:latin typeface="Comfortaa"/>
                <a:ea typeface="Comfortaa"/>
                <a:cs typeface="Comfortaa"/>
                <a:sym typeface="Comfortaa"/>
              </a:rPr>
              <a:t>Muhammad Hamdy AlAref</a:t>
            </a:r>
            <a:endParaRPr b="1" sz="1200">
              <a:solidFill>
                <a:schemeClr val="dk1"/>
              </a:solidFill>
              <a:latin typeface="PT Mono"/>
              <a:ea typeface="PT Mono"/>
              <a:cs typeface="PT Mono"/>
              <a:sym typeface="PT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DStreams Checkpointing</a:t>
            </a:r>
            <a:endParaRPr/>
          </a:p>
        </p:txBody>
      </p:sp>
      <p:sp>
        <p:nvSpPr>
          <p:cNvPr id="118" name="Google Shape;118;p10"/>
          <p:cNvSpPr txBox="1"/>
          <p:nvPr>
            <p:ph idx="1" type="body"/>
          </p:nvPr>
        </p:nvSpPr>
        <p:spPr>
          <a:xfrm>
            <a:off x="942600" y="1152475"/>
            <a:ext cx="7258800" cy="34164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SzPts val="1800"/>
              <a:buNone/>
            </a:pPr>
            <a:r>
              <a:rPr lang="en">
                <a:solidFill>
                  <a:schemeClr val="dk1"/>
                </a:solidFill>
              </a:rPr>
              <a:t>Since streaming applications are expected to operate 24/7, </a:t>
            </a:r>
            <a:r>
              <a:rPr i="1" lang="en">
                <a:solidFill>
                  <a:schemeClr val="dk1"/>
                </a:solidFill>
              </a:rPr>
              <a:t>DStreams</a:t>
            </a:r>
            <a:r>
              <a:rPr lang="en">
                <a:solidFill>
                  <a:schemeClr val="dk1"/>
                </a:solidFill>
              </a:rPr>
              <a:t> support the notion of </a:t>
            </a:r>
            <a:r>
              <a:rPr i="1" lang="en">
                <a:solidFill>
                  <a:schemeClr val="dk1"/>
                </a:solidFill>
              </a:rPr>
              <a:t>checkpointing</a:t>
            </a:r>
            <a:r>
              <a:rPr lang="en">
                <a:solidFill>
                  <a:schemeClr val="dk1"/>
                </a:solidFill>
              </a:rPr>
              <a:t>. That is, they can periodically store information to a fault-tolerant storage system such that they can recover from failures.</a:t>
            </a:r>
            <a:endParaRPr>
              <a:solidFill>
                <a:schemeClr val="dk1"/>
              </a:solidFill>
            </a:endParaRPr>
          </a:p>
          <a:p>
            <a:pPr indent="0" lvl="0" marL="0" rtl="0" algn="just">
              <a:lnSpc>
                <a:spcPct val="115000"/>
              </a:lnSpc>
              <a:spcBef>
                <a:spcPts val="1600"/>
              </a:spcBef>
              <a:spcAft>
                <a:spcPts val="0"/>
              </a:spcAft>
              <a:buSzPts val="1800"/>
              <a:buNone/>
            </a:pPr>
            <a:r>
              <a:rPr lang="en">
                <a:solidFill>
                  <a:schemeClr val="dk1"/>
                </a:solidFill>
              </a:rPr>
              <a:t>There are two types of checkpointing,</a:t>
            </a:r>
            <a:endParaRPr>
              <a:solidFill>
                <a:schemeClr val="dk1"/>
              </a:solidFill>
            </a:endParaRPr>
          </a:p>
          <a:p>
            <a:pPr indent="-342900" lvl="0" marL="457200" rtl="0" algn="just">
              <a:lnSpc>
                <a:spcPct val="115000"/>
              </a:lnSpc>
              <a:spcBef>
                <a:spcPts val="0"/>
              </a:spcBef>
              <a:spcAft>
                <a:spcPts val="0"/>
              </a:spcAft>
              <a:buClr>
                <a:schemeClr val="dk1"/>
              </a:buClr>
              <a:buSzPts val="1800"/>
              <a:buChar char="●"/>
            </a:pPr>
            <a:r>
              <a:rPr b="1" lang="en">
                <a:solidFill>
                  <a:schemeClr val="dk1"/>
                </a:solidFill>
              </a:rPr>
              <a:t>Metadata checkpointing</a:t>
            </a:r>
            <a:r>
              <a:rPr lang="en">
                <a:solidFill>
                  <a:schemeClr val="dk1"/>
                </a:solidFill>
              </a:rPr>
              <a:t> Saving of the information defining the streaming computation. This is used to recover from failure of the node running the driver of the streaming application.</a:t>
            </a:r>
            <a:endParaRPr>
              <a:solidFill>
                <a:schemeClr val="dk1"/>
              </a:solidFill>
            </a:endParaRPr>
          </a:p>
          <a:p>
            <a:pPr indent="-342900" lvl="0" marL="457200" rtl="0" algn="just">
              <a:lnSpc>
                <a:spcPct val="115000"/>
              </a:lnSpc>
              <a:spcBef>
                <a:spcPts val="0"/>
              </a:spcBef>
              <a:spcAft>
                <a:spcPts val="0"/>
              </a:spcAft>
              <a:buClr>
                <a:schemeClr val="dk1"/>
              </a:buClr>
              <a:buSzPts val="1800"/>
              <a:buChar char="●"/>
            </a:pPr>
            <a:r>
              <a:rPr b="1" lang="en">
                <a:solidFill>
                  <a:schemeClr val="dk1"/>
                </a:solidFill>
              </a:rPr>
              <a:t>Data checkpointing</a:t>
            </a:r>
            <a:r>
              <a:rPr lang="en">
                <a:solidFill>
                  <a:schemeClr val="dk1"/>
                </a:solidFill>
              </a:rPr>
              <a:t> Saving of the generated RDDs to reliable storage. This is necessary in some stateful transformations that combine data across multiple batches.</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11"/>
          <p:cNvPicPr preferRelativeResize="0"/>
          <p:nvPr/>
        </p:nvPicPr>
        <p:blipFill rotWithShape="1">
          <a:blip r:embed="rId3">
            <a:alphaModFix/>
          </a:blip>
          <a:srcRect b="0" l="0" r="0" t="0"/>
          <a:stretch/>
        </p:blipFill>
        <p:spPr>
          <a:xfrm>
            <a:off x="737925" y="1017727"/>
            <a:ext cx="7668137" cy="4125776"/>
          </a:xfrm>
          <a:prstGeom prst="rect">
            <a:avLst/>
          </a:prstGeom>
          <a:noFill/>
          <a:ln>
            <a:noFill/>
          </a:ln>
        </p:spPr>
      </p:pic>
      <p:sp>
        <p:nvSpPr>
          <p:cNvPr id="124" name="Google Shape;124;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Alternative API: Structured Streaming (SQL)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2"/>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Word Count Demo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Kappa Architecture: Storm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14"/>
          <p:cNvPicPr preferRelativeResize="0"/>
          <p:nvPr/>
        </p:nvPicPr>
        <p:blipFill rotWithShape="1">
          <a:blip r:embed="rId3">
            <a:alphaModFix/>
          </a:blip>
          <a:srcRect b="0" l="0" r="0" t="0"/>
          <a:stretch/>
        </p:blipFill>
        <p:spPr>
          <a:xfrm>
            <a:off x="472315" y="1727100"/>
            <a:ext cx="8199360" cy="3416400"/>
          </a:xfrm>
          <a:prstGeom prst="rect">
            <a:avLst/>
          </a:prstGeom>
          <a:noFill/>
          <a:ln>
            <a:noFill/>
          </a:ln>
        </p:spPr>
      </p:pic>
      <p:sp>
        <p:nvSpPr>
          <p:cNvPr id="140" name="Google Shape;140;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Overview</a:t>
            </a:r>
            <a:endParaRPr/>
          </a:p>
        </p:txBody>
      </p:sp>
      <p:sp>
        <p:nvSpPr>
          <p:cNvPr id="141" name="Google Shape;141;p14"/>
          <p:cNvSpPr txBox="1"/>
          <p:nvPr>
            <p:ph idx="1" type="body"/>
          </p:nvPr>
        </p:nvSpPr>
        <p:spPr>
          <a:xfrm>
            <a:off x="942600" y="1152475"/>
            <a:ext cx="7258800" cy="34164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SzPts val="1800"/>
              <a:buNone/>
            </a:pPr>
            <a:r>
              <a:rPr lang="en">
                <a:solidFill>
                  <a:schemeClr val="dk1"/>
                </a:solidFill>
              </a:rPr>
              <a:t>Processes data “in motion” by defining </a:t>
            </a:r>
            <a:r>
              <a:rPr i="1" lang="en">
                <a:solidFill>
                  <a:schemeClr val="dk1"/>
                </a:solidFill>
              </a:rPr>
              <a:t>topologies</a:t>
            </a:r>
            <a:r>
              <a:rPr lang="en">
                <a:solidFill>
                  <a:schemeClr val="dk1"/>
                </a:solidFill>
              </a:rPr>
              <a:t> of </a:t>
            </a:r>
            <a:r>
              <a:rPr i="1" lang="en">
                <a:solidFill>
                  <a:schemeClr val="dk1"/>
                </a:solidFill>
              </a:rPr>
              <a:t>sources</a:t>
            </a:r>
            <a:r>
              <a:rPr lang="en">
                <a:solidFill>
                  <a:schemeClr val="dk1"/>
                </a:solidFill>
              </a:rPr>
              <a:t> (</a:t>
            </a:r>
            <a:r>
              <a:rPr i="1" lang="en">
                <a:solidFill>
                  <a:schemeClr val="dk1"/>
                </a:solidFill>
              </a:rPr>
              <a:t>spouts</a:t>
            </a:r>
            <a:r>
              <a:rPr lang="en">
                <a:solidFill>
                  <a:schemeClr val="dk1"/>
                </a:solidFill>
              </a:rPr>
              <a:t>) and </a:t>
            </a:r>
            <a:r>
              <a:rPr i="1" lang="en">
                <a:solidFill>
                  <a:schemeClr val="dk1"/>
                </a:solidFill>
              </a:rPr>
              <a:t>transformations</a:t>
            </a:r>
            <a:r>
              <a:rPr lang="en">
                <a:solidFill>
                  <a:schemeClr val="dk1"/>
                </a:solidFill>
              </a:rPr>
              <a:t> (</a:t>
            </a:r>
            <a:r>
              <a:rPr i="1" lang="en">
                <a:solidFill>
                  <a:schemeClr val="dk1"/>
                </a:solidFill>
              </a:rPr>
              <a:t>bolts</a:t>
            </a:r>
            <a:r>
              <a:rPr lang="en">
                <a:solidFill>
                  <a:schemeClr val="dk1"/>
                </a:solidFill>
              </a:rPr>
              <a:t>).</a:t>
            </a:r>
            <a:endParaRPr>
              <a:solidFill>
                <a:schemeClr val="dk1"/>
              </a:solidFill>
            </a:endParaRPr>
          </a:p>
          <a:p>
            <a:pPr indent="0" lvl="0" marL="0" rtl="0" algn="just">
              <a:lnSpc>
                <a:spcPct val="115000"/>
              </a:lnSpc>
              <a:spcBef>
                <a:spcPts val="1600"/>
              </a:spcBef>
              <a:spcAft>
                <a:spcPts val="0"/>
              </a:spcAft>
              <a:buSzPts val="1800"/>
              <a:buNone/>
            </a:pPr>
            <a:r>
              <a:t/>
            </a:r>
            <a:endParaRPr>
              <a:solidFill>
                <a:schemeClr val="dk1"/>
              </a:solidFill>
            </a:endParaRPr>
          </a:p>
          <a:p>
            <a:pPr indent="0" lvl="0" marL="0" rtl="0" algn="just">
              <a:lnSpc>
                <a:spcPct val="115000"/>
              </a:lnSpc>
              <a:spcBef>
                <a:spcPts val="1600"/>
              </a:spcBef>
              <a:spcAft>
                <a:spcPts val="0"/>
              </a:spcAft>
              <a:buSzPts val="1800"/>
              <a:buNone/>
            </a:pPr>
            <a:r>
              <a:t/>
            </a:r>
            <a:endParaRPr>
              <a:solidFill>
                <a:schemeClr val="dk1"/>
              </a:solidFill>
            </a:endParaRPr>
          </a:p>
          <a:p>
            <a:pPr indent="0" lvl="0" marL="0" rtl="0" algn="just">
              <a:lnSpc>
                <a:spcPct val="115000"/>
              </a:lnSpc>
              <a:spcBef>
                <a:spcPts val="1600"/>
              </a:spcBef>
              <a:spcAft>
                <a:spcPts val="0"/>
              </a:spcAft>
              <a:buSzPts val="1800"/>
              <a:buNone/>
            </a:pPr>
            <a:r>
              <a:t/>
            </a:r>
            <a:endParaRPr>
              <a:solidFill>
                <a:schemeClr val="dk1"/>
              </a:solidFill>
            </a:endParaRPr>
          </a:p>
          <a:p>
            <a:pPr indent="0" lvl="0" marL="0" rtl="0" algn="just">
              <a:lnSpc>
                <a:spcPct val="115000"/>
              </a:lnSpc>
              <a:spcBef>
                <a:spcPts val="1600"/>
              </a:spcBef>
              <a:spcAft>
                <a:spcPts val="1600"/>
              </a:spcAft>
              <a:buSzPts val="1800"/>
              <a:buNone/>
            </a:pPr>
            <a:r>
              <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Spouts and Bolts</a:t>
            </a:r>
            <a:endParaRPr/>
          </a:p>
        </p:txBody>
      </p:sp>
      <p:sp>
        <p:nvSpPr>
          <p:cNvPr id="147" name="Google Shape;147;p15"/>
          <p:cNvSpPr txBox="1"/>
          <p:nvPr>
            <p:ph idx="1" type="body"/>
          </p:nvPr>
        </p:nvSpPr>
        <p:spPr>
          <a:xfrm>
            <a:off x="942600" y="1152475"/>
            <a:ext cx="7258800" cy="34164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SzPts val="1800"/>
              <a:buNone/>
            </a:pPr>
            <a:r>
              <a:rPr i="1" lang="en">
                <a:solidFill>
                  <a:schemeClr val="dk1"/>
                </a:solidFill>
              </a:rPr>
              <a:t>Spouts</a:t>
            </a:r>
            <a:r>
              <a:rPr lang="en">
                <a:solidFill>
                  <a:schemeClr val="dk1"/>
                </a:solidFill>
              </a:rPr>
              <a:t> emit </a:t>
            </a:r>
            <a:r>
              <a:rPr i="1" lang="en">
                <a:solidFill>
                  <a:schemeClr val="dk1"/>
                </a:solidFill>
              </a:rPr>
              <a:t>streams</a:t>
            </a:r>
            <a:r>
              <a:rPr lang="en">
                <a:solidFill>
                  <a:schemeClr val="dk1"/>
                </a:solidFill>
              </a:rPr>
              <a:t>. A </a:t>
            </a:r>
            <a:r>
              <a:rPr i="1" lang="en">
                <a:solidFill>
                  <a:schemeClr val="dk1"/>
                </a:solidFill>
              </a:rPr>
              <a:t>spout</a:t>
            </a:r>
            <a:r>
              <a:rPr lang="en">
                <a:solidFill>
                  <a:schemeClr val="dk1"/>
                </a:solidFill>
              </a:rPr>
              <a:t> is defined by implementing a method that emits the </a:t>
            </a:r>
            <a:r>
              <a:rPr i="1" lang="en">
                <a:solidFill>
                  <a:schemeClr val="dk1"/>
                </a:solidFill>
              </a:rPr>
              <a:t>next tuple</a:t>
            </a:r>
            <a:r>
              <a:rPr lang="en">
                <a:solidFill>
                  <a:schemeClr val="dk1"/>
                </a:solidFill>
              </a:rPr>
              <a:t> NOT the </a:t>
            </a:r>
            <a:r>
              <a:rPr i="1" lang="en">
                <a:solidFill>
                  <a:schemeClr val="dk1"/>
                </a:solidFill>
              </a:rPr>
              <a:t>stream</a:t>
            </a:r>
            <a:r>
              <a:rPr lang="en">
                <a:solidFill>
                  <a:schemeClr val="dk1"/>
                </a:solidFill>
              </a:rPr>
              <a:t> as a whole!</a:t>
            </a:r>
            <a:endParaRPr>
              <a:solidFill>
                <a:schemeClr val="dk1"/>
              </a:solidFill>
            </a:endParaRPr>
          </a:p>
          <a:p>
            <a:pPr indent="0" lvl="0" marL="0" rtl="0" algn="just">
              <a:lnSpc>
                <a:spcPct val="115000"/>
              </a:lnSpc>
              <a:spcBef>
                <a:spcPts val="1600"/>
              </a:spcBef>
              <a:spcAft>
                <a:spcPts val="1600"/>
              </a:spcAft>
              <a:buSzPts val="1800"/>
              <a:buNone/>
            </a:pPr>
            <a:r>
              <a:rPr i="1" lang="en">
                <a:solidFill>
                  <a:schemeClr val="dk1"/>
                </a:solidFill>
              </a:rPr>
              <a:t>Bolts</a:t>
            </a:r>
            <a:r>
              <a:rPr lang="en">
                <a:solidFill>
                  <a:schemeClr val="dk1"/>
                </a:solidFill>
              </a:rPr>
              <a:t> consume any number of </a:t>
            </a:r>
            <a:r>
              <a:rPr i="1" lang="en">
                <a:solidFill>
                  <a:schemeClr val="dk1"/>
                </a:solidFill>
              </a:rPr>
              <a:t>streams</a:t>
            </a:r>
            <a:r>
              <a:rPr lang="en">
                <a:solidFill>
                  <a:schemeClr val="dk1"/>
                </a:solidFill>
              </a:rPr>
              <a:t>, processes it and may or may not emit a new </a:t>
            </a:r>
            <a:r>
              <a:rPr i="1" lang="en">
                <a:solidFill>
                  <a:schemeClr val="dk1"/>
                </a:solidFill>
              </a:rPr>
              <a:t>stream</a:t>
            </a:r>
            <a:r>
              <a:rPr lang="en">
                <a:solidFill>
                  <a:schemeClr val="dk1"/>
                </a:solidFill>
              </a:rPr>
              <a:t>. A </a:t>
            </a:r>
            <a:r>
              <a:rPr i="1" lang="en">
                <a:solidFill>
                  <a:schemeClr val="dk1"/>
                </a:solidFill>
              </a:rPr>
              <a:t>bolt</a:t>
            </a:r>
            <a:r>
              <a:rPr lang="en">
                <a:solidFill>
                  <a:schemeClr val="dk1"/>
                </a:solidFill>
              </a:rPr>
              <a:t> is defined by implementing a method that processes </a:t>
            </a:r>
            <a:r>
              <a:rPr i="1" lang="en">
                <a:solidFill>
                  <a:schemeClr val="dk1"/>
                </a:solidFill>
              </a:rPr>
              <a:t>one tuple</a:t>
            </a:r>
            <a:r>
              <a:rPr lang="en">
                <a:solidFill>
                  <a:schemeClr val="dk1"/>
                </a:solidFill>
              </a:rPr>
              <a:t> NOT the </a:t>
            </a:r>
            <a:r>
              <a:rPr i="1" lang="en">
                <a:solidFill>
                  <a:schemeClr val="dk1"/>
                </a:solidFill>
              </a:rPr>
              <a:t>stream</a:t>
            </a:r>
            <a:r>
              <a:rPr lang="en">
                <a:solidFill>
                  <a:schemeClr val="dk1"/>
                </a:solidFill>
              </a:rPr>
              <a:t> as a whole!</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Topologies</a:t>
            </a:r>
            <a:endParaRPr/>
          </a:p>
        </p:txBody>
      </p:sp>
      <p:sp>
        <p:nvSpPr>
          <p:cNvPr id="153" name="Google Shape;153;p16"/>
          <p:cNvSpPr txBox="1"/>
          <p:nvPr>
            <p:ph idx="1" type="body"/>
          </p:nvPr>
        </p:nvSpPr>
        <p:spPr>
          <a:xfrm>
            <a:off x="942600" y="1152475"/>
            <a:ext cx="7258800" cy="34164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SzPts val="1800"/>
              <a:buNone/>
            </a:pPr>
            <a:r>
              <a:rPr i="1" lang="en">
                <a:solidFill>
                  <a:schemeClr val="dk1"/>
                </a:solidFill>
              </a:rPr>
              <a:t>Topologies</a:t>
            </a:r>
            <a:r>
              <a:rPr lang="en">
                <a:solidFill>
                  <a:schemeClr val="dk1"/>
                </a:solidFill>
              </a:rPr>
              <a:t> define </a:t>
            </a:r>
            <a:r>
              <a:rPr i="1" lang="en">
                <a:solidFill>
                  <a:schemeClr val="dk1"/>
                </a:solidFill>
              </a:rPr>
              <a:t>spouts</a:t>
            </a:r>
            <a:r>
              <a:rPr lang="en">
                <a:solidFill>
                  <a:schemeClr val="dk1"/>
                </a:solidFill>
              </a:rPr>
              <a:t> and </a:t>
            </a:r>
            <a:r>
              <a:rPr i="1" lang="en">
                <a:solidFill>
                  <a:schemeClr val="dk1"/>
                </a:solidFill>
              </a:rPr>
              <a:t>bolts</a:t>
            </a:r>
            <a:r>
              <a:rPr lang="en">
                <a:solidFill>
                  <a:schemeClr val="dk1"/>
                </a:solidFill>
              </a:rPr>
              <a:t> and their connectivity.</a:t>
            </a:r>
            <a:endParaRPr>
              <a:solidFill>
                <a:schemeClr val="dk1"/>
              </a:solidFill>
            </a:endParaRPr>
          </a:p>
          <a:p>
            <a:pPr indent="0" lvl="0" marL="0" rtl="0" algn="just">
              <a:lnSpc>
                <a:spcPct val="115000"/>
              </a:lnSpc>
              <a:spcBef>
                <a:spcPts val="1600"/>
              </a:spcBef>
              <a:spcAft>
                <a:spcPts val="0"/>
              </a:spcAft>
              <a:buSzPts val="1800"/>
              <a:buNone/>
            </a:pPr>
            <a:r>
              <a:rPr lang="en">
                <a:solidFill>
                  <a:schemeClr val="dk1"/>
                </a:solidFill>
              </a:rPr>
              <a:t>A </a:t>
            </a:r>
            <a:r>
              <a:rPr i="1" lang="en">
                <a:solidFill>
                  <a:schemeClr val="dk1"/>
                </a:solidFill>
              </a:rPr>
              <a:t>spout</a:t>
            </a:r>
            <a:r>
              <a:rPr lang="en">
                <a:solidFill>
                  <a:schemeClr val="dk1"/>
                </a:solidFill>
              </a:rPr>
              <a:t> or a </a:t>
            </a:r>
            <a:r>
              <a:rPr i="1" lang="en">
                <a:solidFill>
                  <a:schemeClr val="dk1"/>
                </a:solidFill>
              </a:rPr>
              <a:t>bolt</a:t>
            </a:r>
            <a:r>
              <a:rPr lang="en">
                <a:solidFill>
                  <a:schemeClr val="dk1"/>
                </a:solidFill>
              </a:rPr>
              <a:t> can have any number of </a:t>
            </a:r>
            <a:r>
              <a:rPr i="1" lang="en">
                <a:solidFill>
                  <a:schemeClr val="dk1"/>
                </a:solidFill>
              </a:rPr>
              <a:t>tasks</a:t>
            </a:r>
            <a:r>
              <a:rPr lang="en">
                <a:solidFill>
                  <a:schemeClr val="dk1"/>
                </a:solidFill>
              </a:rPr>
              <a:t>; that is, number of instances concurrently processing </a:t>
            </a:r>
            <a:r>
              <a:rPr i="1" lang="en">
                <a:solidFill>
                  <a:schemeClr val="dk1"/>
                </a:solidFill>
              </a:rPr>
              <a:t>tuples</a:t>
            </a:r>
            <a:r>
              <a:rPr lang="en">
                <a:solidFill>
                  <a:schemeClr val="dk1"/>
                </a:solidFill>
              </a:rPr>
              <a:t>.</a:t>
            </a:r>
            <a:endParaRPr>
              <a:solidFill>
                <a:schemeClr val="dk1"/>
              </a:solidFill>
            </a:endParaRPr>
          </a:p>
          <a:p>
            <a:pPr indent="0" lvl="0" marL="0" rtl="0" algn="just">
              <a:lnSpc>
                <a:spcPct val="115000"/>
              </a:lnSpc>
              <a:spcBef>
                <a:spcPts val="1600"/>
              </a:spcBef>
              <a:spcAft>
                <a:spcPts val="0"/>
              </a:spcAft>
              <a:buSzPts val="1800"/>
              <a:buNone/>
            </a:pPr>
            <a:r>
              <a:rPr lang="en">
                <a:solidFill>
                  <a:schemeClr val="dk1"/>
                </a:solidFill>
              </a:rPr>
              <a:t>A </a:t>
            </a:r>
            <a:r>
              <a:rPr i="1" lang="en">
                <a:solidFill>
                  <a:schemeClr val="dk1"/>
                </a:solidFill>
              </a:rPr>
              <a:t>bolt</a:t>
            </a:r>
            <a:r>
              <a:rPr lang="en">
                <a:solidFill>
                  <a:schemeClr val="dk1"/>
                </a:solidFill>
              </a:rPr>
              <a:t> subscribes to one or more </a:t>
            </a:r>
            <a:r>
              <a:rPr i="1" lang="en">
                <a:solidFill>
                  <a:schemeClr val="dk1"/>
                </a:solidFill>
              </a:rPr>
              <a:t>streams</a:t>
            </a:r>
            <a:r>
              <a:rPr lang="en">
                <a:solidFill>
                  <a:schemeClr val="dk1"/>
                </a:solidFill>
              </a:rPr>
              <a:t> with a </a:t>
            </a:r>
            <a:r>
              <a:rPr i="1" lang="en">
                <a:solidFill>
                  <a:schemeClr val="dk1"/>
                </a:solidFill>
              </a:rPr>
              <a:t>grouping</a:t>
            </a:r>
            <a:r>
              <a:rPr lang="en">
                <a:solidFill>
                  <a:schemeClr val="dk1"/>
                </a:solidFill>
              </a:rPr>
              <a:t>.</a:t>
            </a:r>
            <a:endParaRPr>
              <a:solidFill>
                <a:schemeClr val="dk1"/>
              </a:solidFill>
            </a:endParaRPr>
          </a:p>
          <a:p>
            <a:pPr indent="0" lvl="0" marL="0" rtl="0" algn="just">
              <a:lnSpc>
                <a:spcPct val="115000"/>
              </a:lnSpc>
              <a:spcBef>
                <a:spcPts val="1600"/>
              </a:spcBef>
              <a:spcAft>
                <a:spcPts val="1600"/>
              </a:spcAft>
              <a:buSzPts val="1800"/>
              <a:buNone/>
            </a:pPr>
            <a:r>
              <a:rPr lang="en">
                <a:solidFill>
                  <a:schemeClr val="dk1"/>
                </a:solidFill>
              </a:rPr>
              <a:t>A </a:t>
            </a:r>
            <a:r>
              <a:rPr i="1" lang="en">
                <a:solidFill>
                  <a:schemeClr val="dk1"/>
                </a:solidFill>
              </a:rPr>
              <a:t>grouping</a:t>
            </a:r>
            <a:r>
              <a:rPr lang="en">
                <a:solidFill>
                  <a:schemeClr val="dk1"/>
                </a:solidFill>
              </a:rPr>
              <a:t> specifies how </a:t>
            </a:r>
            <a:r>
              <a:rPr i="1" lang="en">
                <a:solidFill>
                  <a:schemeClr val="dk1"/>
                </a:solidFill>
              </a:rPr>
              <a:t>tuples</a:t>
            </a:r>
            <a:r>
              <a:rPr lang="en">
                <a:solidFill>
                  <a:schemeClr val="dk1"/>
                </a:solidFill>
              </a:rPr>
              <a:t> are distributed among a </a:t>
            </a:r>
            <a:r>
              <a:rPr i="1" lang="en">
                <a:solidFill>
                  <a:schemeClr val="dk1"/>
                </a:solidFill>
              </a:rPr>
              <a:t>bolt</a:t>
            </a:r>
            <a:r>
              <a:rPr lang="en">
                <a:solidFill>
                  <a:schemeClr val="dk1"/>
                </a:solidFill>
              </a:rPr>
              <a:t>’s </a:t>
            </a:r>
            <a:r>
              <a:rPr i="1" lang="en">
                <a:solidFill>
                  <a:schemeClr val="dk1"/>
                </a:solidFill>
              </a:rPr>
              <a:t>tasks</a:t>
            </a:r>
            <a:r>
              <a:rPr lang="en">
                <a:solidFill>
                  <a:schemeClr val="dk1"/>
                </a:solidFill>
              </a:rPr>
              <a:t>.</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Unified APIs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Flink</a:t>
            </a:r>
            <a:endParaRPr/>
          </a:p>
        </p:txBody>
      </p:sp>
      <p:sp>
        <p:nvSpPr>
          <p:cNvPr id="164" name="Google Shape;164;p18"/>
          <p:cNvSpPr txBox="1"/>
          <p:nvPr>
            <p:ph idx="1" type="body"/>
          </p:nvPr>
        </p:nvSpPr>
        <p:spPr>
          <a:xfrm>
            <a:off x="942600" y="1152475"/>
            <a:ext cx="7258800" cy="34164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SzPts val="1800"/>
              <a:buNone/>
            </a:pPr>
            <a:r>
              <a:rPr lang="en">
                <a:solidFill>
                  <a:schemeClr val="dk1"/>
                </a:solidFill>
              </a:rPr>
              <a:t>More expressive semantics for streaming.</a:t>
            </a:r>
            <a:endParaRPr>
              <a:solidFill>
                <a:schemeClr val="dk1"/>
              </a:solidFill>
            </a:endParaRPr>
          </a:p>
          <a:p>
            <a:pPr indent="0" lvl="0" marL="0" rtl="0" algn="just">
              <a:lnSpc>
                <a:spcPct val="115000"/>
              </a:lnSpc>
              <a:spcBef>
                <a:spcPts val="1600"/>
              </a:spcBef>
              <a:spcAft>
                <a:spcPts val="0"/>
              </a:spcAft>
              <a:buSzPts val="1800"/>
              <a:buNone/>
            </a:pPr>
            <a:r>
              <a:rPr lang="en">
                <a:solidFill>
                  <a:schemeClr val="dk1"/>
                </a:solidFill>
              </a:rPr>
              <a:t>Batches can simply be considered </a:t>
            </a:r>
            <a:r>
              <a:rPr i="1" lang="en">
                <a:solidFill>
                  <a:schemeClr val="dk1"/>
                </a:solidFill>
              </a:rPr>
              <a:t>bounded</a:t>
            </a:r>
            <a:r>
              <a:rPr lang="en">
                <a:solidFill>
                  <a:schemeClr val="dk1"/>
                </a:solidFill>
              </a:rPr>
              <a:t> streams.</a:t>
            </a:r>
            <a:endParaRPr>
              <a:solidFill>
                <a:schemeClr val="dk1"/>
              </a:solidFill>
            </a:endParaRPr>
          </a:p>
          <a:p>
            <a:pPr indent="0" lvl="0" marL="0" rtl="0" algn="just">
              <a:lnSpc>
                <a:spcPct val="115000"/>
              </a:lnSpc>
              <a:spcBef>
                <a:spcPts val="1600"/>
              </a:spcBef>
              <a:spcAft>
                <a:spcPts val="0"/>
              </a:spcAft>
              <a:buSzPts val="1800"/>
              <a:buNone/>
            </a:pPr>
            <a:r>
              <a:rPr lang="en">
                <a:solidFill>
                  <a:schemeClr val="dk1"/>
                </a:solidFill>
              </a:rPr>
              <a:t>Mature enough Java and Scala APIs.</a:t>
            </a:r>
            <a:endParaRPr>
              <a:solidFill>
                <a:schemeClr val="dk1"/>
              </a:solidFill>
            </a:endParaRPr>
          </a:p>
          <a:p>
            <a:pPr indent="0" lvl="0" marL="0" rtl="0" algn="just">
              <a:lnSpc>
                <a:spcPct val="115000"/>
              </a:lnSpc>
              <a:spcBef>
                <a:spcPts val="1600"/>
              </a:spcBef>
              <a:spcAft>
                <a:spcPts val="1600"/>
              </a:spcAft>
              <a:buSzPts val="1800"/>
              <a:buNone/>
            </a:pPr>
            <a:r>
              <a:rPr lang="en">
                <a:solidFill>
                  <a:schemeClr val="dk1"/>
                </a:solidFill>
              </a:rPr>
              <a:t>Python API in development.</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Beam</a:t>
            </a:r>
            <a:endParaRPr/>
          </a:p>
        </p:txBody>
      </p:sp>
      <p:sp>
        <p:nvSpPr>
          <p:cNvPr id="170" name="Google Shape;170;p19"/>
          <p:cNvSpPr txBox="1"/>
          <p:nvPr>
            <p:ph idx="1" type="body"/>
          </p:nvPr>
        </p:nvSpPr>
        <p:spPr>
          <a:xfrm>
            <a:off x="942600" y="1152475"/>
            <a:ext cx="7258800" cy="34164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SzPts val="1800"/>
              <a:buNone/>
            </a:pPr>
            <a:r>
              <a:rPr lang="en">
                <a:solidFill>
                  <a:schemeClr val="dk1"/>
                </a:solidFill>
              </a:rPr>
              <a:t>Collaboration between Apache, data </a:t>
            </a:r>
            <a:r>
              <a:rPr lang="en">
                <a:solidFill>
                  <a:schemeClr val="dk1"/>
                </a:solidFill>
              </a:rPr>
              <a:t>artisans</a:t>
            </a:r>
            <a:r>
              <a:rPr lang="en">
                <a:solidFill>
                  <a:schemeClr val="dk1"/>
                </a:solidFill>
              </a:rPr>
              <a:t> and Google.</a:t>
            </a:r>
            <a:endParaRPr>
              <a:solidFill>
                <a:schemeClr val="dk1"/>
              </a:solidFill>
            </a:endParaRPr>
          </a:p>
          <a:p>
            <a:pPr indent="0" lvl="0" marL="0" rtl="0" algn="just">
              <a:lnSpc>
                <a:spcPct val="115000"/>
              </a:lnSpc>
              <a:spcBef>
                <a:spcPts val="1600"/>
              </a:spcBef>
              <a:spcAft>
                <a:spcPts val="0"/>
              </a:spcAft>
              <a:buSzPts val="1800"/>
              <a:buNone/>
            </a:pPr>
            <a:r>
              <a:rPr lang="en">
                <a:solidFill>
                  <a:schemeClr val="dk1"/>
                </a:solidFill>
              </a:rPr>
              <a:t>Very similar API to Flink.</a:t>
            </a:r>
            <a:endParaRPr>
              <a:solidFill>
                <a:schemeClr val="dk1"/>
              </a:solidFill>
            </a:endParaRPr>
          </a:p>
          <a:p>
            <a:pPr indent="0" lvl="0" marL="0" rtl="0" algn="just">
              <a:lnSpc>
                <a:spcPct val="115000"/>
              </a:lnSpc>
              <a:spcBef>
                <a:spcPts val="1600"/>
              </a:spcBef>
              <a:spcAft>
                <a:spcPts val="0"/>
              </a:spcAft>
              <a:buSzPts val="1800"/>
              <a:buNone/>
            </a:pPr>
            <a:r>
              <a:rPr lang="en">
                <a:solidFill>
                  <a:schemeClr val="dk1"/>
                </a:solidFill>
              </a:rPr>
              <a:t>Java, Python and Go APIs.</a:t>
            </a:r>
            <a:endParaRPr>
              <a:solidFill>
                <a:schemeClr val="dk1"/>
              </a:solidFill>
            </a:endParaRPr>
          </a:p>
          <a:p>
            <a:pPr indent="0" lvl="0" marL="0" rtl="0" algn="just">
              <a:lnSpc>
                <a:spcPct val="115000"/>
              </a:lnSpc>
              <a:spcBef>
                <a:spcPts val="1600"/>
              </a:spcBef>
              <a:spcAft>
                <a:spcPts val="1600"/>
              </a:spcAft>
              <a:buSzPts val="1800"/>
              <a:buNone/>
            </a:pPr>
            <a:r>
              <a:rPr lang="en">
                <a:solidFill>
                  <a:schemeClr val="dk1"/>
                </a:solidFill>
              </a:rPr>
              <a:t>Programs can be directly or on top of Flink, Spark, Apex, Dataflow and others with little to no modification!</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2"/>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Mini-Batches: Spark Streaming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Requirement: Twitter Trends</a:t>
            </a:r>
            <a:endParaRPr/>
          </a:p>
        </p:txBody>
      </p:sp>
      <p:sp>
        <p:nvSpPr>
          <p:cNvPr id="176" name="Google Shape;176;p20"/>
          <p:cNvSpPr txBox="1"/>
          <p:nvPr>
            <p:ph idx="1" type="body"/>
          </p:nvPr>
        </p:nvSpPr>
        <p:spPr>
          <a:xfrm>
            <a:off x="942600" y="1152475"/>
            <a:ext cx="7258800" cy="34164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SzPts val="1800"/>
              <a:buNone/>
            </a:pPr>
            <a:r>
              <a:rPr lang="en">
                <a:solidFill>
                  <a:schemeClr val="dk1"/>
                </a:solidFill>
              </a:rPr>
              <a:t>Given Twitter feed at a </a:t>
            </a:r>
            <a:r>
              <a:rPr i="1" lang="en">
                <a:solidFill>
                  <a:schemeClr val="dk1"/>
                </a:solidFill>
              </a:rPr>
              <a:t>socket</a:t>
            </a:r>
            <a:r>
              <a:rPr lang="en">
                <a:solidFill>
                  <a:schemeClr val="dk1"/>
                </a:solidFill>
              </a:rPr>
              <a:t>, use Spark Streaming to count the used hashtags every time interval, e.g., 30 seconds.</a:t>
            </a:r>
            <a:endParaRPr>
              <a:solidFill>
                <a:schemeClr val="dk1"/>
              </a:solidFill>
            </a:endParaRPr>
          </a:p>
          <a:p>
            <a:pPr indent="0" lvl="0" marL="0" rtl="0" algn="just">
              <a:lnSpc>
                <a:spcPct val="115000"/>
              </a:lnSpc>
              <a:spcBef>
                <a:spcPts val="1600"/>
              </a:spcBef>
              <a:spcAft>
                <a:spcPts val="1600"/>
              </a:spcAft>
              <a:buSzPts val="1800"/>
              <a:buNone/>
            </a:pPr>
            <a:r>
              <a:rPr lang="en">
                <a:solidFill>
                  <a:schemeClr val="dk1"/>
                </a:solidFill>
              </a:rPr>
              <a:t>That is, specify a mini-patches interval and apply some hashtags counting transformations to each mini-patch!</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Acknowledgement</a:t>
            </a:r>
            <a:endParaRPr/>
          </a:p>
        </p:txBody>
      </p:sp>
      <p:sp>
        <p:nvSpPr>
          <p:cNvPr id="182" name="Google Shape;182;p21"/>
          <p:cNvSpPr txBox="1"/>
          <p:nvPr>
            <p:ph idx="1" type="body"/>
          </p:nvPr>
        </p:nvSpPr>
        <p:spPr>
          <a:xfrm>
            <a:off x="942600" y="1152475"/>
            <a:ext cx="7258800" cy="34164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SzPts val="1800"/>
              <a:buNone/>
            </a:pPr>
            <a:r>
              <a:rPr lang="en">
                <a:solidFill>
                  <a:schemeClr val="dk1"/>
                </a:solidFill>
              </a:rPr>
              <a:t>A lot of the material introduced in Spark Streaming were adapted from the official </a:t>
            </a:r>
            <a:r>
              <a:rPr lang="en" u="sng">
                <a:solidFill>
                  <a:schemeClr val="accent5"/>
                </a:solidFill>
                <a:hlinkClick r:id="rId3">
                  <a:extLst>
                    <a:ext uri="{A12FA001-AC4F-418D-AE19-62706E023703}">
                      <ahyp:hlinkClr val="tx"/>
                    </a:ext>
                  </a:extLst>
                </a:hlinkClick>
              </a:rPr>
              <a:t>Apache Spark documentation</a:t>
            </a:r>
            <a:r>
              <a:rPr lang="en">
                <a:solidFill>
                  <a:schemeClr val="dk1"/>
                </a:solidFill>
              </a:rPr>
              <a:t>.</a:t>
            </a:r>
            <a:endParaRPr>
              <a:solidFill>
                <a:schemeClr val="dk1"/>
              </a:solidFill>
            </a:endParaRPr>
          </a:p>
          <a:p>
            <a:pPr indent="0" lvl="0" marL="0" rtl="0" algn="just">
              <a:lnSpc>
                <a:spcPct val="115000"/>
              </a:lnSpc>
              <a:spcBef>
                <a:spcPts val="1600"/>
              </a:spcBef>
              <a:spcAft>
                <a:spcPts val="1600"/>
              </a:spcAft>
              <a:buSzPts val="1800"/>
              <a:buNone/>
            </a:pPr>
            <a:r>
              <a:rPr lang="en">
                <a:solidFill>
                  <a:schemeClr val="dk1"/>
                </a:solidFill>
              </a:rPr>
              <a:t>A lot of the material introduced in Storm were adapted from the official </a:t>
            </a:r>
            <a:r>
              <a:rPr lang="en" u="sng">
                <a:solidFill>
                  <a:schemeClr val="hlink"/>
                </a:solidFill>
                <a:hlinkClick r:id="rId4"/>
              </a:rPr>
              <a:t>Apache Storm documentation</a:t>
            </a:r>
            <a:r>
              <a:rPr lang="en">
                <a:solidFill>
                  <a:schemeClr val="dk1"/>
                </a:solidFill>
              </a:rPr>
              <a:t>.</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Overview</a:t>
            </a:r>
            <a:endParaRPr/>
          </a:p>
        </p:txBody>
      </p:sp>
      <p:sp>
        <p:nvSpPr>
          <p:cNvPr id="73" name="Google Shape;73;p3"/>
          <p:cNvSpPr txBox="1"/>
          <p:nvPr>
            <p:ph idx="1" type="body"/>
          </p:nvPr>
        </p:nvSpPr>
        <p:spPr>
          <a:xfrm>
            <a:off x="942600" y="1152475"/>
            <a:ext cx="7258800" cy="34164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SzPts val="1800"/>
              <a:buNone/>
            </a:pPr>
            <a:r>
              <a:rPr lang="en">
                <a:solidFill>
                  <a:schemeClr val="dk1"/>
                </a:solidFill>
              </a:rPr>
              <a:t>Spark Streaming is a Spark extension that receives live input data streams and divides the data into batches, called </a:t>
            </a:r>
            <a:r>
              <a:rPr i="1" lang="en">
                <a:solidFill>
                  <a:schemeClr val="dk1"/>
                </a:solidFill>
              </a:rPr>
              <a:t>discretized stream</a:t>
            </a:r>
            <a:r>
              <a:rPr lang="en">
                <a:solidFill>
                  <a:schemeClr val="dk1"/>
                </a:solidFill>
              </a:rPr>
              <a:t> or </a:t>
            </a:r>
            <a:r>
              <a:rPr i="1" lang="en">
                <a:solidFill>
                  <a:schemeClr val="dk1"/>
                </a:solidFill>
              </a:rPr>
              <a:t>DStream</a:t>
            </a:r>
            <a:r>
              <a:rPr lang="en">
                <a:solidFill>
                  <a:schemeClr val="dk1"/>
                </a:solidFill>
              </a:rPr>
              <a:t>, which can then be processed by the Spark engine.</a:t>
            </a:r>
            <a:endParaRPr>
              <a:solidFill>
                <a:schemeClr val="dk1"/>
              </a:solidFill>
            </a:endParaRPr>
          </a:p>
          <a:p>
            <a:pPr indent="0" lvl="0" marL="0" rtl="0" algn="just">
              <a:lnSpc>
                <a:spcPct val="115000"/>
              </a:lnSpc>
              <a:spcBef>
                <a:spcPts val="1600"/>
              </a:spcBef>
              <a:spcAft>
                <a:spcPts val="0"/>
              </a:spcAft>
              <a:buSzPts val="1800"/>
              <a:buNone/>
            </a:pPr>
            <a:r>
              <a:t/>
            </a:r>
            <a:endParaRPr>
              <a:solidFill>
                <a:schemeClr val="dk1"/>
              </a:solidFill>
            </a:endParaRPr>
          </a:p>
          <a:p>
            <a:pPr indent="0" lvl="0" marL="0" rtl="0" algn="just">
              <a:lnSpc>
                <a:spcPct val="115000"/>
              </a:lnSpc>
              <a:spcBef>
                <a:spcPts val="1600"/>
              </a:spcBef>
              <a:spcAft>
                <a:spcPts val="1600"/>
              </a:spcAft>
              <a:buSzPts val="1800"/>
              <a:buNone/>
            </a:pPr>
            <a:r>
              <a:t/>
            </a:r>
            <a:endParaRPr>
              <a:solidFill>
                <a:schemeClr val="dk1"/>
              </a:solidFill>
            </a:endParaRPr>
          </a:p>
        </p:txBody>
      </p:sp>
      <p:pic>
        <p:nvPicPr>
          <p:cNvPr id="74" name="Google Shape;74;p3"/>
          <p:cNvPicPr preferRelativeResize="0"/>
          <p:nvPr/>
        </p:nvPicPr>
        <p:blipFill rotWithShape="1">
          <a:blip r:embed="rId3">
            <a:alphaModFix/>
          </a:blip>
          <a:srcRect b="0" l="0" r="0" t="0"/>
          <a:stretch/>
        </p:blipFill>
        <p:spPr>
          <a:xfrm>
            <a:off x="0" y="3102956"/>
            <a:ext cx="9144000" cy="20405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DStreams</a:t>
            </a:r>
            <a:endParaRPr/>
          </a:p>
        </p:txBody>
      </p:sp>
      <p:sp>
        <p:nvSpPr>
          <p:cNvPr id="80" name="Google Shape;80;p4"/>
          <p:cNvSpPr txBox="1"/>
          <p:nvPr>
            <p:ph idx="1" type="body"/>
          </p:nvPr>
        </p:nvSpPr>
        <p:spPr>
          <a:xfrm>
            <a:off x="942600" y="1152475"/>
            <a:ext cx="7258800" cy="34164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SzPts val="1800"/>
              <a:buNone/>
            </a:pPr>
            <a:r>
              <a:rPr lang="en">
                <a:solidFill>
                  <a:schemeClr val="dk1"/>
                </a:solidFill>
              </a:rPr>
              <a:t>A </a:t>
            </a:r>
            <a:r>
              <a:rPr i="1" lang="en">
                <a:solidFill>
                  <a:schemeClr val="dk1"/>
                </a:solidFill>
              </a:rPr>
              <a:t>DStream</a:t>
            </a:r>
            <a:r>
              <a:rPr lang="en">
                <a:solidFill>
                  <a:schemeClr val="dk1"/>
                </a:solidFill>
              </a:rPr>
              <a:t> is just as a sequence of </a:t>
            </a:r>
            <a:r>
              <a:rPr i="1" lang="en">
                <a:solidFill>
                  <a:schemeClr val="dk1"/>
                </a:solidFill>
              </a:rPr>
              <a:t>RDDs</a:t>
            </a:r>
            <a:r>
              <a:rPr lang="en">
                <a:solidFill>
                  <a:schemeClr val="dk1"/>
                </a:solidFill>
              </a:rPr>
              <a:t>.</a:t>
            </a:r>
            <a:endParaRPr>
              <a:solidFill>
                <a:schemeClr val="dk1"/>
              </a:solidFill>
            </a:endParaRPr>
          </a:p>
          <a:p>
            <a:pPr indent="0" lvl="0" marL="0" rtl="0" algn="just">
              <a:lnSpc>
                <a:spcPct val="115000"/>
              </a:lnSpc>
              <a:spcBef>
                <a:spcPts val="1600"/>
              </a:spcBef>
              <a:spcAft>
                <a:spcPts val="0"/>
              </a:spcAft>
              <a:buSzPts val="1800"/>
              <a:buNone/>
            </a:pPr>
            <a:r>
              <a:rPr i="1" lang="en">
                <a:solidFill>
                  <a:schemeClr val="dk1"/>
                </a:solidFill>
              </a:rPr>
              <a:t>DStreams</a:t>
            </a:r>
            <a:r>
              <a:rPr lang="en">
                <a:solidFill>
                  <a:schemeClr val="dk1"/>
                </a:solidFill>
              </a:rPr>
              <a:t> can can be created from data sources, called input </a:t>
            </a:r>
            <a:r>
              <a:rPr i="1" lang="en">
                <a:solidFill>
                  <a:schemeClr val="dk1"/>
                </a:solidFill>
              </a:rPr>
              <a:t>DStreams</a:t>
            </a:r>
            <a:r>
              <a:rPr lang="en">
                <a:solidFill>
                  <a:schemeClr val="dk1"/>
                </a:solidFill>
              </a:rPr>
              <a:t>, or from applying transformations on other </a:t>
            </a:r>
            <a:r>
              <a:rPr i="1" lang="en">
                <a:solidFill>
                  <a:schemeClr val="dk1"/>
                </a:solidFill>
              </a:rPr>
              <a:t>DStreams</a:t>
            </a:r>
            <a:r>
              <a:rPr lang="en">
                <a:solidFill>
                  <a:schemeClr val="dk1"/>
                </a:solidFill>
              </a:rPr>
              <a:t>.</a:t>
            </a:r>
            <a:endParaRPr>
              <a:solidFill>
                <a:schemeClr val="dk1"/>
              </a:solidFill>
            </a:endParaRPr>
          </a:p>
          <a:p>
            <a:pPr indent="0" lvl="0" marL="0" rtl="0" algn="just">
              <a:lnSpc>
                <a:spcPct val="115000"/>
              </a:lnSpc>
              <a:spcBef>
                <a:spcPts val="1600"/>
              </a:spcBef>
              <a:spcAft>
                <a:spcPts val="0"/>
              </a:spcAft>
              <a:buSzPts val="1800"/>
              <a:buNone/>
            </a:pPr>
            <a:r>
              <a:t/>
            </a:r>
            <a:endParaRPr>
              <a:solidFill>
                <a:schemeClr val="dk1"/>
              </a:solidFill>
            </a:endParaRPr>
          </a:p>
          <a:p>
            <a:pPr indent="0" lvl="0" marL="0" rtl="0" algn="just">
              <a:lnSpc>
                <a:spcPct val="115000"/>
              </a:lnSpc>
              <a:spcBef>
                <a:spcPts val="1600"/>
              </a:spcBef>
              <a:spcAft>
                <a:spcPts val="1600"/>
              </a:spcAft>
              <a:buSzPts val="1800"/>
              <a:buNone/>
            </a:pPr>
            <a:r>
              <a:t/>
            </a:r>
            <a:endParaRPr>
              <a:solidFill>
                <a:schemeClr val="dk1"/>
              </a:solidFill>
            </a:endParaRPr>
          </a:p>
        </p:txBody>
      </p:sp>
      <p:pic>
        <p:nvPicPr>
          <p:cNvPr id="81" name="Google Shape;81;p4"/>
          <p:cNvPicPr preferRelativeResize="0"/>
          <p:nvPr/>
        </p:nvPicPr>
        <p:blipFill rotWithShape="1">
          <a:blip r:embed="rId3">
            <a:alphaModFix/>
          </a:blip>
          <a:srcRect b="0" l="0" r="0" t="0"/>
          <a:stretch/>
        </p:blipFill>
        <p:spPr>
          <a:xfrm>
            <a:off x="0" y="3140359"/>
            <a:ext cx="9144001" cy="200313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Input DStreams</a:t>
            </a:r>
            <a:endParaRPr/>
          </a:p>
        </p:txBody>
      </p:sp>
      <p:sp>
        <p:nvSpPr>
          <p:cNvPr id="87" name="Google Shape;87;p5"/>
          <p:cNvSpPr txBox="1"/>
          <p:nvPr>
            <p:ph idx="1" type="body"/>
          </p:nvPr>
        </p:nvSpPr>
        <p:spPr>
          <a:xfrm>
            <a:off x="942600" y="1152475"/>
            <a:ext cx="7258800" cy="34164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SzPts val="1800"/>
              <a:buNone/>
            </a:pPr>
            <a:r>
              <a:rPr lang="en">
                <a:solidFill>
                  <a:schemeClr val="dk1"/>
                </a:solidFill>
              </a:rPr>
              <a:t>Input </a:t>
            </a:r>
            <a:r>
              <a:rPr i="1" lang="en">
                <a:solidFill>
                  <a:schemeClr val="dk1"/>
                </a:solidFill>
              </a:rPr>
              <a:t>DStreams</a:t>
            </a:r>
            <a:r>
              <a:rPr lang="en">
                <a:solidFill>
                  <a:schemeClr val="dk1"/>
                </a:solidFill>
              </a:rPr>
              <a:t> are created from data sources and they serve as the starting point of the application.</a:t>
            </a:r>
            <a:endParaRPr>
              <a:solidFill>
                <a:schemeClr val="dk1"/>
              </a:solidFill>
            </a:endParaRPr>
          </a:p>
          <a:p>
            <a:pPr indent="0" lvl="0" marL="0" rtl="0" algn="just">
              <a:lnSpc>
                <a:spcPct val="115000"/>
              </a:lnSpc>
              <a:spcBef>
                <a:spcPts val="1600"/>
              </a:spcBef>
              <a:spcAft>
                <a:spcPts val="0"/>
              </a:spcAft>
              <a:buSzPts val="1800"/>
              <a:buNone/>
            </a:pPr>
            <a:r>
              <a:rPr lang="en">
                <a:solidFill>
                  <a:schemeClr val="dk1"/>
                </a:solidFill>
              </a:rPr>
              <a:t>Sources can be,</a:t>
            </a:r>
            <a:endParaRPr>
              <a:solidFill>
                <a:schemeClr val="dk1"/>
              </a:solidFill>
            </a:endParaRPr>
          </a:p>
          <a:p>
            <a:pPr indent="-342900" lvl="0" marL="457200" rtl="0" algn="just">
              <a:lnSpc>
                <a:spcPct val="115000"/>
              </a:lnSpc>
              <a:spcBef>
                <a:spcPts val="0"/>
              </a:spcBef>
              <a:spcAft>
                <a:spcPts val="0"/>
              </a:spcAft>
              <a:buClr>
                <a:schemeClr val="dk1"/>
              </a:buClr>
              <a:buSzPts val="1800"/>
              <a:buChar char="●"/>
            </a:pPr>
            <a:r>
              <a:rPr b="1" lang="en">
                <a:solidFill>
                  <a:schemeClr val="dk1"/>
                </a:solidFill>
              </a:rPr>
              <a:t>Basic sources</a:t>
            </a:r>
            <a:r>
              <a:rPr lang="en">
                <a:solidFill>
                  <a:schemeClr val="dk1"/>
                </a:solidFill>
              </a:rPr>
              <a:t> directly available in the API.</a:t>
            </a:r>
            <a:endParaRPr>
              <a:solidFill>
                <a:schemeClr val="dk1"/>
              </a:solidFill>
            </a:endParaRPr>
          </a:p>
          <a:p>
            <a:pPr indent="-317500" lvl="1" marL="914400" rtl="0" algn="just">
              <a:lnSpc>
                <a:spcPct val="115000"/>
              </a:lnSpc>
              <a:spcBef>
                <a:spcPts val="0"/>
              </a:spcBef>
              <a:spcAft>
                <a:spcPts val="0"/>
              </a:spcAft>
              <a:buClr>
                <a:schemeClr val="dk1"/>
              </a:buClr>
              <a:buSzPts val="1400"/>
              <a:buChar char="○"/>
            </a:pPr>
            <a:r>
              <a:rPr lang="en">
                <a:solidFill>
                  <a:schemeClr val="dk1"/>
                </a:solidFill>
              </a:rPr>
              <a:t>Examples: file systems, and socket connections.</a:t>
            </a:r>
            <a:endParaRPr>
              <a:solidFill>
                <a:schemeClr val="dk1"/>
              </a:solidFill>
            </a:endParaRPr>
          </a:p>
          <a:p>
            <a:pPr indent="-342900" lvl="0" marL="457200" rtl="0" algn="just">
              <a:lnSpc>
                <a:spcPct val="115000"/>
              </a:lnSpc>
              <a:spcBef>
                <a:spcPts val="0"/>
              </a:spcBef>
              <a:spcAft>
                <a:spcPts val="0"/>
              </a:spcAft>
              <a:buClr>
                <a:schemeClr val="dk1"/>
              </a:buClr>
              <a:buSzPts val="1800"/>
              <a:buChar char="●"/>
            </a:pPr>
            <a:r>
              <a:rPr b="1" lang="en">
                <a:solidFill>
                  <a:schemeClr val="dk1"/>
                </a:solidFill>
              </a:rPr>
              <a:t>Advanced sources</a:t>
            </a:r>
            <a:r>
              <a:rPr lang="en">
                <a:solidFill>
                  <a:schemeClr val="dk1"/>
                </a:solidFill>
              </a:rPr>
              <a:t> available through extra utility classes.</a:t>
            </a:r>
            <a:endParaRPr>
              <a:solidFill>
                <a:schemeClr val="dk1"/>
              </a:solidFill>
            </a:endParaRPr>
          </a:p>
          <a:p>
            <a:pPr indent="-317500" lvl="1" marL="914400" rtl="0" algn="just">
              <a:lnSpc>
                <a:spcPct val="115000"/>
              </a:lnSpc>
              <a:spcBef>
                <a:spcPts val="0"/>
              </a:spcBef>
              <a:spcAft>
                <a:spcPts val="0"/>
              </a:spcAft>
              <a:buClr>
                <a:schemeClr val="dk1"/>
              </a:buClr>
              <a:buSzPts val="1400"/>
              <a:buChar char="○"/>
            </a:pPr>
            <a:r>
              <a:rPr lang="en">
                <a:solidFill>
                  <a:schemeClr val="dk1"/>
                </a:solidFill>
              </a:rPr>
              <a:t>Examples: Kafka, Flume, Kinesis, etc.</a:t>
            </a:r>
            <a:endParaRPr>
              <a:solidFill>
                <a:schemeClr val="dk1"/>
              </a:solidFill>
            </a:endParaRPr>
          </a:p>
          <a:p>
            <a:pPr indent="-342900" lvl="0" marL="457200" rtl="0" algn="just">
              <a:lnSpc>
                <a:spcPct val="115000"/>
              </a:lnSpc>
              <a:spcBef>
                <a:spcPts val="0"/>
              </a:spcBef>
              <a:spcAft>
                <a:spcPts val="0"/>
              </a:spcAft>
              <a:buClr>
                <a:schemeClr val="dk1"/>
              </a:buClr>
              <a:buSzPts val="1800"/>
              <a:buChar char="●"/>
            </a:pPr>
            <a:r>
              <a:rPr b="1" lang="en">
                <a:solidFill>
                  <a:schemeClr val="dk1"/>
                </a:solidFill>
              </a:rPr>
              <a:t>Custom sources</a:t>
            </a:r>
            <a:r>
              <a:rPr lang="en">
                <a:solidFill>
                  <a:schemeClr val="dk1"/>
                </a:solidFill>
              </a:rPr>
              <a:t> user-defined sources by implementing the </a:t>
            </a:r>
            <a:r>
              <a:rPr i="1" lang="en">
                <a:solidFill>
                  <a:schemeClr val="dk1"/>
                </a:solidFill>
              </a:rPr>
              <a:t>Receiver</a:t>
            </a:r>
            <a:r>
              <a:rPr lang="en">
                <a:solidFill>
                  <a:schemeClr val="dk1"/>
                </a:solidFill>
              </a:rPr>
              <a:t> interface in Scala and Java (not available in Python).</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DStreams Transformations</a:t>
            </a:r>
            <a:endParaRPr/>
          </a:p>
        </p:txBody>
      </p:sp>
      <p:sp>
        <p:nvSpPr>
          <p:cNvPr id="93" name="Google Shape;93;p6"/>
          <p:cNvSpPr txBox="1"/>
          <p:nvPr>
            <p:ph idx="1" type="body"/>
          </p:nvPr>
        </p:nvSpPr>
        <p:spPr>
          <a:xfrm>
            <a:off x="942600" y="1152475"/>
            <a:ext cx="7258800" cy="34164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SzPts val="1800"/>
              <a:buNone/>
            </a:pPr>
            <a:r>
              <a:rPr i="1" lang="en">
                <a:solidFill>
                  <a:schemeClr val="dk1"/>
                </a:solidFill>
              </a:rPr>
              <a:t>DStreams</a:t>
            </a:r>
            <a:r>
              <a:rPr lang="en">
                <a:solidFill>
                  <a:schemeClr val="dk1"/>
                </a:solidFill>
              </a:rPr>
              <a:t> expose most of the common </a:t>
            </a:r>
            <a:r>
              <a:rPr i="1" lang="en">
                <a:solidFill>
                  <a:schemeClr val="dk1"/>
                </a:solidFill>
              </a:rPr>
              <a:t>RDD</a:t>
            </a:r>
            <a:r>
              <a:rPr lang="en">
                <a:solidFill>
                  <a:schemeClr val="dk1"/>
                </a:solidFill>
              </a:rPr>
              <a:t> operations, e.g., map, flatMap, filter, reduce, etc., as </a:t>
            </a:r>
            <a:r>
              <a:rPr i="1" lang="en">
                <a:solidFill>
                  <a:schemeClr val="dk1"/>
                </a:solidFill>
              </a:rPr>
              <a:t>DStream</a:t>
            </a:r>
            <a:r>
              <a:rPr lang="en">
                <a:solidFill>
                  <a:schemeClr val="dk1"/>
                </a:solidFill>
              </a:rPr>
              <a:t> transformations that, when applied to a </a:t>
            </a:r>
            <a:r>
              <a:rPr i="1" lang="en">
                <a:solidFill>
                  <a:schemeClr val="dk1"/>
                </a:solidFill>
              </a:rPr>
              <a:t>DStream</a:t>
            </a:r>
            <a:r>
              <a:rPr lang="en">
                <a:solidFill>
                  <a:schemeClr val="dk1"/>
                </a:solidFill>
              </a:rPr>
              <a:t>, results in a new </a:t>
            </a:r>
            <a:r>
              <a:rPr i="1" lang="en">
                <a:solidFill>
                  <a:schemeClr val="dk1"/>
                </a:solidFill>
              </a:rPr>
              <a:t>DStream</a:t>
            </a:r>
            <a:r>
              <a:rPr lang="en">
                <a:solidFill>
                  <a:schemeClr val="dk1"/>
                </a:solidFill>
              </a:rPr>
              <a:t> by applying the operation to each of the underlying </a:t>
            </a:r>
            <a:r>
              <a:rPr i="1" lang="en">
                <a:solidFill>
                  <a:schemeClr val="dk1"/>
                </a:solidFill>
              </a:rPr>
              <a:t>RDDs</a:t>
            </a:r>
            <a:r>
              <a:rPr lang="en">
                <a:solidFill>
                  <a:schemeClr val="dk1"/>
                </a:solidFill>
              </a:rPr>
              <a:t>.</a:t>
            </a:r>
            <a:endParaRPr>
              <a:solidFill>
                <a:schemeClr val="dk1"/>
              </a:solidFill>
            </a:endParaRPr>
          </a:p>
          <a:p>
            <a:pPr indent="0" lvl="0" marL="0" rtl="0" algn="just">
              <a:lnSpc>
                <a:spcPct val="115000"/>
              </a:lnSpc>
              <a:spcBef>
                <a:spcPts val="1600"/>
              </a:spcBef>
              <a:spcAft>
                <a:spcPts val="1600"/>
              </a:spcAft>
              <a:buSzPts val="1800"/>
              <a:buNone/>
            </a:pPr>
            <a:r>
              <a:rPr lang="en">
                <a:solidFill>
                  <a:schemeClr val="dk1"/>
                </a:solidFill>
              </a:rPr>
              <a:t>Additionally, an </a:t>
            </a:r>
            <a:r>
              <a:rPr i="1" lang="en">
                <a:solidFill>
                  <a:schemeClr val="dk1"/>
                </a:solidFill>
              </a:rPr>
              <a:t>RDD</a:t>
            </a:r>
            <a:r>
              <a:rPr lang="en">
                <a:solidFill>
                  <a:schemeClr val="dk1"/>
                </a:solidFill>
              </a:rPr>
              <a:t>-to-</a:t>
            </a:r>
            <a:r>
              <a:rPr i="1" lang="en">
                <a:solidFill>
                  <a:schemeClr val="dk1"/>
                </a:solidFill>
              </a:rPr>
              <a:t>RDD</a:t>
            </a:r>
            <a:r>
              <a:rPr lang="en">
                <a:solidFill>
                  <a:schemeClr val="dk1"/>
                </a:solidFill>
              </a:rPr>
              <a:t> </a:t>
            </a:r>
            <a:r>
              <a:rPr i="1" lang="en">
                <a:solidFill>
                  <a:schemeClr val="dk1"/>
                </a:solidFill>
              </a:rPr>
              <a:t>transform</a:t>
            </a:r>
            <a:r>
              <a:rPr lang="en">
                <a:solidFill>
                  <a:schemeClr val="dk1"/>
                </a:solidFill>
              </a:rPr>
              <a:t> function is exposed to apply any of the non-exposed </a:t>
            </a:r>
            <a:r>
              <a:rPr i="1" lang="en">
                <a:solidFill>
                  <a:schemeClr val="dk1"/>
                </a:solidFill>
              </a:rPr>
              <a:t>RDD</a:t>
            </a:r>
            <a:r>
              <a:rPr lang="en">
                <a:solidFill>
                  <a:schemeClr val="dk1"/>
                </a:solidFill>
              </a:rPr>
              <a:t> operations.</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DStreams Stateful Transformations</a:t>
            </a:r>
            <a:endParaRPr/>
          </a:p>
        </p:txBody>
      </p:sp>
      <p:sp>
        <p:nvSpPr>
          <p:cNvPr id="99" name="Google Shape;99;p7"/>
          <p:cNvSpPr txBox="1"/>
          <p:nvPr>
            <p:ph idx="1" type="body"/>
          </p:nvPr>
        </p:nvSpPr>
        <p:spPr>
          <a:xfrm>
            <a:off x="942600" y="1152475"/>
            <a:ext cx="7258800" cy="34164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SzPts val="1800"/>
              <a:buNone/>
            </a:pPr>
            <a:r>
              <a:rPr lang="en">
                <a:solidFill>
                  <a:schemeClr val="dk1"/>
                </a:solidFill>
              </a:rPr>
              <a:t>A particularly interesting </a:t>
            </a:r>
            <a:r>
              <a:rPr i="1" lang="en">
                <a:solidFill>
                  <a:schemeClr val="dk1"/>
                </a:solidFill>
              </a:rPr>
              <a:t>DStream</a:t>
            </a:r>
            <a:r>
              <a:rPr lang="en">
                <a:solidFill>
                  <a:schemeClr val="dk1"/>
                </a:solidFill>
              </a:rPr>
              <a:t> transformation is </a:t>
            </a:r>
            <a:r>
              <a:rPr i="1" lang="en">
                <a:solidFill>
                  <a:schemeClr val="dk1"/>
                </a:solidFill>
              </a:rPr>
              <a:t>updateStateByKey</a:t>
            </a:r>
            <a:r>
              <a:rPr lang="en">
                <a:solidFill>
                  <a:schemeClr val="dk1"/>
                </a:solidFill>
              </a:rPr>
              <a:t> which enables defining and updating a long-running state over all the </a:t>
            </a:r>
            <a:r>
              <a:rPr i="1" lang="en">
                <a:solidFill>
                  <a:schemeClr val="dk1"/>
                </a:solidFill>
              </a:rPr>
              <a:t>RDDs</a:t>
            </a:r>
            <a:r>
              <a:rPr lang="en">
                <a:solidFill>
                  <a:schemeClr val="dk1"/>
                </a:solidFill>
              </a:rPr>
              <a:t> in the </a:t>
            </a:r>
            <a:r>
              <a:rPr i="1" lang="en">
                <a:solidFill>
                  <a:schemeClr val="dk1"/>
                </a:solidFill>
              </a:rPr>
              <a:t>DStream</a:t>
            </a:r>
            <a:r>
              <a:rPr lang="en">
                <a:solidFill>
                  <a:schemeClr val="dk1"/>
                </a:solidFill>
              </a:rPr>
              <a:t>!</a:t>
            </a:r>
            <a:endParaRPr>
              <a:solidFill>
                <a:schemeClr val="dk1"/>
              </a:solidFill>
            </a:endParaRPr>
          </a:p>
          <a:p>
            <a:pPr indent="0" lvl="0" marL="0" rtl="0" algn="just">
              <a:lnSpc>
                <a:spcPct val="115000"/>
              </a:lnSpc>
              <a:spcBef>
                <a:spcPts val="1600"/>
              </a:spcBef>
              <a:spcAft>
                <a:spcPts val="0"/>
              </a:spcAft>
              <a:buSzPts val="1800"/>
              <a:buNone/>
            </a:pPr>
            <a:r>
              <a:rPr lang="en">
                <a:solidFill>
                  <a:schemeClr val="dk1"/>
                </a:solidFill>
              </a:rPr>
              <a:t>A state can be of any data type and it gets updated with new values in each batch.</a:t>
            </a:r>
            <a:endParaRPr>
              <a:solidFill>
                <a:schemeClr val="dk1"/>
              </a:solidFill>
            </a:endParaRPr>
          </a:p>
          <a:p>
            <a:pPr indent="0" lvl="0" marL="0" rtl="0" algn="just">
              <a:lnSpc>
                <a:spcPct val="115000"/>
              </a:lnSpc>
              <a:spcBef>
                <a:spcPts val="1600"/>
              </a:spcBef>
              <a:spcAft>
                <a:spcPts val="1600"/>
              </a:spcAft>
              <a:buSzPts val="1800"/>
              <a:buNone/>
            </a:pPr>
            <a:r>
              <a:rPr lang="en">
                <a:solidFill>
                  <a:schemeClr val="dk1"/>
                </a:solidFill>
              </a:rPr>
              <a:t>For example, in a streaming variant of the word count example, the state can be defined as the count of each word so far, and it gets updated by each new batch by adding the number of occurrences of each word in the batch to its long-running count.</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DStreams Windowed Transformations</a:t>
            </a:r>
            <a:endParaRPr/>
          </a:p>
        </p:txBody>
      </p:sp>
      <p:sp>
        <p:nvSpPr>
          <p:cNvPr id="105" name="Google Shape;105;p8"/>
          <p:cNvSpPr txBox="1"/>
          <p:nvPr>
            <p:ph idx="1" type="body"/>
          </p:nvPr>
        </p:nvSpPr>
        <p:spPr>
          <a:xfrm>
            <a:off x="942600" y="1152475"/>
            <a:ext cx="7258800" cy="34164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SzPts val="1800"/>
              <a:buNone/>
            </a:pPr>
            <a:r>
              <a:rPr lang="en">
                <a:solidFill>
                  <a:schemeClr val="dk1"/>
                </a:solidFill>
              </a:rPr>
              <a:t>Another interesting type of </a:t>
            </a:r>
            <a:r>
              <a:rPr i="1" lang="en">
                <a:solidFill>
                  <a:schemeClr val="dk1"/>
                </a:solidFill>
              </a:rPr>
              <a:t>DStream</a:t>
            </a:r>
            <a:r>
              <a:rPr lang="en">
                <a:solidFill>
                  <a:schemeClr val="dk1"/>
                </a:solidFill>
              </a:rPr>
              <a:t> transformations are windowed transformations which enables processing on multiple RDDs within a window.</a:t>
            </a:r>
            <a:endParaRPr>
              <a:solidFill>
                <a:schemeClr val="dk1"/>
              </a:solidFill>
            </a:endParaRPr>
          </a:p>
          <a:p>
            <a:pPr indent="0" lvl="0" marL="0" rtl="0" algn="just">
              <a:lnSpc>
                <a:spcPct val="115000"/>
              </a:lnSpc>
              <a:spcBef>
                <a:spcPts val="1600"/>
              </a:spcBef>
              <a:spcAft>
                <a:spcPts val="0"/>
              </a:spcAft>
              <a:buSzPts val="1800"/>
              <a:buNone/>
            </a:pPr>
            <a:r>
              <a:rPr lang="en">
                <a:solidFill>
                  <a:schemeClr val="dk1"/>
                </a:solidFill>
              </a:rPr>
              <a:t>A window is defined by two parameters; its</a:t>
            </a:r>
            <a:r>
              <a:rPr i="1" lang="en">
                <a:solidFill>
                  <a:schemeClr val="dk1"/>
                </a:solidFill>
              </a:rPr>
              <a:t> length</a:t>
            </a:r>
            <a:r>
              <a:rPr lang="en">
                <a:solidFill>
                  <a:schemeClr val="dk1"/>
                </a:solidFill>
              </a:rPr>
              <a:t> &amp; </a:t>
            </a:r>
            <a:r>
              <a:rPr i="1" lang="en">
                <a:solidFill>
                  <a:schemeClr val="dk1"/>
                </a:solidFill>
              </a:rPr>
              <a:t>sliding interval</a:t>
            </a:r>
            <a:r>
              <a:rPr lang="en">
                <a:solidFill>
                  <a:schemeClr val="dk1"/>
                </a:solidFill>
              </a:rPr>
              <a:t>.</a:t>
            </a:r>
            <a:endParaRPr>
              <a:solidFill>
                <a:schemeClr val="dk1"/>
              </a:solidFill>
            </a:endParaRPr>
          </a:p>
          <a:p>
            <a:pPr indent="0" lvl="0" marL="0" rtl="0" algn="just">
              <a:lnSpc>
                <a:spcPct val="115000"/>
              </a:lnSpc>
              <a:spcBef>
                <a:spcPts val="1600"/>
              </a:spcBef>
              <a:spcAft>
                <a:spcPts val="0"/>
              </a:spcAft>
              <a:buSzPts val="1800"/>
              <a:buNone/>
            </a:pPr>
            <a:r>
              <a:t/>
            </a:r>
            <a:endParaRPr>
              <a:solidFill>
                <a:schemeClr val="dk1"/>
              </a:solidFill>
            </a:endParaRPr>
          </a:p>
          <a:p>
            <a:pPr indent="0" lvl="0" marL="0" rtl="0" algn="just">
              <a:lnSpc>
                <a:spcPct val="115000"/>
              </a:lnSpc>
              <a:spcBef>
                <a:spcPts val="1600"/>
              </a:spcBef>
              <a:spcAft>
                <a:spcPts val="0"/>
              </a:spcAft>
              <a:buSzPts val="1800"/>
              <a:buNone/>
            </a:pPr>
            <a:r>
              <a:t/>
            </a:r>
            <a:endParaRPr>
              <a:solidFill>
                <a:schemeClr val="dk1"/>
              </a:solidFill>
            </a:endParaRPr>
          </a:p>
          <a:p>
            <a:pPr indent="0" lvl="0" marL="0" rtl="0" algn="just">
              <a:lnSpc>
                <a:spcPct val="115000"/>
              </a:lnSpc>
              <a:spcBef>
                <a:spcPts val="1600"/>
              </a:spcBef>
              <a:spcAft>
                <a:spcPts val="0"/>
              </a:spcAft>
              <a:buSzPts val="1800"/>
              <a:buNone/>
            </a:pPr>
            <a:r>
              <a:t/>
            </a:r>
            <a:endParaRPr>
              <a:solidFill>
                <a:schemeClr val="dk1"/>
              </a:solidFill>
            </a:endParaRPr>
          </a:p>
          <a:p>
            <a:pPr indent="0" lvl="0" marL="0" rtl="0" algn="just">
              <a:lnSpc>
                <a:spcPct val="115000"/>
              </a:lnSpc>
              <a:spcBef>
                <a:spcPts val="1600"/>
              </a:spcBef>
              <a:spcAft>
                <a:spcPts val="1600"/>
              </a:spcAft>
              <a:buSzPts val="1800"/>
              <a:buNone/>
            </a:pPr>
            <a:r>
              <a:t/>
            </a:r>
            <a:endParaRPr>
              <a:solidFill>
                <a:schemeClr val="dk1"/>
              </a:solidFill>
            </a:endParaRPr>
          </a:p>
        </p:txBody>
      </p:sp>
      <p:pic>
        <p:nvPicPr>
          <p:cNvPr id="106" name="Google Shape;106;p8"/>
          <p:cNvPicPr preferRelativeResize="0"/>
          <p:nvPr/>
        </p:nvPicPr>
        <p:blipFill rotWithShape="1">
          <a:blip r:embed="rId3">
            <a:alphaModFix/>
          </a:blip>
          <a:srcRect b="0" l="0" r="0" t="0"/>
          <a:stretch/>
        </p:blipFill>
        <p:spPr>
          <a:xfrm>
            <a:off x="1100013" y="2432975"/>
            <a:ext cx="6943975" cy="2710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DStreams Output Operations</a:t>
            </a:r>
            <a:endParaRPr/>
          </a:p>
        </p:txBody>
      </p:sp>
      <p:sp>
        <p:nvSpPr>
          <p:cNvPr id="112" name="Google Shape;112;p9"/>
          <p:cNvSpPr txBox="1"/>
          <p:nvPr>
            <p:ph idx="1" type="body"/>
          </p:nvPr>
        </p:nvSpPr>
        <p:spPr>
          <a:xfrm>
            <a:off x="942600" y="1152475"/>
            <a:ext cx="7258800" cy="34164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SzPts val="1800"/>
              <a:buNone/>
            </a:pPr>
            <a:r>
              <a:rPr i="1" lang="en">
                <a:solidFill>
                  <a:schemeClr val="dk1"/>
                </a:solidFill>
              </a:rPr>
              <a:t>DStreams</a:t>
            </a:r>
            <a:r>
              <a:rPr lang="en">
                <a:solidFill>
                  <a:schemeClr val="dk1"/>
                </a:solidFill>
              </a:rPr>
              <a:t> flow usually ends with some sort of output operation!</a:t>
            </a:r>
            <a:endParaRPr>
              <a:solidFill>
                <a:schemeClr val="dk1"/>
              </a:solidFill>
            </a:endParaRPr>
          </a:p>
          <a:p>
            <a:pPr indent="0" lvl="0" marL="0" rtl="0" algn="just">
              <a:lnSpc>
                <a:spcPct val="115000"/>
              </a:lnSpc>
              <a:spcBef>
                <a:spcPts val="1600"/>
              </a:spcBef>
              <a:spcAft>
                <a:spcPts val="0"/>
              </a:spcAft>
              <a:buSzPts val="1800"/>
              <a:buNone/>
            </a:pPr>
            <a:r>
              <a:rPr lang="en">
                <a:solidFill>
                  <a:schemeClr val="dk1"/>
                </a:solidFill>
              </a:rPr>
              <a:t>Built-in output operations include printing to the terminal and saving to files.</a:t>
            </a:r>
            <a:endParaRPr>
              <a:solidFill>
                <a:schemeClr val="dk1"/>
              </a:solidFill>
            </a:endParaRPr>
          </a:p>
          <a:p>
            <a:pPr indent="0" lvl="0" marL="0" rtl="0" algn="just">
              <a:lnSpc>
                <a:spcPct val="115000"/>
              </a:lnSpc>
              <a:spcBef>
                <a:spcPts val="1600"/>
              </a:spcBef>
              <a:spcAft>
                <a:spcPts val="1600"/>
              </a:spcAft>
              <a:buSzPts val="1800"/>
              <a:buNone/>
            </a:pPr>
            <a:r>
              <a:rPr lang="en">
                <a:solidFill>
                  <a:schemeClr val="dk1"/>
                </a:solidFill>
              </a:rPr>
              <a:t>A generic output operation, </a:t>
            </a:r>
            <a:r>
              <a:rPr i="1" lang="en">
                <a:solidFill>
                  <a:schemeClr val="dk1"/>
                </a:solidFill>
              </a:rPr>
              <a:t>foreachRDD</a:t>
            </a:r>
            <a:r>
              <a:rPr lang="en">
                <a:solidFill>
                  <a:schemeClr val="dk1"/>
                </a:solidFill>
              </a:rPr>
              <a:t>, is also exposed to enable more flexibility and customizations, e.g., pushing the output to another system.</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