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
      <p:font typeface="Canva Sans Bold" panose="020B0604020202020204" charset="0"/>
      <p:regular r:id="rId23"/>
    </p:embeddedFont>
    <p:embeddedFont>
      <p:font typeface="Canva Sans Bold Italics" panose="020B0604020202020204" charset="0"/>
      <p:regular r:id="rId24"/>
    </p:embeddedFont>
    <p:embeddedFont>
      <p:font typeface="Josefin Sans" pitchFamily="2" charset="0"/>
      <p:regular r:id="rId25"/>
    </p:embeddedFont>
    <p:embeddedFont>
      <p:font typeface="Josefin Slab Bold" panose="020B0604020202020204" charset="0"/>
      <p:regular r:id="rId26"/>
    </p:embeddedFont>
    <p:embeddedFont>
      <p:font typeface="Sifonn"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061" autoAdjust="0"/>
  </p:normalViewPr>
  <p:slideViewPr>
    <p:cSldViewPr>
      <p:cViewPr>
        <p:scale>
          <a:sx n="43" d="100"/>
          <a:sy n="43" d="100"/>
        </p:scale>
        <p:origin x="1278"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2023-12-05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2023-12-05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svg"/><Relationship Id="rId7"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35.sv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2.svg"/><Relationship Id="rId3"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2.svg"/><Relationship Id="rId5" Type="http://schemas.openxmlformats.org/officeDocument/2006/relationships/image" Target="../media/image20.svg"/><Relationship Id="rId10"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6.svg"/><Relationship Id="rId3" Type="http://schemas.openxmlformats.org/officeDocument/2006/relationships/image" Target="../media/image37.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2.svg"/><Relationship Id="rId5" Type="http://schemas.openxmlformats.org/officeDocument/2006/relationships/image" Target="../media/image8.sv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sv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9.svg"/><Relationship Id="rId7" Type="http://schemas.openxmlformats.org/officeDocument/2006/relationships/image" Target="../media/image12.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22.sv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9.svg"/><Relationship Id="rId7" Type="http://schemas.openxmlformats.org/officeDocument/2006/relationships/image" Target="../media/image22.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svg"/><Relationship Id="rId7" Type="http://schemas.openxmlformats.org/officeDocument/2006/relationships/image" Target="../media/image12.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2.svg"/><Relationship Id="rId3"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2.svg"/><Relationship Id="rId5" Type="http://schemas.openxmlformats.org/officeDocument/2006/relationships/image" Target="../media/image20.svg"/><Relationship Id="rId10"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4.svg"/><Relationship Id="rId7" Type="http://schemas.openxmlformats.org/officeDocument/2006/relationships/image" Target="../media/image12.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7.gif"/></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2.svg"/><Relationship Id="rId5" Type="http://schemas.openxmlformats.org/officeDocument/2006/relationships/image" Target="../media/image4.sv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svg"/><Relationship Id="rId7" Type="http://schemas.openxmlformats.org/officeDocument/2006/relationships/image" Target="../media/image12.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12.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12.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8839452" y="1861254"/>
            <a:ext cx="14580978" cy="11081543"/>
          </a:xfrm>
          <a:custGeom>
            <a:avLst/>
            <a:gdLst/>
            <a:ahLst/>
            <a:cxnLst/>
            <a:rect l="l" t="t" r="r" b="b"/>
            <a:pathLst>
              <a:path w="14580978" h="11081543">
                <a:moveTo>
                  <a:pt x="0" y="0"/>
                </a:moveTo>
                <a:lnTo>
                  <a:pt x="14580978" y="0"/>
                </a:lnTo>
                <a:lnTo>
                  <a:pt x="14580978" y="11081543"/>
                </a:lnTo>
                <a:lnTo>
                  <a:pt x="0" y="11081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447472" y="3544920"/>
            <a:ext cx="7315200" cy="3857105"/>
          </a:xfrm>
          <a:custGeom>
            <a:avLst/>
            <a:gdLst/>
            <a:ahLst/>
            <a:cxnLst/>
            <a:rect l="l" t="t" r="r" b="b"/>
            <a:pathLst>
              <a:path w="7315200" h="3857105">
                <a:moveTo>
                  <a:pt x="0" y="0"/>
                </a:moveTo>
                <a:lnTo>
                  <a:pt x="7315200" y="0"/>
                </a:lnTo>
                <a:lnTo>
                  <a:pt x="7315200" y="3857105"/>
                </a:lnTo>
                <a:lnTo>
                  <a:pt x="0" y="3857105"/>
                </a:lnTo>
                <a:lnTo>
                  <a:pt x="0" y="0"/>
                </a:lnTo>
                <a:close/>
              </a:path>
            </a:pathLst>
          </a:custGeom>
          <a:blipFill>
            <a:blip r:embed="rId4">
              <a:alphaModFix amt="17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028700" y="2055941"/>
            <a:ext cx="2852091" cy="268040"/>
          </a:xfrm>
          <a:custGeom>
            <a:avLst/>
            <a:gdLst/>
            <a:ahLst/>
            <a:cxnLst/>
            <a:rect l="l" t="t" r="r" b="b"/>
            <a:pathLst>
              <a:path w="2852091" h="268040">
                <a:moveTo>
                  <a:pt x="0" y="0"/>
                </a:moveTo>
                <a:lnTo>
                  <a:pt x="2852091" y="0"/>
                </a:lnTo>
                <a:lnTo>
                  <a:pt x="2852091" y="268040"/>
                </a:lnTo>
                <a:lnTo>
                  <a:pt x="0" y="268040"/>
                </a:lnTo>
                <a:lnTo>
                  <a:pt x="0" y="0"/>
                </a:lnTo>
                <a:close/>
              </a:path>
            </a:pathLst>
          </a:custGeom>
          <a:blipFill>
            <a:blip r:embed="rId6">
              <a:alphaModFix amt="10999"/>
              <a:extLst>
                <a:ext uri="{96DAC541-7B7A-43D3-8B79-37D633B846F1}">
                  <asvg:svgBlip xmlns:asvg="http://schemas.microsoft.com/office/drawing/2016/SVG/main" r:embed="rId7"/>
                </a:ext>
              </a:extLst>
            </a:blip>
            <a:stretch>
              <a:fillRect r="-60861" b="-662465"/>
            </a:stretch>
          </a:blipFill>
        </p:spPr>
        <p:txBody>
          <a:bodyPr/>
          <a:lstStyle/>
          <a:p>
            <a:endParaRPr lang="en-US"/>
          </a:p>
        </p:txBody>
      </p:sp>
      <p:sp>
        <p:nvSpPr>
          <p:cNvPr id="5" name="Freeform 5"/>
          <p:cNvSpPr/>
          <p:nvPr/>
        </p:nvSpPr>
        <p:spPr>
          <a:xfrm>
            <a:off x="1028700" y="7963019"/>
            <a:ext cx="2852091" cy="268040"/>
          </a:xfrm>
          <a:custGeom>
            <a:avLst/>
            <a:gdLst/>
            <a:ahLst/>
            <a:cxnLst/>
            <a:rect l="l" t="t" r="r" b="b"/>
            <a:pathLst>
              <a:path w="2852091" h="268040">
                <a:moveTo>
                  <a:pt x="0" y="0"/>
                </a:moveTo>
                <a:lnTo>
                  <a:pt x="2852091" y="0"/>
                </a:lnTo>
                <a:lnTo>
                  <a:pt x="2852091" y="268040"/>
                </a:lnTo>
                <a:lnTo>
                  <a:pt x="0" y="268040"/>
                </a:lnTo>
                <a:lnTo>
                  <a:pt x="0" y="0"/>
                </a:lnTo>
                <a:close/>
              </a:path>
            </a:pathLst>
          </a:custGeom>
          <a:blipFill>
            <a:blip r:embed="rId6">
              <a:alphaModFix amt="10999"/>
              <a:extLst>
                <a:ext uri="{96DAC541-7B7A-43D3-8B79-37D633B846F1}">
                  <asvg:svgBlip xmlns:asvg="http://schemas.microsoft.com/office/drawing/2016/SVG/main" r:embed="rId7"/>
                </a:ext>
              </a:extLst>
            </a:blip>
            <a:stretch>
              <a:fillRect r="-60861" b="-662465"/>
            </a:stretch>
          </a:blipFill>
        </p:spPr>
        <p:txBody>
          <a:bodyPr/>
          <a:lstStyle/>
          <a:p>
            <a:endParaRPr lang="en-US"/>
          </a:p>
        </p:txBody>
      </p:sp>
      <p:sp>
        <p:nvSpPr>
          <p:cNvPr id="6" name="Freeform 6"/>
          <p:cNvSpPr/>
          <p:nvPr/>
        </p:nvSpPr>
        <p:spPr>
          <a:xfrm rot="-658268">
            <a:off x="14636037" y="-685732"/>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8">
              <a:alphaModFix amt="21999"/>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flipV="1">
            <a:off x="-1620604" y="-1065488"/>
            <a:ext cx="3241207" cy="2575286"/>
          </a:xfrm>
          <a:custGeom>
            <a:avLst/>
            <a:gdLst/>
            <a:ahLst/>
            <a:cxnLst/>
            <a:rect l="l" t="t" r="r" b="b"/>
            <a:pathLst>
              <a:path w="3241207" h="2575286">
                <a:moveTo>
                  <a:pt x="0" y="2575286"/>
                </a:moveTo>
                <a:lnTo>
                  <a:pt x="3241208" y="2575286"/>
                </a:lnTo>
                <a:lnTo>
                  <a:pt x="3241208" y="0"/>
                </a:lnTo>
                <a:lnTo>
                  <a:pt x="0" y="0"/>
                </a:lnTo>
                <a:lnTo>
                  <a:pt x="0" y="2575286"/>
                </a:lnTo>
                <a:close/>
              </a:path>
            </a:pathLst>
          </a:custGeom>
          <a:blipFill>
            <a:blip r:embed="rId10">
              <a:alphaModFix amt="1500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rot="1692099">
            <a:off x="-1512370" y="9350289"/>
            <a:ext cx="3746843" cy="1873421"/>
          </a:xfrm>
          <a:custGeom>
            <a:avLst/>
            <a:gdLst/>
            <a:ahLst/>
            <a:cxnLst/>
            <a:rect l="l" t="t" r="r" b="b"/>
            <a:pathLst>
              <a:path w="3746843" h="1873421">
                <a:moveTo>
                  <a:pt x="0" y="0"/>
                </a:moveTo>
                <a:lnTo>
                  <a:pt x="3746843" y="0"/>
                </a:lnTo>
                <a:lnTo>
                  <a:pt x="3746843" y="1873422"/>
                </a:lnTo>
                <a:lnTo>
                  <a:pt x="0" y="1873422"/>
                </a:lnTo>
                <a:lnTo>
                  <a:pt x="0" y="0"/>
                </a:lnTo>
                <a:close/>
              </a:path>
            </a:pathLst>
          </a:custGeom>
          <a:blipFill>
            <a:blip r:embed="rId12">
              <a:alphaModFix amt="15000"/>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7867960" y="-4043600"/>
            <a:ext cx="1942985" cy="5312849"/>
          </a:xfrm>
          <a:custGeom>
            <a:avLst/>
            <a:gdLst/>
            <a:ahLst/>
            <a:cxnLst/>
            <a:rect l="l" t="t" r="r" b="b"/>
            <a:pathLst>
              <a:path w="1942985" h="5312849">
                <a:moveTo>
                  <a:pt x="0" y="0"/>
                </a:moveTo>
                <a:lnTo>
                  <a:pt x="1942984" y="0"/>
                </a:lnTo>
                <a:lnTo>
                  <a:pt x="1942984" y="5312849"/>
                </a:lnTo>
                <a:lnTo>
                  <a:pt x="0" y="5312849"/>
                </a:lnTo>
                <a:lnTo>
                  <a:pt x="0" y="0"/>
                </a:lnTo>
                <a:close/>
              </a:path>
            </a:pathLst>
          </a:custGeom>
          <a:blipFill>
            <a:blip r:embed="rId14">
              <a:alphaModFix amt="6000"/>
              <a:extLst>
                <a:ext uri="{96DAC541-7B7A-43D3-8B79-37D633B846F1}">
                  <asvg:svgBlip xmlns:asvg="http://schemas.microsoft.com/office/drawing/2016/SVG/main" r:embed="rId15"/>
                </a:ext>
              </a:extLst>
            </a:blip>
            <a:stretch>
              <a:fillRect/>
            </a:stretch>
          </a:blipFill>
        </p:spPr>
        <p:txBody>
          <a:bodyPr/>
          <a:lstStyle/>
          <a:p>
            <a:endParaRPr lang="en-US"/>
          </a:p>
        </p:txBody>
      </p:sp>
      <p:grpSp>
        <p:nvGrpSpPr>
          <p:cNvPr id="10" name="Group 10"/>
          <p:cNvGrpSpPr/>
          <p:nvPr/>
        </p:nvGrpSpPr>
        <p:grpSpPr>
          <a:xfrm>
            <a:off x="11502737" y="1861254"/>
            <a:ext cx="1269972" cy="126997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6363">
                <a:alpha val="15686"/>
              </a:srgbClr>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57208" y="5048250"/>
            <a:ext cx="7810752" cy="854162"/>
          </a:xfrm>
          <a:prstGeom prst="rect">
            <a:avLst/>
          </a:prstGeom>
        </p:spPr>
        <p:txBody>
          <a:bodyPr lIns="0" tIns="0" rIns="0" bIns="0" rtlCol="0" anchor="t">
            <a:spAutoFit/>
          </a:bodyPr>
          <a:lstStyle/>
          <a:p>
            <a:pPr algn="ctr">
              <a:lnSpc>
                <a:spcPts val="6995"/>
              </a:lnSpc>
              <a:spcBef>
                <a:spcPct val="0"/>
              </a:spcBef>
            </a:pPr>
            <a:r>
              <a:rPr lang="en-US" sz="4996" spc="584">
                <a:solidFill>
                  <a:srgbClr val="FFFFFF"/>
                </a:solidFill>
                <a:latin typeface="Josefin Sans"/>
              </a:rPr>
              <a:t>Let’s Know!</a:t>
            </a:r>
          </a:p>
        </p:txBody>
      </p:sp>
      <p:sp>
        <p:nvSpPr>
          <p:cNvPr id="14" name="TextBox 14"/>
          <p:cNvSpPr txBox="1"/>
          <p:nvPr/>
        </p:nvSpPr>
        <p:spPr>
          <a:xfrm>
            <a:off x="361051" y="904875"/>
            <a:ext cx="12804945" cy="3101058"/>
          </a:xfrm>
          <a:prstGeom prst="rect">
            <a:avLst/>
          </a:prstGeom>
        </p:spPr>
        <p:txBody>
          <a:bodyPr lIns="0" tIns="0" rIns="0" bIns="0" rtlCol="0" anchor="t">
            <a:spAutoFit/>
          </a:bodyPr>
          <a:lstStyle/>
          <a:p>
            <a:pPr>
              <a:lnSpc>
                <a:spcPts val="8236"/>
              </a:lnSpc>
              <a:spcBef>
                <a:spcPct val="0"/>
              </a:spcBef>
            </a:pPr>
            <a:r>
              <a:rPr lang="en-US" sz="5883">
                <a:solidFill>
                  <a:srgbClr val="F49845"/>
                </a:solidFill>
                <a:latin typeface="Sifonn"/>
              </a:rPr>
              <a:t>HOW WAS THE LIFE OF THE FRONT-END DEVELOPER BEFORE FRAMEWORKS?!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TextBox 2"/>
          <p:cNvSpPr txBox="1"/>
          <p:nvPr/>
        </p:nvSpPr>
        <p:spPr>
          <a:xfrm>
            <a:off x="611187" y="511096"/>
            <a:ext cx="15392548" cy="933330"/>
          </a:xfrm>
          <a:prstGeom prst="rect">
            <a:avLst/>
          </a:prstGeom>
        </p:spPr>
        <p:txBody>
          <a:bodyPr lIns="0" tIns="0" rIns="0" bIns="0" rtlCol="0" anchor="t">
            <a:spAutoFit/>
          </a:bodyPr>
          <a:lstStyle/>
          <a:p>
            <a:pPr algn="ctr">
              <a:lnSpc>
                <a:spcPts val="7783"/>
              </a:lnSpc>
            </a:pPr>
            <a:r>
              <a:rPr lang="en-US" sz="5559">
                <a:solidFill>
                  <a:srgbClr val="F49845"/>
                </a:solidFill>
                <a:latin typeface="Canva Sans Bold"/>
              </a:rPr>
              <a:t>The Differences</a:t>
            </a:r>
          </a:p>
        </p:txBody>
      </p:sp>
      <p:sp>
        <p:nvSpPr>
          <p:cNvPr id="3" name="TextBox 3"/>
          <p:cNvSpPr txBox="1"/>
          <p:nvPr/>
        </p:nvSpPr>
        <p:spPr>
          <a:xfrm>
            <a:off x="611187" y="1666036"/>
            <a:ext cx="16478417" cy="555175"/>
          </a:xfrm>
          <a:prstGeom prst="rect">
            <a:avLst/>
          </a:prstGeom>
        </p:spPr>
        <p:txBody>
          <a:bodyPr lIns="0" tIns="0" rIns="0" bIns="0" rtlCol="0" anchor="t">
            <a:spAutoFit/>
          </a:bodyPr>
          <a:lstStyle/>
          <a:p>
            <a:pPr algn="l">
              <a:lnSpc>
                <a:spcPts val="4574"/>
              </a:lnSpc>
              <a:spcBef>
                <a:spcPct val="0"/>
              </a:spcBef>
            </a:pPr>
            <a:endParaRPr/>
          </a:p>
        </p:txBody>
      </p:sp>
      <p:sp>
        <p:nvSpPr>
          <p:cNvPr id="4" name="Freeform 4"/>
          <p:cNvSpPr/>
          <p:nvPr/>
        </p:nvSpPr>
        <p:spPr>
          <a:xfrm rot="-658268">
            <a:off x="-288946" y="-299708"/>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658268">
            <a:off x="16359167" y="-299708"/>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808264" y="1646986"/>
            <a:ext cx="14569955" cy="778815"/>
          </a:xfrm>
          <a:prstGeom prst="rect">
            <a:avLst/>
          </a:prstGeom>
        </p:spPr>
        <p:txBody>
          <a:bodyPr lIns="0" tIns="0" rIns="0" bIns="0" rtlCol="0" anchor="t">
            <a:spAutoFit/>
          </a:bodyPr>
          <a:lstStyle/>
          <a:p>
            <a:pPr algn="ctr">
              <a:lnSpc>
                <a:spcPts val="6372"/>
              </a:lnSpc>
            </a:pPr>
            <a:r>
              <a:rPr lang="en-US" sz="4551">
                <a:solidFill>
                  <a:srgbClr val="F49845"/>
                </a:solidFill>
                <a:latin typeface="Canva Sans Bold"/>
              </a:rPr>
              <a:t>1)Architecture and Approach</a:t>
            </a:r>
          </a:p>
        </p:txBody>
      </p:sp>
      <p:sp>
        <p:nvSpPr>
          <p:cNvPr id="7" name="TextBox 7"/>
          <p:cNvSpPr txBox="1"/>
          <p:nvPr/>
        </p:nvSpPr>
        <p:spPr>
          <a:xfrm>
            <a:off x="169696" y="2635351"/>
            <a:ext cx="17089604" cy="3268014"/>
          </a:xfrm>
          <a:prstGeom prst="rect">
            <a:avLst/>
          </a:prstGeom>
        </p:spPr>
        <p:txBody>
          <a:bodyPr lIns="0" tIns="0" rIns="0" bIns="0" rtlCol="0" anchor="t">
            <a:spAutoFit/>
          </a:bodyPr>
          <a:lstStyle/>
          <a:p>
            <a:pPr algn="ctr">
              <a:lnSpc>
                <a:spcPts val="5198"/>
              </a:lnSpc>
            </a:pPr>
            <a:r>
              <a:rPr lang="en-US" sz="3713">
                <a:solidFill>
                  <a:srgbClr val="F49845"/>
                </a:solidFill>
                <a:latin typeface="Canva Sans Bold"/>
              </a:rPr>
              <a:t>React: </a:t>
            </a:r>
            <a:r>
              <a:rPr lang="en-US" sz="3713">
                <a:solidFill>
                  <a:srgbClr val="FFFFFF"/>
                </a:solidFill>
                <a:latin typeface="Canva Sans Bold"/>
              </a:rPr>
              <a:t>is a JavaScript library for building user interfaces. It focuses primarily on the view layer and follows a component-based architecture. React uses a virtual DOM and a diffing algorithm to efficiently update and render components. It allows developers to build reusable UI components and compose them to create the application's user interface.</a:t>
            </a:r>
          </a:p>
        </p:txBody>
      </p:sp>
      <p:sp>
        <p:nvSpPr>
          <p:cNvPr id="8" name="TextBox 8"/>
          <p:cNvSpPr txBox="1"/>
          <p:nvPr/>
        </p:nvSpPr>
        <p:spPr>
          <a:xfrm>
            <a:off x="169696" y="6331989"/>
            <a:ext cx="17089604" cy="3683089"/>
          </a:xfrm>
          <a:prstGeom prst="rect">
            <a:avLst/>
          </a:prstGeom>
        </p:spPr>
        <p:txBody>
          <a:bodyPr lIns="0" tIns="0" rIns="0" bIns="0" rtlCol="0" anchor="t">
            <a:spAutoFit/>
          </a:bodyPr>
          <a:lstStyle/>
          <a:p>
            <a:pPr algn="ctr">
              <a:lnSpc>
                <a:spcPts val="4895"/>
              </a:lnSpc>
            </a:pPr>
            <a:r>
              <a:rPr lang="en-US" sz="3496">
                <a:solidFill>
                  <a:srgbClr val="EF8A2E"/>
                </a:solidFill>
                <a:latin typeface="Canva Sans Bold"/>
                <a:ea typeface="Canva Sans Bold"/>
              </a:rPr>
              <a:t>An﻿gular</a:t>
            </a:r>
            <a:r>
              <a:rPr lang="en-US" sz="3496">
                <a:solidFill>
                  <a:srgbClr val="FFFFFF"/>
                </a:solidFill>
                <a:latin typeface="Canva Sans Bold"/>
              </a:rPr>
              <a:t>: is a comprehensive front-end framework that provides a complete solution for building large-scale applications. It follows a component-based architecture as well, but it also includes features for dependency injection, routing, form handling, and state management. Angular uses a hierarchical structure of components and employs a reactive data flow based on observables.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TextBox 2"/>
          <p:cNvSpPr txBox="1"/>
          <p:nvPr/>
        </p:nvSpPr>
        <p:spPr>
          <a:xfrm>
            <a:off x="368598" y="554673"/>
            <a:ext cx="15270828" cy="936228"/>
          </a:xfrm>
          <a:prstGeom prst="rect">
            <a:avLst/>
          </a:prstGeom>
        </p:spPr>
        <p:txBody>
          <a:bodyPr lIns="0" tIns="0" rIns="0" bIns="0" rtlCol="0" anchor="t">
            <a:spAutoFit/>
          </a:bodyPr>
          <a:lstStyle/>
          <a:p>
            <a:pPr algn="ctr">
              <a:lnSpc>
                <a:spcPts val="7721"/>
              </a:lnSpc>
            </a:pPr>
            <a:r>
              <a:rPr lang="en-US" sz="5515">
                <a:solidFill>
                  <a:srgbClr val="F49845"/>
                </a:solidFill>
                <a:latin typeface="Canva Sans Bold"/>
              </a:rPr>
              <a:t>The Differences</a:t>
            </a:r>
          </a:p>
        </p:txBody>
      </p:sp>
      <p:sp>
        <p:nvSpPr>
          <p:cNvPr id="3" name="Freeform 3"/>
          <p:cNvSpPr/>
          <p:nvPr/>
        </p:nvSpPr>
        <p:spPr>
          <a:xfrm rot="-658268">
            <a:off x="16597917" y="8828570"/>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658268">
            <a:off x="16301998" y="3589422"/>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658268">
            <a:off x="16301998" y="255575"/>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93216" y="1660601"/>
            <a:ext cx="5474195" cy="871643"/>
          </a:xfrm>
          <a:prstGeom prst="rect">
            <a:avLst/>
          </a:prstGeom>
        </p:spPr>
        <p:txBody>
          <a:bodyPr lIns="0" tIns="0" rIns="0" bIns="0" rtlCol="0" anchor="t">
            <a:spAutoFit/>
          </a:bodyPr>
          <a:lstStyle/>
          <a:p>
            <a:pPr algn="ctr">
              <a:lnSpc>
                <a:spcPts val="7050"/>
              </a:lnSpc>
            </a:pPr>
            <a:r>
              <a:rPr lang="en-US" sz="5035">
                <a:solidFill>
                  <a:srgbClr val="F49845"/>
                </a:solidFill>
                <a:latin typeface="Canva Sans Bold"/>
              </a:rPr>
              <a:t>2) Learning Curve</a:t>
            </a:r>
          </a:p>
        </p:txBody>
      </p:sp>
      <p:sp>
        <p:nvSpPr>
          <p:cNvPr id="7" name="TextBox 7"/>
          <p:cNvSpPr txBox="1"/>
          <p:nvPr/>
        </p:nvSpPr>
        <p:spPr>
          <a:xfrm>
            <a:off x="676501" y="2970665"/>
            <a:ext cx="14962925" cy="3276838"/>
          </a:xfrm>
          <a:prstGeom prst="rect">
            <a:avLst/>
          </a:prstGeom>
        </p:spPr>
        <p:txBody>
          <a:bodyPr lIns="0" tIns="0" rIns="0" bIns="0" rtlCol="0" anchor="t">
            <a:spAutoFit/>
          </a:bodyPr>
          <a:lstStyle/>
          <a:p>
            <a:pPr algn="ctr">
              <a:lnSpc>
                <a:spcPts val="5236"/>
              </a:lnSpc>
            </a:pPr>
            <a:r>
              <a:rPr lang="en-US" sz="3740">
                <a:solidFill>
                  <a:srgbClr val="F49845"/>
                </a:solidFill>
                <a:latin typeface="Canva Sans Bold"/>
                <a:ea typeface="Canva Sans Bold"/>
              </a:rPr>
              <a:t>Re﻿act: </a:t>
            </a:r>
            <a:r>
              <a:rPr lang="en-US" sz="3740">
                <a:solidFill>
                  <a:srgbClr val="FFFFFF"/>
                </a:solidFill>
                <a:latin typeface="Canva Sans Bold"/>
              </a:rPr>
              <a:t>has a moderate learning curve. Its simplicity and focused nature make it easier for developers to grasp the core concepts quickly. However, learning additional libraries and tools that complement React, such as Redux or React Router, might be required for more complex applications.</a:t>
            </a:r>
          </a:p>
        </p:txBody>
      </p:sp>
      <p:sp>
        <p:nvSpPr>
          <p:cNvPr id="8" name="TextBox 8"/>
          <p:cNvSpPr txBox="1"/>
          <p:nvPr/>
        </p:nvSpPr>
        <p:spPr>
          <a:xfrm>
            <a:off x="293216" y="6695178"/>
            <a:ext cx="16966084" cy="3453167"/>
          </a:xfrm>
          <a:prstGeom prst="rect">
            <a:avLst/>
          </a:prstGeom>
        </p:spPr>
        <p:txBody>
          <a:bodyPr lIns="0" tIns="0" rIns="0" bIns="0" rtlCol="0" anchor="t">
            <a:spAutoFit/>
          </a:bodyPr>
          <a:lstStyle/>
          <a:p>
            <a:pPr algn="ctr">
              <a:lnSpc>
                <a:spcPts val="5492"/>
              </a:lnSpc>
            </a:pPr>
            <a:r>
              <a:rPr lang="en-US" sz="3923">
                <a:solidFill>
                  <a:srgbClr val="EF8A2E"/>
                </a:solidFill>
                <a:latin typeface="Canva Sans Bold"/>
              </a:rPr>
              <a:t>Angular</a:t>
            </a:r>
            <a:r>
              <a:rPr lang="en-US" sz="3923">
                <a:solidFill>
                  <a:srgbClr val="FFFFFF"/>
                </a:solidFill>
                <a:latin typeface="Canva Sans Bold"/>
              </a:rPr>
              <a:t>: has a steeper learning curve compared to React. It has a larger set of concepts and a more opinionated structure. Angular's comprehensive feature set and complex architecture require developers to invest more time in learning and understanding the framework.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grpSp>
        <p:nvGrpSpPr>
          <p:cNvPr id="2" name="Group 2"/>
          <p:cNvGrpSpPr/>
          <p:nvPr/>
        </p:nvGrpSpPr>
        <p:grpSpPr>
          <a:xfrm>
            <a:off x="-355328" y="4876483"/>
            <a:ext cx="18998656" cy="6222439"/>
            <a:chOff x="0" y="0"/>
            <a:chExt cx="5003761" cy="1638832"/>
          </a:xfrm>
        </p:grpSpPr>
        <p:sp>
          <p:nvSpPr>
            <p:cNvPr id="3" name="Freeform 3"/>
            <p:cNvSpPr/>
            <p:nvPr/>
          </p:nvSpPr>
          <p:spPr>
            <a:xfrm>
              <a:off x="0" y="0"/>
              <a:ext cx="5003761" cy="1638832"/>
            </a:xfrm>
            <a:custGeom>
              <a:avLst/>
              <a:gdLst/>
              <a:ahLst/>
              <a:cxnLst/>
              <a:rect l="l" t="t" r="r" b="b"/>
              <a:pathLst>
                <a:path w="5003761" h="1638832">
                  <a:moveTo>
                    <a:pt x="0" y="0"/>
                  </a:moveTo>
                  <a:lnTo>
                    <a:pt x="5003761" y="0"/>
                  </a:lnTo>
                  <a:lnTo>
                    <a:pt x="5003761" y="1638832"/>
                  </a:lnTo>
                  <a:lnTo>
                    <a:pt x="0" y="1638832"/>
                  </a:lnTo>
                  <a:close/>
                </a:path>
              </a:pathLst>
            </a:custGeom>
            <a:solidFill>
              <a:srgbClr val="EF8A2E">
                <a:alpha val="4706"/>
              </a:srgbClr>
            </a:solidFill>
          </p:spPr>
          <p:txBody>
            <a:bodyPr/>
            <a:lstStyle/>
            <a:p>
              <a:endParaRPr lang="en-US"/>
            </a:p>
          </p:txBody>
        </p:sp>
        <p:sp>
          <p:nvSpPr>
            <p:cNvPr id="4" name="TextBox 4"/>
            <p:cNvSpPr txBox="1"/>
            <p:nvPr/>
          </p:nvSpPr>
          <p:spPr>
            <a:xfrm>
              <a:off x="0" y="-38100"/>
              <a:ext cx="5003761" cy="167693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203780" y="5143500"/>
            <a:ext cx="13880441" cy="9716308"/>
          </a:xfrm>
          <a:custGeom>
            <a:avLst/>
            <a:gdLst/>
            <a:ahLst/>
            <a:cxnLst/>
            <a:rect l="l" t="t" r="r" b="b"/>
            <a:pathLst>
              <a:path w="13880441" h="9716308">
                <a:moveTo>
                  <a:pt x="0" y="0"/>
                </a:moveTo>
                <a:lnTo>
                  <a:pt x="13880440" y="0"/>
                </a:lnTo>
                <a:lnTo>
                  <a:pt x="13880440" y="9716308"/>
                </a:lnTo>
                <a:lnTo>
                  <a:pt x="0" y="9716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623814" y="914400"/>
            <a:ext cx="12524479" cy="2916307"/>
          </a:xfrm>
          <a:prstGeom prst="rect">
            <a:avLst/>
          </a:prstGeom>
        </p:spPr>
        <p:txBody>
          <a:bodyPr lIns="0" tIns="0" rIns="0" bIns="0" rtlCol="0" anchor="t">
            <a:spAutoFit/>
          </a:bodyPr>
          <a:lstStyle/>
          <a:p>
            <a:pPr algn="ctr">
              <a:lnSpc>
                <a:spcPts val="7765"/>
              </a:lnSpc>
            </a:pPr>
            <a:r>
              <a:rPr lang="en-US" sz="5547">
                <a:solidFill>
                  <a:srgbClr val="F49845"/>
                </a:solidFill>
                <a:latin typeface="Sifonn"/>
              </a:rPr>
              <a:t>AFTER THE GREAT COMPETE BETWEEN ANGULAR AND REACT! </a:t>
            </a:r>
          </a:p>
          <a:p>
            <a:pPr algn="ctr">
              <a:lnSpc>
                <a:spcPts val="7765"/>
              </a:lnSpc>
              <a:spcBef>
                <a:spcPct val="0"/>
              </a:spcBef>
            </a:pPr>
            <a:endParaRPr lang="en-US" sz="5547">
              <a:solidFill>
                <a:srgbClr val="F49845"/>
              </a:solidFill>
              <a:latin typeface="Sifonn"/>
            </a:endParaRPr>
          </a:p>
        </p:txBody>
      </p:sp>
      <p:grpSp>
        <p:nvGrpSpPr>
          <p:cNvPr id="7" name="Group 7"/>
          <p:cNvGrpSpPr/>
          <p:nvPr/>
        </p:nvGrpSpPr>
        <p:grpSpPr>
          <a:xfrm>
            <a:off x="1648972" y="-2524444"/>
            <a:ext cx="3086100" cy="308610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C494">
                <a:alpha val="7843"/>
              </a:srgbClr>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rot="-3286787">
            <a:off x="16223353" y="9237437"/>
            <a:ext cx="4129295" cy="2064647"/>
          </a:xfrm>
          <a:custGeom>
            <a:avLst/>
            <a:gdLst/>
            <a:ahLst/>
            <a:cxnLst/>
            <a:rect l="l" t="t" r="r" b="b"/>
            <a:pathLst>
              <a:path w="4129295" h="2064647">
                <a:moveTo>
                  <a:pt x="0" y="0"/>
                </a:moveTo>
                <a:lnTo>
                  <a:pt x="4129294" y="0"/>
                </a:lnTo>
                <a:lnTo>
                  <a:pt x="4129294" y="2064648"/>
                </a:lnTo>
                <a:lnTo>
                  <a:pt x="0" y="2064648"/>
                </a:lnTo>
                <a:lnTo>
                  <a:pt x="0" y="0"/>
                </a:lnTo>
                <a:close/>
              </a:path>
            </a:pathLst>
          </a:custGeom>
          <a:blipFill>
            <a:blip r:embed="rId4">
              <a:alphaModFix amt="9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15148293" y="6488289"/>
            <a:ext cx="1105634" cy="1046207"/>
          </a:xfrm>
          <a:custGeom>
            <a:avLst/>
            <a:gdLst/>
            <a:ahLst/>
            <a:cxnLst/>
            <a:rect l="l" t="t" r="r" b="b"/>
            <a:pathLst>
              <a:path w="1105634" h="1046207">
                <a:moveTo>
                  <a:pt x="0" y="0"/>
                </a:moveTo>
                <a:lnTo>
                  <a:pt x="1105634" y="0"/>
                </a:lnTo>
                <a:lnTo>
                  <a:pt x="1105634" y="1046207"/>
                </a:lnTo>
                <a:lnTo>
                  <a:pt x="0" y="10462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a:off x="1894647" y="5143500"/>
            <a:ext cx="834294" cy="789451"/>
          </a:xfrm>
          <a:custGeom>
            <a:avLst/>
            <a:gdLst/>
            <a:ahLst/>
            <a:cxnLst/>
            <a:rect l="l" t="t" r="r" b="b"/>
            <a:pathLst>
              <a:path w="834294" h="789451">
                <a:moveTo>
                  <a:pt x="0" y="0"/>
                </a:moveTo>
                <a:lnTo>
                  <a:pt x="834294" y="0"/>
                </a:lnTo>
                <a:lnTo>
                  <a:pt x="834294" y="789451"/>
                </a:lnTo>
                <a:lnTo>
                  <a:pt x="0" y="7894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a:off x="7923409" y="-1443648"/>
            <a:ext cx="2441182" cy="2309968"/>
          </a:xfrm>
          <a:custGeom>
            <a:avLst/>
            <a:gdLst/>
            <a:ahLst/>
            <a:cxnLst/>
            <a:rect l="l" t="t" r="r" b="b"/>
            <a:pathLst>
              <a:path w="2441182" h="2309968">
                <a:moveTo>
                  <a:pt x="0" y="0"/>
                </a:moveTo>
                <a:lnTo>
                  <a:pt x="2441182" y="0"/>
                </a:lnTo>
                <a:lnTo>
                  <a:pt x="2441182" y="2309969"/>
                </a:lnTo>
                <a:lnTo>
                  <a:pt x="0" y="23099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Freeform 14"/>
          <p:cNvSpPr/>
          <p:nvPr/>
        </p:nvSpPr>
        <p:spPr>
          <a:xfrm>
            <a:off x="-2799946" y="8612464"/>
            <a:ext cx="3828646" cy="4350734"/>
          </a:xfrm>
          <a:custGeom>
            <a:avLst/>
            <a:gdLst/>
            <a:ahLst/>
            <a:cxnLst/>
            <a:rect l="l" t="t" r="r" b="b"/>
            <a:pathLst>
              <a:path w="3828646" h="4350734">
                <a:moveTo>
                  <a:pt x="0" y="0"/>
                </a:moveTo>
                <a:lnTo>
                  <a:pt x="3828646" y="0"/>
                </a:lnTo>
                <a:lnTo>
                  <a:pt x="3828646" y="4350734"/>
                </a:lnTo>
                <a:lnTo>
                  <a:pt x="0" y="4350734"/>
                </a:lnTo>
                <a:lnTo>
                  <a:pt x="0" y="0"/>
                </a:lnTo>
                <a:close/>
              </a:path>
            </a:pathLst>
          </a:custGeom>
          <a:blipFill>
            <a:blip r:embed="rId8">
              <a:alphaModFix amt="9999"/>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5" name="Freeform 15"/>
          <p:cNvSpPr/>
          <p:nvPr/>
        </p:nvSpPr>
        <p:spPr>
          <a:xfrm>
            <a:off x="13430654" y="-3553144"/>
            <a:ext cx="3621024" cy="4114800"/>
          </a:xfrm>
          <a:custGeom>
            <a:avLst/>
            <a:gdLst/>
            <a:ahLst/>
            <a:cxnLst/>
            <a:rect l="l" t="t" r="r" b="b"/>
            <a:pathLst>
              <a:path w="3621024" h="4114800">
                <a:moveTo>
                  <a:pt x="0" y="0"/>
                </a:moveTo>
                <a:lnTo>
                  <a:pt x="3621024" y="0"/>
                </a:lnTo>
                <a:lnTo>
                  <a:pt x="3621024" y="4114800"/>
                </a:lnTo>
                <a:lnTo>
                  <a:pt x="0" y="4114800"/>
                </a:lnTo>
                <a:lnTo>
                  <a:pt x="0" y="0"/>
                </a:lnTo>
                <a:close/>
              </a:path>
            </a:pathLst>
          </a:custGeom>
          <a:blipFill>
            <a:blip r:embed="rId8">
              <a:alphaModFix amt="9999"/>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6" name="TextBox 16"/>
          <p:cNvSpPr txBox="1"/>
          <p:nvPr/>
        </p:nvSpPr>
        <p:spPr>
          <a:xfrm>
            <a:off x="2623814" y="3332480"/>
            <a:ext cx="12524479" cy="1811020"/>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rPr>
              <a:t>in 2014 vue.js was released!</a:t>
            </a:r>
          </a:p>
          <a:p>
            <a:pPr algn="ctr">
              <a:lnSpc>
                <a:spcPts val="7279"/>
              </a:lnSpc>
            </a:pPr>
            <a:endParaRPr lang="en-US" sz="5199">
              <a:solidFill>
                <a:srgbClr val="FFFFFF"/>
              </a:solidFill>
              <a:latin typeface="Canva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10966709" y="2044392"/>
            <a:ext cx="8211964" cy="22245843"/>
          </a:xfrm>
          <a:custGeom>
            <a:avLst/>
            <a:gdLst/>
            <a:ahLst/>
            <a:cxnLst/>
            <a:rect l="l" t="t" r="r" b="b"/>
            <a:pathLst>
              <a:path w="8211964" h="22245843">
                <a:moveTo>
                  <a:pt x="0" y="0"/>
                </a:moveTo>
                <a:lnTo>
                  <a:pt x="8211964" y="0"/>
                </a:lnTo>
                <a:lnTo>
                  <a:pt x="8211964" y="22245843"/>
                </a:lnTo>
                <a:lnTo>
                  <a:pt x="0" y="22245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949756" y="-5236030"/>
            <a:ext cx="8251515" cy="825151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0202">
                <a:alpha val="7843"/>
              </a:srgbClr>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786494" y="2308096"/>
            <a:ext cx="1414777" cy="141477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0202">
                <a:alpha val="7843"/>
              </a:srgbClr>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5995053" y="428135"/>
            <a:ext cx="1921056" cy="1986785"/>
          </a:xfrm>
          <a:custGeom>
            <a:avLst/>
            <a:gdLst/>
            <a:ahLst/>
            <a:cxnLst/>
            <a:rect l="l" t="t" r="r" b="b"/>
            <a:pathLst>
              <a:path w="1921056" h="1986785">
                <a:moveTo>
                  <a:pt x="0" y="0"/>
                </a:moveTo>
                <a:lnTo>
                  <a:pt x="1921057" y="0"/>
                </a:lnTo>
                <a:lnTo>
                  <a:pt x="1921057" y="1986785"/>
                </a:lnTo>
                <a:lnTo>
                  <a:pt x="0" y="1986785"/>
                </a:lnTo>
                <a:lnTo>
                  <a:pt x="0" y="0"/>
                </a:lnTo>
                <a:close/>
              </a:path>
            </a:pathLst>
          </a:custGeom>
          <a:blipFill>
            <a:blip r:embed="rId4">
              <a:alphaModFix amt="19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a:off x="-4256048" y="4261552"/>
            <a:ext cx="6147117" cy="3241207"/>
          </a:xfrm>
          <a:custGeom>
            <a:avLst/>
            <a:gdLst/>
            <a:ahLst/>
            <a:cxnLst/>
            <a:rect l="l" t="t" r="r" b="b"/>
            <a:pathLst>
              <a:path w="6147117" h="3241207">
                <a:moveTo>
                  <a:pt x="0" y="0"/>
                </a:moveTo>
                <a:lnTo>
                  <a:pt x="6147117" y="0"/>
                </a:lnTo>
                <a:lnTo>
                  <a:pt x="6147117" y="3241208"/>
                </a:lnTo>
                <a:lnTo>
                  <a:pt x="0" y="3241208"/>
                </a:lnTo>
                <a:lnTo>
                  <a:pt x="0" y="0"/>
                </a:lnTo>
                <a:close/>
              </a:path>
            </a:pathLst>
          </a:custGeom>
          <a:blipFill>
            <a:blip r:embed="rId6">
              <a:alphaModFix amt="6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flipH="1" flipV="1">
            <a:off x="15995337" y="-792925"/>
            <a:ext cx="4585327" cy="3643251"/>
          </a:xfrm>
          <a:custGeom>
            <a:avLst/>
            <a:gdLst/>
            <a:ahLst/>
            <a:cxnLst/>
            <a:rect l="l" t="t" r="r" b="b"/>
            <a:pathLst>
              <a:path w="4585327" h="3643251">
                <a:moveTo>
                  <a:pt x="4585326" y="3643250"/>
                </a:moveTo>
                <a:lnTo>
                  <a:pt x="0" y="3643250"/>
                </a:lnTo>
                <a:lnTo>
                  <a:pt x="0" y="0"/>
                </a:lnTo>
                <a:lnTo>
                  <a:pt x="4585326" y="0"/>
                </a:lnTo>
                <a:lnTo>
                  <a:pt x="4585326" y="3643250"/>
                </a:lnTo>
                <a:close/>
              </a:path>
            </a:pathLst>
          </a:custGeom>
          <a:blipFill>
            <a:blip r:embed="rId8">
              <a:alphaModFix amt="15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flipH="1" flipV="1">
            <a:off x="11201271" y="-2147151"/>
            <a:ext cx="3241207" cy="2575286"/>
          </a:xfrm>
          <a:custGeom>
            <a:avLst/>
            <a:gdLst/>
            <a:ahLst/>
            <a:cxnLst/>
            <a:rect l="l" t="t" r="r" b="b"/>
            <a:pathLst>
              <a:path w="3241207" h="2575286">
                <a:moveTo>
                  <a:pt x="3241207" y="2575286"/>
                </a:moveTo>
                <a:lnTo>
                  <a:pt x="0" y="2575286"/>
                </a:lnTo>
                <a:lnTo>
                  <a:pt x="0" y="0"/>
                </a:lnTo>
                <a:lnTo>
                  <a:pt x="3241207" y="0"/>
                </a:lnTo>
                <a:lnTo>
                  <a:pt x="3241207" y="2575286"/>
                </a:lnTo>
                <a:close/>
              </a:path>
            </a:pathLst>
          </a:custGeom>
          <a:blipFill>
            <a:blip r:embed="rId8">
              <a:alphaModFix amt="15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3" name="Freeform 13"/>
          <p:cNvSpPr/>
          <p:nvPr/>
        </p:nvSpPr>
        <p:spPr>
          <a:xfrm rot="2203503">
            <a:off x="-844450" y="9387749"/>
            <a:ext cx="2565127" cy="1282564"/>
          </a:xfrm>
          <a:custGeom>
            <a:avLst/>
            <a:gdLst/>
            <a:ahLst/>
            <a:cxnLst/>
            <a:rect l="l" t="t" r="r" b="b"/>
            <a:pathLst>
              <a:path w="2565127" h="1282564">
                <a:moveTo>
                  <a:pt x="0" y="0"/>
                </a:moveTo>
                <a:lnTo>
                  <a:pt x="2565127" y="0"/>
                </a:lnTo>
                <a:lnTo>
                  <a:pt x="2565127" y="1282563"/>
                </a:lnTo>
                <a:lnTo>
                  <a:pt x="0" y="1282563"/>
                </a:lnTo>
                <a:lnTo>
                  <a:pt x="0" y="0"/>
                </a:lnTo>
                <a:close/>
              </a:path>
            </a:pathLst>
          </a:custGeom>
          <a:blipFill>
            <a:blip r:embed="rId10">
              <a:alphaModFix amt="1500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4" name="Freeform 14"/>
          <p:cNvSpPr/>
          <p:nvPr/>
        </p:nvSpPr>
        <p:spPr>
          <a:xfrm flipV="1">
            <a:off x="-3765983" y="-1629265"/>
            <a:ext cx="5166986" cy="4114800"/>
          </a:xfrm>
          <a:custGeom>
            <a:avLst/>
            <a:gdLst/>
            <a:ahLst/>
            <a:cxnLst/>
            <a:rect l="l" t="t" r="r" b="b"/>
            <a:pathLst>
              <a:path w="5166986" h="4114800">
                <a:moveTo>
                  <a:pt x="0" y="4114800"/>
                </a:moveTo>
                <a:lnTo>
                  <a:pt x="5166987" y="4114800"/>
                </a:lnTo>
                <a:lnTo>
                  <a:pt x="5166987" y="0"/>
                </a:lnTo>
                <a:lnTo>
                  <a:pt x="0" y="0"/>
                </a:lnTo>
                <a:lnTo>
                  <a:pt x="0" y="4114800"/>
                </a:lnTo>
                <a:close/>
              </a:path>
            </a:pathLst>
          </a:custGeom>
          <a:blipFill>
            <a:blip r:embed="rId12">
              <a:alphaModFix amt="36000"/>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5" name="TextBox 15"/>
          <p:cNvSpPr txBox="1"/>
          <p:nvPr/>
        </p:nvSpPr>
        <p:spPr>
          <a:xfrm>
            <a:off x="438114" y="1107260"/>
            <a:ext cx="8893301" cy="2661300"/>
          </a:xfrm>
          <a:prstGeom prst="rect">
            <a:avLst/>
          </a:prstGeom>
        </p:spPr>
        <p:txBody>
          <a:bodyPr lIns="0" tIns="0" rIns="0" bIns="0" rtlCol="0" anchor="t">
            <a:spAutoFit/>
          </a:bodyPr>
          <a:lstStyle/>
          <a:p>
            <a:pPr>
              <a:lnSpc>
                <a:spcPts val="7098"/>
              </a:lnSpc>
            </a:pPr>
            <a:r>
              <a:rPr lang="en-US" sz="5070">
                <a:solidFill>
                  <a:srgbClr val="F49845"/>
                </a:solidFill>
                <a:latin typeface="Sifonn"/>
              </a:rPr>
              <a:t>IN 2014 VUE.JS WAS RELEASED!</a:t>
            </a:r>
          </a:p>
          <a:p>
            <a:pPr>
              <a:lnSpc>
                <a:spcPts val="7098"/>
              </a:lnSpc>
              <a:spcBef>
                <a:spcPct val="0"/>
              </a:spcBef>
            </a:pPr>
            <a:endParaRPr lang="en-US" sz="5070">
              <a:solidFill>
                <a:srgbClr val="F49845"/>
              </a:solidFill>
              <a:latin typeface="Sifonn"/>
            </a:endParaRPr>
          </a:p>
        </p:txBody>
      </p:sp>
      <p:sp>
        <p:nvSpPr>
          <p:cNvPr id="16" name="TextBox 16"/>
          <p:cNvSpPr txBox="1"/>
          <p:nvPr/>
        </p:nvSpPr>
        <p:spPr>
          <a:xfrm>
            <a:off x="203552" y="3345606"/>
            <a:ext cx="12008480" cy="1797894"/>
          </a:xfrm>
          <a:prstGeom prst="rect">
            <a:avLst/>
          </a:prstGeom>
        </p:spPr>
        <p:txBody>
          <a:bodyPr lIns="0" tIns="0" rIns="0" bIns="0" rtlCol="0" anchor="t">
            <a:spAutoFit/>
          </a:bodyPr>
          <a:lstStyle/>
          <a:p>
            <a:pPr algn="ctr">
              <a:lnSpc>
                <a:spcPts val="4853"/>
              </a:lnSpc>
            </a:pPr>
            <a:r>
              <a:rPr lang="en-US" sz="3466">
                <a:solidFill>
                  <a:srgbClr val="FFFFFF"/>
                </a:solidFill>
                <a:latin typeface="Canva Sans Bold"/>
              </a:rPr>
              <a:t>Vue.js is a progressive JavaScript framework developed by Evan You and released in 2014.</a:t>
            </a:r>
          </a:p>
          <a:p>
            <a:pPr algn="ctr">
              <a:lnSpc>
                <a:spcPts val="4853"/>
              </a:lnSpc>
            </a:pPr>
            <a:endParaRPr lang="en-US" sz="3466">
              <a:solidFill>
                <a:srgbClr val="FFFFFF"/>
              </a:solidFill>
              <a:latin typeface="Canva Sans Bold"/>
            </a:endParaRPr>
          </a:p>
        </p:txBody>
      </p:sp>
      <p:sp>
        <p:nvSpPr>
          <p:cNvPr id="17" name="TextBox 17"/>
          <p:cNvSpPr txBox="1"/>
          <p:nvPr/>
        </p:nvSpPr>
        <p:spPr>
          <a:xfrm>
            <a:off x="203552" y="4878622"/>
            <a:ext cx="10763157" cy="2683209"/>
          </a:xfrm>
          <a:prstGeom prst="rect">
            <a:avLst/>
          </a:prstGeom>
        </p:spPr>
        <p:txBody>
          <a:bodyPr lIns="0" tIns="0" rIns="0" bIns="0" rtlCol="0" anchor="t">
            <a:spAutoFit/>
          </a:bodyPr>
          <a:lstStyle/>
          <a:p>
            <a:pPr algn="ctr">
              <a:lnSpc>
                <a:spcPts val="5325"/>
              </a:lnSpc>
            </a:pPr>
            <a:r>
              <a:rPr lang="en-US" sz="3804">
                <a:solidFill>
                  <a:srgbClr val="FFFFFF"/>
                </a:solidFill>
                <a:latin typeface="Canva Sans Bold"/>
              </a:rPr>
              <a:t>It focuses on the view layer of an application and aims to be easy to pick up and integrate into existing projects.</a:t>
            </a:r>
          </a:p>
          <a:p>
            <a:pPr algn="ctr">
              <a:lnSpc>
                <a:spcPts val="5325"/>
              </a:lnSpc>
            </a:pPr>
            <a:endParaRPr lang="en-US" sz="3804">
              <a:solidFill>
                <a:srgbClr val="FFFFFF"/>
              </a:solidFill>
              <a:latin typeface="Canva Sans Bold"/>
            </a:endParaRPr>
          </a:p>
        </p:txBody>
      </p:sp>
      <p:sp>
        <p:nvSpPr>
          <p:cNvPr id="18" name="TextBox 18"/>
          <p:cNvSpPr txBox="1"/>
          <p:nvPr/>
        </p:nvSpPr>
        <p:spPr>
          <a:xfrm>
            <a:off x="281652" y="7247635"/>
            <a:ext cx="10606957" cy="2781395"/>
          </a:xfrm>
          <a:prstGeom prst="rect">
            <a:avLst/>
          </a:prstGeom>
        </p:spPr>
        <p:txBody>
          <a:bodyPr lIns="0" tIns="0" rIns="0" bIns="0" rtlCol="0" anchor="t">
            <a:spAutoFit/>
          </a:bodyPr>
          <a:lstStyle/>
          <a:p>
            <a:pPr algn="ctr">
              <a:lnSpc>
                <a:spcPts val="5535"/>
              </a:lnSpc>
            </a:pPr>
            <a:r>
              <a:rPr lang="en-US" sz="3954">
                <a:solidFill>
                  <a:srgbClr val="FFFFFF"/>
                </a:solidFill>
                <a:latin typeface="Canva Sans Bold"/>
              </a:rPr>
              <a:t>Vue uses a declarative approach to build UI components and provides a reactive data-binding system.</a:t>
            </a:r>
          </a:p>
          <a:p>
            <a:pPr algn="ctr">
              <a:lnSpc>
                <a:spcPts val="5535"/>
              </a:lnSpc>
            </a:pPr>
            <a:endParaRPr lang="en-US" sz="3954">
              <a:solidFill>
                <a:srgbClr val="FFFFFF"/>
              </a:solidFill>
              <a:latin typeface="Canva San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1514662" y="222155"/>
            <a:ext cx="11072114" cy="10287000"/>
          </a:xfrm>
          <a:custGeom>
            <a:avLst/>
            <a:gdLst/>
            <a:ahLst/>
            <a:cxnLst/>
            <a:rect l="l" t="t" r="r" b="b"/>
            <a:pathLst>
              <a:path w="11072114" h="10287000">
                <a:moveTo>
                  <a:pt x="0" y="0"/>
                </a:moveTo>
                <a:lnTo>
                  <a:pt x="11072113" y="0"/>
                </a:lnTo>
                <a:lnTo>
                  <a:pt x="11072113"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658268">
            <a:off x="6650321" y="-1247968"/>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5400000">
            <a:off x="15806345" y="3522896"/>
            <a:ext cx="6147117" cy="3241207"/>
          </a:xfrm>
          <a:custGeom>
            <a:avLst/>
            <a:gdLst/>
            <a:ahLst/>
            <a:cxnLst/>
            <a:rect l="l" t="t" r="r" b="b"/>
            <a:pathLst>
              <a:path w="6147117" h="3241207">
                <a:moveTo>
                  <a:pt x="0" y="0"/>
                </a:moveTo>
                <a:lnTo>
                  <a:pt x="6147117" y="0"/>
                </a:lnTo>
                <a:lnTo>
                  <a:pt x="6147117" y="3241208"/>
                </a:lnTo>
                <a:lnTo>
                  <a:pt x="0" y="3241208"/>
                </a:lnTo>
                <a:lnTo>
                  <a:pt x="0" y="0"/>
                </a:lnTo>
                <a:close/>
              </a:path>
            </a:pathLst>
          </a:custGeom>
          <a:blipFill>
            <a:blip r:embed="rId6">
              <a:alphaModFix amt="6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flipH="1" flipV="1">
            <a:off x="16667396" y="-1065488"/>
            <a:ext cx="3241207" cy="2575286"/>
          </a:xfrm>
          <a:custGeom>
            <a:avLst/>
            <a:gdLst/>
            <a:ahLst/>
            <a:cxnLst/>
            <a:rect l="l" t="t" r="r" b="b"/>
            <a:pathLst>
              <a:path w="3241207" h="2575286">
                <a:moveTo>
                  <a:pt x="3241208" y="2575286"/>
                </a:moveTo>
                <a:lnTo>
                  <a:pt x="0" y="2575286"/>
                </a:lnTo>
                <a:lnTo>
                  <a:pt x="0" y="0"/>
                </a:lnTo>
                <a:lnTo>
                  <a:pt x="3241208" y="0"/>
                </a:lnTo>
                <a:lnTo>
                  <a:pt x="3241208" y="2575286"/>
                </a:lnTo>
                <a:close/>
              </a:path>
            </a:pathLst>
          </a:custGeom>
          <a:blipFill>
            <a:blip r:embed="rId8">
              <a:alphaModFix amt="15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rot="-2473899">
            <a:off x="16008883" y="9121902"/>
            <a:ext cx="3746843" cy="1873421"/>
          </a:xfrm>
          <a:custGeom>
            <a:avLst/>
            <a:gdLst/>
            <a:ahLst/>
            <a:cxnLst/>
            <a:rect l="l" t="t" r="r" b="b"/>
            <a:pathLst>
              <a:path w="3746843" h="1873421">
                <a:moveTo>
                  <a:pt x="0" y="0"/>
                </a:moveTo>
                <a:lnTo>
                  <a:pt x="3746843" y="0"/>
                </a:lnTo>
                <a:lnTo>
                  <a:pt x="3746843" y="1873421"/>
                </a:lnTo>
                <a:lnTo>
                  <a:pt x="0" y="1873421"/>
                </a:lnTo>
                <a:lnTo>
                  <a:pt x="0" y="0"/>
                </a:lnTo>
                <a:close/>
              </a:path>
            </a:pathLst>
          </a:custGeom>
          <a:blipFill>
            <a:blip r:embed="rId10">
              <a:alphaModFix amt="1500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7" name="Group 7"/>
          <p:cNvGrpSpPr/>
          <p:nvPr/>
        </p:nvGrpSpPr>
        <p:grpSpPr>
          <a:xfrm>
            <a:off x="9704425" y="9652903"/>
            <a:ext cx="3086100" cy="308610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0202">
                <a:alpha val="7843"/>
              </a:srgbClr>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3940708" y="552149"/>
            <a:ext cx="1915298" cy="191529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0202">
                <a:alpha val="7843"/>
              </a:srgbClr>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9024744" y="914400"/>
            <a:ext cx="9475414" cy="3750335"/>
          </a:xfrm>
          <a:prstGeom prst="rect">
            <a:avLst/>
          </a:prstGeom>
        </p:spPr>
        <p:txBody>
          <a:bodyPr lIns="0" tIns="0" rIns="0" bIns="0" rtlCol="0" anchor="t">
            <a:spAutoFit/>
          </a:bodyPr>
          <a:lstStyle/>
          <a:p>
            <a:pPr>
              <a:lnSpc>
                <a:spcPts val="7438"/>
              </a:lnSpc>
            </a:pPr>
            <a:r>
              <a:rPr lang="en-US" sz="5313">
                <a:solidFill>
                  <a:srgbClr val="F49845"/>
                </a:solidFill>
                <a:latin typeface="Sifonn"/>
              </a:rPr>
              <a:t>WHY TO CHOOSE VUE INSTEAD OF REACT AND ANGULAR?</a:t>
            </a:r>
          </a:p>
          <a:p>
            <a:pPr>
              <a:lnSpc>
                <a:spcPts val="7438"/>
              </a:lnSpc>
              <a:spcBef>
                <a:spcPct val="0"/>
              </a:spcBef>
            </a:pPr>
            <a:endParaRPr lang="en-US" sz="5313">
              <a:solidFill>
                <a:srgbClr val="F49845"/>
              </a:solidFill>
              <a:latin typeface="Sifonn"/>
            </a:endParaRPr>
          </a:p>
        </p:txBody>
      </p:sp>
      <p:sp>
        <p:nvSpPr>
          <p:cNvPr id="14" name="Freeform 14"/>
          <p:cNvSpPr/>
          <p:nvPr/>
        </p:nvSpPr>
        <p:spPr>
          <a:xfrm>
            <a:off x="9896079" y="7867697"/>
            <a:ext cx="3866372" cy="363362"/>
          </a:xfrm>
          <a:custGeom>
            <a:avLst/>
            <a:gdLst/>
            <a:ahLst/>
            <a:cxnLst/>
            <a:rect l="l" t="t" r="r" b="b"/>
            <a:pathLst>
              <a:path w="3866372" h="363362">
                <a:moveTo>
                  <a:pt x="0" y="0"/>
                </a:moveTo>
                <a:lnTo>
                  <a:pt x="3866372" y="0"/>
                </a:lnTo>
                <a:lnTo>
                  <a:pt x="3866372" y="363362"/>
                </a:lnTo>
                <a:lnTo>
                  <a:pt x="0" y="363362"/>
                </a:lnTo>
                <a:lnTo>
                  <a:pt x="0" y="0"/>
                </a:lnTo>
                <a:close/>
              </a:path>
            </a:pathLst>
          </a:custGeom>
          <a:blipFill>
            <a:blip r:embed="rId12">
              <a:alphaModFix amt="10999"/>
              <a:extLst>
                <a:ext uri="{96DAC541-7B7A-43D3-8B79-37D633B846F1}">
                  <asvg:svgBlip xmlns:asvg="http://schemas.microsoft.com/office/drawing/2016/SVG/main" r:embed="rId13"/>
                </a:ext>
              </a:extLst>
            </a:blip>
            <a:stretch>
              <a:fillRect r="-60861" b="-662465"/>
            </a:stretch>
          </a:blipFill>
        </p:spPr>
        <p:txBody>
          <a:bodyPr/>
          <a:lstStyle/>
          <a:p>
            <a:endParaRPr lang="en-US"/>
          </a:p>
        </p:txBody>
      </p:sp>
      <p:sp>
        <p:nvSpPr>
          <p:cNvPr id="15" name="TextBox 15"/>
          <p:cNvSpPr txBox="1"/>
          <p:nvPr/>
        </p:nvSpPr>
        <p:spPr>
          <a:xfrm>
            <a:off x="9144000" y="4307545"/>
            <a:ext cx="8893741" cy="695731"/>
          </a:xfrm>
          <a:prstGeom prst="rect">
            <a:avLst/>
          </a:prstGeom>
        </p:spPr>
        <p:txBody>
          <a:bodyPr lIns="0" tIns="0" rIns="0" bIns="0" rtlCol="0" anchor="t">
            <a:spAutoFit/>
          </a:bodyPr>
          <a:lstStyle/>
          <a:p>
            <a:pPr marL="891876" lvl="1" indent="-445938" algn="ctr">
              <a:lnSpc>
                <a:spcPts val="5783"/>
              </a:lnSpc>
              <a:buFont typeface="Arial"/>
              <a:buChar char="•"/>
            </a:pPr>
            <a:r>
              <a:rPr lang="en-US" sz="4130">
                <a:solidFill>
                  <a:srgbClr val="000000"/>
                </a:solidFill>
                <a:latin typeface="Canva Sans Bold"/>
              </a:rPr>
              <a:t>Simplicity and Ease of Learning</a:t>
            </a:r>
          </a:p>
        </p:txBody>
      </p:sp>
      <p:sp>
        <p:nvSpPr>
          <p:cNvPr id="16" name="TextBox 16"/>
          <p:cNvSpPr txBox="1"/>
          <p:nvPr/>
        </p:nvSpPr>
        <p:spPr>
          <a:xfrm>
            <a:off x="9778282" y="5446156"/>
            <a:ext cx="8324853" cy="1873885"/>
          </a:xfrm>
          <a:prstGeom prst="rect">
            <a:avLst/>
          </a:prstGeom>
        </p:spPr>
        <p:txBody>
          <a:bodyPr lIns="0" tIns="0" rIns="0" bIns="0" rtlCol="0" anchor="t">
            <a:spAutoFit/>
          </a:bodyPr>
          <a:lstStyle/>
          <a:p>
            <a:pPr algn="ctr">
              <a:lnSpc>
                <a:spcPts val="7506"/>
              </a:lnSpc>
            </a:pPr>
            <a:r>
              <a:rPr lang="en-US" sz="5361">
                <a:solidFill>
                  <a:srgbClr val="000000"/>
                </a:solidFill>
                <a:latin typeface="Canva Sans Bold"/>
              </a:rPr>
              <a:t>2-Size and Performance</a:t>
            </a:r>
          </a:p>
          <a:p>
            <a:pPr algn="ctr">
              <a:lnSpc>
                <a:spcPts val="7506"/>
              </a:lnSpc>
            </a:pPr>
            <a:endParaRPr lang="en-US" sz="5361">
              <a:solidFill>
                <a:srgbClr val="000000"/>
              </a:solidFill>
              <a:latin typeface="Canva Sans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4736662" y="1336178"/>
            <a:ext cx="11046076" cy="9941469"/>
          </a:xfrm>
          <a:custGeom>
            <a:avLst/>
            <a:gdLst/>
            <a:ahLst/>
            <a:cxnLst/>
            <a:rect l="l" t="t" r="r" b="b"/>
            <a:pathLst>
              <a:path w="11046076" h="9941469">
                <a:moveTo>
                  <a:pt x="0" y="0"/>
                </a:moveTo>
                <a:lnTo>
                  <a:pt x="11046076" y="0"/>
                </a:lnTo>
                <a:lnTo>
                  <a:pt x="11046076" y="9941468"/>
                </a:lnTo>
                <a:lnTo>
                  <a:pt x="0" y="9941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8074984" y="325885"/>
            <a:ext cx="9669679" cy="1262755"/>
          </a:xfrm>
          <a:prstGeom prst="rect">
            <a:avLst/>
          </a:prstGeom>
        </p:spPr>
        <p:txBody>
          <a:bodyPr lIns="0" tIns="0" rIns="0" bIns="0" rtlCol="0" anchor="t">
            <a:spAutoFit/>
          </a:bodyPr>
          <a:lstStyle/>
          <a:p>
            <a:pPr>
              <a:lnSpc>
                <a:spcPts val="10296"/>
              </a:lnSpc>
              <a:spcBef>
                <a:spcPct val="0"/>
              </a:spcBef>
            </a:pPr>
            <a:r>
              <a:rPr lang="en-US" sz="7354">
                <a:solidFill>
                  <a:srgbClr val="F49845"/>
                </a:solidFill>
                <a:latin typeface="Sifonn"/>
              </a:rPr>
              <a:t>COMMANDS</a:t>
            </a:r>
          </a:p>
        </p:txBody>
      </p:sp>
      <p:sp>
        <p:nvSpPr>
          <p:cNvPr id="4" name="Freeform 4"/>
          <p:cNvSpPr/>
          <p:nvPr/>
        </p:nvSpPr>
        <p:spPr>
          <a:xfrm>
            <a:off x="16443337" y="472035"/>
            <a:ext cx="1301325" cy="1231379"/>
          </a:xfrm>
          <a:custGeom>
            <a:avLst/>
            <a:gdLst/>
            <a:ahLst/>
            <a:cxnLst/>
            <a:rect l="l" t="t" r="r" b="b"/>
            <a:pathLst>
              <a:path w="1301325" h="1231379">
                <a:moveTo>
                  <a:pt x="0" y="0"/>
                </a:moveTo>
                <a:lnTo>
                  <a:pt x="1301325" y="0"/>
                </a:lnTo>
                <a:lnTo>
                  <a:pt x="1301325" y="1231379"/>
                </a:lnTo>
                <a:lnTo>
                  <a:pt x="0" y="12313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3841765" y="7225966"/>
            <a:ext cx="1150248" cy="1088422"/>
          </a:xfrm>
          <a:custGeom>
            <a:avLst/>
            <a:gdLst/>
            <a:ahLst/>
            <a:cxnLst/>
            <a:rect l="l" t="t" r="r" b="b"/>
            <a:pathLst>
              <a:path w="1150248" h="1088422">
                <a:moveTo>
                  <a:pt x="0" y="0"/>
                </a:moveTo>
                <a:lnTo>
                  <a:pt x="1150247" y="0"/>
                </a:lnTo>
                <a:lnTo>
                  <a:pt x="1150247" y="1088422"/>
                </a:lnTo>
                <a:lnTo>
                  <a:pt x="0" y="10884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6" name="Group 6"/>
          <p:cNvGrpSpPr/>
          <p:nvPr/>
        </p:nvGrpSpPr>
        <p:grpSpPr>
          <a:xfrm>
            <a:off x="207973" y="-1603614"/>
            <a:ext cx="2347793" cy="234779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C494">
                <a:alpha val="7843"/>
              </a:srgbClr>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5444135" y="5143500"/>
            <a:ext cx="1815165" cy="181516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C494">
                <a:alpha val="5882"/>
              </a:srgbClr>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rot="-2205506">
            <a:off x="16082778" y="9456058"/>
            <a:ext cx="3323769" cy="1661885"/>
          </a:xfrm>
          <a:custGeom>
            <a:avLst/>
            <a:gdLst/>
            <a:ahLst/>
            <a:cxnLst/>
            <a:rect l="l" t="t" r="r" b="b"/>
            <a:pathLst>
              <a:path w="3323769" h="1661885">
                <a:moveTo>
                  <a:pt x="0" y="0"/>
                </a:moveTo>
                <a:lnTo>
                  <a:pt x="3323769" y="0"/>
                </a:lnTo>
                <a:lnTo>
                  <a:pt x="3323769" y="1661884"/>
                </a:lnTo>
                <a:lnTo>
                  <a:pt x="0" y="1661884"/>
                </a:lnTo>
                <a:lnTo>
                  <a:pt x="0" y="0"/>
                </a:lnTo>
                <a:close/>
              </a:path>
            </a:pathLst>
          </a:custGeom>
          <a:blipFill>
            <a:blip r:embed="rId6">
              <a:alphaModFix amt="9999"/>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AutoShape 13"/>
          <p:cNvSpPr/>
          <p:nvPr/>
        </p:nvSpPr>
        <p:spPr>
          <a:xfrm flipV="1">
            <a:off x="6910917" y="-1058422"/>
            <a:ext cx="0" cy="12336069"/>
          </a:xfrm>
          <a:prstGeom prst="line">
            <a:avLst/>
          </a:prstGeom>
          <a:ln w="9525" cap="flat">
            <a:solidFill>
              <a:srgbClr val="FFFFFF"/>
            </a:solidFill>
            <a:prstDash val="solid"/>
            <a:headEnd type="none" w="sm" len="sm"/>
            <a:tailEnd type="none" w="sm" len="sm"/>
          </a:ln>
        </p:spPr>
        <p:txBody>
          <a:bodyPr/>
          <a:lstStyle/>
          <a:p>
            <a:endParaRPr lang="en-US"/>
          </a:p>
        </p:txBody>
      </p:sp>
      <p:sp>
        <p:nvSpPr>
          <p:cNvPr id="14" name="Freeform 14"/>
          <p:cNvSpPr/>
          <p:nvPr/>
        </p:nvSpPr>
        <p:spPr>
          <a:xfrm flipV="1">
            <a:off x="6915679" y="9800793"/>
            <a:ext cx="5166986" cy="4114800"/>
          </a:xfrm>
          <a:custGeom>
            <a:avLst/>
            <a:gdLst/>
            <a:ahLst/>
            <a:cxnLst/>
            <a:rect l="l" t="t" r="r" b="b"/>
            <a:pathLst>
              <a:path w="5166986" h="4114800">
                <a:moveTo>
                  <a:pt x="0" y="4114800"/>
                </a:moveTo>
                <a:lnTo>
                  <a:pt x="5166986" y="4114800"/>
                </a:lnTo>
                <a:lnTo>
                  <a:pt x="5166986" y="0"/>
                </a:lnTo>
                <a:lnTo>
                  <a:pt x="0" y="0"/>
                </a:lnTo>
                <a:lnTo>
                  <a:pt x="0" y="4114800"/>
                </a:lnTo>
                <a:close/>
              </a:path>
            </a:pathLst>
          </a:custGeom>
          <a:blipFill>
            <a:blip r:embed="rId8">
              <a:alphaModFix amt="36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5" name="TextBox 15"/>
          <p:cNvSpPr txBox="1"/>
          <p:nvPr/>
        </p:nvSpPr>
        <p:spPr>
          <a:xfrm>
            <a:off x="7450489" y="1608164"/>
            <a:ext cx="2515791" cy="887095"/>
          </a:xfrm>
          <a:prstGeom prst="rect">
            <a:avLst/>
          </a:prstGeom>
        </p:spPr>
        <p:txBody>
          <a:bodyPr lIns="0" tIns="0" rIns="0" bIns="0" rtlCol="0" anchor="t">
            <a:spAutoFit/>
          </a:bodyPr>
          <a:lstStyle/>
          <a:p>
            <a:pPr algn="ctr">
              <a:lnSpc>
                <a:spcPts val="7279"/>
              </a:lnSpc>
            </a:pPr>
            <a:r>
              <a:rPr lang="en-US" sz="5199">
                <a:solidFill>
                  <a:srgbClr val="F49845"/>
                </a:solidFill>
                <a:latin typeface="Canva Sans Bold"/>
              </a:rPr>
              <a:t>Angular</a:t>
            </a:r>
          </a:p>
        </p:txBody>
      </p:sp>
      <p:sp>
        <p:nvSpPr>
          <p:cNvPr id="16" name="TextBox 16"/>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17" name="TextBox 17"/>
          <p:cNvSpPr txBox="1"/>
          <p:nvPr/>
        </p:nvSpPr>
        <p:spPr>
          <a:xfrm>
            <a:off x="7264856" y="2542884"/>
            <a:ext cx="6145217" cy="2600616"/>
          </a:xfrm>
          <a:prstGeom prst="rect">
            <a:avLst/>
          </a:prstGeom>
        </p:spPr>
        <p:txBody>
          <a:bodyPr lIns="0" tIns="0" rIns="0" bIns="0" rtlCol="0" anchor="t">
            <a:spAutoFit/>
          </a:bodyPr>
          <a:lstStyle/>
          <a:p>
            <a:pPr algn="ctr">
              <a:lnSpc>
                <a:spcPts val="5173"/>
              </a:lnSpc>
            </a:pPr>
            <a:r>
              <a:rPr lang="en-US" sz="3695">
                <a:solidFill>
                  <a:srgbClr val="FFFFFF"/>
                </a:solidFill>
                <a:latin typeface="Canva Sans Bold"/>
              </a:rPr>
              <a:t>npm install -g @angular/cli</a:t>
            </a:r>
          </a:p>
          <a:p>
            <a:pPr algn="ctr">
              <a:lnSpc>
                <a:spcPts val="5173"/>
              </a:lnSpc>
            </a:pPr>
            <a:r>
              <a:rPr lang="en-US" sz="3695">
                <a:solidFill>
                  <a:srgbClr val="FFFFFF"/>
                </a:solidFill>
                <a:latin typeface="Canva Sans Bold"/>
              </a:rPr>
              <a:t>ng new my-app</a:t>
            </a:r>
          </a:p>
          <a:p>
            <a:pPr algn="ctr">
              <a:lnSpc>
                <a:spcPts val="5173"/>
              </a:lnSpc>
            </a:pPr>
            <a:r>
              <a:rPr lang="en-US" sz="3695">
                <a:solidFill>
                  <a:srgbClr val="FFFFFF"/>
                </a:solidFill>
                <a:latin typeface="Canva Sans Bold"/>
              </a:rPr>
              <a:t>ng g c login</a:t>
            </a:r>
          </a:p>
          <a:p>
            <a:pPr algn="ctr">
              <a:lnSpc>
                <a:spcPts val="5173"/>
              </a:lnSpc>
            </a:pPr>
            <a:r>
              <a:rPr lang="en-US" sz="3695">
                <a:solidFill>
                  <a:srgbClr val="FFFFFF"/>
                </a:solidFill>
                <a:latin typeface="Canva Sans Bold"/>
              </a:rPr>
              <a:t>ng serve</a:t>
            </a:r>
          </a:p>
        </p:txBody>
      </p:sp>
      <p:sp>
        <p:nvSpPr>
          <p:cNvPr id="18" name="TextBox 18"/>
          <p:cNvSpPr txBox="1"/>
          <p:nvPr/>
        </p:nvSpPr>
        <p:spPr>
          <a:xfrm>
            <a:off x="6915679" y="5618391"/>
            <a:ext cx="3134855" cy="993049"/>
          </a:xfrm>
          <a:prstGeom prst="rect">
            <a:avLst/>
          </a:prstGeom>
        </p:spPr>
        <p:txBody>
          <a:bodyPr lIns="0" tIns="0" rIns="0" bIns="0" rtlCol="0" anchor="t">
            <a:spAutoFit/>
          </a:bodyPr>
          <a:lstStyle/>
          <a:p>
            <a:pPr algn="ctr">
              <a:lnSpc>
                <a:spcPts val="8166"/>
              </a:lnSpc>
            </a:pPr>
            <a:r>
              <a:rPr lang="en-US" sz="5833" dirty="0">
                <a:solidFill>
                  <a:srgbClr val="F49845"/>
                </a:solidFill>
                <a:latin typeface="Canva Sans Bold"/>
              </a:rPr>
              <a:t>React</a:t>
            </a:r>
          </a:p>
        </p:txBody>
      </p:sp>
      <p:sp>
        <p:nvSpPr>
          <p:cNvPr id="19" name="TextBox 19"/>
          <p:cNvSpPr txBox="1"/>
          <p:nvPr/>
        </p:nvSpPr>
        <p:spPr>
          <a:xfrm>
            <a:off x="7132281" y="6775921"/>
            <a:ext cx="7223836" cy="2136597"/>
          </a:xfrm>
          <a:prstGeom prst="rect">
            <a:avLst/>
          </a:prstGeom>
        </p:spPr>
        <p:txBody>
          <a:bodyPr lIns="0" tIns="0" rIns="0" bIns="0" rtlCol="0" anchor="t">
            <a:spAutoFit/>
          </a:bodyPr>
          <a:lstStyle/>
          <a:p>
            <a:pPr algn="ctr">
              <a:lnSpc>
                <a:spcPts val="5682"/>
              </a:lnSpc>
            </a:pPr>
            <a:r>
              <a:rPr lang="en-US" sz="4058" dirty="0" err="1">
                <a:solidFill>
                  <a:srgbClr val="FFFFFF"/>
                </a:solidFill>
                <a:latin typeface="Canva Sans Bold"/>
              </a:rPr>
              <a:t>npm</a:t>
            </a:r>
            <a:r>
              <a:rPr lang="en-US" sz="4058" dirty="0">
                <a:solidFill>
                  <a:srgbClr val="FFFFFF"/>
                </a:solidFill>
                <a:latin typeface="Canva Sans Bold"/>
              </a:rPr>
              <a:t> install create-react-app</a:t>
            </a:r>
          </a:p>
          <a:p>
            <a:pPr algn="ctr">
              <a:lnSpc>
                <a:spcPts val="5682"/>
              </a:lnSpc>
            </a:pPr>
            <a:r>
              <a:rPr lang="en-US" sz="4058" dirty="0" err="1">
                <a:solidFill>
                  <a:srgbClr val="FFFFFF"/>
                </a:solidFill>
                <a:latin typeface="Canva Sans Bold"/>
              </a:rPr>
              <a:t>npm</a:t>
            </a:r>
            <a:r>
              <a:rPr lang="en-US" sz="4058" dirty="0">
                <a:solidFill>
                  <a:srgbClr val="FFFFFF"/>
                </a:solidFill>
                <a:latin typeface="Canva Sans Bold"/>
              </a:rPr>
              <a:t> </a:t>
            </a:r>
            <a:r>
              <a:rPr lang="en-US" sz="4058" dirty="0" err="1">
                <a:solidFill>
                  <a:srgbClr val="FFFFFF"/>
                </a:solidFill>
                <a:latin typeface="Canva Sans Bold"/>
              </a:rPr>
              <a:t>init</a:t>
            </a:r>
            <a:r>
              <a:rPr lang="en-US" sz="4058" dirty="0">
                <a:solidFill>
                  <a:srgbClr val="FFFFFF"/>
                </a:solidFill>
                <a:latin typeface="Canva Sans Bold"/>
              </a:rPr>
              <a:t> react-app</a:t>
            </a:r>
          </a:p>
          <a:p>
            <a:pPr algn="ctr">
              <a:lnSpc>
                <a:spcPts val="5682"/>
              </a:lnSpc>
            </a:pPr>
            <a:r>
              <a:rPr lang="en-US" sz="4058" dirty="0">
                <a:solidFill>
                  <a:srgbClr val="FFFFFF"/>
                </a:solidFill>
                <a:latin typeface="Canva Sans Bold"/>
              </a:rPr>
              <a:t>commends for react</a:t>
            </a:r>
          </a:p>
        </p:txBody>
      </p:sp>
      <p:sp>
        <p:nvSpPr>
          <p:cNvPr id="20" name="TextBox 20"/>
          <p:cNvSpPr txBox="1"/>
          <p:nvPr/>
        </p:nvSpPr>
        <p:spPr>
          <a:xfrm>
            <a:off x="14992012" y="2874897"/>
            <a:ext cx="1352699" cy="887095"/>
          </a:xfrm>
          <a:prstGeom prst="rect">
            <a:avLst/>
          </a:prstGeom>
        </p:spPr>
        <p:txBody>
          <a:bodyPr lIns="0" tIns="0" rIns="0" bIns="0" rtlCol="0" anchor="t">
            <a:spAutoFit/>
          </a:bodyPr>
          <a:lstStyle/>
          <a:p>
            <a:pPr algn="ctr">
              <a:lnSpc>
                <a:spcPts val="7279"/>
              </a:lnSpc>
            </a:pPr>
            <a:r>
              <a:rPr lang="en-US" sz="5199">
                <a:solidFill>
                  <a:srgbClr val="F49845"/>
                </a:solidFill>
                <a:latin typeface="Canva Sans Bold"/>
              </a:rPr>
              <a:t>VUE</a:t>
            </a:r>
          </a:p>
        </p:txBody>
      </p:sp>
      <p:sp>
        <p:nvSpPr>
          <p:cNvPr id="21" name="TextBox 21"/>
          <p:cNvSpPr txBox="1"/>
          <p:nvPr/>
        </p:nvSpPr>
        <p:spPr>
          <a:xfrm>
            <a:off x="12426278" y="3800329"/>
            <a:ext cx="6035713" cy="2021907"/>
          </a:xfrm>
          <a:prstGeom prst="rect">
            <a:avLst/>
          </a:prstGeom>
        </p:spPr>
        <p:txBody>
          <a:bodyPr lIns="0" tIns="0" rIns="0" bIns="0" rtlCol="0" anchor="t">
            <a:spAutoFit/>
          </a:bodyPr>
          <a:lstStyle/>
          <a:p>
            <a:pPr algn="ctr">
              <a:lnSpc>
                <a:spcPts val="5366"/>
              </a:lnSpc>
            </a:pPr>
            <a:r>
              <a:rPr lang="en-US" sz="3832">
                <a:solidFill>
                  <a:srgbClr val="FFFFFF"/>
                </a:solidFill>
                <a:latin typeface="Canva Sans Bold"/>
              </a:rPr>
              <a:t>npm create vue@latest</a:t>
            </a:r>
          </a:p>
          <a:p>
            <a:pPr algn="ctr">
              <a:lnSpc>
                <a:spcPts val="5366"/>
              </a:lnSpc>
            </a:pPr>
            <a:r>
              <a:rPr lang="en-US" sz="3832">
                <a:solidFill>
                  <a:srgbClr val="FFFFFF"/>
                </a:solidFill>
                <a:latin typeface="Canva Sans Bold"/>
              </a:rPr>
              <a:t>npm install</a:t>
            </a:r>
          </a:p>
          <a:p>
            <a:pPr algn="ctr">
              <a:lnSpc>
                <a:spcPts val="5366"/>
              </a:lnSpc>
            </a:pPr>
            <a:r>
              <a:rPr lang="en-US" sz="3832">
                <a:solidFill>
                  <a:srgbClr val="FFFFFF"/>
                </a:solidFill>
                <a:latin typeface="Canva Sans Bold"/>
              </a:rPr>
              <a:t>npm run dev</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9866650" y="1023681"/>
            <a:ext cx="10746052" cy="9926665"/>
          </a:xfrm>
          <a:custGeom>
            <a:avLst/>
            <a:gdLst/>
            <a:ahLst/>
            <a:cxnLst/>
            <a:rect l="l" t="t" r="r" b="b"/>
            <a:pathLst>
              <a:path w="10746052" h="9926665">
                <a:moveTo>
                  <a:pt x="0" y="0"/>
                </a:moveTo>
                <a:lnTo>
                  <a:pt x="10746052" y="0"/>
                </a:lnTo>
                <a:lnTo>
                  <a:pt x="10746052" y="9926666"/>
                </a:lnTo>
                <a:lnTo>
                  <a:pt x="0" y="99266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977907" y="391420"/>
            <a:ext cx="8566431" cy="4752080"/>
          </a:xfrm>
          <a:prstGeom prst="rect">
            <a:avLst/>
          </a:prstGeom>
        </p:spPr>
        <p:txBody>
          <a:bodyPr lIns="0" tIns="0" rIns="0" bIns="0" rtlCol="0" anchor="t">
            <a:spAutoFit/>
          </a:bodyPr>
          <a:lstStyle/>
          <a:p>
            <a:pPr>
              <a:lnSpc>
                <a:spcPts val="18719"/>
              </a:lnSpc>
            </a:pPr>
            <a:r>
              <a:rPr lang="en-US" sz="15470">
                <a:solidFill>
                  <a:srgbClr val="F49845"/>
                </a:solidFill>
                <a:latin typeface="Sifonn"/>
              </a:rPr>
              <a:t>THANK YOU</a:t>
            </a:r>
          </a:p>
        </p:txBody>
      </p:sp>
      <p:sp>
        <p:nvSpPr>
          <p:cNvPr id="4" name="TextBox 4"/>
          <p:cNvSpPr txBox="1"/>
          <p:nvPr/>
        </p:nvSpPr>
        <p:spPr>
          <a:xfrm>
            <a:off x="903206" y="5392775"/>
            <a:ext cx="8790519" cy="3179095"/>
          </a:xfrm>
          <a:prstGeom prst="rect">
            <a:avLst/>
          </a:prstGeom>
        </p:spPr>
        <p:txBody>
          <a:bodyPr lIns="0" tIns="0" rIns="0" bIns="0" rtlCol="0" anchor="t">
            <a:spAutoFit/>
          </a:bodyPr>
          <a:lstStyle/>
          <a:p>
            <a:pPr>
              <a:lnSpc>
                <a:spcPts val="6420"/>
              </a:lnSpc>
            </a:pPr>
            <a:r>
              <a:rPr lang="en-US" sz="3647" spc="875">
                <a:solidFill>
                  <a:srgbClr val="FFFFFF"/>
                </a:solidFill>
                <a:latin typeface="Josefin Slab Bold"/>
              </a:rPr>
              <a:t>Nada Maged 20206081</a:t>
            </a:r>
          </a:p>
          <a:p>
            <a:pPr>
              <a:lnSpc>
                <a:spcPts val="6420"/>
              </a:lnSpc>
            </a:pPr>
            <a:r>
              <a:rPr lang="en-US" sz="3647" spc="875">
                <a:solidFill>
                  <a:srgbClr val="FFFFFF"/>
                </a:solidFill>
                <a:latin typeface="Josefin Slab Bold"/>
              </a:rPr>
              <a:t>Malak Tarek 20206075</a:t>
            </a:r>
          </a:p>
          <a:p>
            <a:pPr>
              <a:lnSpc>
                <a:spcPts val="6420"/>
              </a:lnSpc>
            </a:pPr>
            <a:r>
              <a:rPr lang="en-US" sz="3647" spc="875">
                <a:solidFill>
                  <a:srgbClr val="FFFFFF"/>
                </a:solidFill>
                <a:latin typeface="Josefin Slab Bold"/>
              </a:rPr>
              <a:t>Amr Mustafa 20206051</a:t>
            </a:r>
          </a:p>
          <a:p>
            <a:pPr>
              <a:lnSpc>
                <a:spcPts val="6420"/>
              </a:lnSpc>
            </a:pPr>
            <a:r>
              <a:rPr lang="en-US" sz="3647" spc="875">
                <a:solidFill>
                  <a:srgbClr val="FFFFFF"/>
                </a:solidFill>
                <a:latin typeface="Josefin Slab Bold"/>
              </a:rPr>
              <a:t>Mohamed Ahmed 20206064</a:t>
            </a:r>
          </a:p>
        </p:txBody>
      </p:sp>
      <p:sp>
        <p:nvSpPr>
          <p:cNvPr id="5" name="AutoShape 5"/>
          <p:cNvSpPr/>
          <p:nvPr/>
        </p:nvSpPr>
        <p:spPr>
          <a:xfrm rot="-5400000">
            <a:off x="-5206241" y="5456912"/>
            <a:ext cx="11714145" cy="0"/>
          </a:xfrm>
          <a:prstGeom prst="line">
            <a:avLst/>
          </a:prstGeom>
          <a:ln w="9525" cap="flat">
            <a:solidFill>
              <a:srgbClr val="FFFFFF"/>
            </a:solidFill>
            <a:prstDash val="solid"/>
            <a:headEnd type="none" w="sm" len="sm"/>
            <a:tailEnd type="none" w="sm" len="sm"/>
          </a:ln>
        </p:spPr>
        <p:txBody>
          <a:bodyPr/>
          <a:lstStyle/>
          <a:p>
            <a:endParaRPr lang="en-US"/>
          </a:p>
        </p:txBody>
      </p:sp>
      <p:sp>
        <p:nvSpPr>
          <p:cNvPr id="6" name="Freeform 6"/>
          <p:cNvSpPr/>
          <p:nvPr/>
        </p:nvSpPr>
        <p:spPr>
          <a:xfrm>
            <a:off x="7522840" y="5143500"/>
            <a:ext cx="1621160" cy="1534023"/>
          </a:xfrm>
          <a:custGeom>
            <a:avLst/>
            <a:gdLst/>
            <a:ahLst/>
            <a:cxnLst/>
            <a:rect l="l" t="t" r="r" b="b"/>
            <a:pathLst>
              <a:path w="1621160" h="1534023">
                <a:moveTo>
                  <a:pt x="0" y="0"/>
                </a:moveTo>
                <a:lnTo>
                  <a:pt x="1621160" y="0"/>
                </a:lnTo>
                <a:lnTo>
                  <a:pt x="1621160" y="1534023"/>
                </a:lnTo>
                <a:lnTo>
                  <a:pt x="0" y="15340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flipV="1">
            <a:off x="11721109" y="-3796970"/>
            <a:ext cx="5166986" cy="4114800"/>
          </a:xfrm>
          <a:custGeom>
            <a:avLst/>
            <a:gdLst/>
            <a:ahLst/>
            <a:cxnLst/>
            <a:rect l="l" t="t" r="r" b="b"/>
            <a:pathLst>
              <a:path w="5166986" h="4114800">
                <a:moveTo>
                  <a:pt x="0" y="4114800"/>
                </a:moveTo>
                <a:lnTo>
                  <a:pt x="5166986" y="4114800"/>
                </a:lnTo>
                <a:lnTo>
                  <a:pt x="5166986" y="0"/>
                </a:lnTo>
                <a:lnTo>
                  <a:pt x="0" y="0"/>
                </a:lnTo>
                <a:lnTo>
                  <a:pt x="0" y="4114800"/>
                </a:lnTo>
                <a:close/>
              </a:path>
            </a:pathLst>
          </a:custGeom>
          <a:blipFill>
            <a:blip r:embed="rId6">
              <a:alphaModFix amt="36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flipV="1">
            <a:off x="16888095" y="-4105677"/>
            <a:ext cx="7764770" cy="6183581"/>
          </a:xfrm>
          <a:custGeom>
            <a:avLst/>
            <a:gdLst/>
            <a:ahLst/>
            <a:cxnLst/>
            <a:rect l="l" t="t" r="r" b="b"/>
            <a:pathLst>
              <a:path w="7764770" h="6183581">
                <a:moveTo>
                  <a:pt x="0" y="6183580"/>
                </a:moveTo>
                <a:lnTo>
                  <a:pt x="7764770" y="6183580"/>
                </a:lnTo>
                <a:lnTo>
                  <a:pt x="7764770" y="0"/>
                </a:lnTo>
                <a:lnTo>
                  <a:pt x="0" y="0"/>
                </a:lnTo>
                <a:lnTo>
                  <a:pt x="0" y="6183580"/>
                </a:lnTo>
                <a:close/>
              </a:path>
            </a:pathLst>
          </a:custGeom>
          <a:blipFill>
            <a:blip r:embed="rId6">
              <a:alphaModFix amt="36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577904">
            <a:off x="5414067" y="9851044"/>
            <a:ext cx="3323769" cy="1661885"/>
          </a:xfrm>
          <a:custGeom>
            <a:avLst/>
            <a:gdLst/>
            <a:ahLst/>
            <a:cxnLst/>
            <a:rect l="l" t="t" r="r" b="b"/>
            <a:pathLst>
              <a:path w="3323769" h="1661885">
                <a:moveTo>
                  <a:pt x="0" y="0"/>
                </a:moveTo>
                <a:lnTo>
                  <a:pt x="3323769" y="0"/>
                </a:lnTo>
                <a:lnTo>
                  <a:pt x="3323769" y="1661885"/>
                </a:lnTo>
                <a:lnTo>
                  <a:pt x="0" y="1661885"/>
                </a:lnTo>
                <a:lnTo>
                  <a:pt x="0" y="0"/>
                </a:lnTo>
                <a:close/>
              </a:path>
            </a:pathLst>
          </a:custGeom>
          <a:blipFill>
            <a:blip r:embed="rId8">
              <a:alphaModFix amt="9999"/>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10" name="Group 10"/>
          <p:cNvGrpSpPr/>
          <p:nvPr/>
        </p:nvGrpSpPr>
        <p:grpSpPr>
          <a:xfrm>
            <a:off x="7075952" y="-2469692"/>
            <a:ext cx="3281456" cy="32814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C494">
                <a:alpha val="4706"/>
              </a:srgbClr>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14104674" y="3139465"/>
            <a:ext cx="4356146" cy="5436687"/>
          </a:xfrm>
          <a:custGeom>
            <a:avLst/>
            <a:gdLst/>
            <a:ahLst/>
            <a:cxnLst/>
            <a:rect l="l" t="t" r="r" b="b"/>
            <a:pathLst>
              <a:path w="4356146" h="5436687">
                <a:moveTo>
                  <a:pt x="0" y="0"/>
                </a:moveTo>
                <a:lnTo>
                  <a:pt x="4356146" y="0"/>
                </a:lnTo>
                <a:lnTo>
                  <a:pt x="4356146" y="5436687"/>
                </a:lnTo>
                <a:lnTo>
                  <a:pt x="0" y="54366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658268">
            <a:off x="14636037" y="-685732"/>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1234666" y="1410656"/>
            <a:ext cx="1269972" cy="1269972"/>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6363">
                <a:alpha val="15686"/>
              </a:srgbClr>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rot="1692099">
            <a:off x="-1512370" y="9350289"/>
            <a:ext cx="3746843" cy="1873421"/>
          </a:xfrm>
          <a:custGeom>
            <a:avLst/>
            <a:gdLst/>
            <a:ahLst/>
            <a:cxnLst/>
            <a:rect l="l" t="t" r="r" b="b"/>
            <a:pathLst>
              <a:path w="3746843" h="1873421">
                <a:moveTo>
                  <a:pt x="0" y="0"/>
                </a:moveTo>
                <a:lnTo>
                  <a:pt x="3746843" y="0"/>
                </a:lnTo>
                <a:lnTo>
                  <a:pt x="3746843" y="1873422"/>
                </a:lnTo>
                <a:lnTo>
                  <a:pt x="0" y="1873422"/>
                </a:lnTo>
                <a:lnTo>
                  <a:pt x="0" y="0"/>
                </a:lnTo>
                <a:close/>
              </a:path>
            </a:pathLst>
          </a:custGeom>
          <a:blipFill>
            <a:blip r:embed="rId6">
              <a:alphaModFix amt="15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028700" y="7963019"/>
            <a:ext cx="2852091" cy="268040"/>
          </a:xfrm>
          <a:custGeom>
            <a:avLst/>
            <a:gdLst/>
            <a:ahLst/>
            <a:cxnLst/>
            <a:rect l="l" t="t" r="r" b="b"/>
            <a:pathLst>
              <a:path w="2852091" h="268040">
                <a:moveTo>
                  <a:pt x="0" y="0"/>
                </a:moveTo>
                <a:lnTo>
                  <a:pt x="2852091" y="0"/>
                </a:lnTo>
                <a:lnTo>
                  <a:pt x="2852091" y="268040"/>
                </a:lnTo>
                <a:lnTo>
                  <a:pt x="0" y="268040"/>
                </a:lnTo>
                <a:lnTo>
                  <a:pt x="0" y="0"/>
                </a:lnTo>
                <a:close/>
              </a:path>
            </a:pathLst>
          </a:custGeom>
          <a:blipFill>
            <a:blip r:embed="rId8">
              <a:alphaModFix amt="10999"/>
              <a:extLst>
                <a:ext uri="{96DAC541-7B7A-43D3-8B79-37D633B846F1}">
                  <asvg:svgBlip xmlns:asvg="http://schemas.microsoft.com/office/drawing/2016/SVG/main" r:embed="rId9"/>
                </a:ext>
              </a:extLst>
            </a:blip>
            <a:stretch>
              <a:fillRect r="-60861" b="-662465"/>
            </a:stretch>
          </a:blipFill>
        </p:spPr>
        <p:txBody>
          <a:bodyPr/>
          <a:lstStyle/>
          <a:p>
            <a:endParaRPr lang="en-US"/>
          </a:p>
        </p:txBody>
      </p:sp>
      <p:sp>
        <p:nvSpPr>
          <p:cNvPr id="9" name="TextBox 9"/>
          <p:cNvSpPr txBox="1"/>
          <p:nvPr/>
        </p:nvSpPr>
        <p:spPr>
          <a:xfrm>
            <a:off x="361051" y="1524261"/>
            <a:ext cx="13743623" cy="6731690"/>
          </a:xfrm>
          <a:prstGeom prst="rect">
            <a:avLst/>
          </a:prstGeom>
        </p:spPr>
        <p:txBody>
          <a:bodyPr lIns="0" tIns="0" rIns="0" bIns="0" rtlCol="0" anchor="t">
            <a:spAutoFit/>
          </a:bodyPr>
          <a:lstStyle/>
          <a:p>
            <a:pPr algn="ctr">
              <a:lnSpc>
                <a:spcPts val="5386"/>
              </a:lnSpc>
            </a:pPr>
            <a:r>
              <a:rPr lang="en-US" sz="3847">
                <a:solidFill>
                  <a:srgbClr val="FFFFFF"/>
                </a:solidFill>
                <a:latin typeface="Canva Sans Bold"/>
              </a:rPr>
              <a:t>Before 2010</a:t>
            </a:r>
            <a:r>
              <a:rPr lang="en-US" sz="3847">
                <a:solidFill>
                  <a:srgbClr val="FFFFFF"/>
                </a:solidFill>
                <a:latin typeface="Canva Sans"/>
              </a:rPr>
              <a:t>,the life of the Front-End developer was complicated,As creating websites involved a more manual process,Developers had to hand-code HTML, CSS, and JavaScript for each aspect of a website, managing cross-browser compatibility and responsiveness on their own. This process was more time-consuming,and in this period the development was focused more on static web pages, limited interactivity, and simpler user experiences compared to today's dynamic and highly interactive web applications.</a:t>
            </a:r>
          </a:p>
        </p:txBody>
      </p:sp>
      <p:sp>
        <p:nvSpPr>
          <p:cNvPr id="10" name="Freeform 10"/>
          <p:cNvSpPr/>
          <p:nvPr/>
        </p:nvSpPr>
        <p:spPr>
          <a:xfrm rot="-658268">
            <a:off x="14017733" y="8728043"/>
            <a:ext cx="1800266" cy="2124777"/>
          </a:xfrm>
          <a:custGeom>
            <a:avLst/>
            <a:gdLst/>
            <a:ahLst/>
            <a:cxnLst/>
            <a:rect l="l" t="t" r="r" b="b"/>
            <a:pathLst>
              <a:path w="1800266" h="2124777">
                <a:moveTo>
                  <a:pt x="0" y="0"/>
                </a:moveTo>
                <a:lnTo>
                  <a:pt x="1800265" y="0"/>
                </a:lnTo>
                <a:lnTo>
                  <a:pt x="1800265" y="2124778"/>
                </a:lnTo>
                <a:lnTo>
                  <a:pt x="0" y="2124778"/>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9937127" y="1307197"/>
            <a:ext cx="8211964" cy="22245843"/>
          </a:xfrm>
          <a:custGeom>
            <a:avLst/>
            <a:gdLst/>
            <a:ahLst/>
            <a:cxnLst/>
            <a:rect l="l" t="t" r="r" b="b"/>
            <a:pathLst>
              <a:path w="8211964" h="22245843">
                <a:moveTo>
                  <a:pt x="0" y="0"/>
                </a:moveTo>
                <a:lnTo>
                  <a:pt x="8211964" y="0"/>
                </a:lnTo>
                <a:lnTo>
                  <a:pt x="8211964" y="22245842"/>
                </a:lnTo>
                <a:lnTo>
                  <a:pt x="0" y="222458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949756" y="-5236030"/>
            <a:ext cx="8251515" cy="825151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0202">
                <a:alpha val="7843"/>
              </a:srgbClr>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786494" y="2308096"/>
            <a:ext cx="1414777" cy="141477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0202">
                <a:alpha val="7843"/>
              </a:srgbClr>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28700" y="1028700"/>
            <a:ext cx="1921056" cy="1986785"/>
          </a:xfrm>
          <a:custGeom>
            <a:avLst/>
            <a:gdLst/>
            <a:ahLst/>
            <a:cxnLst/>
            <a:rect l="l" t="t" r="r" b="b"/>
            <a:pathLst>
              <a:path w="1921056" h="1986785">
                <a:moveTo>
                  <a:pt x="0" y="0"/>
                </a:moveTo>
                <a:lnTo>
                  <a:pt x="1921056" y="0"/>
                </a:lnTo>
                <a:lnTo>
                  <a:pt x="1921056" y="1986785"/>
                </a:lnTo>
                <a:lnTo>
                  <a:pt x="0" y="1986785"/>
                </a:lnTo>
                <a:lnTo>
                  <a:pt x="0" y="0"/>
                </a:lnTo>
                <a:close/>
              </a:path>
            </a:pathLst>
          </a:custGeom>
          <a:blipFill>
            <a:blip r:embed="rId4">
              <a:alphaModFix amt="19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a:off x="-4256048" y="4261552"/>
            <a:ext cx="6147117" cy="3241207"/>
          </a:xfrm>
          <a:custGeom>
            <a:avLst/>
            <a:gdLst/>
            <a:ahLst/>
            <a:cxnLst/>
            <a:rect l="l" t="t" r="r" b="b"/>
            <a:pathLst>
              <a:path w="6147117" h="3241207">
                <a:moveTo>
                  <a:pt x="0" y="0"/>
                </a:moveTo>
                <a:lnTo>
                  <a:pt x="6147117" y="0"/>
                </a:lnTo>
                <a:lnTo>
                  <a:pt x="6147117" y="3241208"/>
                </a:lnTo>
                <a:lnTo>
                  <a:pt x="0" y="3241208"/>
                </a:lnTo>
                <a:lnTo>
                  <a:pt x="0" y="0"/>
                </a:lnTo>
                <a:close/>
              </a:path>
            </a:pathLst>
          </a:custGeom>
          <a:blipFill>
            <a:blip r:embed="rId6">
              <a:alphaModFix amt="6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flipH="1" flipV="1">
            <a:off x="15995337" y="-792925"/>
            <a:ext cx="4585327" cy="3643251"/>
          </a:xfrm>
          <a:custGeom>
            <a:avLst/>
            <a:gdLst/>
            <a:ahLst/>
            <a:cxnLst/>
            <a:rect l="l" t="t" r="r" b="b"/>
            <a:pathLst>
              <a:path w="4585327" h="3643251">
                <a:moveTo>
                  <a:pt x="4585326" y="3643250"/>
                </a:moveTo>
                <a:lnTo>
                  <a:pt x="0" y="3643250"/>
                </a:lnTo>
                <a:lnTo>
                  <a:pt x="0" y="0"/>
                </a:lnTo>
                <a:lnTo>
                  <a:pt x="4585326" y="0"/>
                </a:lnTo>
                <a:lnTo>
                  <a:pt x="4585326" y="3643250"/>
                </a:lnTo>
                <a:close/>
              </a:path>
            </a:pathLst>
          </a:custGeom>
          <a:blipFill>
            <a:blip r:embed="rId8">
              <a:alphaModFix amt="15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flipH="1" flipV="1">
            <a:off x="11201271" y="-2147151"/>
            <a:ext cx="3241207" cy="2575286"/>
          </a:xfrm>
          <a:custGeom>
            <a:avLst/>
            <a:gdLst/>
            <a:ahLst/>
            <a:cxnLst/>
            <a:rect l="l" t="t" r="r" b="b"/>
            <a:pathLst>
              <a:path w="3241207" h="2575286">
                <a:moveTo>
                  <a:pt x="3241207" y="2575286"/>
                </a:moveTo>
                <a:lnTo>
                  <a:pt x="0" y="2575286"/>
                </a:lnTo>
                <a:lnTo>
                  <a:pt x="0" y="0"/>
                </a:lnTo>
                <a:lnTo>
                  <a:pt x="3241207" y="0"/>
                </a:lnTo>
                <a:lnTo>
                  <a:pt x="3241207" y="2575286"/>
                </a:lnTo>
                <a:close/>
              </a:path>
            </a:pathLst>
          </a:custGeom>
          <a:blipFill>
            <a:blip r:embed="rId8">
              <a:alphaModFix amt="15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3" name="Freeform 13"/>
          <p:cNvSpPr/>
          <p:nvPr/>
        </p:nvSpPr>
        <p:spPr>
          <a:xfrm rot="2203503">
            <a:off x="-844450" y="9387749"/>
            <a:ext cx="2565127" cy="1282564"/>
          </a:xfrm>
          <a:custGeom>
            <a:avLst/>
            <a:gdLst/>
            <a:ahLst/>
            <a:cxnLst/>
            <a:rect l="l" t="t" r="r" b="b"/>
            <a:pathLst>
              <a:path w="2565127" h="1282564">
                <a:moveTo>
                  <a:pt x="0" y="0"/>
                </a:moveTo>
                <a:lnTo>
                  <a:pt x="2565127" y="0"/>
                </a:lnTo>
                <a:lnTo>
                  <a:pt x="2565127" y="1282563"/>
                </a:lnTo>
                <a:lnTo>
                  <a:pt x="0" y="1282563"/>
                </a:lnTo>
                <a:lnTo>
                  <a:pt x="0" y="0"/>
                </a:lnTo>
                <a:close/>
              </a:path>
            </a:pathLst>
          </a:custGeom>
          <a:blipFill>
            <a:blip r:embed="rId10">
              <a:alphaModFix amt="1500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4" name="Freeform 14"/>
          <p:cNvSpPr/>
          <p:nvPr/>
        </p:nvSpPr>
        <p:spPr>
          <a:xfrm flipV="1">
            <a:off x="-3765983" y="-1629265"/>
            <a:ext cx="5166986" cy="4114800"/>
          </a:xfrm>
          <a:custGeom>
            <a:avLst/>
            <a:gdLst/>
            <a:ahLst/>
            <a:cxnLst/>
            <a:rect l="l" t="t" r="r" b="b"/>
            <a:pathLst>
              <a:path w="5166986" h="4114800">
                <a:moveTo>
                  <a:pt x="0" y="4114800"/>
                </a:moveTo>
                <a:lnTo>
                  <a:pt x="5166987" y="4114800"/>
                </a:lnTo>
                <a:lnTo>
                  <a:pt x="5166987" y="0"/>
                </a:lnTo>
                <a:lnTo>
                  <a:pt x="0" y="0"/>
                </a:lnTo>
                <a:lnTo>
                  <a:pt x="0" y="4114800"/>
                </a:lnTo>
                <a:close/>
              </a:path>
            </a:pathLst>
          </a:custGeom>
          <a:blipFill>
            <a:blip r:embed="rId12">
              <a:alphaModFix amt="36000"/>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5" name="TextBox 15"/>
          <p:cNvSpPr txBox="1"/>
          <p:nvPr/>
        </p:nvSpPr>
        <p:spPr>
          <a:xfrm>
            <a:off x="1028700" y="3076393"/>
            <a:ext cx="10648992" cy="4373250"/>
          </a:xfrm>
          <a:prstGeom prst="rect">
            <a:avLst/>
          </a:prstGeom>
        </p:spPr>
        <p:txBody>
          <a:bodyPr lIns="0" tIns="0" rIns="0" bIns="0" rtlCol="0" anchor="t">
            <a:spAutoFit/>
          </a:bodyPr>
          <a:lstStyle/>
          <a:p>
            <a:pPr>
              <a:lnSpc>
                <a:spcPts val="11624"/>
              </a:lnSpc>
            </a:pPr>
            <a:r>
              <a:rPr lang="en-US" sz="8302">
                <a:solidFill>
                  <a:srgbClr val="F49845"/>
                </a:solidFill>
                <a:latin typeface="Sifonn"/>
              </a:rPr>
              <a:t>IN 2010,LIFE CHANGED!</a:t>
            </a:r>
          </a:p>
          <a:p>
            <a:pPr>
              <a:lnSpc>
                <a:spcPts val="11624"/>
              </a:lnSpc>
              <a:spcBef>
                <a:spcPct val="0"/>
              </a:spcBef>
            </a:pPr>
            <a:endParaRPr lang="en-US" sz="8302">
              <a:solidFill>
                <a:srgbClr val="F49845"/>
              </a:solidFill>
              <a:latin typeface="Sifonn"/>
            </a:endParaRPr>
          </a:p>
        </p:txBody>
      </p:sp>
      <p:sp>
        <p:nvSpPr>
          <p:cNvPr id="16" name="TextBox 16"/>
          <p:cNvSpPr txBox="1"/>
          <p:nvPr/>
        </p:nvSpPr>
        <p:spPr>
          <a:xfrm>
            <a:off x="682381" y="6034545"/>
            <a:ext cx="7556591" cy="2734945"/>
          </a:xfrm>
          <a:prstGeom prst="rect">
            <a:avLst/>
          </a:prstGeom>
        </p:spPr>
        <p:txBody>
          <a:bodyPr lIns="0" tIns="0" rIns="0" bIns="0" rtlCol="0" anchor="t">
            <a:spAutoFit/>
          </a:bodyPr>
          <a:lstStyle/>
          <a:p>
            <a:pPr algn="ctr">
              <a:lnSpc>
                <a:spcPts val="7279"/>
              </a:lnSpc>
            </a:pPr>
            <a:r>
              <a:rPr lang="en-US" sz="5199">
                <a:solidFill>
                  <a:srgbClr val="FFFFFF"/>
                </a:solidFill>
                <a:latin typeface="Canva Sans"/>
              </a:rPr>
              <a:t>The first Front-End frame work came to life!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13030278" y="2288892"/>
            <a:ext cx="5257722" cy="6287261"/>
          </a:xfrm>
          <a:custGeom>
            <a:avLst/>
            <a:gdLst/>
            <a:ahLst/>
            <a:cxnLst/>
            <a:rect l="l" t="t" r="r" b="b"/>
            <a:pathLst>
              <a:path w="5257722" h="6287261">
                <a:moveTo>
                  <a:pt x="0" y="0"/>
                </a:moveTo>
                <a:lnTo>
                  <a:pt x="5257722" y="0"/>
                </a:lnTo>
                <a:lnTo>
                  <a:pt x="5257722" y="6287260"/>
                </a:lnTo>
                <a:lnTo>
                  <a:pt x="0" y="6287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658268">
            <a:off x="14636037" y="-685732"/>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658268">
            <a:off x="14017733" y="8728043"/>
            <a:ext cx="1800266" cy="2124777"/>
          </a:xfrm>
          <a:custGeom>
            <a:avLst/>
            <a:gdLst/>
            <a:ahLst/>
            <a:cxnLst/>
            <a:rect l="l" t="t" r="r" b="b"/>
            <a:pathLst>
              <a:path w="1800266" h="2124777">
                <a:moveTo>
                  <a:pt x="0" y="0"/>
                </a:moveTo>
                <a:lnTo>
                  <a:pt x="1800265" y="0"/>
                </a:lnTo>
                <a:lnTo>
                  <a:pt x="1800265" y="2124778"/>
                </a:lnTo>
                <a:lnTo>
                  <a:pt x="0" y="2124778"/>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692099">
            <a:off x="-1512370" y="9350289"/>
            <a:ext cx="3746843" cy="1873421"/>
          </a:xfrm>
          <a:custGeom>
            <a:avLst/>
            <a:gdLst/>
            <a:ahLst/>
            <a:cxnLst/>
            <a:rect l="l" t="t" r="r" b="b"/>
            <a:pathLst>
              <a:path w="3746843" h="1873421">
                <a:moveTo>
                  <a:pt x="0" y="0"/>
                </a:moveTo>
                <a:lnTo>
                  <a:pt x="3746843" y="0"/>
                </a:lnTo>
                <a:lnTo>
                  <a:pt x="3746843" y="1873422"/>
                </a:lnTo>
                <a:lnTo>
                  <a:pt x="0" y="1873422"/>
                </a:lnTo>
                <a:lnTo>
                  <a:pt x="0" y="0"/>
                </a:lnTo>
                <a:close/>
              </a:path>
            </a:pathLst>
          </a:custGeom>
          <a:blipFill>
            <a:blip r:embed="rId6">
              <a:alphaModFix amt="15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028700" y="7963019"/>
            <a:ext cx="2852091" cy="268040"/>
          </a:xfrm>
          <a:custGeom>
            <a:avLst/>
            <a:gdLst/>
            <a:ahLst/>
            <a:cxnLst/>
            <a:rect l="l" t="t" r="r" b="b"/>
            <a:pathLst>
              <a:path w="2852091" h="268040">
                <a:moveTo>
                  <a:pt x="0" y="0"/>
                </a:moveTo>
                <a:lnTo>
                  <a:pt x="2852091" y="0"/>
                </a:lnTo>
                <a:lnTo>
                  <a:pt x="2852091" y="268040"/>
                </a:lnTo>
                <a:lnTo>
                  <a:pt x="0" y="268040"/>
                </a:lnTo>
                <a:lnTo>
                  <a:pt x="0" y="0"/>
                </a:lnTo>
                <a:close/>
              </a:path>
            </a:pathLst>
          </a:custGeom>
          <a:blipFill>
            <a:blip r:embed="rId8">
              <a:alphaModFix amt="10999"/>
              <a:extLst>
                <a:ext uri="{96DAC541-7B7A-43D3-8B79-37D633B846F1}">
                  <asvg:svgBlip xmlns:asvg="http://schemas.microsoft.com/office/drawing/2016/SVG/main" r:embed="rId9"/>
                </a:ext>
              </a:extLst>
            </a:blip>
            <a:stretch>
              <a:fillRect r="-60861" b="-662465"/>
            </a:stretch>
          </a:blipFill>
        </p:spPr>
        <p:txBody>
          <a:bodyPr/>
          <a:lstStyle/>
          <a:p>
            <a:endParaRPr lang="en-US"/>
          </a:p>
        </p:txBody>
      </p:sp>
      <p:sp>
        <p:nvSpPr>
          <p:cNvPr id="7" name="TextBox 7"/>
          <p:cNvSpPr txBox="1"/>
          <p:nvPr/>
        </p:nvSpPr>
        <p:spPr>
          <a:xfrm>
            <a:off x="4592850" y="243307"/>
            <a:ext cx="9239146" cy="2259863"/>
          </a:xfrm>
          <a:prstGeom prst="rect">
            <a:avLst/>
          </a:prstGeom>
        </p:spPr>
        <p:txBody>
          <a:bodyPr wrap="square" lIns="0" tIns="0" rIns="0" bIns="0" rtlCol="0" anchor="t">
            <a:spAutoFit/>
          </a:bodyPr>
          <a:lstStyle/>
          <a:p>
            <a:pPr algn="ctr">
              <a:lnSpc>
                <a:spcPts val="9022"/>
              </a:lnSpc>
            </a:pPr>
            <a:r>
              <a:rPr lang="en-US" sz="6444" dirty="0">
                <a:solidFill>
                  <a:srgbClr val="F49845"/>
                </a:solidFill>
                <a:latin typeface="Canva Sans Bold"/>
              </a:rPr>
              <a:t>Angular Framework!</a:t>
            </a:r>
          </a:p>
          <a:p>
            <a:pPr algn="ctr">
              <a:lnSpc>
                <a:spcPts val="9022"/>
              </a:lnSpc>
            </a:pPr>
            <a:endParaRPr lang="en-US" sz="6444" dirty="0">
              <a:solidFill>
                <a:srgbClr val="F49845"/>
              </a:solidFill>
              <a:latin typeface="Canva Sans Bold"/>
            </a:endParaRPr>
          </a:p>
        </p:txBody>
      </p:sp>
      <p:sp>
        <p:nvSpPr>
          <p:cNvPr id="8" name="TextBox 8"/>
          <p:cNvSpPr txBox="1"/>
          <p:nvPr/>
        </p:nvSpPr>
        <p:spPr>
          <a:xfrm>
            <a:off x="381000" y="1683357"/>
            <a:ext cx="16687800" cy="1538626"/>
          </a:xfrm>
          <a:prstGeom prst="rect">
            <a:avLst/>
          </a:prstGeom>
        </p:spPr>
        <p:txBody>
          <a:bodyPr wrap="square" lIns="0" tIns="0" rIns="0" bIns="0" rtlCol="0" anchor="t">
            <a:spAutoFit/>
          </a:bodyPr>
          <a:lstStyle/>
          <a:p>
            <a:pPr algn="ctr">
              <a:lnSpc>
                <a:spcPts val="6226"/>
              </a:lnSpc>
            </a:pPr>
            <a:r>
              <a:rPr lang="en-US" sz="4447" dirty="0">
                <a:solidFill>
                  <a:srgbClr val="FFFE70"/>
                </a:solidFill>
                <a:latin typeface="Canva Sans Bold"/>
              </a:rPr>
              <a:t>What was Angular Framework and how it made a big difference ?!</a:t>
            </a:r>
          </a:p>
        </p:txBody>
      </p:sp>
      <p:sp>
        <p:nvSpPr>
          <p:cNvPr id="9" name="TextBox 9"/>
          <p:cNvSpPr txBox="1"/>
          <p:nvPr/>
        </p:nvSpPr>
        <p:spPr>
          <a:xfrm>
            <a:off x="0" y="3730702"/>
            <a:ext cx="12947152" cy="1807534"/>
          </a:xfrm>
          <a:prstGeom prst="rect">
            <a:avLst/>
          </a:prstGeom>
        </p:spPr>
        <p:txBody>
          <a:bodyPr lIns="0" tIns="0" rIns="0" bIns="0" rtlCol="0" anchor="t">
            <a:spAutoFit/>
          </a:bodyPr>
          <a:lstStyle/>
          <a:p>
            <a:pPr algn="ctr">
              <a:lnSpc>
                <a:spcPts val="4847"/>
              </a:lnSpc>
            </a:pPr>
            <a:r>
              <a:rPr lang="en-US" sz="3462">
                <a:solidFill>
                  <a:srgbClr val="FFFFFF"/>
                </a:solidFill>
                <a:latin typeface="Canva Sans"/>
              </a:rPr>
              <a:t>-Angular is a comprehensive JavaScript framework developed by Google and initially released as "AngularJS" in 2010.</a:t>
            </a:r>
          </a:p>
        </p:txBody>
      </p:sp>
      <p:sp>
        <p:nvSpPr>
          <p:cNvPr id="10" name="TextBox 10"/>
          <p:cNvSpPr txBox="1"/>
          <p:nvPr/>
        </p:nvSpPr>
        <p:spPr>
          <a:xfrm>
            <a:off x="0" y="6209828"/>
            <a:ext cx="13541309" cy="2021231"/>
          </a:xfrm>
          <a:prstGeom prst="rect">
            <a:avLst/>
          </a:prstGeom>
        </p:spPr>
        <p:txBody>
          <a:bodyPr lIns="0" tIns="0" rIns="0" bIns="0" rtlCol="0" anchor="t">
            <a:spAutoFit/>
          </a:bodyPr>
          <a:lstStyle/>
          <a:p>
            <a:pPr algn="ctr">
              <a:lnSpc>
                <a:spcPts val="5390"/>
              </a:lnSpc>
            </a:pPr>
            <a:r>
              <a:rPr lang="en-US" sz="3850">
                <a:solidFill>
                  <a:srgbClr val="FFFFFF"/>
                </a:solidFill>
                <a:latin typeface="Canva Sans"/>
              </a:rPr>
              <a:t>-Angular is a full-featured framework that handles various aspects of web development, including data management, routing, and dependency injection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14704655" y="0"/>
            <a:ext cx="3957689" cy="4114800"/>
          </a:xfrm>
          <a:custGeom>
            <a:avLst/>
            <a:gdLst/>
            <a:ahLst/>
            <a:cxnLst/>
            <a:rect l="l" t="t" r="r" b="b"/>
            <a:pathLst>
              <a:path w="3957689" h="4114800">
                <a:moveTo>
                  <a:pt x="0" y="0"/>
                </a:moveTo>
                <a:lnTo>
                  <a:pt x="3957690" y="0"/>
                </a:lnTo>
                <a:lnTo>
                  <a:pt x="395769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3"/>
          <p:cNvPicPr>
            <a:picLocks noChangeAspect="1"/>
          </p:cNvPicPr>
          <p:nvPr/>
        </p:nvPicPr>
        <p:blipFill>
          <a:blip r:embed="rId4"/>
          <a:srcRect/>
          <a:stretch>
            <a:fillRect/>
          </a:stretch>
        </p:blipFill>
        <p:spPr>
          <a:xfrm rot="-5400000">
            <a:off x="-67461" y="6499551"/>
            <a:ext cx="3854910" cy="3719988"/>
          </a:xfrm>
          <a:prstGeom prst="rect">
            <a:avLst/>
          </a:prstGeom>
        </p:spPr>
      </p:pic>
      <p:sp>
        <p:nvSpPr>
          <p:cNvPr id="4" name="TextBox 4"/>
          <p:cNvSpPr txBox="1"/>
          <p:nvPr/>
        </p:nvSpPr>
        <p:spPr>
          <a:xfrm>
            <a:off x="368598" y="554673"/>
            <a:ext cx="15270828" cy="1820147"/>
          </a:xfrm>
          <a:prstGeom prst="rect">
            <a:avLst/>
          </a:prstGeom>
        </p:spPr>
        <p:txBody>
          <a:bodyPr lIns="0" tIns="0" rIns="0" bIns="0" rtlCol="0" anchor="t">
            <a:spAutoFit/>
          </a:bodyPr>
          <a:lstStyle/>
          <a:p>
            <a:pPr algn="ctr">
              <a:lnSpc>
                <a:spcPts val="7301"/>
              </a:lnSpc>
            </a:pPr>
            <a:r>
              <a:rPr lang="en-US" sz="5215">
                <a:solidFill>
                  <a:srgbClr val="F49845"/>
                </a:solidFill>
                <a:latin typeface="Canva Sans Bold"/>
              </a:rPr>
              <a:t>And by this the idea of dynamic web came to light!</a:t>
            </a:r>
          </a:p>
        </p:txBody>
      </p:sp>
      <p:sp>
        <p:nvSpPr>
          <p:cNvPr id="5" name="TextBox 5"/>
          <p:cNvSpPr txBox="1"/>
          <p:nvPr/>
        </p:nvSpPr>
        <p:spPr>
          <a:xfrm>
            <a:off x="-2749" y="3519632"/>
            <a:ext cx="15642175" cy="2225978"/>
          </a:xfrm>
          <a:prstGeom prst="rect">
            <a:avLst/>
          </a:prstGeom>
        </p:spPr>
        <p:txBody>
          <a:bodyPr lIns="0" tIns="0" rIns="0" bIns="0" rtlCol="0" anchor="t">
            <a:spAutoFit/>
          </a:bodyPr>
          <a:lstStyle/>
          <a:p>
            <a:pPr marL="914999" lvl="1" indent="-457500" algn="ctr">
              <a:lnSpc>
                <a:spcPts val="5933"/>
              </a:lnSpc>
              <a:buFont typeface="Arial"/>
              <a:buChar char="•"/>
            </a:pPr>
            <a:r>
              <a:rPr lang="en-US" sz="4238">
                <a:solidFill>
                  <a:srgbClr val="FFFFFF"/>
                </a:solidFill>
                <a:latin typeface="Canva Sans"/>
              </a:rPr>
              <a:t>Angular follows a component-based architecture and uses TypeScript as the primary language.</a:t>
            </a:r>
          </a:p>
          <a:p>
            <a:pPr algn="ctr">
              <a:lnSpc>
                <a:spcPts val="5933"/>
              </a:lnSpc>
            </a:pPr>
            <a:endParaRPr lang="en-US" sz="4238">
              <a:solidFill>
                <a:srgbClr val="FFFFFF"/>
              </a:solidFill>
              <a:latin typeface="Canva Sans"/>
            </a:endParaRPr>
          </a:p>
        </p:txBody>
      </p:sp>
      <p:sp>
        <p:nvSpPr>
          <p:cNvPr id="6" name="TextBox 6"/>
          <p:cNvSpPr txBox="1"/>
          <p:nvPr/>
        </p:nvSpPr>
        <p:spPr>
          <a:xfrm>
            <a:off x="0" y="5659885"/>
            <a:ext cx="16376622" cy="2343124"/>
          </a:xfrm>
          <a:prstGeom prst="rect">
            <a:avLst/>
          </a:prstGeom>
        </p:spPr>
        <p:txBody>
          <a:bodyPr lIns="0" tIns="0" rIns="0" bIns="0" rtlCol="0" anchor="t">
            <a:spAutoFit/>
          </a:bodyPr>
          <a:lstStyle/>
          <a:p>
            <a:pPr marL="960087" lvl="1" indent="-480043" algn="ctr">
              <a:lnSpc>
                <a:spcPts val="6225"/>
              </a:lnSpc>
              <a:buFont typeface="Arial"/>
              <a:buChar char="•"/>
            </a:pPr>
            <a:r>
              <a:rPr lang="en-US" sz="4446">
                <a:solidFill>
                  <a:srgbClr val="FFFFFF"/>
                </a:solidFill>
                <a:latin typeface="Canva Sans"/>
              </a:rPr>
              <a:t>Angular provides a robust and opinionated structure for building large-scale applications</a:t>
            </a:r>
          </a:p>
          <a:p>
            <a:pPr algn="ctr">
              <a:lnSpc>
                <a:spcPts val="6225"/>
              </a:lnSpc>
            </a:pPr>
            <a:endParaRPr lang="en-US" sz="4446">
              <a:solidFill>
                <a:srgbClr val="FFFFFF"/>
              </a:solidFill>
              <a:latin typeface="Canva Sans"/>
            </a:endParaRPr>
          </a:p>
        </p:txBody>
      </p:sp>
      <p:sp>
        <p:nvSpPr>
          <p:cNvPr id="7" name="Freeform 7"/>
          <p:cNvSpPr/>
          <p:nvPr/>
        </p:nvSpPr>
        <p:spPr>
          <a:xfrm rot="-658268">
            <a:off x="14017733" y="8728043"/>
            <a:ext cx="1800266" cy="2124777"/>
          </a:xfrm>
          <a:custGeom>
            <a:avLst/>
            <a:gdLst/>
            <a:ahLst/>
            <a:cxnLst/>
            <a:rect l="l" t="t" r="r" b="b"/>
            <a:pathLst>
              <a:path w="1800266" h="2124777">
                <a:moveTo>
                  <a:pt x="0" y="0"/>
                </a:moveTo>
                <a:lnTo>
                  <a:pt x="1800265" y="0"/>
                </a:lnTo>
                <a:lnTo>
                  <a:pt x="1800265" y="2124778"/>
                </a:lnTo>
                <a:lnTo>
                  <a:pt x="0" y="2124778"/>
                </a:lnTo>
                <a:lnTo>
                  <a:pt x="0" y="0"/>
                </a:lnTo>
                <a:close/>
              </a:path>
            </a:pathLst>
          </a:custGeom>
          <a:blipFill>
            <a:blip r:embed="rId5">
              <a:alphaModFix amt="21999"/>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658268">
            <a:off x="16359167" y="4822613"/>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5">
              <a:alphaModFix amt="21999"/>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9937127" y="1307197"/>
            <a:ext cx="8211964" cy="22245843"/>
          </a:xfrm>
          <a:custGeom>
            <a:avLst/>
            <a:gdLst/>
            <a:ahLst/>
            <a:cxnLst/>
            <a:rect l="l" t="t" r="r" b="b"/>
            <a:pathLst>
              <a:path w="8211964" h="22245843">
                <a:moveTo>
                  <a:pt x="0" y="0"/>
                </a:moveTo>
                <a:lnTo>
                  <a:pt x="8211964" y="0"/>
                </a:lnTo>
                <a:lnTo>
                  <a:pt x="8211964" y="22245842"/>
                </a:lnTo>
                <a:lnTo>
                  <a:pt x="0" y="222458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949756" y="-5236030"/>
            <a:ext cx="8251515" cy="825151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0202">
                <a:alpha val="7843"/>
              </a:srgbClr>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786494" y="2308096"/>
            <a:ext cx="1414777" cy="141477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0202">
                <a:alpha val="7843"/>
              </a:srgbClr>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rot="5400000">
            <a:off x="-4256048" y="4261552"/>
            <a:ext cx="6147117" cy="3241207"/>
          </a:xfrm>
          <a:custGeom>
            <a:avLst/>
            <a:gdLst/>
            <a:ahLst/>
            <a:cxnLst/>
            <a:rect l="l" t="t" r="r" b="b"/>
            <a:pathLst>
              <a:path w="6147117" h="3241207">
                <a:moveTo>
                  <a:pt x="0" y="0"/>
                </a:moveTo>
                <a:lnTo>
                  <a:pt x="6147117" y="0"/>
                </a:lnTo>
                <a:lnTo>
                  <a:pt x="6147117" y="3241208"/>
                </a:lnTo>
                <a:lnTo>
                  <a:pt x="0" y="3241208"/>
                </a:lnTo>
                <a:lnTo>
                  <a:pt x="0" y="0"/>
                </a:lnTo>
                <a:close/>
              </a:path>
            </a:pathLst>
          </a:custGeom>
          <a:blipFill>
            <a:blip r:embed="rId4">
              <a:alphaModFix amt="6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flipH="1" flipV="1">
            <a:off x="15995337" y="-792925"/>
            <a:ext cx="4585327" cy="3643251"/>
          </a:xfrm>
          <a:custGeom>
            <a:avLst/>
            <a:gdLst/>
            <a:ahLst/>
            <a:cxnLst/>
            <a:rect l="l" t="t" r="r" b="b"/>
            <a:pathLst>
              <a:path w="4585327" h="3643251">
                <a:moveTo>
                  <a:pt x="4585326" y="3643250"/>
                </a:moveTo>
                <a:lnTo>
                  <a:pt x="0" y="3643250"/>
                </a:lnTo>
                <a:lnTo>
                  <a:pt x="0" y="0"/>
                </a:lnTo>
                <a:lnTo>
                  <a:pt x="4585326" y="0"/>
                </a:lnTo>
                <a:lnTo>
                  <a:pt x="4585326" y="3643250"/>
                </a:lnTo>
                <a:close/>
              </a:path>
            </a:pathLst>
          </a:custGeom>
          <a:blipFill>
            <a:blip r:embed="rId6">
              <a:alphaModFix amt="15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flipH="1" flipV="1">
            <a:off x="11201271" y="-2147151"/>
            <a:ext cx="3241207" cy="2575286"/>
          </a:xfrm>
          <a:custGeom>
            <a:avLst/>
            <a:gdLst/>
            <a:ahLst/>
            <a:cxnLst/>
            <a:rect l="l" t="t" r="r" b="b"/>
            <a:pathLst>
              <a:path w="3241207" h="2575286">
                <a:moveTo>
                  <a:pt x="3241207" y="2575286"/>
                </a:moveTo>
                <a:lnTo>
                  <a:pt x="0" y="2575286"/>
                </a:lnTo>
                <a:lnTo>
                  <a:pt x="0" y="0"/>
                </a:lnTo>
                <a:lnTo>
                  <a:pt x="3241207" y="0"/>
                </a:lnTo>
                <a:lnTo>
                  <a:pt x="3241207" y="2575286"/>
                </a:lnTo>
                <a:close/>
              </a:path>
            </a:pathLst>
          </a:custGeom>
          <a:blipFill>
            <a:blip r:embed="rId6">
              <a:alphaModFix amt="15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2203503">
            <a:off x="-844450" y="9387749"/>
            <a:ext cx="2565127" cy="1282564"/>
          </a:xfrm>
          <a:custGeom>
            <a:avLst/>
            <a:gdLst/>
            <a:ahLst/>
            <a:cxnLst/>
            <a:rect l="l" t="t" r="r" b="b"/>
            <a:pathLst>
              <a:path w="2565127" h="1282564">
                <a:moveTo>
                  <a:pt x="0" y="0"/>
                </a:moveTo>
                <a:lnTo>
                  <a:pt x="2565127" y="0"/>
                </a:lnTo>
                <a:lnTo>
                  <a:pt x="2565127" y="1282563"/>
                </a:lnTo>
                <a:lnTo>
                  <a:pt x="0" y="1282563"/>
                </a:lnTo>
                <a:lnTo>
                  <a:pt x="0" y="0"/>
                </a:lnTo>
                <a:close/>
              </a:path>
            </a:pathLst>
          </a:custGeom>
          <a:blipFill>
            <a:blip r:embed="rId8">
              <a:alphaModFix amt="15000"/>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3" name="Freeform 13"/>
          <p:cNvSpPr/>
          <p:nvPr/>
        </p:nvSpPr>
        <p:spPr>
          <a:xfrm flipV="1">
            <a:off x="-3765983" y="-1629265"/>
            <a:ext cx="5166986" cy="4114800"/>
          </a:xfrm>
          <a:custGeom>
            <a:avLst/>
            <a:gdLst/>
            <a:ahLst/>
            <a:cxnLst/>
            <a:rect l="l" t="t" r="r" b="b"/>
            <a:pathLst>
              <a:path w="5166986" h="4114800">
                <a:moveTo>
                  <a:pt x="0" y="4114800"/>
                </a:moveTo>
                <a:lnTo>
                  <a:pt x="5166987" y="4114800"/>
                </a:lnTo>
                <a:lnTo>
                  <a:pt x="5166987" y="0"/>
                </a:lnTo>
                <a:lnTo>
                  <a:pt x="0" y="0"/>
                </a:lnTo>
                <a:lnTo>
                  <a:pt x="0" y="4114800"/>
                </a:lnTo>
                <a:close/>
              </a:path>
            </a:pathLst>
          </a:custGeom>
          <a:blipFill>
            <a:blip r:embed="rId10">
              <a:alphaModFix amt="3600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4" name="TextBox 14"/>
          <p:cNvSpPr txBox="1"/>
          <p:nvPr/>
        </p:nvSpPr>
        <p:spPr>
          <a:xfrm>
            <a:off x="792577" y="2077235"/>
            <a:ext cx="5472037" cy="2197102"/>
          </a:xfrm>
          <a:prstGeom prst="rect">
            <a:avLst/>
          </a:prstGeom>
        </p:spPr>
        <p:txBody>
          <a:bodyPr lIns="0" tIns="0" rIns="0" bIns="0" rtlCol="0" anchor="t">
            <a:spAutoFit/>
          </a:bodyPr>
          <a:lstStyle/>
          <a:p>
            <a:pPr>
              <a:lnSpc>
                <a:spcPts val="8836"/>
              </a:lnSpc>
            </a:pPr>
            <a:r>
              <a:rPr lang="en-US" sz="6311">
                <a:solidFill>
                  <a:srgbClr val="F49845"/>
                </a:solidFill>
                <a:latin typeface="Sifonn"/>
              </a:rPr>
              <a:t>IN 2013,</a:t>
            </a:r>
          </a:p>
          <a:p>
            <a:pPr>
              <a:lnSpc>
                <a:spcPts val="8836"/>
              </a:lnSpc>
              <a:spcBef>
                <a:spcPct val="0"/>
              </a:spcBef>
            </a:pPr>
            <a:endParaRPr lang="en-US" sz="6311">
              <a:solidFill>
                <a:srgbClr val="F49845"/>
              </a:solidFill>
              <a:latin typeface="Sifonn"/>
            </a:endParaRPr>
          </a:p>
        </p:txBody>
      </p:sp>
      <p:sp>
        <p:nvSpPr>
          <p:cNvPr id="15" name="TextBox 15"/>
          <p:cNvSpPr txBox="1"/>
          <p:nvPr/>
        </p:nvSpPr>
        <p:spPr>
          <a:xfrm>
            <a:off x="225181" y="3156736"/>
            <a:ext cx="7556591" cy="6139180"/>
          </a:xfrm>
          <a:prstGeom prst="rect">
            <a:avLst/>
          </a:prstGeom>
        </p:spPr>
        <p:txBody>
          <a:bodyPr lIns="0" tIns="0" rIns="0" bIns="0" rtlCol="0" anchor="t">
            <a:spAutoFit/>
          </a:bodyPr>
          <a:lstStyle/>
          <a:p>
            <a:pPr algn="ctr">
              <a:lnSpc>
                <a:spcPts val="6860"/>
              </a:lnSpc>
            </a:pPr>
            <a:r>
              <a:rPr lang="en-US" sz="4900">
                <a:solidFill>
                  <a:srgbClr val="FFFFFF"/>
                </a:solidFill>
                <a:latin typeface="Canva Sans Bold"/>
              </a:rPr>
              <a:t>Facebook</a:t>
            </a:r>
            <a:r>
              <a:rPr lang="en-US" sz="4900">
                <a:solidFill>
                  <a:srgbClr val="FFFFFF"/>
                </a:solidFill>
                <a:latin typeface="Canva Sans"/>
              </a:rPr>
              <a:t> decided to come up with another framework with some modifications; to compete with google</a:t>
            </a:r>
          </a:p>
          <a:p>
            <a:pPr algn="ctr">
              <a:lnSpc>
                <a:spcPts val="7279"/>
              </a:lnSpc>
            </a:pPr>
            <a:r>
              <a:rPr lang="en-US" sz="5199">
                <a:solidFill>
                  <a:srgbClr val="FFFFFF"/>
                </a:solidFill>
                <a:latin typeface="Canva Sans"/>
              </a:rPr>
              <a:t>so, it came up with</a:t>
            </a:r>
          </a:p>
          <a:p>
            <a:pPr algn="ctr">
              <a:lnSpc>
                <a:spcPts val="7279"/>
              </a:lnSpc>
            </a:pPr>
            <a:r>
              <a:rPr lang="en-US" sz="5199">
                <a:solidFill>
                  <a:srgbClr val="F3B458"/>
                </a:solidFill>
                <a:latin typeface="Canva Sans Bold"/>
              </a:rPr>
              <a:t>React Framework</a:t>
            </a:r>
          </a:p>
        </p:txBody>
      </p:sp>
      <p:sp>
        <p:nvSpPr>
          <p:cNvPr id="16" name="Freeform 16"/>
          <p:cNvSpPr/>
          <p:nvPr/>
        </p:nvSpPr>
        <p:spPr>
          <a:xfrm rot="-658268">
            <a:off x="410918" y="-33689"/>
            <a:ext cx="1800266" cy="2124777"/>
          </a:xfrm>
          <a:custGeom>
            <a:avLst/>
            <a:gdLst/>
            <a:ahLst/>
            <a:cxnLst/>
            <a:rect l="l" t="t" r="r" b="b"/>
            <a:pathLst>
              <a:path w="1800266" h="2124777">
                <a:moveTo>
                  <a:pt x="0" y="0"/>
                </a:moveTo>
                <a:lnTo>
                  <a:pt x="1800266" y="0"/>
                </a:lnTo>
                <a:lnTo>
                  <a:pt x="1800266" y="2124778"/>
                </a:lnTo>
                <a:lnTo>
                  <a:pt x="0" y="2124778"/>
                </a:lnTo>
                <a:lnTo>
                  <a:pt x="0" y="0"/>
                </a:lnTo>
                <a:close/>
              </a:path>
            </a:pathLst>
          </a:custGeom>
          <a:blipFill>
            <a:blip r:embed="rId12">
              <a:alphaModFix amt="21999"/>
              <a:extLst>
                <a:ext uri="{96DAC541-7B7A-43D3-8B79-37D633B846F1}">
                  <asvg:svgBlip xmlns:asvg="http://schemas.microsoft.com/office/drawing/2016/SVG/main" r:embed="rId13"/>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13831996" y="3139465"/>
            <a:ext cx="4356146" cy="5436687"/>
          </a:xfrm>
          <a:custGeom>
            <a:avLst/>
            <a:gdLst/>
            <a:ahLst/>
            <a:cxnLst/>
            <a:rect l="l" t="t" r="r" b="b"/>
            <a:pathLst>
              <a:path w="4356146" h="5436687">
                <a:moveTo>
                  <a:pt x="0" y="0"/>
                </a:moveTo>
                <a:lnTo>
                  <a:pt x="4356146" y="0"/>
                </a:lnTo>
                <a:lnTo>
                  <a:pt x="4356146" y="5436687"/>
                </a:lnTo>
                <a:lnTo>
                  <a:pt x="0" y="54366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658268">
            <a:off x="14636037" y="-685732"/>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1234666" y="1410656"/>
            <a:ext cx="1269972" cy="1269972"/>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6363">
                <a:alpha val="15686"/>
              </a:srgbClr>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rot="1692099">
            <a:off x="-1512370" y="9350289"/>
            <a:ext cx="3746843" cy="1873421"/>
          </a:xfrm>
          <a:custGeom>
            <a:avLst/>
            <a:gdLst/>
            <a:ahLst/>
            <a:cxnLst/>
            <a:rect l="l" t="t" r="r" b="b"/>
            <a:pathLst>
              <a:path w="3746843" h="1873421">
                <a:moveTo>
                  <a:pt x="0" y="0"/>
                </a:moveTo>
                <a:lnTo>
                  <a:pt x="3746843" y="0"/>
                </a:lnTo>
                <a:lnTo>
                  <a:pt x="3746843" y="1873422"/>
                </a:lnTo>
                <a:lnTo>
                  <a:pt x="0" y="1873422"/>
                </a:lnTo>
                <a:lnTo>
                  <a:pt x="0" y="0"/>
                </a:lnTo>
                <a:close/>
              </a:path>
            </a:pathLst>
          </a:custGeom>
          <a:blipFill>
            <a:blip r:embed="rId6">
              <a:alphaModFix amt="15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028700" y="7963019"/>
            <a:ext cx="2852091" cy="268040"/>
          </a:xfrm>
          <a:custGeom>
            <a:avLst/>
            <a:gdLst/>
            <a:ahLst/>
            <a:cxnLst/>
            <a:rect l="l" t="t" r="r" b="b"/>
            <a:pathLst>
              <a:path w="2852091" h="268040">
                <a:moveTo>
                  <a:pt x="0" y="0"/>
                </a:moveTo>
                <a:lnTo>
                  <a:pt x="2852091" y="0"/>
                </a:lnTo>
                <a:lnTo>
                  <a:pt x="2852091" y="268040"/>
                </a:lnTo>
                <a:lnTo>
                  <a:pt x="0" y="268040"/>
                </a:lnTo>
                <a:lnTo>
                  <a:pt x="0" y="0"/>
                </a:lnTo>
                <a:close/>
              </a:path>
            </a:pathLst>
          </a:custGeom>
          <a:blipFill>
            <a:blip r:embed="rId8">
              <a:alphaModFix amt="10999"/>
              <a:extLst>
                <a:ext uri="{96DAC541-7B7A-43D3-8B79-37D633B846F1}">
                  <asvg:svgBlip xmlns:asvg="http://schemas.microsoft.com/office/drawing/2016/SVG/main" r:embed="rId9"/>
                </a:ext>
              </a:extLst>
            </a:blip>
            <a:stretch>
              <a:fillRect r="-60861" b="-662465"/>
            </a:stretch>
          </a:blipFill>
        </p:spPr>
        <p:txBody>
          <a:bodyPr/>
          <a:lstStyle/>
          <a:p>
            <a:endParaRPr lang="en-US"/>
          </a:p>
        </p:txBody>
      </p:sp>
      <p:sp>
        <p:nvSpPr>
          <p:cNvPr id="9" name="Freeform 9"/>
          <p:cNvSpPr/>
          <p:nvPr/>
        </p:nvSpPr>
        <p:spPr>
          <a:xfrm rot="-658268">
            <a:off x="14017733" y="8728043"/>
            <a:ext cx="1800266" cy="2124777"/>
          </a:xfrm>
          <a:custGeom>
            <a:avLst/>
            <a:gdLst/>
            <a:ahLst/>
            <a:cxnLst/>
            <a:rect l="l" t="t" r="r" b="b"/>
            <a:pathLst>
              <a:path w="1800266" h="2124777">
                <a:moveTo>
                  <a:pt x="0" y="0"/>
                </a:moveTo>
                <a:lnTo>
                  <a:pt x="1800265" y="0"/>
                </a:lnTo>
                <a:lnTo>
                  <a:pt x="1800265" y="2124778"/>
                </a:lnTo>
                <a:lnTo>
                  <a:pt x="0" y="2124778"/>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TextBox 10"/>
          <p:cNvSpPr txBox="1"/>
          <p:nvPr/>
        </p:nvSpPr>
        <p:spPr>
          <a:xfrm>
            <a:off x="5029200" y="461005"/>
            <a:ext cx="7793244" cy="2259863"/>
          </a:xfrm>
          <a:prstGeom prst="rect">
            <a:avLst/>
          </a:prstGeom>
        </p:spPr>
        <p:txBody>
          <a:bodyPr wrap="square" lIns="0" tIns="0" rIns="0" bIns="0" rtlCol="0" anchor="t">
            <a:spAutoFit/>
          </a:bodyPr>
          <a:lstStyle/>
          <a:p>
            <a:pPr algn="ctr">
              <a:lnSpc>
                <a:spcPts val="9022"/>
              </a:lnSpc>
            </a:pPr>
            <a:r>
              <a:rPr lang="en-US" sz="6444" dirty="0">
                <a:solidFill>
                  <a:srgbClr val="F49845"/>
                </a:solidFill>
                <a:latin typeface="Canva Sans Bold"/>
              </a:rPr>
              <a:t>React Framework!</a:t>
            </a:r>
          </a:p>
          <a:p>
            <a:pPr algn="ctr">
              <a:lnSpc>
                <a:spcPts val="9022"/>
              </a:lnSpc>
            </a:pPr>
            <a:endParaRPr lang="en-US" sz="6444" dirty="0">
              <a:solidFill>
                <a:srgbClr val="F49845"/>
              </a:solidFill>
              <a:latin typeface="Canva Sans Bold"/>
            </a:endParaRPr>
          </a:p>
        </p:txBody>
      </p:sp>
      <p:sp>
        <p:nvSpPr>
          <p:cNvPr id="11" name="TextBox 11"/>
          <p:cNvSpPr txBox="1"/>
          <p:nvPr/>
        </p:nvSpPr>
        <p:spPr>
          <a:xfrm>
            <a:off x="3456007" y="1634378"/>
            <a:ext cx="10375990" cy="1046249"/>
          </a:xfrm>
          <a:prstGeom prst="rect">
            <a:avLst/>
          </a:prstGeom>
        </p:spPr>
        <p:txBody>
          <a:bodyPr lIns="0" tIns="0" rIns="0" bIns="0" rtlCol="0" anchor="t">
            <a:spAutoFit/>
          </a:bodyPr>
          <a:lstStyle/>
          <a:p>
            <a:pPr algn="ctr">
              <a:lnSpc>
                <a:spcPts val="8564"/>
              </a:lnSpc>
            </a:pPr>
            <a:r>
              <a:rPr lang="en-US" sz="6117">
                <a:solidFill>
                  <a:srgbClr val="FFFE70"/>
                </a:solidFill>
                <a:latin typeface="Canva Sans Bold"/>
              </a:rPr>
              <a:t>What is React Framework ?!</a:t>
            </a:r>
          </a:p>
        </p:txBody>
      </p:sp>
      <p:sp>
        <p:nvSpPr>
          <p:cNvPr id="12" name="TextBox 12"/>
          <p:cNvSpPr txBox="1"/>
          <p:nvPr/>
        </p:nvSpPr>
        <p:spPr>
          <a:xfrm>
            <a:off x="0" y="4051434"/>
            <a:ext cx="14104674" cy="2098408"/>
          </a:xfrm>
          <a:prstGeom prst="rect">
            <a:avLst/>
          </a:prstGeom>
        </p:spPr>
        <p:txBody>
          <a:bodyPr lIns="0" tIns="0" rIns="0" bIns="0" rtlCol="0" anchor="t">
            <a:spAutoFit/>
          </a:bodyPr>
          <a:lstStyle/>
          <a:p>
            <a:pPr marL="865870" lvl="1" indent="-432935" algn="ctr">
              <a:lnSpc>
                <a:spcPts val="5614"/>
              </a:lnSpc>
              <a:buFont typeface="Arial"/>
              <a:buChar char="•"/>
            </a:pPr>
            <a:r>
              <a:rPr lang="en-US" sz="4010">
                <a:solidFill>
                  <a:srgbClr val="FFFFFF"/>
                </a:solidFill>
                <a:latin typeface="Canva Sans"/>
              </a:rPr>
              <a:t>React is a Javascript library for building user interfaces, developed by Facebook and released in 2013. </a:t>
            </a:r>
          </a:p>
        </p:txBody>
      </p:sp>
      <p:sp>
        <p:nvSpPr>
          <p:cNvPr id="13" name="TextBox 13"/>
          <p:cNvSpPr txBox="1"/>
          <p:nvPr/>
        </p:nvSpPr>
        <p:spPr>
          <a:xfrm>
            <a:off x="0" y="6515965"/>
            <a:ext cx="14267184" cy="2112073"/>
          </a:xfrm>
          <a:prstGeom prst="rect">
            <a:avLst/>
          </a:prstGeom>
        </p:spPr>
        <p:txBody>
          <a:bodyPr lIns="0" tIns="0" rIns="0" bIns="0" rtlCol="0" anchor="t">
            <a:spAutoFit/>
          </a:bodyPr>
          <a:lstStyle/>
          <a:p>
            <a:pPr marL="875846" lvl="1" indent="-437923" algn="ctr">
              <a:lnSpc>
                <a:spcPts val="5679"/>
              </a:lnSpc>
              <a:buFont typeface="Arial"/>
              <a:buChar char="•"/>
            </a:pPr>
            <a:r>
              <a:rPr lang="en-US" sz="4056">
                <a:solidFill>
                  <a:srgbClr val="FFFFFF"/>
                </a:solidFill>
                <a:latin typeface="Canva Sans"/>
              </a:rPr>
              <a:t>It focuses on building reusable UI components and managing the application state efficiently.</a:t>
            </a:r>
          </a:p>
          <a:p>
            <a:pPr algn="ctr">
              <a:lnSpc>
                <a:spcPts val="5679"/>
              </a:lnSpc>
            </a:pPr>
            <a:endParaRPr lang="en-US" sz="4056">
              <a:solidFill>
                <a:srgbClr val="FFFFFF"/>
              </a:solidFill>
              <a:latin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TextBox 2"/>
          <p:cNvSpPr txBox="1"/>
          <p:nvPr/>
        </p:nvSpPr>
        <p:spPr>
          <a:xfrm>
            <a:off x="0" y="3231135"/>
            <a:ext cx="17323767" cy="2240744"/>
          </a:xfrm>
          <a:prstGeom prst="rect">
            <a:avLst/>
          </a:prstGeom>
        </p:spPr>
        <p:txBody>
          <a:bodyPr lIns="0" tIns="0" rIns="0" bIns="0" rtlCol="0" anchor="t">
            <a:spAutoFit/>
          </a:bodyPr>
          <a:lstStyle/>
          <a:p>
            <a:pPr marL="931105" lvl="1" indent="-465552" algn="ctr">
              <a:lnSpc>
                <a:spcPts val="6037"/>
              </a:lnSpc>
              <a:buFont typeface="Arial"/>
              <a:buChar char="•"/>
            </a:pPr>
            <a:r>
              <a:rPr lang="en-US" sz="4312">
                <a:solidFill>
                  <a:srgbClr val="FFFFFF"/>
                </a:solidFill>
                <a:latin typeface="Canva Sans"/>
              </a:rPr>
              <a:t>React uses a virtual DOM (Document Object Model) to optimize rendering performance and updates only the necessary parts of the UI.</a:t>
            </a:r>
          </a:p>
        </p:txBody>
      </p:sp>
      <p:sp>
        <p:nvSpPr>
          <p:cNvPr id="3" name="TextBox 3"/>
          <p:cNvSpPr txBox="1"/>
          <p:nvPr/>
        </p:nvSpPr>
        <p:spPr>
          <a:xfrm>
            <a:off x="0" y="6297604"/>
            <a:ext cx="16616204" cy="2391366"/>
          </a:xfrm>
          <a:prstGeom prst="rect">
            <a:avLst/>
          </a:prstGeom>
        </p:spPr>
        <p:txBody>
          <a:bodyPr lIns="0" tIns="0" rIns="0" bIns="0" rtlCol="0" anchor="t">
            <a:spAutoFit/>
          </a:bodyPr>
          <a:lstStyle/>
          <a:p>
            <a:pPr marL="980604" lvl="1" indent="-490302" algn="ctr">
              <a:lnSpc>
                <a:spcPts val="6358"/>
              </a:lnSpc>
              <a:buFont typeface="Arial"/>
              <a:buChar char="•"/>
            </a:pPr>
            <a:r>
              <a:rPr lang="en-US" sz="4541">
                <a:solidFill>
                  <a:srgbClr val="FFFFFF"/>
                </a:solidFill>
                <a:latin typeface="Canva Sans"/>
              </a:rPr>
              <a:t>It follows a Component-based approach and utilizes JSX, a syntax extension that allows mixing HTML with JavaScript.</a:t>
            </a:r>
          </a:p>
        </p:txBody>
      </p:sp>
      <p:sp>
        <p:nvSpPr>
          <p:cNvPr id="4" name="Freeform 4"/>
          <p:cNvSpPr/>
          <p:nvPr/>
        </p:nvSpPr>
        <p:spPr>
          <a:xfrm>
            <a:off x="15481290" y="-307333"/>
            <a:ext cx="3476653" cy="3614668"/>
          </a:xfrm>
          <a:custGeom>
            <a:avLst/>
            <a:gdLst/>
            <a:ahLst/>
            <a:cxnLst/>
            <a:rect l="l" t="t" r="r" b="b"/>
            <a:pathLst>
              <a:path w="3476653" h="3614668">
                <a:moveTo>
                  <a:pt x="0" y="0"/>
                </a:moveTo>
                <a:lnTo>
                  <a:pt x="3476653" y="0"/>
                </a:lnTo>
                <a:lnTo>
                  <a:pt x="3476653" y="3614668"/>
                </a:lnTo>
                <a:lnTo>
                  <a:pt x="0" y="3614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658268">
            <a:off x="14017733" y="8728043"/>
            <a:ext cx="1800266" cy="2124777"/>
          </a:xfrm>
          <a:custGeom>
            <a:avLst/>
            <a:gdLst/>
            <a:ahLst/>
            <a:cxnLst/>
            <a:rect l="l" t="t" r="r" b="b"/>
            <a:pathLst>
              <a:path w="1800266" h="2124777">
                <a:moveTo>
                  <a:pt x="0" y="0"/>
                </a:moveTo>
                <a:lnTo>
                  <a:pt x="1800265" y="0"/>
                </a:lnTo>
                <a:lnTo>
                  <a:pt x="1800265" y="2124778"/>
                </a:lnTo>
                <a:lnTo>
                  <a:pt x="0" y="2124778"/>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658268">
            <a:off x="16359167" y="4822613"/>
            <a:ext cx="1800266" cy="2124777"/>
          </a:xfrm>
          <a:custGeom>
            <a:avLst/>
            <a:gdLst/>
            <a:ahLst/>
            <a:cxnLst/>
            <a:rect l="l" t="t" r="r" b="b"/>
            <a:pathLst>
              <a:path w="1800266" h="2124777">
                <a:moveTo>
                  <a:pt x="0" y="0"/>
                </a:moveTo>
                <a:lnTo>
                  <a:pt x="1800266" y="0"/>
                </a:lnTo>
                <a:lnTo>
                  <a:pt x="1800266" y="2124777"/>
                </a:lnTo>
                <a:lnTo>
                  <a:pt x="0" y="212477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2203503">
            <a:off x="-844450" y="9387749"/>
            <a:ext cx="2565127" cy="1282564"/>
          </a:xfrm>
          <a:custGeom>
            <a:avLst/>
            <a:gdLst/>
            <a:ahLst/>
            <a:cxnLst/>
            <a:rect l="l" t="t" r="r" b="b"/>
            <a:pathLst>
              <a:path w="2565127" h="1282564">
                <a:moveTo>
                  <a:pt x="0" y="0"/>
                </a:moveTo>
                <a:lnTo>
                  <a:pt x="2565127" y="0"/>
                </a:lnTo>
                <a:lnTo>
                  <a:pt x="2565127" y="1282563"/>
                </a:lnTo>
                <a:lnTo>
                  <a:pt x="0" y="1282563"/>
                </a:lnTo>
                <a:lnTo>
                  <a:pt x="0" y="0"/>
                </a:lnTo>
                <a:close/>
              </a:path>
            </a:pathLst>
          </a:custGeom>
          <a:blipFill>
            <a:blip r:embed="rId6">
              <a:alphaModFix amt="15000"/>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D1010"/>
        </a:solidFill>
        <a:effectLst/>
      </p:bgPr>
    </p:bg>
    <p:spTree>
      <p:nvGrpSpPr>
        <p:cNvPr id="1" name=""/>
        <p:cNvGrpSpPr/>
        <p:nvPr/>
      </p:nvGrpSpPr>
      <p:grpSpPr>
        <a:xfrm>
          <a:off x="0" y="0"/>
          <a:ext cx="0" cy="0"/>
          <a:chOff x="0" y="0"/>
          <a:chExt cx="0" cy="0"/>
        </a:xfrm>
      </p:grpSpPr>
      <p:sp>
        <p:nvSpPr>
          <p:cNvPr id="2" name="Freeform 2"/>
          <p:cNvSpPr/>
          <p:nvPr/>
        </p:nvSpPr>
        <p:spPr>
          <a:xfrm>
            <a:off x="9866650" y="1023681"/>
            <a:ext cx="10746052" cy="9926665"/>
          </a:xfrm>
          <a:custGeom>
            <a:avLst/>
            <a:gdLst/>
            <a:ahLst/>
            <a:cxnLst/>
            <a:rect l="l" t="t" r="r" b="b"/>
            <a:pathLst>
              <a:path w="10746052" h="9926665">
                <a:moveTo>
                  <a:pt x="0" y="0"/>
                </a:moveTo>
                <a:lnTo>
                  <a:pt x="10746052" y="0"/>
                </a:lnTo>
                <a:lnTo>
                  <a:pt x="10746052" y="9926666"/>
                </a:lnTo>
                <a:lnTo>
                  <a:pt x="0" y="99266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300219" y="1968719"/>
            <a:ext cx="8566431" cy="3174781"/>
          </a:xfrm>
          <a:prstGeom prst="rect">
            <a:avLst/>
          </a:prstGeom>
        </p:spPr>
        <p:txBody>
          <a:bodyPr lIns="0" tIns="0" rIns="0" bIns="0" rtlCol="0" anchor="t">
            <a:spAutoFit/>
          </a:bodyPr>
          <a:lstStyle/>
          <a:p>
            <a:pPr>
              <a:lnSpc>
                <a:spcPts val="6258"/>
              </a:lnSpc>
            </a:pPr>
            <a:r>
              <a:rPr lang="en-US" sz="5172">
                <a:solidFill>
                  <a:srgbClr val="F49845"/>
                </a:solidFill>
                <a:latin typeface="Sifonn"/>
              </a:rPr>
              <a:t>SO, THE FIRST QUESTION</a:t>
            </a:r>
          </a:p>
          <a:p>
            <a:pPr>
              <a:lnSpc>
                <a:spcPts val="6258"/>
              </a:lnSpc>
            </a:pPr>
            <a:r>
              <a:rPr lang="en-US" sz="5172">
                <a:solidFill>
                  <a:srgbClr val="F49845"/>
                </a:solidFill>
                <a:latin typeface="Sifonn"/>
              </a:rPr>
              <a:t>THAT MAY COME UP TO OUR MINDS IS...</a:t>
            </a:r>
          </a:p>
          <a:p>
            <a:pPr>
              <a:lnSpc>
                <a:spcPts val="6258"/>
              </a:lnSpc>
            </a:pPr>
            <a:endParaRPr lang="en-US" sz="5172">
              <a:solidFill>
                <a:srgbClr val="F49845"/>
              </a:solidFill>
              <a:latin typeface="Sifonn"/>
            </a:endParaRPr>
          </a:p>
        </p:txBody>
      </p:sp>
      <p:sp>
        <p:nvSpPr>
          <p:cNvPr id="4" name="AutoShape 4"/>
          <p:cNvSpPr/>
          <p:nvPr/>
        </p:nvSpPr>
        <p:spPr>
          <a:xfrm rot="-5400000">
            <a:off x="-5206241" y="5456912"/>
            <a:ext cx="11714145" cy="0"/>
          </a:xfrm>
          <a:prstGeom prst="line">
            <a:avLst/>
          </a:prstGeom>
          <a:ln w="9525" cap="flat">
            <a:solidFill>
              <a:srgbClr val="FFFFFF"/>
            </a:solidFill>
            <a:prstDash val="solid"/>
            <a:headEnd type="none" w="sm" len="sm"/>
            <a:tailEnd type="none" w="sm" len="sm"/>
          </a:ln>
        </p:spPr>
        <p:txBody>
          <a:bodyPr/>
          <a:lstStyle/>
          <a:p>
            <a:endParaRPr lang="en-US"/>
          </a:p>
        </p:txBody>
      </p:sp>
      <p:sp>
        <p:nvSpPr>
          <p:cNvPr id="5" name="Freeform 5"/>
          <p:cNvSpPr/>
          <p:nvPr/>
        </p:nvSpPr>
        <p:spPr>
          <a:xfrm flipV="1">
            <a:off x="11721109" y="-3796970"/>
            <a:ext cx="5166986" cy="4114800"/>
          </a:xfrm>
          <a:custGeom>
            <a:avLst/>
            <a:gdLst/>
            <a:ahLst/>
            <a:cxnLst/>
            <a:rect l="l" t="t" r="r" b="b"/>
            <a:pathLst>
              <a:path w="5166986" h="4114800">
                <a:moveTo>
                  <a:pt x="0" y="4114800"/>
                </a:moveTo>
                <a:lnTo>
                  <a:pt x="5166986" y="4114800"/>
                </a:lnTo>
                <a:lnTo>
                  <a:pt x="5166986" y="0"/>
                </a:lnTo>
                <a:lnTo>
                  <a:pt x="0" y="0"/>
                </a:lnTo>
                <a:lnTo>
                  <a:pt x="0" y="4114800"/>
                </a:lnTo>
                <a:close/>
              </a:path>
            </a:pathLst>
          </a:custGeom>
          <a:blipFill>
            <a:blip r:embed="rId4">
              <a:alphaModFix amt="36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V="1">
            <a:off x="16888095" y="-4105677"/>
            <a:ext cx="7764770" cy="6183581"/>
          </a:xfrm>
          <a:custGeom>
            <a:avLst/>
            <a:gdLst/>
            <a:ahLst/>
            <a:cxnLst/>
            <a:rect l="l" t="t" r="r" b="b"/>
            <a:pathLst>
              <a:path w="7764770" h="6183581">
                <a:moveTo>
                  <a:pt x="0" y="6183580"/>
                </a:moveTo>
                <a:lnTo>
                  <a:pt x="7764770" y="6183580"/>
                </a:lnTo>
                <a:lnTo>
                  <a:pt x="7764770" y="0"/>
                </a:lnTo>
                <a:lnTo>
                  <a:pt x="0" y="0"/>
                </a:lnTo>
                <a:lnTo>
                  <a:pt x="0" y="6183580"/>
                </a:lnTo>
                <a:close/>
              </a:path>
            </a:pathLst>
          </a:custGeom>
          <a:blipFill>
            <a:blip r:embed="rId4">
              <a:alphaModFix amt="36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577904">
            <a:off x="5414067" y="9851044"/>
            <a:ext cx="3323769" cy="1661885"/>
          </a:xfrm>
          <a:custGeom>
            <a:avLst/>
            <a:gdLst/>
            <a:ahLst/>
            <a:cxnLst/>
            <a:rect l="l" t="t" r="r" b="b"/>
            <a:pathLst>
              <a:path w="3323769" h="1661885">
                <a:moveTo>
                  <a:pt x="0" y="0"/>
                </a:moveTo>
                <a:lnTo>
                  <a:pt x="3323769" y="0"/>
                </a:lnTo>
                <a:lnTo>
                  <a:pt x="3323769" y="1661885"/>
                </a:lnTo>
                <a:lnTo>
                  <a:pt x="0" y="1661885"/>
                </a:lnTo>
                <a:lnTo>
                  <a:pt x="0" y="0"/>
                </a:lnTo>
                <a:close/>
              </a:path>
            </a:pathLst>
          </a:custGeom>
          <a:blipFill>
            <a:blip r:embed="rId6">
              <a:alphaModFix amt="9999"/>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8" name="Group 8"/>
          <p:cNvGrpSpPr/>
          <p:nvPr/>
        </p:nvGrpSpPr>
        <p:grpSpPr>
          <a:xfrm>
            <a:off x="7075952" y="-2469692"/>
            <a:ext cx="3281456" cy="328145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C494">
                <a:alpha val="4706"/>
              </a:srgbClr>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028700" y="5264288"/>
            <a:ext cx="8566431" cy="2830606"/>
          </a:xfrm>
          <a:prstGeom prst="rect">
            <a:avLst/>
          </a:prstGeom>
        </p:spPr>
        <p:txBody>
          <a:bodyPr lIns="0" tIns="0" rIns="0" bIns="0" rtlCol="0" anchor="t">
            <a:spAutoFit/>
          </a:bodyPr>
          <a:lstStyle/>
          <a:p>
            <a:pPr algn="l">
              <a:lnSpc>
                <a:spcPts val="5682"/>
              </a:lnSpc>
              <a:spcBef>
                <a:spcPct val="0"/>
              </a:spcBef>
            </a:pPr>
            <a:r>
              <a:rPr lang="en-US" sz="4058" u="none" strike="noStrike">
                <a:solidFill>
                  <a:srgbClr val="FFFFFF"/>
                </a:solidFill>
                <a:latin typeface="Canva Sans Bold Italics"/>
              </a:rPr>
              <a:t>what is the main difference between React and angular? </a:t>
            </a:r>
          </a:p>
          <a:p>
            <a:pPr algn="ctr">
              <a:lnSpc>
                <a:spcPts val="5682"/>
              </a:lnSpc>
              <a:spcBef>
                <a:spcPct val="0"/>
              </a:spcBef>
            </a:pPr>
            <a:r>
              <a:rPr lang="en-US" sz="4058" u="none" strike="noStrike">
                <a:solidFill>
                  <a:srgbClr val="FFFFFF"/>
                </a:solidFill>
                <a:latin typeface="Canva Sans Bold Italics"/>
              </a:rPr>
              <a:t>&amp;</a:t>
            </a:r>
          </a:p>
          <a:p>
            <a:pPr algn="l">
              <a:lnSpc>
                <a:spcPts val="5682"/>
              </a:lnSpc>
              <a:spcBef>
                <a:spcPct val="0"/>
              </a:spcBef>
            </a:pPr>
            <a:r>
              <a:rPr lang="en-US" sz="4058" u="none" strike="noStrike">
                <a:solidFill>
                  <a:srgbClr val="FFFFFF"/>
                </a:solidFill>
                <a:latin typeface="Canva Sans Bold Italics"/>
              </a:rPr>
              <a:t>when to use any of them?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730</Words>
  <Application>Microsoft Office PowerPoint</Application>
  <PresentationFormat>Custom</PresentationFormat>
  <Paragraphs>63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Calibri</vt:lpstr>
      <vt:lpstr>Arial</vt:lpstr>
      <vt:lpstr>Josefin Sans</vt:lpstr>
      <vt:lpstr>Sifonn</vt:lpstr>
      <vt:lpstr>Canva Sans</vt:lpstr>
      <vt:lpstr>Canva Sans Bold</vt:lpstr>
      <vt:lpstr>Josefin Slab Bold</vt:lpstr>
      <vt:lpstr>Canva Sans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Orange Illustration Work Plan Presentation</dc:title>
  <cp:lastModifiedBy>nada maged</cp:lastModifiedBy>
  <cp:revision>2</cp:revision>
  <dcterms:created xsi:type="dcterms:W3CDTF">2006-08-16T00:00:00Z</dcterms:created>
  <dcterms:modified xsi:type="dcterms:W3CDTF">2023-12-05T08:56:19Z</dcterms:modified>
  <dc:identifier>DAF2DmzOvcA</dc:identifier>
</cp:coreProperties>
</file>