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54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21AE7-D608-451C-87C9-802C041B201A}"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FB11F-C518-48C4-AAB3-32B596F7C972}" type="slidenum">
              <a:rPr lang="en-US" smtClean="0"/>
              <a:t>‹#›</a:t>
            </a:fld>
            <a:endParaRPr lang="en-US"/>
          </a:p>
        </p:txBody>
      </p:sp>
    </p:spTree>
    <p:extLst>
      <p:ext uri="{BB962C8B-B14F-4D97-AF65-F5344CB8AC3E}">
        <p14:creationId xmlns:p14="http://schemas.microsoft.com/office/powerpoint/2010/main" val="353680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FB11F-C518-48C4-AAB3-32B596F7C972}" type="slidenum">
              <a:rPr lang="en-US" smtClean="0"/>
              <a:t>7</a:t>
            </a:fld>
            <a:endParaRPr lang="en-US"/>
          </a:p>
        </p:txBody>
      </p:sp>
    </p:spTree>
    <p:extLst>
      <p:ext uri="{BB962C8B-B14F-4D97-AF65-F5344CB8AC3E}">
        <p14:creationId xmlns:p14="http://schemas.microsoft.com/office/powerpoint/2010/main" val="130987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96FB-D5FE-B26E-B0FE-FD80E5B5B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9A640-AF4D-7DA8-386F-BD340AA1D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10454-86CD-BB4F-39E2-BAF15736B033}"/>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5" name="Footer Placeholder 4">
            <a:extLst>
              <a:ext uri="{FF2B5EF4-FFF2-40B4-BE49-F238E27FC236}">
                <a16:creationId xmlns:a16="http://schemas.microsoft.com/office/drawing/2014/main" id="{D656826A-6A48-AA34-C0A7-3B6FB9D82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D6C98-8201-F7FA-87AC-E62B4CD873D4}"/>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79892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01DD-164E-BE66-5F31-91EEEBF6B3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612105-504B-8D14-6B2E-9FA362A73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1C307-D5D3-0828-AE60-848CC5F31851}"/>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5" name="Footer Placeholder 4">
            <a:extLst>
              <a:ext uri="{FF2B5EF4-FFF2-40B4-BE49-F238E27FC236}">
                <a16:creationId xmlns:a16="http://schemas.microsoft.com/office/drawing/2014/main" id="{88BD469F-8BF9-27E6-8254-67AF050B2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C3203-40AB-1797-C9D7-9814CE8F63EA}"/>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81669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65CCF-856F-9192-9CB6-9EFD6ABAF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3DA342-8733-258A-DF81-A2B07CD7DC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3C86-E63B-4D77-DE7A-D6DF5CC3742B}"/>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5" name="Footer Placeholder 4">
            <a:extLst>
              <a:ext uri="{FF2B5EF4-FFF2-40B4-BE49-F238E27FC236}">
                <a16:creationId xmlns:a16="http://schemas.microsoft.com/office/drawing/2014/main" id="{6CFE66E0-B2B1-CB51-EA5C-CF41976C6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D43A0-609F-B5BA-F614-689009EDD187}"/>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82723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62D2-9568-23D9-2AF6-B42F458FE8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2EFE3-7525-EF9E-73D3-61236F96C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788F-06F4-CFF6-A145-5843D688DDD0}"/>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5" name="Footer Placeholder 4">
            <a:extLst>
              <a:ext uri="{FF2B5EF4-FFF2-40B4-BE49-F238E27FC236}">
                <a16:creationId xmlns:a16="http://schemas.microsoft.com/office/drawing/2014/main" id="{143D7406-2346-7FF1-2EF0-4C5792BFD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45CA3-B141-1A39-FFDC-67E185CD5E74}"/>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150743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3605-8E51-999B-2272-5FAAA57FA3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952DF0-C3A4-C4D1-7F49-2EA8412213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72592-069C-3444-1DF8-91A96D9A780E}"/>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5" name="Footer Placeholder 4">
            <a:extLst>
              <a:ext uri="{FF2B5EF4-FFF2-40B4-BE49-F238E27FC236}">
                <a16:creationId xmlns:a16="http://schemas.microsoft.com/office/drawing/2014/main" id="{ED42DC25-E5CE-C225-7407-5AD80E302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42CA0-7418-520A-72C8-3B51601577F6}"/>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159924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D108-2077-1C17-9226-C69C4AE22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DDD79-EEBC-E9E5-A154-4C11A0C89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8F04F1-C19C-FB4B-D13B-3D4B02C94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FEE136-5974-B76F-3809-E06AC05A0C39}"/>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6" name="Footer Placeholder 5">
            <a:extLst>
              <a:ext uri="{FF2B5EF4-FFF2-40B4-BE49-F238E27FC236}">
                <a16:creationId xmlns:a16="http://schemas.microsoft.com/office/drawing/2014/main" id="{A9AC3187-3E7F-AA2C-7F85-3C2C05B32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20D2C-7223-3A27-AEC7-E375AA132F11}"/>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412979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36A5-497A-74ED-D67F-06ED0B29AA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6E98B-36F0-22D6-3F39-A375F23E9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165F6-99E1-20DC-58A7-1F251BB21E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E988F6-B17D-3320-B34C-E540CC8A33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3AC65-1276-4BDD-86C5-EB03368076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6A6DA-B4F4-1288-1140-2ACFBBC4CB22}"/>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8" name="Footer Placeholder 7">
            <a:extLst>
              <a:ext uri="{FF2B5EF4-FFF2-40B4-BE49-F238E27FC236}">
                <a16:creationId xmlns:a16="http://schemas.microsoft.com/office/drawing/2014/main" id="{0BA45AF2-2A4E-CF62-E8A0-8605489DF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AF482D-B346-D321-603D-C1FB6CB5B9BA}"/>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45363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916D-4BA3-0EBB-D49A-BFACCFBE9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055A3-CDD6-0BD6-2E7E-CA7836FE2715}"/>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4" name="Footer Placeholder 3">
            <a:extLst>
              <a:ext uri="{FF2B5EF4-FFF2-40B4-BE49-F238E27FC236}">
                <a16:creationId xmlns:a16="http://schemas.microsoft.com/office/drawing/2014/main" id="{A39DE70F-B46D-2A16-821D-6E0A050F3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E27A88-95B8-43B9-39B9-6609DACCE5C9}"/>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1001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3BF63-BA42-215E-8108-36949C1A4C53}"/>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3" name="Footer Placeholder 2">
            <a:extLst>
              <a:ext uri="{FF2B5EF4-FFF2-40B4-BE49-F238E27FC236}">
                <a16:creationId xmlns:a16="http://schemas.microsoft.com/office/drawing/2014/main" id="{6C78D296-31C4-B555-05CB-AF63CE720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A80254-9E94-247E-1853-524F0F006A30}"/>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120864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E2B9-21E4-EF35-D1D4-16CE508D1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C62194-7EF8-1057-C56D-6D2865380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3FE2B-F065-EF51-D5F1-7F3C26BC6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AB884-032E-D3D6-C6F3-98A840D9CDF0}"/>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6" name="Footer Placeholder 5">
            <a:extLst>
              <a:ext uri="{FF2B5EF4-FFF2-40B4-BE49-F238E27FC236}">
                <a16:creationId xmlns:a16="http://schemas.microsoft.com/office/drawing/2014/main" id="{713E7B40-AFBD-5442-A2DD-33D105606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9CA2E-4CF6-69FF-81DA-742D388A10A0}"/>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28783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CB6D-2F35-FACC-61A2-1CC509E43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7CA0B-B717-BE48-6B15-CE101BD3D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1D0A2-B40E-D3CC-702B-46B4B084F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66EC9-2763-E360-22EB-7B51A340029A}"/>
              </a:ext>
            </a:extLst>
          </p:cNvPr>
          <p:cNvSpPr>
            <a:spLocks noGrp="1"/>
          </p:cNvSpPr>
          <p:nvPr>
            <p:ph type="dt" sz="half" idx="10"/>
          </p:nvPr>
        </p:nvSpPr>
        <p:spPr/>
        <p:txBody>
          <a:bodyPr/>
          <a:lstStyle/>
          <a:p>
            <a:fld id="{E837D24E-C104-4270-8F1E-3E103A7BDBD2}" type="datetimeFigureOut">
              <a:rPr lang="en-US" smtClean="0"/>
              <a:t>1/5/2025</a:t>
            </a:fld>
            <a:endParaRPr lang="en-US"/>
          </a:p>
        </p:txBody>
      </p:sp>
      <p:sp>
        <p:nvSpPr>
          <p:cNvPr id="6" name="Footer Placeholder 5">
            <a:extLst>
              <a:ext uri="{FF2B5EF4-FFF2-40B4-BE49-F238E27FC236}">
                <a16:creationId xmlns:a16="http://schemas.microsoft.com/office/drawing/2014/main" id="{0BE881EC-9431-643D-4184-23F7977F9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A3A3F-1BE2-E4DF-D907-A6EC054A701D}"/>
              </a:ext>
            </a:extLst>
          </p:cNvPr>
          <p:cNvSpPr>
            <a:spLocks noGrp="1"/>
          </p:cNvSpPr>
          <p:nvPr>
            <p:ph type="sldNum" sz="quarter" idx="12"/>
          </p:nvPr>
        </p:nvSpPr>
        <p:spPr/>
        <p:txBody>
          <a:bodyPr/>
          <a:lstStyle/>
          <a:p>
            <a:fld id="{1814022E-FDFF-4A58-954E-BD8B2F5599E8}" type="slidenum">
              <a:rPr lang="en-US" smtClean="0"/>
              <a:t>‹#›</a:t>
            </a:fld>
            <a:endParaRPr lang="en-US"/>
          </a:p>
        </p:txBody>
      </p:sp>
    </p:spTree>
    <p:extLst>
      <p:ext uri="{BB962C8B-B14F-4D97-AF65-F5344CB8AC3E}">
        <p14:creationId xmlns:p14="http://schemas.microsoft.com/office/powerpoint/2010/main" val="4974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4F73-6B3D-3552-E604-9655FBC65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49CCA9-4FB1-3CE6-4E00-60ED84CE7C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58FC3-8514-7C11-9584-1CAE874C2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37D24E-C104-4270-8F1E-3E103A7BDBD2}" type="datetimeFigureOut">
              <a:rPr lang="en-US" smtClean="0"/>
              <a:t>1/5/2025</a:t>
            </a:fld>
            <a:endParaRPr lang="en-US"/>
          </a:p>
        </p:txBody>
      </p:sp>
      <p:sp>
        <p:nvSpPr>
          <p:cNvPr id="5" name="Footer Placeholder 4">
            <a:extLst>
              <a:ext uri="{FF2B5EF4-FFF2-40B4-BE49-F238E27FC236}">
                <a16:creationId xmlns:a16="http://schemas.microsoft.com/office/drawing/2014/main" id="{FD51F7DC-5011-4BE9-6F92-9A896ABA1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117B21-9E58-59EB-4731-CE0494109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14022E-FDFF-4A58-954E-BD8B2F5599E8}" type="slidenum">
              <a:rPr lang="en-US" smtClean="0"/>
              <a:t>‹#›</a:t>
            </a:fld>
            <a:endParaRPr lang="en-US"/>
          </a:p>
        </p:txBody>
      </p:sp>
    </p:spTree>
    <p:extLst>
      <p:ext uri="{BB962C8B-B14F-4D97-AF65-F5344CB8AC3E}">
        <p14:creationId xmlns:p14="http://schemas.microsoft.com/office/powerpoint/2010/main" val="210802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1D5D5-0DB3-9E31-C2FC-29331823E556}"/>
              </a:ext>
            </a:extLst>
          </p:cNvPr>
          <p:cNvSpPr>
            <a:spLocks noGrp="1"/>
          </p:cNvSpPr>
          <p:nvPr>
            <p:ph type="ctrTitle"/>
          </p:nvPr>
        </p:nvSpPr>
        <p:spPr>
          <a:xfrm>
            <a:off x="715466" y="2472513"/>
            <a:ext cx="4805996" cy="1297115"/>
          </a:xfrm>
        </p:spPr>
        <p:txBody>
          <a:bodyPr anchor="t">
            <a:normAutofit/>
          </a:bodyPr>
          <a:lstStyle/>
          <a:p>
            <a:pPr algn="l"/>
            <a:r>
              <a:rPr lang="en-US" sz="4000" dirty="0" err="1">
                <a:solidFill>
                  <a:schemeClr val="tx2"/>
                </a:solidFill>
              </a:rPr>
              <a:t>Olist</a:t>
            </a:r>
            <a:r>
              <a:rPr lang="en-US" sz="4000" dirty="0">
                <a:solidFill>
                  <a:schemeClr val="tx2"/>
                </a:solidFill>
              </a:rPr>
              <a:t> Company Analysis</a:t>
            </a:r>
          </a:p>
        </p:txBody>
      </p:sp>
      <p:sp>
        <p:nvSpPr>
          <p:cNvPr id="3" name="Subtitle 2">
            <a:extLst>
              <a:ext uri="{FF2B5EF4-FFF2-40B4-BE49-F238E27FC236}">
                <a16:creationId xmlns:a16="http://schemas.microsoft.com/office/drawing/2014/main" id="{36C7A230-A2FC-AC21-F821-A695AB8CB5DD}"/>
              </a:ext>
            </a:extLst>
          </p:cNvPr>
          <p:cNvSpPr>
            <a:spLocks noGrp="1"/>
          </p:cNvSpPr>
          <p:nvPr>
            <p:ph type="subTitle" idx="1"/>
          </p:nvPr>
        </p:nvSpPr>
        <p:spPr>
          <a:xfrm>
            <a:off x="715466" y="4028606"/>
            <a:ext cx="4805691" cy="838831"/>
          </a:xfrm>
        </p:spPr>
        <p:txBody>
          <a:bodyPr anchor="b">
            <a:normAutofit/>
          </a:bodyPr>
          <a:lstStyle/>
          <a:p>
            <a:pPr algn="l"/>
            <a:r>
              <a:rPr lang="en-US" sz="2000">
                <a:solidFill>
                  <a:schemeClr val="tx2"/>
                </a:solidFill>
              </a:rPr>
              <a:t>Amro Abdelqader</a:t>
            </a:r>
          </a:p>
          <a:p>
            <a:pPr algn="l"/>
            <a:r>
              <a:rPr lang="en-US" sz="2000">
                <a:solidFill>
                  <a:schemeClr val="tx2"/>
                </a:solidFill>
              </a:rPr>
              <a:t>Braa Abu Saif</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blue and black sign&#10;&#10;Description automatically generated">
            <a:extLst>
              <a:ext uri="{FF2B5EF4-FFF2-40B4-BE49-F238E27FC236}">
                <a16:creationId xmlns:a16="http://schemas.microsoft.com/office/drawing/2014/main" id="{2240397A-3AA9-EA85-FF8C-BA51E418D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323" y="2936099"/>
            <a:ext cx="4141760" cy="1667059"/>
          </a:xfrm>
          <a:prstGeom prst="rect">
            <a:avLst/>
          </a:prstGeom>
          <a:ln>
            <a:noFill/>
          </a:ln>
        </p:spPr>
      </p:pic>
    </p:spTree>
    <p:extLst>
      <p:ext uri="{BB962C8B-B14F-4D97-AF65-F5344CB8AC3E}">
        <p14:creationId xmlns:p14="http://schemas.microsoft.com/office/powerpoint/2010/main" val="384090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72EF0-6807-2151-D4EF-3FCC52150479}"/>
              </a:ext>
            </a:extLst>
          </p:cNvPr>
          <p:cNvSpPr>
            <a:spLocks noGrp="1"/>
          </p:cNvSpPr>
          <p:nvPr>
            <p:ph type="title"/>
          </p:nvPr>
        </p:nvSpPr>
        <p:spPr>
          <a:xfrm>
            <a:off x="266700" y="643050"/>
            <a:ext cx="3966463" cy="5571900"/>
          </a:xfrm>
        </p:spPr>
        <p:txBody>
          <a:bodyPr anchor="ctr">
            <a:normAutofit/>
          </a:bodyPr>
          <a:lstStyle/>
          <a:p>
            <a:r>
              <a:rPr lang="en-US" sz="5200" dirty="0"/>
              <a:t>Customers Dashboard</a:t>
            </a:r>
          </a:p>
        </p:txBody>
      </p:sp>
      <p:pic>
        <p:nvPicPr>
          <p:cNvPr id="6" name="Picture 5" descr="A screenshot of a computer&#10;&#10;Description automatically generated">
            <a:extLst>
              <a:ext uri="{FF2B5EF4-FFF2-40B4-BE49-F238E27FC236}">
                <a16:creationId xmlns:a16="http://schemas.microsoft.com/office/drawing/2014/main" id="{45CB4152-6CC4-520C-D402-C72312C0C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848" y="1109339"/>
            <a:ext cx="8188452" cy="4639322"/>
          </a:xfrm>
          <a:prstGeom prst="rect">
            <a:avLst/>
          </a:prstGeom>
        </p:spPr>
      </p:pic>
    </p:spTree>
    <p:extLst>
      <p:ext uri="{BB962C8B-B14F-4D97-AF65-F5344CB8AC3E}">
        <p14:creationId xmlns:p14="http://schemas.microsoft.com/office/powerpoint/2010/main" val="205116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FEA54-4E13-E347-B89B-1A291B766F49}"/>
              </a:ext>
            </a:extLst>
          </p:cNvPr>
          <p:cNvSpPr>
            <a:spLocks noGrp="1"/>
          </p:cNvSpPr>
          <p:nvPr>
            <p:ph type="title"/>
          </p:nvPr>
        </p:nvSpPr>
        <p:spPr>
          <a:xfrm>
            <a:off x="2187363" y="1671569"/>
            <a:ext cx="5801917" cy="2228760"/>
          </a:xfrm>
        </p:spPr>
        <p:txBody>
          <a:bodyPr vert="horz" lIns="91440" tIns="45720" rIns="91440" bIns="45720" rtlCol="0" anchor="b">
            <a:normAutofit/>
          </a:bodyPr>
          <a:lstStyle/>
          <a:p>
            <a:r>
              <a:rPr lang="en-US" sz="4000" kern="1200" dirty="0">
                <a:solidFill>
                  <a:schemeClr val="tx1"/>
                </a:solidFill>
                <a:latin typeface="+mj-lt"/>
                <a:ea typeface="+mj-ea"/>
                <a:cs typeface="+mj-cs"/>
              </a:rPr>
              <a:t>Conclusion</a:t>
            </a:r>
          </a:p>
        </p:txBody>
      </p:sp>
      <p:pic>
        <p:nvPicPr>
          <p:cNvPr id="16" name="Graphic 15" descr="Upward trend">
            <a:extLst>
              <a:ext uri="{FF2B5EF4-FFF2-40B4-BE49-F238E27FC236}">
                <a16:creationId xmlns:a16="http://schemas.microsoft.com/office/drawing/2014/main" id="{95F1A46B-C8DE-7658-06EB-7E8A88E44A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4" name="TextBox 3">
            <a:extLst>
              <a:ext uri="{FF2B5EF4-FFF2-40B4-BE49-F238E27FC236}">
                <a16:creationId xmlns:a16="http://schemas.microsoft.com/office/drawing/2014/main" id="{D9A45CEE-C3F5-C4DF-9526-50E37843B338}"/>
              </a:ext>
            </a:extLst>
          </p:cNvPr>
          <p:cNvSpPr txBox="1"/>
          <p:nvPr/>
        </p:nvSpPr>
        <p:spPr>
          <a:xfrm>
            <a:off x="2187364" y="4072044"/>
            <a:ext cx="5801917" cy="205704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t>The highest year of sales and number of customers is 2018.</a:t>
            </a:r>
          </a:p>
          <a:p>
            <a:pPr marL="285750" indent="-228600">
              <a:lnSpc>
                <a:spcPct val="90000"/>
              </a:lnSpc>
              <a:spcAft>
                <a:spcPts val="600"/>
              </a:spcAft>
              <a:buFont typeface="Arial" panose="020B0604020202020204" pitchFamily="34" charset="0"/>
              <a:buChar char="•"/>
            </a:pPr>
            <a:r>
              <a:rPr lang="en-US" sz="1600" dirty="0"/>
              <a:t>The state with the most customers is AB and the highest sales is SP.</a:t>
            </a:r>
          </a:p>
          <a:p>
            <a:pPr marL="285750" indent="-228600">
              <a:lnSpc>
                <a:spcPct val="90000"/>
              </a:lnSpc>
              <a:spcAft>
                <a:spcPts val="600"/>
              </a:spcAft>
              <a:buFont typeface="Arial" panose="020B0604020202020204" pitchFamily="34" charset="0"/>
              <a:buChar char="•"/>
            </a:pPr>
            <a:r>
              <a:rPr lang="en-US" sz="1600" dirty="0"/>
              <a:t>The highest seller achieved 1314 sales. </a:t>
            </a:r>
          </a:p>
          <a:p>
            <a:pPr marL="285750" indent="-228600">
              <a:lnSpc>
                <a:spcPct val="90000"/>
              </a:lnSpc>
              <a:spcAft>
                <a:spcPts val="600"/>
              </a:spcAft>
              <a:buFont typeface="Arial" panose="020B0604020202020204" pitchFamily="34" charset="0"/>
              <a:buChar char="•"/>
            </a:pPr>
            <a:r>
              <a:rPr lang="en-US" sz="1600" dirty="0"/>
              <a:t>the highest customer bought 21 products.</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p:txBody>
      </p:sp>
      <p:pic>
        <p:nvPicPr>
          <p:cNvPr id="17" name="Graphic 16" descr="Upward trend">
            <a:extLst>
              <a:ext uri="{FF2B5EF4-FFF2-40B4-BE49-F238E27FC236}">
                <a16:creationId xmlns:a16="http://schemas.microsoft.com/office/drawing/2014/main" id="{981476E5-5C08-461D-9F77-22E66F7438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6775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extBox 1">
            <a:extLst>
              <a:ext uri="{FF2B5EF4-FFF2-40B4-BE49-F238E27FC236}">
                <a16:creationId xmlns:a16="http://schemas.microsoft.com/office/drawing/2014/main" id="{EBDD9272-AE48-B7F3-AC41-DA384FFA6F65}"/>
              </a:ext>
            </a:extLst>
          </p:cNvPr>
          <p:cNvSpPr txBox="1"/>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dirty="0">
                <a:solidFill>
                  <a:schemeClr val="tx2"/>
                </a:solidFill>
                <a:latin typeface="+mj-lt"/>
                <a:ea typeface="+mj-ea"/>
                <a:cs typeface="+mj-cs"/>
              </a:rPr>
              <a:t>Thank You</a:t>
            </a:r>
          </a:p>
          <a:p>
            <a:pPr algn="ctr">
              <a:lnSpc>
                <a:spcPct val="90000"/>
              </a:lnSpc>
              <a:spcBef>
                <a:spcPct val="0"/>
              </a:spcBef>
              <a:spcAft>
                <a:spcPts val="600"/>
              </a:spcAft>
            </a:pPr>
            <a:endParaRPr lang="en-US" sz="5200" kern="1200" dirty="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803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61817-9ADB-4C17-F252-6EE77D48C034}"/>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About Dataset</a:t>
            </a:r>
          </a:p>
        </p:txBody>
      </p:sp>
      <p:sp>
        <p:nvSpPr>
          <p:cNvPr id="3" name="TextBox 2">
            <a:extLst>
              <a:ext uri="{FF2B5EF4-FFF2-40B4-BE49-F238E27FC236}">
                <a16:creationId xmlns:a16="http://schemas.microsoft.com/office/drawing/2014/main" id="{F9D32250-48C1-7184-7330-6318235F303E}"/>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Data is for </a:t>
            </a:r>
            <a:r>
              <a:rPr lang="en-US" dirty="0" err="1">
                <a:solidFill>
                  <a:schemeClr val="tx2"/>
                </a:solidFill>
              </a:rPr>
              <a:t>Olist</a:t>
            </a:r>
            <a:r>
              <a:rPr lang="en-US" dirty="0">
                <a:solidFill>
                  <a:schemeClr val="tx2"/>
                </a:solidFill>
              </a:rPr>
              <a:t> Brazilian E-Commerce company.</a:t>
            </a:r>
          </a:p>
          <a:p>
            <a:pPr marL="285750" indent="-228600">
              <a:lnSpc>
                <a:spcPct val="90000"/>
              </a:lnSpc>
              <a:spcAft>
                <a:spcPts val="600"/>
              </a:spcAft>
              <a:buFont typeface="Arial" panose="020B0604020202020204" pitchFamily="34" charset="0"/>
              <a:buChar char="•"/>
            </a:pPr>
            <a:r>
              <a:rPr lang="en-US" dirty="0">
                <a:solidFill>
                  <a:schemeClr val="tx2"/>
                </a:solidFill>
              </a:rPr>
              <a:t>Data were collected from 2015 to 2016.</a:t>
            </a:r>
          </a:p>
        </p:txBody>
      </p:sp>
      <p:grpSp>
        <p:nvGrpSpPr>
          <p:cNvPr id="21" name="Group 2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21">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Register">
            <a:extLst>
              <a:ext uri="{FF2B5EF4-FFF2-40B4-BE49-F238E27FC236}">
                <a16:creationId xmlns:a16="http://schemas.microsoft.com/office/drawing/2014/main" id="{C9E0E50D-9B9E-1298-1986-1FF83973E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3247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28FE6-10B4-CB0C-B5CC-2DD1EA42015A}"/>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Analysis Objectives</a:t>
            </a:r>
          </a:p>
        </p:txBody>
      </p:sp>
      <p:sp>
        <p:nvSpPr>
          <p:cNvPr id="4" name="TextBox 3">
            <a:extLst>
              <a:ext uri="{FF2B5EF4-FFF2-40B4-BE49-F238E27FC236}">
                <a16:creationId xmlns:a16="http://schemas.microsoft.com/office/drawing/2014/main" id="{C1C7E856-97DA-0391-BA18-5C527C2356E2}"/>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0" i="0" dirty="0">
                <a:solidFill>
                  <a:schemeClr val="tx2"/>
                </a:solidFill>
                <a:effectLst/>
              </a:rPr>
              <a:t>Provide analysis of sales and sellers.</a:t>
            </a:r>
          </a:p>
          <a:p>
            <a:pPr marL="285750" indent="-228600">
              <a:lnSpc>
                <a:spcPct val="90000"/>
              </a:lnSpc>
              <a:spcAft>
                <a:spcPts val="600"/>
              </a:spcAft>
              <a:buFont typeface="Arial" panose="020B0604020202020204" pitchFamily="34" charset="0"/>
              <a:buChar char="•"/>
            </a:pPr>
            <a:r>
              <a:rPr lang="en-US" dirty="0">
                <a:solidFill>
                  <a:schemeClr val="tx2"/>
                </a:solidFill>
              </a:rPr>
              <a:t>Provide analysis of your highest purchasing customers.</a:t>
            </a:r>
          </a:p>
          <a:p>
            <a:pPr marL="285750" indent="-228600">
              <a:lnSpc>
                <a:spcPct val="90000"/>
              </a:lnSpc>
              <a:spcAft>
                <a:spcPts val="600"/>
              </a:spcAft>
              <a:buFont typeface="Arial" panose="020B0604020202020204" pitchFamily="34" charset="0"/>
              <a:buChar char="•"/>
            </a:pPr>
            <a:r>
              <a:rPr lang="en-US" dirty="0">
                <a:solidFill>
                  <a:schemeClr val="tx2"/>
                </a:solidFill>
              </a:rPr>
              <a:t>Provide analysis of products and prices.</a:t>
            </a:r>
          </a:p>
        </p:txBody>
      </p:sp>
      <p:grpSp>
        <p:nvGrpSpPr>
          <p:cNvPr id="15" name="Group 1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6" name="Freeform: Shape 1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CRM Customer Insights App">
            <a:extLst>
              <a:ext uri="{FF2B5EF4-FFF2-40B4-BE49-F238E27FC236}">
                <a16:creationId xmlns:a16="http://schemas.microsoft.com/office/drawing/2014/main" id="{B08CFD3C-E7B4-D5A2-B892-E5906C9305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96950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6" name="Freeform: Shape 25">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FCEA136-D0A1-C23E-4828-E4F3EE910822}"/>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Data Modeling (Snowflake Schema)</a:t>
            </a:r>
          </a:p>
        </p:txBody>
      </p:sp>
      <p:pic>
        <p:nvPicPr>
          <p:cNvPr id="6" name="Picture 5" descr="A screenshot of a computer&#10;&#10;Description automatically generated">
            <a:extLst>
              <a:ext uri="{FF2B5EF4-FFF2-40B4-BE49-F238E27FC236}">
                <a16:creationId xmlns:a16="http://schemas.microsoft.com/office/drawing/2014/main" id="{7DB71F58-72A9-14E9-93D9-04EB6D47F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812" y="974360"/>
            <a:ext cx="6976187" cy="4676931"/>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408140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66F5C-1FA2-AAEC-EBA0-0174F8BEE684}"/>
              </a:ext>
            </a:extLst>
          </p:cNvPr>
          <p:cNvSpPr>
            <a:spLocks noGrp="1"/>
          </p:cNvSpPr>
          <p:nvPr>
            <p:ph type="title"/>
          </p:nvPr>
        </p:nvSpPr>
        <p:spPr>
          <a:xfrm>
            <a:off x="2187363" y="1671569"/>
            <a:ext cx="5801917" cy="2228760"/>
          </a:xfrm>
        </p:spPr>
        <p:txBody>
          <a:bodyPr vert="horz" lIns="91440" tIns="45720" rIns="91440" bIns="45720" rtlCol="0" anchor="b">
            <a:normAutofit/>
          </a:bodyPr>
          <a:lstStyle/>
          <a:p>
            <a:r>
              <a:rPr lang="en-US" sz="4000" kern="1200" dirty="0">
                <a:solidFill>
                  <a:schemeClr val="tx1"/>
                </a:solidFill>
                <a:latin typeface="+mj-lt"/>
                <a:ea typeface="+mj-ea"/>
                <a:cs typeface="+mj-cs"/>
              </a:rPr>
              <a:t>Transformation</a:t>
            </a:r>
          </a:p>
        </p:txBody>
      </p:sp>
      <p:pic>
        <p:nvPicPr>
          <p:cNvPr id="7" name="Graphic 6" descr="Employee Badge">
            <a:extLst>
              <a:ext uri="{FF2B5EF4-FFF2-40B4-BE49-F238E27FC236}">
                <a16:creationId xmlns:a16="http://schemas.microsoft.com/office/drawing/2014/main" id="{69E4F40E-1128-E3D3-E76D-9B195252EE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TextBox 2">
            <a:extLst>
              <a:ext uri="{FF2B5EF4-FFF2-40B4-BE49-F238E27FC236}">
                <a16:creationId xmlns:a16="http://schemas.microsoft.com/office/drawing/2014/main" id="{C7C2022C-D725-1881-E893-FF97C06A4327}"/>
              </a:ext>
            </a:extLst>
          </p:cNvPr>
          <p:cNvSpPr txBox="1"/>
          <p:nvPr/>
        </p:nvSpPr>
        <p:spPr>
          <a:xfrm>
            <a:off x="2187364" y="4072044"/>
            <a:ext cx="5801917" cy="205704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There were products with no name or ID and they made up 3% of the data in the products table. We removed them.</a:t>
            </a:r>
          </a:p>
          <a:p>
            <a:pPr marL="285750" indent="-228600">
              <a:lnSpc>
                <a:spcPct val="90000"/>
              </a:lnSpc>
              <a:spcAft>
                <a:spcPts val="600"/>
              </a:spcAft>
              <a:buFont typeface="Arial" panose="020B0604020202020204" pitchFamily="34" charset="0"/>
              <a:buChar char="•"/>
            </a:pPr>
            <a:r>
              <a:rPr lang="en-US" sz="1400" dirty="0"/>
              <a:t>Cancelled orders do not have a delivery date and represent 1% of the data we have left.</a:t>
            </a:r>
          </a:p>
          <a:p>
            <a:pPr marL="285750" indent="-228600">
              <a:lnSpc>
                <a:spcPct val="90000"/>
              </a:lnSpc>
              <a:spcAft>
                <a:spcPts val="600"/>
              </a:spcAft>
              <a:buFont typeface="Arial" panose="020B0604020202020204" pitchFamily="34" charset="0"/>
              <a:buChar char="•"/>
            </a:pPr>
            <a:r>
              <a:rPr lang="en-US" sz="1400" dirty="0"/>
              <a:t>There are some columns with date and time type that we converted to date type.</a:t>
            </a:r>
          </a:p>
          <a:p>
            <a:pPr marL="285750" indent="-228600">
              <a:lnSpc>
                <a:spcPct val="90000"/>
              </a:lnSpc>
              <a:spcAft>
                <a:spcPts val="600"/>
              </a:spcAft>
              <a:buFont typeface="Arial" panose="020B0604020202020204" pitchFamily="34" charset="0"/>
              <a:buChar char="•"/>
            </a:pPr>
            <a:r>
              <a:rPr lang="en-US" sz="1400" dirty="0"/>
              <a:t>There are some useless Zip code columns that we have removed.</a:t>
            </a:r>
          </a:p>
        </p:txBody>
      </p:sp>
      <p:pic>
        <p:nvPicPr>
          <p:cNvPr id="9" name="Graphic 8" descr="Employee Badge">
            <a:extLst>
              <a:ext uri="{FF2B5EF4-FFF2-40B4-BE49-F238E27FC236}">
                <a16:creationId xmlns:a16="http://schemas.microsoft.com/office/drawing/2014/main" id="{0BC3C4DA-DB26-453C-92F9-F03E589F2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2769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074FC-FDF5-93F7-E0C2-36C0AA85C70B}"/>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DAX</a:t>
            </a:r>
          </a:p>
        </p:txBody>
      </p:sp>
      <p:pic>
        <p:nvPicPr>
          <p:cNvPr id="7" name="Graphic 6" descr="Box trolley">
            <a:extLst>
              <a:ext uri="{FF2B5EF4-FFF2-40B4-BE49-F238E27FC236}">
                <a16:creationId xmlns:a16="http://schemas.microsoft.com/office/drawing/2014/main" id="{9CBF4436-24A7-F226-95CB-262B48B572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Box 2">
            <a:extLst>
              <a:ext uri="{FF2B5EF4-FFF2-40B4-BE49-F238E27FC236}">
                <a16:creationId xmlns:a16="http://schemas.microsoft.com/office/drawing/2014/main" id="{D7C47383-F455-DFC0-4CA6-2E69209716FC}"/>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We calculated a new column called item value which is the sum of price and </a:t>
            </a:r>
            <a:r>
              <a:rPr lang="en-US" dirty="0" err="1">
                <a:solidFill>
                  <a:schemeClr val="tx2"/>
                </a:solidFill>
              </a:rPr>
              <a:t>freight_value</a:t>
            </a:r>
            <a:r>
              <a:rPr lang="en-US" dirty="0">
                <a:solidFill>
                  <a:schemeClr val="tx2"/>
                </a:solidFill>
              </a:rPr>
              <a:t> in the order item table.</a:t>
            </a:r>
          </a:p>
          <a:p>
            <a:pPr marL="285750" indent="-228600">
              <a:lnSpc>
                <a:spcPct val="90000"/>
              </a:lnSpc>
              <a:spcAft>
                <a:spcPts val="600"/>
              </a:spcAft>
              <a:buFont typeface="Arial" panose="020B0604020202020204" pitchFamily="34" charset="0"/>
              <a:buChar char="•"/>
            </a:pPr>
            <a:r>
              <a:rPr lang="en-US" dirty="0">
                <a:solidFill>
                  <a:schemeClr val="tx2"/>
                </a:solidFill>
              </a:rPr>
              <a:t>We created a new column called delivery which is the number of days it will take for the order to arrive from the date the order is accepted until the date the order arrives using DATEDIFF.</a:t>
            </a:r>
          </a:p>
          <a:p>
            <a:pPr marL="285750" indent="-228600">
              <a:lnSpc>
                <a:spcPct val="90000"/>
              </a:lnSpc>
              <a:spcAft>
                <a:spcPts val="600"/>
              </a:spcAft>
              <a:buFont typeface="Arial" panose="020B0604020202020204" pitchFamily="34" charset="0"/>
              <a:buChar char="•"/>
            </a:pPr>
            <a:r>
              <a:rPr lang="en-US" dirty="0">
                <a:solidFill>
                  <a:schemeClr val="tx2"/>
                </a:solidFill>
              </a:rPr>
              <a:t>We created new dimensions such as number of customers, number of sales and number of sellers.</a:t>
            </a:r>
          </a:p>
          <a:p>
            <a:pPr marL="285750"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345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256C5-06C2-3FE1-9387-A5EC737F433D}"/>
              </a:ext>
            </a:extLst>
          </p:cNvPr>
          <p:cNvSpPr>
            <a:spLocks noGrp="1"/>
          </p:cNvSpPr>
          <p:nvPr>
            <p:ph type="title"/>
          </p:nvPr>
        </p:nvSpPr>
        <p:spPr>
          <a:xfrm>
            <a:off x="177269" y="173193"/>
            <a:ext cx="9829800" cy="1325880"/>
          </a:xfrm>
        </p:spPr>
        <p:txBody>
          <a:bodyPr vert="horz" lIns="91440" tIns="45720" rIns="91440" bIns="45720" rtlCol="0" anchor="b">
            <a:normAutofit/>
          </a:bodyPr>
          <a:lstStyle/>
          <a:p>
            <a:r>
              <a:rPr lang="en-US" sz="3600" kern="1200" dirty="0">
                <a:solidFill>
                  <a:schemeClr val="tx2"/>
                </a:solidFill>
                <a:latin typeface="+mj-lt"/>
                <a:ea typeface="+mj-ea"/>
                <a:cs typeface="+mj-cs"/>
              </a:rPr>
              <a:t>Sales Dashboard</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C37A0C88-4474-0A1C-DAF8-E777662D2253}"/>
              </a:ext>
            </a:extLst>
          </p:cNvPr>
          <p:cNvSpPr txBox="1"/>
          <p:nvPr/>
        </p:nvSpPr>
        <p:spPr>
          <a:xfrm>
            <a:off x="123299" y="2131301"/>
            <a:ext cx="3915301"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solidFill>
                  <a:schemeClr val="tx2"/>
                </a:solidFill>
              </a:rPr>
              <a:t>Top seller with 1314 sales and average price of 103</a:t>
            </a:r>
          </a:p>
          <a:p>
            <a:pPr marL="285750" indent="-228600">
              <a:lnSpc>
                <a:spcPct val="90000"/>
              </a:lnSpc>
              <a:spcAft>
                <a:spcPts val="600"/>
              </a:spcAft>
              <a:buFont typeface="Arial" panose="020B0604020202020204" pitchFamily="34" charset="0"/>
              <a:buChar char="•"/>
            </a:pPr>
            <a:r>
              <a:rPr lang="en-US" sz="1400" dirty="0">
                <a:solidFill>
                  <a:schemeClr val="tx2"/>
                </a:solidFill>
              </a:rPr>
              <a:t>The highest selling product category is </a:t>
            </a:r>
            <a:r>
              <a:rPr lang="en-US" sz="1400" dirty="0" err="1">
                <a:solidFill>
                  <a:schemeClr val="tx2"/>
                </a:solidFill>
              </a:rPr>
              <a:t>cama</a:t>
            </a:r>
            <a:r>
              <a:rPr lang="en-US" sz="1400" dirty="0">
                <a:solidFill>
                  <a:schemeClr val="tx2"/>
                </a:solidFill>
              </a:rPr>
              <a:t> mesa </a:t>
            </a:r>
            <a:r>
              <a:rPr lang="en-US" sz="1400" dirty="0" err="1">
                <a:solidFill>
                  <a:schemeClr val="tx2"/>
                </a:solidFill>
              </a:rPr>
              <a:t>banho</a:t>
            </a:r>
            <a:r>
              <a:rPr lang="en-US" sz="1400" dirty="0">
                <a:solidFill>
                  <a:schemeClr val="tx2"/>
                </a:solidFill>
              </a:rPr>
              <a:t> with 9417 sales.</a:t>
            </a:r>
          </a:p>
          <a:p>
            <a:pPr marL="285750" indent="-228600">
              <a:lnSpc>
                <a:spcPct val="90000"/>
              </a:lnSpc>
              <a:spcAft>
                <a:spcPts val="600"/>
              </a:spcAft>
              <a:buFont typeface="Arial" panose="020B0604020202020204" pitchFamily="34" charset="0"/>
              <a:buChar char="•"/>
            </a:pPr>
            <a:r>
              <a:rPr lang="en-US" sz="1400" dirty="0">
                <a:solidFill>
                  <a:schemeClr val="tx2"/>
                </a:solidFill>
              </a:rPr>
              <a:t>The highest product category by number of sellers is </a:t>
            </a:r>
            <a:r>
              <a:rPr lang="en-US" sz="1400" dirty="0" err="1">
                <a:solidFill>
                  <a:schemeClr val="tx2"/>
                </a:solidFill>
              </a:rPr>
              <a:t>beleza</a:t>
            </a:r>
            <a:r>
              <a:rPr lang="en-US" sz="1400" dirty="0">
                <a:solidFill>
                  <a:schemeClr val="tx2"/>
                </a:solidFill>
              </a:rPr>
              <a:t> </a:t>
            </a:r>
            <a:r>
              <a:rPr lang="en-US" sz="1400" dirty="0" err="1">
                <a:solidFill>
                  <a:schemeClr val="tx2"/>
                </a:solidFill>
              </a:rPr>
              <a:t>saude</a:t>
            </a:r>
            <a:r>
              <a:rPr lang="en-US" sz="1400" dirty="0">
                <a:solidFill>
                  <a:schemeClr val="tx2"/>
                </a:solidFill>
              </a:rPr>
              <a:t> with 492 sellers.</a:t>
            </a:r>
          </a:p>
          <a:p>
            <a:pPr marL="285750" indent="-228600">
              <a:lnSpc>
                <a:spcPct val="90000"/>
              </a:lnSpc>
              <a:spcAft>
                <a:spcPts val="600"/>
              </a:spcAft>
              <a:buFont typeface="Arial" panose="020B0604020202020204" pitchFamily="34" charset="0"/>
              <a:buChar char="•"/>
            </a:pPr>
            <a:r>
              <a:rPr lang="en-US" sz="1400" dirty="0">
                <a:solidFill>
                  <a:schemeClr val="tx2"/>
                </a:solidFill>
              </a:rPr>
              <a:t>The highest number of products for a seller is 399.</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screenshot of a computer&#10;&#10;Description automatically generated">
            <a:extLst>
              <a:ext uri="{FF2B5EF4-FFF2-40B4-BE49-F238E27FC236}">
                <a16:creationId xmlns:a16="http://schemas.microsoft.com/office/drawing/2014/main" id="{13591CED-25F3-A467-07D7-0BF89FDE2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161" y="1003383"/>
            <a:ext cx="8149540" cy="4320262"/>
          </a:xfrm>
          <a:prstGeom prst="rect">
            <a:avLst/>
          </a:prstGeom>
        </p:spPr>
      </p:pic>
    </p:spTree>
    <p:extLst>
      <p:ext uri="{BB962C8B-B14F-4D97-AF65-F5344CB8AC3E}">
        <p14:creationId xmlns:p14="http://schemas.microsoft.com/office/powerpoint/2010/main" val="53628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2BF436-E9F5-4119-9E7F-21819B0ADFC8}"/>
              </a:ext>
            </a:extLst>
          </p:cNvPr>
          <p:cNvSpPr>
            <a:spLocks noGrp="1"/>
          </p:cNvSpPr>
          <p:nvPr>
            <p:ph type="title"/>
          </p:nvPr>
        </p:nvSpPr>
        <p:spPr>
          <a:xfrm>
            <a:off x="836675" y="5154942"/>
            <a:ext cx="10515600" cy="942664"/>
          </a:xfrm>
        </p:spPr>
        <p:txBody>
          <a:bodyPr>
            <a:normAutofit/>
          </a:bodyPr>
          <a:lstStyle/>
          <a:p>
            <a:pPr algn="ctr"/>
            <a:r>
              <a:rPr lang="en-US" sz="5200" kern="1200" dirty="0">
                <a:latin typeface="+mj-lt"/>
                <a:ea typeface="+mj-ea"/>
                <a:cs typeface="+mj-cs"/>
              </a:rPr>
              <a:t>Sales Dashboard ( Filtered)</a:t>
            </a:r>
            <a:endParaRPr lang="en-US" sz="5200" dirty="0"/>
          </a:p>
        </p:txBody>
      </p:sp>
      <p:pic>
        <p:nvPicPr>
          <p:cNvPr id="4" name="Picture 3" descr="A screenshot of a computer&#10;&#10;Description automatically generated">
            <a:extLst>
              <a:ext uri="{FF2B5EF4-FFF2-40B4-BE49-F238E27FC236}">
                <a16:creationId xmlns:a16="http://schemas.microsoft.com/office/drawing/2014/main" id="{CD73D6DF-E2AD-27AB-11C2-801314E81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62" y="364453"/>
            <a:ext cx="8455226" cy="4629236"/>
          </a:xfrm>
          <a:prstGeom prst="rect">
            <a:avLst/>
          </a:prstGeom>
        </p:spPr>
      </p:pic>
    </p:spTree>
    <p:extLst>
      <p:ext uri="{BB962C8B-B14F-4D97-AF65-F5344CB8AC3E}">
        <p14:creationId xmlns:p14="http://schemas.microsoft.com/office/powerpoint/2010/main" val="262644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004A1-E962-A648-66B1-6250A3712B9D}"/>
              </a:ext>
            </a:extLst>
          </p:cNvPr>
          <p:cNvSpPr>
            <a:spLocks noGrp="1"/>
          </p:cNvSpPr>
          <p:nvPr>
            <p:ph type="title"/>
          </p:nvPr>
        </p:nvSpPr>
        <p:spPr>
          <a:xfrm>
            <a:off x="1090676" y="288646"/>
            <a:ext cx="9829800" cy="1325880"/>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Sales Map</a:t>
            </a:r>
          </a:p>
        </p:txBody>
      </p:sp>
      <p:grpSp>
        <p:nvGrpSpPr>
          <p:cNvPr id="21" name="Group 20">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22" name="Freeform: Shape 21">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shot of a computer&#10;&#10;Description automatically generated">
            <a:extLst>
              <a:ext uri="{FF2B5EF4-FFF2-40B4-BE49-F238E27FC236}">
                <a16:creationId xmlns:a16="http://schemas.microsoft.com/office/drawing/2014/main" id="{D79FDAFF-BC3A-53F2-35F0-C878BA220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2082800"/>
            <a:ext cx="6475387" cy="3490771"/>
          </a:xfrm>
          <a:prstGeom prst="rect">
            <a:avLst/>
          </a:prstGeom>
        </p:spPr>
      </p:pic>
      <p:sp>
        <p:nvSpPr>
          <p:cNvPr id="5" name="TextBox 4">
            <a:extLst>
              <a:ext uri="{FF2B5EF4-FFF2-40B4-BE49-F238E27FC236}">
                <a16:creationId xmlns:a16="http://schemas.microsoft.com/office/drawing/2014/main" id="{01F2F6F8-D970-24A7-3BE3-DD484F85A549}"/>
              </a:ext>
            </a:extLst>
          </p:cNvPr>
          <p:cNvSpPr txBox="1"/>
          <p:nvPr/>
        </p:nvSpPr>
        <p:spPr>
          <a:xfrm>
            <a:off x="6756906" y="2131792"/>
            <a:ext cx="5029200"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Used tooltips , integrate sales Map with Sales Dashboard </a:t>
            </a:r>
          </a:p>
          <a:p>
            <a:pPr marL="285750" indent="-228600">
              <a:lnSpc>
                <a:spcPct val="90000"/>
              </a:lnSpc>
              <a:spcAft>
                <a:spcPts val="600"/>
              </a:spcAft>
              <a:buFont typeface="Arial" panose="020B0604020202020204" pitchFamily="34" charset="0"/>
              <a:buChar char="•"/>
            </a:pPr>
            <a:r>
              <a:rPr lang="en-US" dirty="0">
                <a:solidFill>
                  <a:schemeClr val="tx2"/>
                </a:solidFill>
              </a:rPr>
              <a:t>The highest state in terms of sales is SP and the lowest is AC.</a:t>
            </a:r>
          </a:p>
        </p:txBody>
      </p:sp>
      <p:grpSp>
        <p:nvGrpSpPr>
          <p:cNvPr id="27" name="Group 26">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8" name="Freeform: Shape 27">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711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339</Words>
  <Application>Microsoft Office PowerPoint</Application>
  <PresentationFormat>Widescreen</PresentationFormat>
  <Paragraphs>37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Olist Company Analysis</vt:lpstr>
      <vt:lpstr>About Dataset</vt:lpstr>
      <vt:lpstr>Analysis Objectives</vt:lpstr>
      <vt:lpstr>Data Modeling (Snowflake Schema)</vt:lpstr>
      <vt:lpstr>Transformation</vt:lpstr>
      <vt:lpstr>DAX</vt:lpstr>
      <vt:lpstr>Sales Dashboard</vt:lpstr>
      <vt:lpstr>Sales Dashboard ( Filtered)</vt:lpstr>
      <vt:lpstr>Sales Map</vt:lpstr>
      <vt:lpstr>Customers 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عمرو محمد مصطفى عبد القادر</dc:creator>
  <cp:lastModifiedBy>عمرو محمد مصطفى عبد القادر</cp:lastModifiedBy>
  <cp:revision>13</cp:revision>
  <dcterms:created xsi:type="dcterms:W3CDTF">2025-01-05T10:34:11Z</dcterms:created>
  <dcterms:modified xsi:type="dcterms:W3CDTF">2025-01-05T12:58:37Z</dcterms:modified>
</cp:coreProperties>
</file>