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267" r:id="rId2"/>
    <p:sldId id="271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90" r:id="rId12"/>
    <p:sldId id="286" r:id="rId13"/>
    <p:sldId id="287" r:id="rId14"/>
    <p:sldId id="291" r:id="rId15"/>
    <p:sldId id="272" r:id="rId16"/>
    <p:sldId id="288" r:id="rId17"/>
    <p:sldId id="289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Ahmed Saker 2O14" initials="DS2" lastIdx="1" clrIdx="0">
    <p:extLst>
      <p:ext uri="{19B8F6BF-5375-455C-9EA6-DF929625EA0E}">
        <p15:presenceInfo xmlns:p15="http://schemas.microsoft.com/office/powerpoint/2012/main" userId="DR.Ahmed Saker 2O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4106" autoAdjust="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7/20/2023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7/20/2023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impute function make the null value of key using the mode value and fill it with the number (8 and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impute function make the null value of key using the mode value and fill it with the number (8 and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6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F042A8-43C1-4815-A5CF-02210446322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C492F79-E292-F427-5FE5-87E6673A70F9}"/>
              </a:ext>
            </a:extLst>
          </p:cNvPr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93F4694-1210-003D-9C6F-6F1D3A089D57}"/>
              </a:ext>
            </a:extLst>
          </p:cNvPr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542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07358C5-4A3F-C457-363B-A808073D310C}"/>
              </a:ext>
            </a:extLst>
          </p:cNvPr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627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09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4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tx1"/>
                </a:solidFill>
              </a:rPr>
              <a:t>SHAI MUSIC GENRE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30A728A-442C-C729-A8A2-F06B0991D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FB83-0EF2-38FC-57CC-84216BE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C5AC0B-F063-9170-6947-40CD38525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87848"/>
              </p:ext>
            </p:extLst>
          </p:nvPr>
        </p:nvGraphicFramePr>
        <p:xfrm>
          <a:off x="1480040" y="2533762"/>
          <a:ext cx="9144000" cy="1790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7571">
                  <a:extLst>
                    <a:ext uri="{9D8B030D-6E8A-4147-A177-3AD203B41FA5}">
                      <a16:colId xmlns:a16="http://schemas.microsoft.com/office/drawing/2014/main" val="42765472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916216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93019320"/>
                    </a:ext>
                  </a:extLst>
                </a:gridCol>
                <a:gridCol w="1733429">
                  <a:extLst>
                    <a:ext uri="{9D8B030D-6E8A-4147-A177-3AD203B41FA5}">
                      <a16:colId xmlns:a16="http://schemas.microsoft.com/office/drawing/2014/main" val="16950130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01272026"/>
                    </a:ext>
                  </a:extLst>
                </a:gridCol>
              </a:tblGrid>
              <a:tr h="30676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6924"/>
                  </a:ext>
                </a:extLst>
              </a:tr>
              <a:tr h="306761">
                <a:tc>
                  <a:txBody>
                    <a:bodyPr/>
                    <a:lstStyle/>
                    <a:p>
                      <a:r>
                        <a:rPr lang="en-US" dirty="0" err="1"/>
                        <a:t>SGDClassifier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0.58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0.51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0.42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613335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OneVsOneClassifier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16294"/>
                  </a:ext>
                </a:extLst>
              </a:tr>
              <a:tr h="529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66564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49CBE0E-FDF1-C7E0-C309-0BE85B7EBF9D}"/>
              </a:ext>
            </a:extLst>
          </p:cNvPr>
          <p:cNvSpPr txBox="1">
            <a:spLocks/>
          </p:cNvSpPr>
          <p:nvPr/>
        </p:nvSpPr>
        <p:spPr bwMode="white">
          <a:xfrm>
            <a:off x="1480040" y="4404092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Voting Classifier Score: 45% </a:t>
            </a:r>
          </a:p>
        </p:txBody>
      </p:sp>
    </p:spTree>
    <p:extLst>
      <p:ext uri="{BB962C8B-B14F-4D97-AF65-F5344CB8AC3E}">
        <p14:creationId xmlns:p14="http://schemas.microsoft.com/office/powerpoint/2010/main" val="1337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FB83-0EF2-38FC-57CC-84216BE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E0E-FDF1-C7E0-C309-0BE85B7EBF9D}"/>
              </a:ext>
            </a:extLst>
          </p:cNvPr>
          <p:cNvSpPr txBox="1">
            <a:spLocks/>
          </p:cNvSpPr>
          <p:nvPr/>
        </p:nvSpPr>
        <p:spPr bwMode="white">
          <a:xfrm>
            <a:off x="1643492" y="1422483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/>
                </a:solidFill>
              </a:rPr>
              <a:t>Bagging Classifier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C0394F-5351-0B55-3164-D1289106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1" y="3124200"/>
            <a:ext cx="11026743" cy="2734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F82615B-CA5F-8E7E-F360-93A29888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286439"/>
              </p:ext>
            </p:extLst>
          </p:nvPr>
        </p:nvGraphicFramePr>
        <p:xfrm>
          <a:off x="1643492" y="3124200"/>
          <a:ext cx="8881572" cy="1326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2586">
                  <a:extLst>
                    <a:ext uri="{9D8B030D-6E8A-4147-A177-3AD203B41FA5}">
                      <a16:colId xmlns:a16="http://schemas.microsoft.com/office/drawing/2014/main" val="4276547216"/>
                    </a:ext>
                  </a:extLst>
                </a:gridCol>
                <a:gridCol w="5278986">
                  <a:extLst>
                    <a:ext uri="{9D8B030D-6E8A-4147-A177-3AD203B41FA5}">
                      <a16:colId xmlns:a16="http://schemas.microsoft.com/office/drawing/2014/main" val="801272026"/>
                    </a:ext>
                  </a:extLst>
                </a:gridCol>
              </a:tblGrid>
              <a:tr h="34012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6924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613335"/>
                  </a:ext>
                </a:extLst>
              </a:tr>
              <a:tr h="59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1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03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FB83-0EF2-38FC-57CC-84216BE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C5AC0B-F063-9170-6947-40CD38525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25562"/>
              </p:ext>
            </p:extLst>
          </p:nvPr>
        </p:nvGraphicFramePr>
        <p:xfrm>
          <a:off x="1643492" y="3111426"/>
          <a:ext cx="8881572" cy="2311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2586">
                  <a:extLst>
                    <a:ext uri="{9D8B030D-6E8A-4147-A177-3AD203B41FA5}">
                      <a16:colId xmlns:a16="http://schemas.microsoft.com/office/drawing/2014/main" val="4276547216"/>
                    </a:ext>
                  </a:extLst>
                </a:gridCol>
                <a:gridCol w="5278986">
                  <a:extLst>
                    <a:ext uri="{9D8B030D-6E8A-4147-A177-3AD203B41FA5}">
                      <a16:colId xmlns:a16="http://schemas.microsoft.com/office/drawing/2014/main" val="801272026"/>
                    </a:ext>
                  </a:extLst>
                </a:gridCol>
              </a:tblGrid>
              <a:tr h="34012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236924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613335"/>
                  </a:ext>
                </a:extLst>
              </a:tr>
              <a:tr h="59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716294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0.539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66564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CatBoostClassifier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74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49CBE0E-FDF1-C7E0-C309-0BE85B7EBF9D}"/>
              </a:ext>
            </a:extLst>
          </p:cNvPr>
          <p:cNvSpPr txBox="1">
            <a:spLocks/>
          </p:cNvSpPr>
          <p:nvPr/>
        </p:nvSpPr>
        <p:spPr bwMode="white">
          <a:xfrm>
            <a:off x="1643492" y="1422483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/>
                </a:solidFill>
              </a:rPr>
              <a:t>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41573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FB83-0EF2-38FC-57CC-84216BE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3CED6-F8ED-6729-418C-40CEA678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hyperparameter tuning for XGB model:</a:t>
            </a:r>
          </a:p>
          <a:p>
            <a:r>
              <a:rPr lang="en-US" sz="2000" dirty="0"/>
              <a:t>The best score across ALL searched params: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0.547</a:t>
            </a:r>
            <a:r>
              <a:rPr lang="en-US" sz="2000" dirty="0"/>
              <a:t>4992989216962</a:t>
            </a:r>
          </a:p>
          <a:p>
            <a:endParaRPr lang="en-US" sz="2000" dirty="0"/>
          </a:p>
          <a:p>
            <a:r>
              <a:rPr lang="en-US" sz="2000" dirty="0"/>
              <a:t> The best parameters across ALL searched params:</a:t>
            </a:r>
          </a:p>
          <a:p>
            <a:r>
              <a:rPr lang="en-US" sz="2000" dirty="0"/>
              <a:t> {'subsample': 0.8, '</a:t>
            </a:r>
            <a:r>
              <a:rPr lang="en-US" sz="2000" dirty="0" err="1"/>
              <a:t>n_estimators</a:t>
            </a:r>
            <a:r>
              <a:rPr lang="en-US" sz="2000" dirty="0"/>
              <a:t>': 200, '</a:t>
            </a:r>
            <a:r>
              <a:rPr lang="en-US" sz="2000" dirty="0" err="1"/>
              <a:t>max_depth</a:t>
            </a:r>
            <a:r>
              <a:rPr lang="en-US" sz="2000" dirty="0"/>
              <a:t>': 4, '</a:t>
            </a:r>
            <a:r>
              <a:rPr lang="en-US" sz="2000" dirty="0" err="1"/>
              <a:t>learning_rate</a:t>
            </a:r>
            <a:r>
              <a:rPr lang="en-US" sz="2000" dirty="0"/>
              <a:t>': 0.1, 'gamma': 0, '</a:t>
            </a:r>
            <a:r>
              <a:rPr lang="en-US" sz="2000" dirty="0" err="1"/>
              <a:t>colsample_bytree</a:t>
            </a:r>
            <a:r>
              <a:rPr lang="en-US" sz="2000" dirty="0"/>
              <a:t>': 1.0}</a:t>
            </a:r>
          </a:p>
        </p:txBody>
      </p:sp>
    </p:spTree>
    <p:extLst>
      <p:ext uri="{BB962C8B-B14F-4D97-AF65-F5344CB8AC3E}">
        <p14:creationId xmlns:p14="http://schemas.microsoft.com/office/powerpoint/2010/main" val="25257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FB83-0EF2-38FC-57CC-84216BE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3CED6-F8ED-6729-418C-40CEA678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hyperparameter tuning for </a:t>
            </a:r>
            <a:r>
              <a:rPr lang="en-US" sz="3600" dirty="0" err="1"/>
              <a:t>CatBoost</a:t>
            </a:r>
            <a:r>
              <a:rPr lang="en-US" sz="3600" dirty="0"/>
              <a:t> model:</a:t>
            </a:r>
          </a:p>
          <a:p>
            <a:r>
              <a:rPr lang="en-US" sz="2000" dirty="0"/>
              <a:t>The best score across ALL searched params: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	</a:t>
            </a:r>
            <a:r>
              <a:rPr lang="en-US" sz="2000" dirty="0">
                <a:solidFill>
                  <a:srgbClr val="FF0000"/>
                </a:solidFill>
              </a:rPr>
              <a:t>0.658</a:t>
            </a:r>
          </a:p>
          <a:p>
            <a:r>
              <a:rPr lang="en-US" sz="2000" dirty="0"/>
              <a:t>The best parameters across ALL searched params: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{'</a:t>
            </a:r>
            <a:r>
              <a:rPr lang="en-US" sz="2000" dirty="0" err="1"/>
              <a:t>n_estimators</a:t>
            </a:r>
            <a:r>
              <a:rPr lang="en-US" sz="2000" dirty="0"/>
              <a:t>': 1000, '</a:t>
            </a:r>
            <a:r>
              <a:rPr lang="en-US" sz="2000" dirty="0" err="1"/>
              <a:t>learning_rate</a:t>
            </a:r>
            <a:r>
              <a:rPr lang="en-US" sz="2000" dirty="0"/>
              <a:t>': 0.05, 'depth': 4}</a:t>
            </a:r>
          </a:p>
        </p:txBody>
      </p:sp>
    </p:spTree>
    <p:extLst>
      <p:ext uri="{BB962C8B-B14F-4D97-AF65-F5344CB8AC3E}">
        <p14:creationId xmlns:p14="http://schemas.microsoft.com/office/powerpoint/2010/main" val="387775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448798" cy="1096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C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onfusion </a:t>
            </a:r>
            <a:r>
              <a:rPr lang="en-US" sz="3600" dirty="0">
                <a:latin typeface="Consolas" panose="020B0609020204030204" pitchFamily="49" charset="0"/>
              </a:rPr>
              <a:t>M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atrix for the final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DD2C7-18FC-E958-924E-AA7AD0F1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4000"/>
            <a:ext cx="6477000" cy="54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A0AD-B4E7-F532-D311-31D87572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EB4E-DAE2-0FBC-FF5C-682BE27A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893277"/>
            <a:ext cx="5181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Evaluation on Validation data</a:t>
            </a:r>
          </a:p>
          <a:p>
            <a:r>
              <a:rPr lang="en-US" sz="2400" dirty="0"/>
              <a:t>Precision:  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0.46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400" dirty="0"/>
              <a:t>Recall: 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0.66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400" dirty="0"/>
              <a:t>F1-score: </a:t>
            </a:r>
            <a:r>
              <a:rPr lang="en-US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0.55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ccuracy: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0.54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1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81081320-189F-B5C0-21E7-A0AEF63E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1371600"/>
            <a:ext cx="11026743" cy="149750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F634AA-BCBE-884A-AC38-AD21299B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12" y="3240141"/>
            <a:ext cx="11026743" cy="1497506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Amro</a:t>
            </a:r>
            <a:r>
              <a:rPr lang="en-US" sz="3200" dirty="0"/>
              <a:t> </a:t>
            </a:r>
            <a:r>
              <a:rPr lang="en-US" sz="3200" dirty="0" err="1"/>
              <a:t>abdelqader</a:t>
            </a:r>
            <a:endParaRPr lang="en-US" sz="3200" dirty="0"/>
          </a:p>
          <a:p>
            <a:pPr algn="ctr"/>
            <a:r>
              <a:rPr lang="en-US" sz="3200" dirty="0"/>
              <a:t>Rama </a:t>
            </a:r>
            <a:r>
              <a:rPr lang="en-US" sz="3200" dirty="0" err="1"/>
              <a:t>Amairy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5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Discover and visualize 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Shape of the Data is 14396 Sample and 18 features.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has 2 categorical features and all other features are numerical.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target is the class of the song and it between 0-10 the mean about 6.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3CDF-6F34-2FC0-270F-C3D43777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612" y="304800"/>
            <a:ext cx="3276600" cy="1676400"/>
          </a:xfrm>
        </p:spPr>
        <p:txBody>
          <a:bodyPr anchor="t">
            <a:normAutofit/>
          </a:bodyPr>
          <a:lstStyle/>
          <a:p>
            <a:r>
              <a:rPr lang="en-US" sz="3200" dirty="0"/>
              <a:t>Discover and visualize the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7F25B-08FE-BBF0-342A-688289DDAB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6D7B6-D06C-6168-D603-D1FEDE40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905" y="1271812"/>
            <a:ext cx="3781439" cy="1828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Correlation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091E6-22F1-CF9F-33DB-F5C018B33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7"/>
          <a:stretch/>
        </p:blipFill>
        <p:spPr>
          <a:xfrm>
            <a:off x="28612" y="29308"/>
            <a:ext cx="8732799" cy="63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3CDF-6F34-2FC0-270F-C3D43777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12" y="457200"/>
            <a:ext cx="3200400" cy="2362200"/>
          </a:xfrm>
        </p:spPr>
        <p:txBody>
          <a:bodyPr anchor="t">
            <a:normAutofit/>
          </a:bodyPr>
          <a:lstStyle/>
          <a:p>
            <a:r>
              <a:rPr lang="en-US" sz="3200" dirty="0"/>
              <a:t>Discover and visualize the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7F25B-08FE-BBF0-342A-688289DDAB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6D7B6-D06C-6168-D603-D1FEDE40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5155" y="1369101"/>
            <a:ext cx="3781439" cy="1828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Plot the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3D976-A6E8-A0F1-5CA8-4828C84E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33" y="0"/>
            <a:ext cx="8887545" cy="63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3CDF-6F34-2FC0-270F-C3D43777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12" y="457200"/>
            <a:ext cx="3200400" cy="2362200"/>
          </a:xfrm>
        </p:spPr>
        <p:txBody>
          <a:bodyPr anchor="t">
            <a:normAutofit/>
          </a:bodyPr>
          <a:lstStyle/>
          <a:p>
            <a:r>
              <a:rPr lang="en-US" sz="3200" dirty="0"/>
              <a:t>Discover and visualize the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7F25B-08FE-BBF0-342A-688289DDAB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6D7B6-D06C-6168-D603-D1FEDE40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3812" y="1396591"/>
            <a:ext cx="3781439" cy="1828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Hist plot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9C2EB71-1309-6197-A1C5-77FF7E0C341A}"/>
              </a:ext>
            </a:extLst>
          </p:cNvPr>
          <p:cNvSpPr txBox="1">
            <a:spLocks/>
          </p:cNvSpPr>
          <p:nvPr/>
        </p:nvSpPr>
        <p:spPr>
          <a:xfrm>
            <a:off x="0" y="-8792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0BAC86-6501-F955-C8A1-8926D263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6"/>
            <a:ext cx="8761412" cy="63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6CA8-3FEA-131A-5BAB-3582352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07" y="434169"/>
            <a:ext cx="11026744" cy="988332"/>
          </a:xfrm>
        </p:spPr>
        <p:txBody>
          <a:bodyPr>
            <a:normAutofit/>
          </a:bodyPr>
          <a:lstStyle/>
          <a:p>
            <a:r>
              <a:rPr lang="en-US" sz="4000" dirty="0"/>
              <a:t>Discover and visualize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3CA4-468A-C65D-A3F1-1FEF0ED99D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56C7D-347C-98B9-391A-025FB3CC9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8AD5B-3D2C-2527-A897-F26454C1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6283" y="1680382"/>
            <a:ext cx="4786312" cy="523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C8FE3-AE99-FDF2-74BE-AE7F7650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04" y="1904999"/>
            <a:ext cx="5388608" cy="4786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37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18E2-3569-5A87-A148-A3747940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33400"/>
            <a:ext cx="11026744" cy="1013800"/>
          </a:xfrm>
        </p:spPr>
        <p:txBody>
          <a:bodyPr>
            <a:norm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Prepare the data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EFF7-497A-A6B9-B8D7-C584C875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413" y="1828800"/>
            <a:ext cx="5586411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Start by drop unnecessary columns ('Artist </a:t>
            </a:r>
            <a:r>
              <a:rPr lang="en-US" dirty="0" err="1"/>
              <a:t>Name’,'Track</a:t>
            </a:r>
            <a:r>
              <a:rPr lang="en-US" dirty="0"/>
              <a:t> </a:t>
            </a:r>
            <a:r>
              <a:rPr lang="en-US" dirty="0" err="1"/>
              <a:t>Name',’Id</a:t>
            </a:r>
            <a:r>
              <a:rPr lang="en-US" dirty="0"/>
              <a:t>’)</a:t>
            </a:r>
          </a:p>
          <a:p>
            <a:pPr>
              <a:lnSpc>
                <a:spcPct val="150000"/>
              </a:lnSpc>
            </a:pPr>
            <a:r>
              <a:rPr lang="en-US" dirty="0"/>
              <a:t>Fill NAN value in (popularity, </a:t>
            </a:r>
            <a:r>
              <a:rPr lang="en-US" dirty="0" err="1"/>
              <a:t>instrumentalness</a:t>
            </a:r>
            <a:r>
              <a:rPr lang="en-US" dirty="0"/>
              <a:t>) with median </a:t>
            </a:r>
          </a:p>
          <a:p>
            <a:pPr>
              <a:lnSpc>
                <a:spcPct val="150000"/>
              </a:lnSpc>
            </a:pPr>
            <a:r>
              <a:rPr lang="en-US" dirty="0"/>
              <a:t>Fill NAN in the Key using </a:t>
            </a:r>
            <a:r>
              <a:rPr lang="en-US" dirty="0">
                <a:solidFill>
                  <a:srgbClr val="FF0000"/>
                </a:solidFill>
              </a:rPr>
              <a:t>impute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45075-CBFC-74B2-7B9D-746EDD21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2812" y="1295400"/>
            <a:ext cx="5053013" cy="58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18E2-3569-5A87-A148-A3747940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Features Engineering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EFF7-497A-A6B9-B8D7-C584C875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5000"/>
            <a:ext cx="9677400" cy="426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music['new1']=music['danceability'] - music['energy']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music['new2']=music['liveness'] - music['energy']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music['new3']=music['tempo']-music['energy']</a:t>
            </a:r>
          </a:p>
        </p:txBody>
      </p:sp>
    </p:spTree>
    <p:extLst>
      <p:ext uri="{BB962C8B-B14F-4D97-AF65-F5344CB8AC3E}">
        <p14:creationId xmlns:p14="http://schemas.microsoft.com/office/powerpoint/2010/main" val="28972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DC5D-1397-7DBA-D690-66019637FCE7}"/>
              </a:ext>
            </a:extLst>
          </p:cNvPr>
          <p:cNvSpPr txBox="1">
            <a:spLocks/>
          </p:cNvSpPr>
          <p:nvPr/>
        </p:nvSpPr>
        <p:spPr>
          <a:xfrm>
            <a:off x="989012" y="838200"/>
            <a:ext cx="9144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Train and Test split</a:t>
            </a:r>
          </a:p>
          <a:p>
            <a:pPr marL="685800" indent="-68580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Scaling the Data using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StanderdScaler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600</TotalTime>
  <Words>400</Words>
  <Application>Microsoft Office PowerPoint</Application>
  <PresentationFormat>Custom</PresentationFormat>
  <Paragraphs>92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Euphemia</vt:lpstr>
      <vt:lpstr>Gill Sans MT</vt:lpstr>
      <vt:lpstr>Wingdings</vt:lpstr>
      <vt:lpstr>Wingdings 2</vt:lpstr>
      <vt:lpstr>Dividend</vt:lpstr>
      <vt:lpstr>SHAI MUSIC GENRE</vt:lpstr>
      <vt:lpstr>Discover and visualize the data</vt:lpstr>
      <vt:lpstr>Discover and visualize the data</vt:lpstr>
      <vt:lpstr>Discover and visualize the data</vt:lpstr>
      <vt:lpstr>Discover and visualize the data</vt:lpstr>
      <vt:lpstr>Discover and visualize the data</vt:lpstr>
      <vt:lpstr>Prepare the data</vt:lpstr>
      <vt:lpstr>Features Engineering</vt:lpstr>
      <vt:lpstr>PowerPoint Presentation</vt:lpstr>
      <vt:lpstr>Modeling</vt:lpstr>
      <vt:lpstr>Modeling</vt:lpstr>
      <vt:lpstr>Modeling</vt:lpstr>
      <vt:lpstr>Modeling</vt:lpstr>
      <vt:lpstr>Modeling</vt:lpstr>
      <vt:lpstr>Confusion Matrix for the final Model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SHAI MUSIC GENRE</dc:title>
  <dc:creator>DR.Ahmed Saker 2O14</dc:creator>
  <cp:lastModifiedBy>Rama</cp:lastModifiedBy>
  <cp:revision>2</cp:revision>
  <dcterms:created xsi:type="dcterms:W3CDTF">2023-07-13T20:59:32Z</dcterms:created>
  <dcterms:modified xsi:type="dcterms:W3CDTF">2023-07-20T21:09:42Z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