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30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94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4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820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23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15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561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142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7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5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75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98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2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31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4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86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85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8D2330-E475-4AF4-9190-D13FEC54F64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826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ar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90FF-E2C9-40D0-B75B-890B3C3D2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EG" dirty="0"/>
              <a:t>تصميم مواقع الانترنت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13DD9-0B6A-486E-88FA-FAEE11CFB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333500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3429-79AD-4450-A71F-426BABB5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كيف تتواصل الأجهزة مع بعضها البعض</a:t>
            </a:r>
            <a:endParaRPr lang="en-GB" dirty="0"/>
          </a:p>
        </p:txBody>
      </p:sp>
      <p:pic>
        <p:nvPicPr>
          <p:cNvPr id="1030" name="Picture 6" descr="Networking - C Server-Client Kinds in Linux — Steemit">
            <a:extLst>
              <a:ext uri="{FF2B5EF4-FFF2-40B4-BE49-F238E27FC236}">
                <a16:creationId xmlns:a16="http://schemas.microsoft.com/office/drawing/2014/main" id="{DB735830-D05B-4C7A-8E09-5DE243ADA6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77" y="2260315"/>
            <a:ext cx="8763907" cy="380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EEE475-EC68-49DC-A740-EE7B7C1FFC8A}"/>
              </a:ext>
            </a:extLst>
          </p:cNvPr>
          <p:cNvSpPr txBox="1"/>
          <p:nvPr/>
        </p:nvSpPr>
        <p:spPr>
          <a:xfrm>
            <a:off x="9983084" y="2028802"/>
            <a:ext cx="2204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800" dirty="0"/>
              <a:t>الواجهة الخلفية</a:t>
            </a:r>
          </a:p>
          <a:p>
            <a:r>
              <a:rPr lang="en-GB" sz="2800" dirty="0"/>
              <a:t>Back-end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470FAD-021C-406F-BCDD-A556DD1F03B3}"/>
              </a:ext>
            </a:extLst>
          </p:cNvPr>
          <p:cNvSpPr txBox="1"/>
          <p:nvPr/>
        </p:nvSpPr>
        <p:spPr>
          <a:xfrm>
            <a:off x="2661920" y="2084761"/>
            <a:ext cx="2204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800" dirty="0"/>
              <a:t>الواجهة الأمامية</a:t>
            </a:r>
          </a:p>
          <a:p>
            <a:r>
              <a:rPr lang="en-GB" sz="2800" dirty="0"/>
              <a:t>Front-end </a:t>
            </a:r>
          </a:p>
        </p:txBody>
      </p:sp>
    </p:spTree>
    <p:extLst>
      <p:ext uri="{BB962C8B-B14F-4D97-AF65-F5344CB8AC3E}">
        <p14:creationId xmlns:p14="http://schemas.microsoft.com/office/powerpoint/2010/main" val="166124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2790-2DFF-4214-94B6-AD64E0FB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/>
              <a:t>تصميم الواجهة الأمامية للمواقع</a:t>
            </a:r>
            <a:endParaRPr lang="en-GB" dirty="0"/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CDC15108-6838-4FB6-9C5B-BBF4755B26C4}"/>
              </a:ext>
            </a:extLst>
          </p:cNvPr>
          <p:cNvSpPr/>
          <p:nvPr/>
        </p:nvSpPr>
        <p:spPr>
          <a:xfrm>
            <a:off x="1798320" y="2743200"/>
            <a:ext cx="1656080" cy="2702560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66506F-D2F6-4312-AC9B-85C133CE6611}"/>
              </a:ext>
            </a:extLst>
          </p:cNvPr>
          <p:cNvCxnSpPr/>
          <p:nvPr/>
        </p:nvCxnSpPr>
        <p:spPr>
          <a:xfrm flipV="1">
            <a:off x="3454400" y="2915920"/>
            <a:ext cx="2560320" cy="1117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9FBE1B-35BD-4056-8FDD-732BCF4990BD}"/>
              </a:ext>
            </a:extLst>
          </p:cNvPr>
          <p:cNvCxnSpPr>
            <a:cxnSpLocks/>
          </p:cNvCxnSpPr>
          <p:nvPr/>
        </p:nvCxnSpPr>
        <p:spPr>
          <a:xfrm>
            <a:off x="3454400" y="4033520"/>
            <a:ext cx="4439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68C67F-FE65-41B4-B577-DD727406080A}"/>
              </a:ext>
            </a:extLst>
          </p:cNvPr>
          <p:cNvCxnSpPr>
            <a:cxnSpLocks/>
          </p:cNvCxnSpPr>
          <p:nvPr/>
        </p:nvCxnSpPr>
        <p:spPr>
          <a:xfrm>
            <a:off x="3371862" y="4033520"/>
            <a:ext cx="2642858" cy="863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61DF53-BD23-445C-8C98-03E8C0E87EBD}"/>
              </a:ext>
            </a:extLst>
          </p:cNvPr>
          <p:cNvSpPr txBox="1"/>
          <p:nvPr/>
        </p:nvSpPr>
        <p:spPr>
          <a:xfrm>
            <a:off x="4933486" y="1905228"/>
            <a:ext cx="5013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800" dirty="0"/>
              <a:t>المكونات الأساسية للموقع</a:t>
            </a:r>
          </a:p>
          <a:p>
            <a:pPr algn="ctr"/>
            <a:r>
              <a:rPr lang="ar-EG" sz="2800" dirty="0"/>
              <a:t>(الهيكل العظمي)</a:t>
            </a:r>
          </a:p>
          <a:p>
            <a:pPr algn="ctr"/>
            <a:r>
              <a:rPr lang="en-GB" sz="2800" dirty="0"/>
              <a:t>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27EFE-6B04-41F0-89F8-680D2B9372AB}"/>
              </a:ext>
            </a:extLst>
          </p:cNvPr>
          <p:cNvSpPr txBox="1"/>
          <p:nvPr/>
        </p:nvSpPr>
        <p:spPr>
          <a:xfrm>
            <a:off x="7331246" y="3239422"/>
            <a:ext cx="5013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800" dirty="0"/>
              <a:t>المكونات الجمالية للموقع</a:t>
            </a:r>
          </a:p>
          <a:p>
            <a:pPr algn="ctr"/>
            <a:r>
              <a:rPr lang="ar-EG" sz="2800" dirty="0"/>
              <a:t>(الشعر، الجلد، لون العيون...)</a:t>
            </a:r>
          </a:p>
          <a:p>
            <a:pPr algn="ctr"/>
            <a:r>
              <a:rPr lang="en-GB" sz="2800" dirty="0"/>
              <a:t>CSS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5C830E-C544-418C-A48E-10D2086C3E13}"/>
              </a:ext>
            </a:extLst>
          </p:cNvPr>
          <p:cNvSpPr txBox="1"/>
          <p:nvPr/>
        </p:nvSpPr>
        <p:spPr>
          <a:xfrm>
            <a:off x="5167166" y="4801847"/>
            <a:ext cx="5013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800" dirty="0"/>
              <a:t>المكونات التفاعلية للموقع</a:t>
            </a:r>
          </a:p>
          <a:p>
            <a:pPr algn="ctr"/>
            <a:r>
              <a:rPr lang="ar-EG" sz="2800" dirty="0"/>
              <a:t>(المخ والعضلات)</a:t>
            </a:r>
          </a:p>
          <a:p>
            <a:pPr algn="ctr"/>
            <a:r>
              <a:rPr lang="en-GB" sz="2800" dirty="0"/>
              <a:t>JavaScript</a:t>
            </a:r>
          </a:p>
        </p:txBody>
      </p:sp>
      <p:sp>
        <p:nvSpPr>
          <p:cNvPr id="20" name="Flowchart: Internal Storage 19">
            <a:extLst>
              <a:ext uri="{FF2B5EF4-FFF2-40B4-BE49-F238E27FC236}">
                <a16:creationId xmlns:a16="http://schemas.microsoft.com/office/drawing/2014/main" id="{4C9C17F1-6245-4EB6-A9C4-AF7F9601EB06}"/>
              </a:ext>
            </a:extLst>
          </p:cNvPr>
          <p:cNvSpPr/>
          <p:nvPr/>
        </p:nvSpPr>
        <p:spPr>
          <a:xfrm>
            <a:off x="1798320" y="2740984"/>
            <a:ext cx="1656080" cy="2702559"/>
          </a:xfrm>
          <a:prstGeom prst="flowChartInternalStora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74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BFAE-6E22-4165-8F7F-771580D3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sz="4000" dirty="0"/>
              <a:t>لغة البناء أساس الموقع (الهيكل العظمي)</a:t>
            </a:r>
            <a:br>
              <a:rPr lang="en-GB" sz="4000" dirty="0"/>
            </a:br>
            <a:r>
              <a:rPr lang="en-GB" sz="4000" dirty="0"/>
              <a:t>HTML (Hyper Text </a:t>
            </a:r>
            <a:r>
              <a:rPr lang="en-GB" sz="4000" dirty="0" err="1"/>
              <a:t>Markup</a:t>
            </a:r>
            <a:r>
              <a:rPr lang="en-GB" sz="4000" dirty="0"/>
              <a:t>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4001-3C22-4B2A-A71F-5E2C4DF5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EG" sz="2800" dirty="0"/>
              <a:t>يتكون من مجموعة عناصر </a:t>
            </a:r>
            <a:r>
              <a:rPr lang="en-GB" sz="2800" dirty="0"/>
              <a:t>&lt;p&gt;&lt;/p&gt;</a:t>
            </a:r>
            <a:endParaRPr lang="ar-EG" sz="2800" dirty="0"/>
          </a:p>
          <a:p>
            <a:pPr algn="r" rtl="1"/>
            <a:r>
              <a:rPr lang="en-GB" sz="2800" dirty="0">
                <a:hlinkClick r:id="rId2"/>
              </a:rPr>
              <a:t>https://developer.mozilla.org/ar/docs/Learn/Getting_started_with_the_web/HTML_basics</a:t>
            </a:r>
            <a:endParaRPr lang="ar-EG" sz="2800" dirty="0"/>
          </a:p>
          <a:p>
            <a:pPr algn="r" rtl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4251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F656-8E2F-4D89-956A-1C69B77D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GB" dirty="0"/>
              <a:t>CSS</a:t>
            </a:r>
            <a:br>
              <a:rPr lang="en-GB" dirty="0"/>
            </a:br>
            <a:r>
              <a:rPr lang="en-GB" dirty="0"/>
              <a:t>Inline styling – </a:t>
            </a:r>
            <a:r>
              <a:rPr lang="ar-EG" dirty="0"/>
              <a:t>في نفس السطر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F150F-1F7F-4812-8B4C-D886BEFF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/>
              <a:t>يكون في شكل خاصية للعنصر</a:t>
            </a:r>
          </a:p>
          <a:p>
            <a:pPr marL="0" indent="0" algn="ctr" rtl="1">
              <a:buNone/>
            </a:pPr>
            <a:r>
              <a:rPr lang="en-GB" dirty="0"/>
              <a:t>&lt;tr style="</a:t>
            </a:r>
            <a:r>
              <a:rPr lang="en-GB" dirty="0" err="1"/>
              <a:t>color</a:t>
            </a:r>
            <a:r>
              <a:rPr lang="en-GB" dirty="0"/>
              <a:t>: white; background: </a:t>
            </a:r>
            <a:r>
              <a:rPr lang="en-GB" dirty="0" err="1"/>
              <a:t>gray</a:t>
            </a:r>
            <a:r>
              <a:rPr lang="en-GB" dirty="0"/>
              <a:t>"&gt;</a:t>
            </a:r>
          </a:p>
          <a:p>
            <a:pPr algn="r" rtl="1"/>
            <a:r>
              <a:rPr lang="ar-EG" dirty="0"/>
              <a:t>عيوب هذه الطريقة:</a:t>
            </a:r>
          </a:p>
          <a:p>
            <a:pPr lvl="1" algn="r" rtl="1"/>
            <a:r>
              <a:rPr lang="ar-EG" dirty="0"/>
              <a:t>مضيعة للوقت</a:t>
            </a:r>
          </a:p>
          <a:p>
            <a:pPr lvl="1" algn="r" rtl="1"/>
            <a:r>
              <a:rPr lang="ar-EG" dirty="0"/>
              <a:t>صعبة الصيانة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93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8C64-4491-4FC4-88F8-86D32C35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</a:t>
            </a:r>
            <a:br>
              <a:rPr lang="en-GB" dirty="0"/>
            </a:br>
            <a:r>
              <a:rPr lang="en-GB" dirty="0"/>
              <a:t>style tag – </a:t>
            </a:r>
            <a:r>
              <a:rPr lang="ar-EG" dirty="0"/>
              <a:t>عنصر الستايل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1008-41E2-4377-BDFB-D7009816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78808"/>
          </a:xfrm>
        </p:spPr>
        <p:txBody>
          <a:bodyPr>
            <a:normAutofit fontScale="77500" lnSpcReduction="20000"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EG" dirty="0"/>
              <a:t>نكتب عنصر ستايل </a:t>
            </a:r>
            <a:r>
              <a:rPr lang="en-GB" dirty="0"/>
              <a:t>(style tag)</a:t>
            </a:r>
            <a:r>
              <a:rPr lang="ar-EG" dirty="0"/>
              <a:t> في رأس الـ</a:t>
            </a:r>
            <a:r>
              <a:rPr lang="en-GB" dirty="0"/>
              <a:t>HTML </a:t>
            </a:r>
            <a:r>
              <a:rPr lang="ar-EG" dirty="0"/>
              <a:t> </a:t>
            </a:r>
            <a:r>
              <a:rPr lang="en-GB" dirty="0"/>
              <a:t>-</a:t>
            </a:r>
            <a:r>
              <a:rPr lang="ar-EG" dirty="0"/>
              <a:t> أي في</a:t>
            </a:r>
            <a:r>
              <a:rPr lang="en-GB" dirty="0"/>
              <a:t> </a:t>
            </a:r>
            <a:r>
              <a:rPr lang="ar-EG" dirty="0"/>
              <a:t>الـ </a:t>
            </a:r>
            <a:r>
              <a:rPr lang="en-GB" dirty="0"/>
              <a:t>&lt;head&gt;&lt;/head&gt;</a:t>
            </a:r>
          </a:p>
          <a:p>
            <a:pPr marL="3543300" lvl="8" indent="0">
              <a:buNone/>
            </a:pPr>
            <a:r>
              <a:rPr lang="en-GB" dirty="0"/>
              <a:t>&lt;style&gt;</a:t>
            </a:r>
          </a:p>
          <a:p>
            <a:pPr marL="3543300" lvl="8" indent="0">
              <a:buNone/>
            </a:pPr>
            <a:r>
              <a:rPr lang="en-GB" dirty="0"/>
              <a:t>         tr {</a:t>
            </a:r>
          </a:p>
          <a:p>
            <a:pPr marL="3543300" lvl="8" indent="0">
              <a:buNone/>
            </a:pPr>
            <a:r>
              <a:rPr lang="en-GB" dirty="0"/>
              <a:t>            </a:t>
            </a:r>
            <a:r>
              <a:rPr lang="en-GB" dirty="0" err="1"/>
              <a:t>color</a:t>
            </a:r>
            <a:r>
              <a:rPr lang="en-GB" dirty="0"/>
              <a:t>: white;</a:t>
            </a:r>
          </a:p>
          <a:p>
            <a:pPr marL="3543300" lvl="8" indent="0">
              <a:buNone/>
            </a:pPr>
            <a:r>
              <a:rPr lang="en-GB" dirty="0"/>
              <a:t>            background-</a:t>
            </a:r>
            <a:r>
              <a:rPr lang="en-GB" dirty="0" err="1"/>
              <a:t>color</a:t>
            </a:r>
            <a:r>
              <a:rPr lang="en-GB" dirty="0"/>
              <a:t>: </a:t>
            </a:r>
            <a:r>
              <a:rPr lang="en-GB" dirty="0" err="1"/>
              <a:t>gray</a:t>
            </a:r>
            <a:r>
              <a:rPr lang="en-GB" dirty="0"/>
              <a:t>;</a:t>
            </a:r>
          </a:p>
          <a:p>
            <a:pPr marL="3543300" lvl="8" indent="0">
              <a:buNone/>
            </a:pPr>
            <a:r>
              <a:rPr lang="en-GB" dirty="0"/>
              <a:t>         }</a:t>
            </a:r>
          </a:p>
          <a:p>
            <a:pPr marL="3543300" lvl="8" indent="0">
              <a:buNone/>
            </a:pPr>
            <a:r>
              <a:rPr lang="en-GB" dirty="0"/>
              <a:t> &lt;/style&gt;</a:t>
            </a:r>
          </a:p>
          <a:p>
            <a:pPr marL="400050" indent="-457200" algn="r" rtl="1">
              <a:buFont typeface="+mj-lt"/>
              <a:buAutoNum type="arabicPeriod"/>
            </a:pPr>
            <a:r>
              <a:rPr lang="ar-EG" dirty="0"/>
              <a:t>نكتب نقطة ثم نتبعها باسم الـ</a:t>
            </a:r>
            <a:r>
              <a:rPr lang="en-GB" dirty="0"/>
              <a:t>class</a:t>
            </a:r>
            <a:r>
              <a:rPr lang="ar-EG" dirty="0"/>
              <a:t> </a:t>
            </a:r>
            <a:endParaRPr lang="en-GB" dirty="0"/>
          </a:p>
          <a:p>
            <a:pPr marL="3543300" lvl="8" indent="0">
              <a:buNone/>
            </a:pPr>
            <a:r>
              <a:rPr lang="en-GB" dirty="0"/>
              <a:t>&lt;style&gt;</a:t>
            </a:r>
          </a:p>
          <a:p>
            <a:pPr marL="3543300" lvl="8" indent="0">
              <a:buNone/>
            </a:pPr>
            <a:r>
              <a:rPr lang="en-GB" dirty="0"/>
              <a:t>         .even {</a:t>
            </a:r>
          </a:p>
          <a:p>
            <a:pPr marL="3543300" lvl="8" indent="0">
              <a:buNone/>
            </a:pPr>
            <a:r>
              <a:rPr lang="en-GB" dirty="0"/>
              <a:t>            </a:t>
            </a:r>
            <a:r>
              <a:rPr lang="en-GB" dirty="0" err="1"/>
              <a:t>color</a:t>
            </a:r>
            <a:r>
              <a:rPr lang="en-GB" dirty="0"/>
              <a:t>: white;</a:t>
            </a:r>
          </a:p>
          <a:p>
            <a:pPr marL="3543300" lvl="8" indent="0">
              <a:buNone/>
            </a:pPr>
            <a:r>
              <a:rPr lang="en-GB" dirty="0"/>
              <a:t>            background-</a:t>
            </a:r>
            <a:r>
              <a:rPr lang="en-GB" dirty="0" err="1"/>
              <a:t>color</a:t>
            </a:r>
            <a:r>
              <a:rPr lang="en-GB" dirty="0"/>
              <a:t>: </a:t>
            </a:r>
            <a:r>
              <a:rPr lang="en-GB" dirty="0" err="1"/>
              <a:t>gray</a:t>
            </a:r>
            <a:r>
              <a:rPr lang="en-GB" dirty="0"/>
              <a:t>;</a:t>
            </a:r>
          </a:p>
          <a:p>
            <a:pPr marL="3543300" lvl="8" indent="0">
              <a:buNone/>
            </a:pPr>
            <a:r>
              <a:rPr lang="en-GB" dirty="0"/>
              <a:t>         }</a:t>
            </a:r>
          </a:p>
          <a:p>
            <a:pPr marL="3543300" lvl="8" indent="0">
              <a:buNone/>
            </a:pPr>
            <a:r>
              <a:rPr lang="en-GB" dirty="0"/>
              <a:t>&lt;/style&gt;</a:t>
            </a:r>
          </a:p>
          <a:p>
            <a:pPr marL="3543300" lvl="8" indent="0">
              <a:buNone/>
            </a:pPr>
            <a:r>
              <a:rPr lang="en-GB" dirty="0"/>
              <a:t>&lt;body&gt;</a:t>
            </a:r>
          </a:p>
          <a:p>
            <a:pPr marL="3543300" lvl="8" indent="0">
              <a:buNone/>
            </a:pPr>
            <a:r>
              <a:rPr lang="en-GB" dirty="0"/>
              <a:t>		&lt;tr class=“even”&gt; </a:t>
            </a:r>
            <a:r>
              <a:rPr lang="ar-EG" dirty="0"/>
              <a:t>حمادة </a:t>
            </a:r>
            <a:r>
              <a:rPr lang="en-GB" dirty="0"/>
              <a:t> &lt;/tr&gt;</a:t>
            </a:r>
          </a:p>
          <a:p>
            <a:pPr marL="3543300" lvl="8" indent="0">
              <a:buNone/>
            </a:pPr>
            <a:r>
              <a:rPr lang="en-GB" dirty="0"/>
              <a:t>&lt;/body&gt;</a:t>
            </a:r>
          </a:p>
          <a:p>
            <a:pPr marL="3543300" lvl="8" indent="0">
              <a:buNone/>
            </a:pPr>
            <a:endParaRPr lang="en-GB" dirty="0"/>
          </a:p>
          <a:p>
            <a:pPr marL="0" indent="0" algn="r" rtl="1">
              <a:buNone/>
            </a:pPr>
            <a:endParaRPr lang="en-GB" dirty="0"/>
          </a:p>
          <a:p>
            <a:pPr algn="r"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54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08CC-35E4-4867-9731-8E4B046F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</a:t>
            </a:r>
            <a:br>
              <a:rPr lang="en-GB" dirty="0"/>
            </a:br>
            <a:r>
              <a:rPr lang="en-GB" dirty="0"/>
              <a:t>link </a:t>
            </a:r>
            <a:r>
              <a:rPr lang="en-GB" dirty="0" err="1"/>
              <a:t>href</a:t>
            </a:r>
            <a:r>
              <a:rPr lang="en-GB" dirty="0"/>
              <a:t> – </a:t>
            </a:r>
            <a:r>
              <a:rPr lang="ar-EG" dirty="0"/>
              <a:t>ربط </a:t>
            </a:r>
            <a:r>
              <a:rPr lang="ar-EG" dirty="0" err="1"/>
              <a:t>الفايلين</a:t>
            </a:r>
            <a:r>
              <a:rPr lang="ar-EG" dirty="0"/>
              <a:t> ببعضهما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579F-01D4-4AE4-8E99-A985B8E07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&lt;link </a:t>
            </a:r>
            <a:r>
              <a:rPr lang="en-GB" dirty="0" err="1"/>
              <a:t>rel</a:t>
            </a:r>
            <a:r>
              <a:rPr lang="en-GB" dirty="0"/>
              <a:t>="stylesheet" </a:t>
            </a:r>
            <a:r>
              <a:rPr lang="en-GB" dirty="0" err="1"/>
              <a:t>href</a:t>
            </a:r>
            <a:r>
              <a:rPr lang="en-GB" dirty="0"/>
              <a:t>="styles.css" /&gt;</a:t>
            </a:r>
          </a:p>
          <a:p>
            <a:pPr algn="r" rtl="1"/>
            <a:r>
              <a:rPr lang="ar-EG" dirty="0"/>
              <a:t>هذه هي أفضل طريقة </a:t>
            </a:r>
            <a:r>
              <a:rPr lang="ar-EG" dirty="0" err="1"/>
              <a:t>لل</a:t>
            </a:r>
            <a:r>
              <a:rPr lang="ar-EG" dirty="0"/>
              <a:t>ـ </a:t>
            </a:r>
            <a:r>
              <a:rPr lang="en-GB" dirty="0"/>
              <a:t>CSS</a:t>
            </a:r>
          </a:p>
          <a:p>
            <a:pPr algn="r" rtl="1"/>
            <a:r>
              <a:rPr lang="ar-EG" dirty="0"/>
              <a:t>جميع محتوى الموقع يوجد في فايل الـ </a:t>
            </a:r>
            <a:r>
              <a:rPr lang="en-GB" dirty="0"/>
              <a:t>HTML </a:t>
            </a:r>
            <a:r>
              <a:rPr lang="ar-EG" dirty="0"/>
              <a:t>.</a:t>
            </a:r>
          </a:p>
          <a:p>
            <a:pPr algn="r" rtl="1"/>
            <a:r>
              <a:rPr lang="ar-EG" dirty="0"/>
              <a:t>جميع ما يتعلق بشكل الموقع يوجد في فايل الـ </a:t>
            </a:r>
            <a:r>
              <a:rPr lang="en-GB" dirty="0"/>
              <a:t>CSS</a:t>
            </a:r>
            <a:r>
              <a:rPr lang="ar-EG" dirty="0"/>
              <a:t>.</a:t>
            </a:r>
          </a:p>
          <a:p>
            <a:pPr algn="r" rtl="1"/>
            <a:r>
              <a:rPr lang="ar-EG" dirty="0"/>
              <a:t>أكثر تنظيما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160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355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تصميم مواقع الانترنت</vt:lpstr>
      <vt:lpstr>كيف تتواصل الأجهزة مع بعضها البعض</vt:lpstr>
      <vt:lpstr>تصميم الواجهة الأمامية للمواقع</vt:lpstr>
      <vt:lpstr>لغة البناء أساس الموقع (الهيكل العظمي) HTML (Hyper Text Markup Language)</vt:lpstr>
      <vt:lpstr>CSS Inline styling – في نفس السطر</vt:lpstr>
      <vt:lpstr>CSS style tag – عنصر الستايل</vt:lpstr>
      <vt:lpstr>CSS link href – ربط الفايلين ببعضهما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تصميم مواقع الانترنت</dc:title>
  <dc:creator>Amro Abdelfatah</dc:creator>
  <cp:lastModifiedBy>Amro Abdelfatah</cp:lastModifiedBy>
  <cp:revision>12</cp:revision>
  <dcterms:created xsi:type="dcterms:W3CDTF">2021-03-17T18:45:04Z</dcterms:created>
  <dcterms:modified xsi:type="dcterms:W3CDTF">2021-06-03T23:01:44Z</dcterms:modified>
</cp:coreProperties>
</file>