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277" r:id="rId3"/>
    <p:sldId id="280" r:id="rId4"/>
    <p:sldId id="281" r:id="rId5"/>
    <p:sldId id="282" r:id="rId6"/>
    <p:sldId id="283" r:id="rId7"/>
    <p:sldId id="286" r:id="rId8"/>
    <p:sldId id="287" r:id="rId9"/>
    <p:sldId id="289" r:id="rId10"/>
    <p:sldId id="288" r:id="rId11"/>
    <p:sldId id="285" r:id="rId12"/>
    <p:sldId id="275" r:id="rId13"/>
    <p:sldId id="276" r:id="rId14"/>
    <p:sldId id="257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1FA"/>
    <a:srgbClr val="469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90"/>
    <p:restoredTop sz="94130"/>
  </p:normalViewPr>
  <p:slideViewPr>
    <p:cSldViewPr snapToObjects="1">
      <p:cViewPr varScale="1">
        <p:scale>
          <a:sx n="114" d="100"/>
          <a:sy n="114" d="100"/>
        </p:scale>
        <p:origin x="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5DC04-22DC-E646-A1EA-A6AF22AFCEC8}" type="datetimeFigureOut">
              <a:rPr lang="de-DE" smtClean="0"/>
              <a:pPr/>
              <a:t>04.10.16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D5269-7954-FB49-9451-BBDD98FC198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932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711B4-0CB8-1146-AED6-421EE207B60A}" type="datetimeFigureOut">
              <a:rPr lang="de-DE" smtClean="0"/>
              <a:pPr/>
              <a:t>04.10.16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4BE35-0D54-3C45-9B43-CC8F31B6A2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00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Beginn</a:t>
            </a:r>
            <a:r>
              <a:rPr lang="en-US" dirty="0" smtClean="0"/>
              <a:t>: 9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Uhr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4BE35-0D54-3C45-9B43-CC8F31B6A27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4BE35-0D54-3C45-9B43-CC8F31B6A27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dirty="0" smtClean="0"/>
              <a:t>…</a:t>
            </a:r>
            <a:r>
              <a:rPr lang="en-US" dirty="0" smtClean="0"/>
              <a:t>um </a:t>
            </a:r>
            <a:r>
              <a:rPr lang="en-US" dirty="0" err="1" smtClean="0"/>
              <a:t>kurz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“was man so </a:t>
            </a:r>
            <a:r>
              <a:rPr lang="en-US" baseline="0" dirty="0" err="1" smtClean="0"/>
              <a:t>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4BE35-0D54-3C45-9B43-CC8F31B6A27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Offen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Hands-on</a:t>
            </a:r>
          </a:p>
          <a:p>
            <a:r>
              <a:rPr lang="en-US" dirty="0" err="1" smtClean="0"/>
              <a:t>Zeit</a:t>
            </a:r>
            <a:r>
              <a:rPr lang="en-US" dirty="0" smtClean="0"/>
              <a:t>: ca. 9:45-10:15 </a:t>
            </a:r>
            <a:r>
              <a:rPr lang="en-US" dirty="0" err="1" smtClean="0"/>
              <a:t>Uhr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4BE35-0D54-3C45-9B43-CC8F31B6A27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logo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3100" y="2908300"/>
            <a:ext cx="2717800" cy="1059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flipV="1">
            <a:off x="0" y="2286000"/>
            <a:ext cx="9144000" cy="4572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Bild 7" descr="logo_rgb_weis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8600" y="6356350"/>
            <a:ext cx="840198" cy="321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  <a:lvl5pPr>
              <a:spcAft>
                <a:spcPts val="12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  <a:lvl5pPr>
              <a:spcAft>
                <a:spcPts val="12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696D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696D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</p:spPr>
        <p:txBody>
          <a:bodyPr anchor="b">
            <a:noAutofit/>
          </a:bodyPr>
          <a:lstStyle>
            <a:lvl1pPr algn="l">
              <a:lnSpc>
                <a:spcPts val="4280"/>
              </a:lnSpc>
              <a:spcAft>
                <a:spcPts val="0"/>
              </a:spcAft>
              <a:defRPr sz="4400"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752600"/>
            <a:ext cx="511175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Helvetica Neue"/>
                <a:cs typeface="Helvetica Neu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</p:spPr>
        <p:txBody>
          <a:bodyPr anchor="b">
            <a:noAutofit/>
          </a:bodyPr>
          <a:lstStyle>
            <a:lvl1pPr algn="l">
              <a:lnSpc>
                <a:spcPts val="4280"/>
              </a:lnSpc>
              <a:spcAft>
                <a:spcPts val="0"/>
              </a:spcAft>
              <a:defRPr sz="4400"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511175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78487" y="1752600"/>
            <a:ext cx="3008313" cy="4373563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Helvetica Neue"/>
                <a:cs typeface="Helvetica Neu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lnSpc>
                <a:spcPct val="100000"/>
              </a:lnSpc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bg>
      <p:bgPr>
        <a:gradFill flip="none" rotWithShape="1">
          <a:gsLst>
            <a:gs pos="75000">
              <a:srgbClr val="4696D2"/>
            </a:gs>
            <a:gs pos="0">
              <a:srgbClr val="51B1F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logo_rgb_weis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3100" y="2908300"/>
            <a:ext cx="2717800" cy="104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34975"/>
            <a:ext cx="7772400" cy="1470025"/>
          </a:xfrm>
        </p:spPr>
        <p:txBody>
          <a:bodyPr/>
          <a:lstStyle>
            <a:lvl1pPr>
              <a:lnSpc>
                <a:spcPts val="4280"/>
              </a:lnSpc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 flipV="1">
            <a:off x="0" y="2286000"/>
            <a:ext cx="9144000" cy="4572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34975"/>
            <a:ext cx="7772400" cy="1470025"/>
          </a:xfrm>
        </p:spPr>
        <p:txBody>
          <a:bodyPr/>
          <a:lstStyle>
            <a:lvl1pPr>
              <a:lnSpc>
                <a:spcPts val="4280"/>
              </a:lnSpc>
              <a:defRPr b="1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" name="Bild 9" descr="logo_rgb_weis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8600" y="6356350"/>
            <a:ext cx="840198" cy="321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34975"/>
            <a:ext cx="7772400" cy="1470025"/>
          </a:xfrm>
        </p:spPr>
        <p:txBody>
          <a:bodyPr/>
          <a:lstStyle>
            <a:lvl1pPr>
              <a:lnSpc>
                <a:spcPts val="428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457200" y="2667600"/>
            <a:ext cx="4038600" cy="3633267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  <a:lvl5pPr>
              <a:spcAft>
                <a:spcPts val="12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648200" y="2667600"/>
            <a:ext cx="4038600" cy="3633267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  <a:lvl5pPr>
              <a:spcAft>
                <a:spcPts val="12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0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ourc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2286000"/>
          </a:xfrm>
          <a:prstGeom prst="rect">
            <a:avLst/>
          </a:prstGeom>
          <a:gradFill flip="none" rotWithShape="1">
            <a:gsLst>
              <a:gs pos="0">
                <a:srgbClr val="51B1FA"/>
              </a:gs>
              <a:gs pos="100000">
                <a:srgbClr val="4696D2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2667000"/>
            <a:ext cx="8229600" cy="3459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17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Bild 6" descr="logo_rgb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61300" y="6356350"/>
            <a:ext cx="825500" cy="321945"/>
          </a:xfrm>
          <a:prstGeom prst="rect">
            <a:avLst/>
          </a:prstGeom>
        </p:spPr>
      </p:pic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Bold Condensed"/>
                <a:cs typeface="Helvetica Neue Bold Condensed"/>
              </a:defRPr>
            </a:lvl1pPr>
          </a:lstStyle>
          <a:p>
            <a:fld id="{282B37A6-C3CA-6E47-AF23-6272DE4C798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0" r:id="rId8"/>
    <p:sldLayoutId id="2147483669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ts val="4280"/>
        </a:lnSpc>
        <a:spcBef>
          <a:spcPct val="0"/>
        </a:spcBef>
        <a:buNone/>
        <a:defRPr sz="4400" b="1" i="0" kern="1200" cap="all">
          <a:solidFill>
            <a:schemeClr val="tx1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Font typeface="Wingdings" pitchFamily="2" charset="2"/>
        <a:buChar char="§"/>
        <a:defRPr sz="28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Wingdings" pitchFamily="2" charset="2"/>
        <a:buChar char="§"/>
        <a:defRPr sz="24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20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8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600" b="0" i="0" kern="1200">
          <a:solidFill>
            <a:schemeClr val="tx1"/>
          </a:solidFill>
          <a:latin typeface="Helvetica Neue Bold Condensed"/>
          <a:ea typeface="+mn-ea"/>
          <a:cs typeface="Helvetica Neue Bold Condense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eveloper.mozilla.org/en-US/docs/Web/JavaScrip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– </a:t>
            </a:r>
            <a:r>
              <a:rPr lang="en-US" dirty="0" err="1" smtClean="0"/>
              <a:t>Beispiel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 Observables </a:t>
            </a:r>
            <a:r>
              <a:rPr lang="en-US" dirty="0" err="1" smtClean="0"/>
              <a:t>erstellen</a:t>
            </a:r>
            <a:r>
              <a:rPr lang="en-US" dirty="0" smtClean="0"/>
              <a:t> (JS):</a:t>
            </a:r>
          </a:p>
          <a:p>
            <a:r>
              <a:rPr lang="en-US" dirty="0" err="1" smtClean="0"/>
              <a:t>self.message</a:t>
            </a:r>
            <a:r>
              <a:rPr lang="en-US" dirty="0" smtClean="0"/>
              <a:t> = </a:t>
            </a:r>
            <a:r>
              <a:rPr lang="en-US" b="1" dirty="0" err="1" smtClean="0"/>
              <a:t>ko.observable</a:t>
            </a:r>
            <a:r>
              <a:rPr lang="en-US" dirty="0" smtClean="0"/>
              <a:t>(‘Hello World!’);</a:t>
            </a:r>
          </a:p>
          <a:p>
            <a:r>
              <a:rPr lang="en-US" dirty="0" smtClean="0"/>
              <a:t>&lt;!– </a:t>
            </a:r>
            <a:r>
              <a:rPr lang="en-US" dirty="0" err="1" smtClean="0"/>
              <a:t>Zugriff</a:t>
            </a:r>
            <a:r>
              <a:rPr lang="en-US" dirty="0" smtClean="0"/>
              <a:t> auf Observable (HTML) --&gt;</a:t>
            </a:r>
          </a:p>
          <a:p>
            <a:r>
              <a:rPr lang="en-US" dirty="0" smtClean="0"/>
              <a:t>&lt;span </a:t>
            </a:r>
            <a:r>
              <a:rPr lang="en-US" b="1" dirty="0" smtClean="0"/>
              <a:t>data-bind</a:t>
            </a:r>
            <a:r>
              <a:rPr lang="en-US" dirty="0" smtClean="0"/>
              <a:t>=“</a:t>
            </a:r>
            <a:r>
              <a:rPr lang="en-US" b="1" dirty="0" smtClean="0"/>
              <a:t>text</a:t>
            </a:r>
            <a:r>
              <a:rPr lang="en-US" dirty="0" smtClean="0"/>
              <a:t>: message”&gt;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0" i="0" kern="1200" cap="all" dirty="0" err="1" smtClean="0">
                <a:solidFill>
                  <a:srgbClr val="FFFFFF"/>
                </a:solidFill>
                <a:effectLst/>
                <a:latin typeface="Helvetica Neue Bold Condensed"/>
                <a:ea typeface="+mj-ea"/>
                <a:cs typeface="Helvetica Neue Bold Condensed"/>
              </a:rPr>
              <a:t>Hello</a:t>
            </a:r>
            <a:r>
              <a:rPr lang="de-DE" sz="4400" b="0" i="0" kern="1200" cap="all" dirty="0" smtClean="0">
                <a:solidFill>
                  <a:srgbClr val="FFFFFF"/>
                </a:solidFill>
                <a:effectLst/>
                <a:latin typeface="Helvetica Neue Bold Condensed"/>
                <a:ea typeface="+mj-ea"/>
                <a:cs typeface="Helvetica Neue Bold Condensed"/>
              </a:rPr>
              <a:t> </a:t>
            </a:r>
            <a:r>
              <a:rPr lang="de-DE" sz="4400" b="0" i="0" kern="1200" cap="all" dirty="0" err="1" smtClean="0">
                <a:solidFill>
                  <a:srgbClr val="FFFFFF"/>
                </a:solidFill>
                <a:effectLst/>
                <a:latin typeface="Helvetica Neue Bold Condensed"/>
                <a:ea typeface="+mj-ea"/>
                <a:cs typeface="Helvetica Neue Bold Condensed"/>
              </a:rPr>
              <a:t>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Letzte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Praxisaufgabe</a:t>
            </a:r>
            <a:endParaRPr lang="en-US" baseline="0" dirty="0" smtClean="0"/>
          </a:p>
          <a:p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offen</a:t>
            </a:r>
            <a:r>
              <a:rPr lang="en-US" dirty="0" smtClean="0"/>
              <a:t>: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Zusatzaufgabe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fortgeschrittene</a:t>
            </a:r>
            <a:r>
              <a:rPr lang="en-US" dirty="0" smtClean="0"/>
              <a:t> User</a:t>
            </a:r>
          </a:p>
          <a:p>
            <a:r>
              <a:rPr lang="is-IS" baseline="0" dirty="0" smtClean="0"/>
              <a:t>…</a:t>
            </a:r>
          </a:p>
          <a:p>
            <a:r>
              <a:rPr lang="is-IS" dirty="0" smtClean="0"/>
              <a:t>Zum Testen einfach die src/index.html öffnen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HABEN SIE NOCH </a:t>
            </a:r>
            <a:r>
              <a:rPr dirty="0" smtClean="0">
                <a:solidFill>
                  <a:srgbClr val="4696D2"/>
                </a:solidFill>
              </a:rPr>
              <a:t>FRAGEN?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olidFill>
                  <a:srgbClr val="4696D2"/>
                </a:solidFill>
              </a:rPr>
              <a:t>VIELEN DANK </a:t>
            </a:r>
            <a:r>
              <a:rPr dirty="0" smtClean="0"/>
              <a:t>F</a:t>
            </a:r>
            <a:r>
              <a:rPr lang="de-DE" dirty="0" smtClean="0"/>
              <a:t>Ü</a:t>
            </a:r>
            <a:r>
              <a:rPr dirty="0" smtClean="0"/>
              <a:t>R IHRE AUFMERKSAMKEIT</a:t>
            </a:r>
            <a:endParaRPr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Was ist Oracle JET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Projekt / IDE Setup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Travelcost</a:t>
            </a:r>
            <a:r>
              <a:rPr lang="de-DE" dirty="0"/>
              <a:t> </a:t>
            </a:r>
            <a:r>
              <a:rPr lang="de-DE" dirty="0" err="1" smtClean="0"/>
              <a:t>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smtClean="0"/>
              <a:t>World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5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de-DE" sz="4400" b="0" i="0" kern="1200" cap="all" dirty="0" smtClean="0">
                <a:solidFill>
                  <a:srgbClr val="FFFFFF"/>
                </a:solidFill>
                <a:effectLst/>
                <a:latin typeface="Helvetica Neue Bold Condensed"/>
                <a:ea typeface="+mj-ea"/>
                <a:cs typeface="Helvetica Neue Bold Condensed"/>
              </a:rPr>
              <a:t>Vorstellung</a:t>
            </a:r>
            <a:endParaRPr lang="de-DE" dirty="0" smtClean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Andreas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Janis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de-DE" sz="4400" b="0" i="0" kern="1200" cap="all" dirty="0" smtClean="0">
                <a:solidFill>
                  <a:srgbClr val="FFFFFF"/>
                </a:solidFill>
                <a:effectLst/>
                <a:latin typeface="Helvetica Neue Bold Condensed"/>
                <a:ea typeface="+mj-ea"/>
                <a:cs typeface="Helvetica Neue Bold Condensed"/>
              </a:rPr>
              <a:t>Was ist Oracle 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Ojcore</a:t>
            </a:r>
            <a:r>
              <a:rPr lang="en-US" dirty="0" smtClean="0"/>
              <a:t> modules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requirejs</a:t>
            </a:r>
            <a:endParaRPr lang="en-US" dirty="0" smtClean="0"/>
          </a:p>
          <a:p>
            <a:r>
              <a:rPr lang="en-US" dirty="0" smtClean="0"/>
              <a:t>Knockout</a:t>
            </a:r>
          </a:p>
          <a:p>
            <a:r>
              <a:rPr lang="en-US" dirty="0" err="1" smtClean="0"/>
              <a:t>Weitere</a:t>
            </a:r>
            <a:r>
              <a:rPr lang="en-US" dirty="0" smtClean="0"/>
              <a:t> (Hammer,</a:t>
            </a:r>
            <a:r>
              <a:rPr lang="en-US" baseline="0" dirty="0" smtClean="0"/>
              <a:t> </a:t>
            </a:r>
            <a:r>
              <a:rPr lang="is-IS" baseline="0" dirty="0" smtClean="0"/>
              <a:t>?)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de-DE" sz="4400" b="0" i="0" kern="1200" cap="all" dirty="0" smtClean="0">
                <a:solidFill>
                  <a:srgbClr val="FFFFFF"/>
                </a:solidFill>
                <a:effectLst/>
                <a:latin typeface="Helvetica Neue Bold Condensed"/>
                <a:ea typeface="+mj-ea"/>
                <a:cs typeface="Helvetica Neue Bold Condensed"/>
              </a:rPr>
              <a:t>Projekt / IDE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offen</a:t>
            </a:r>
            <a:r>
              <a:rPr lang="en-US" dirty="0" smtClean="0"/>
              <a:t>: Visual Studio Code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de-DE" sz="4400" b="0" i="0" kern="1200" cap="all" dirty="0" err="1" smtClean="0">
                <a:solidFill>
                  <a:srgbClr val="FFFFFF"/>
                </a:solidFill>
                <a:effectLst/>
                <a:latin typeface="Helvetica Neue Bold Condensed"/>
                <a:ea typeface="+mj-ea"/>
                <a:cs typeface="Helvetica Neue Bold Condensed"/>
              </a:rPr>
              <a:t>Travelcost</a:t>
            </a:r>
            <a:r>
              <a:rPr lang="de-DE" sz="4400" b="0" i="0" kern="1200" cap="all" dirty="0" smtClean="0">
                <a:solidFill>
                  <a:srgbClr val="FFFFFF"/>
                </a:solidFill>
                <a:effectLst/>
                <a:latin typeface="Helvetica Neue Bold Condensed"/>
                <a:ea typeface="+mj-ea"/>
                <a:cs typeface="Helvetica Neue Bold Condensed"/>
              </a:rPr>
              <a:t> </a:t>
            </a:r>
            <a:r>
              <a:rPr lang="de-DE" sz="4400" b="0" i="0" kern="1200" cap="all" dirty="0" err="1" smtClean="0">
                <a:solidFill>
                  <a:srgbClr val="FFFFFF"/>
                </a:solidFill>
                <a:effectLst/>
                <a:latin typeface="Helvetica Neue Bold Condensed"/>
                <a:ea typeface="+mj-ea"/>
                <a:cs typeface="Helvetica Neue Bold Condensed"/>
              </a:rPr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Screenshots / Live </a:t>
            </a:r>
            <a:r>
              <a:rPr lang="en-US" dirty="0" smtClean="0"/>
              <a:t>Demo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 smtClean="0"/>
              <a:t>Javascript</a:t>
            </a:r>
            <a:r>
              <a:rPr lang="de-DE" dirty="0" smtClean="0"/>
              <a:t>-Anfänger?</a:t>
            </a:r>
            <a:br>
              <a:rPr lang="de-DE" dirty="0" smtClean="0"/>
            </a:br>
            <a:r>
              <a:rPr lang="de-DE" dirty="0" smtClean="0"/>
              <a:t>Kein 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MDN Javascript Dokumentation</a:t>
            </a:r>
            <a:endParaRPr lang="en-US" dirty="0"/>
          </a:p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Bedarf</a:t>
            </a:r>
            <a:r>
              <a:rPr lang="en-US" dirty="0" smtClean="0"/>
              <a:t> </a:t>
            </a:r>
            <a:r>
              <a:rPr lang="en-US" dirty="0" err="1" smtClean="0"/>
              <a:t>helfen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gerne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– </a:t>
            </a:r>
            <a:r>
              <a:rPr lang="en-US" dirty="0" err="1" smtClean="0"/>
              <a:t>Abstrakt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endParaRPr lang="en-US" dirty="0" smtClean="0"/>
          </a:p>
          <a:p>
            <a:r>
              <a:rPr lang="en-US" dirty="0" smtClean="0"/>
              <a:t>Data-Binding (View–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Dependency-Tracking</a:t>
            </a:r>
          </a:p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– </a:t>
            </a:r>
            <a:r>
              <a:rPr lang="en-US" dirty="0" err="1" smtClean="0"/>
              <a:t>Konkret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View-Model (JavaScript)</a:t>
            </a:r>
          </a:p>
          <a:p>
            <a:pPr lvl="1"/>
            <a:r>
              <a:rPr lang="en-US" dirty="0" smtClean="0"/>
              <a:t>Observable </a:t>
            </a:r>
            <a:r>
              <a:rPr lang="en-US" i="1" dirty="0" smtClean="0"/>
              <a:t>message </a:t>
            </a:r>
            <a:r>
              <a:rPr lang="en-US" dirty="0" err="1" smtClean="0"/>
              <a:t>enthält</a:t>
            </a:r>
            <a:r>
              <a:rPr lang="en-US" dirty="0" smtClean="0"/>
              <a:t> Datum (</a:t>
            </a:r>
            <a:r>
              <a:rPr lang="en-US" dirty="0" err="1" smtClean="0"/>
              <a:t>z.B</a:t>
            </a:r>
            <a:r>
              <a:rPr lang="en-US" dirty="0" smtClean="0"/>
              <a:t>. Text)</a:t>
            </a:r>
          </a:p>
          <a:p>
            <a:r>
              <a:rPr lang="en-US" dirty="0" smtClean="0"/>
              <a:t>Data-binding an Observable:</a:t>
            </a:r>
          </a:p>
          <a:p>
            <a:pPr lvl="1"/>
            <a:r>
              <a:rPr lang="en-US" dirty="0" smtClean="0"/>
              <a:t>Element </a:t>
            </a:r>
            <a:r>
              <a:rPr lang="en-US" dirty="0" err="1" smtClean="0"/>
              <a:t>setzt</a:t>
            </a:r>
            <a:r>
              <a:rPr lang="en-US" dirty="0" smtClean="0"/>
              <a:t> data-bind </a:t>
            </a:r>
            <a:r>
              <a:rPr lang="en-US" dirty="0" err="1" smtClean="0"/>
              <a:t>Attribut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konsumiert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aktuellen</a:t>
            </a:r>
            <a:r>
              <a:rPr lang="en-US" dirty="0" smtClean="0">
                <a:sym typeface="Wingdings"/>
              </a:rPr>
              <a:t> Wert </a:t>
            </a:r>
            <a:r>
              <a:rPr lang="en-US" dirty="0" err="1" smtClean="0">
                <a:sym typeface="Wingdings"/>
              </a:rPr>
              <a:t>aus</a:t>
            </a:r>
            <a:r>
              <a:rPr lang="en-US" dirty="0" smtClean="0">
                <a:sym typeface="Wingdings"/>
              </a:rPr>
              <a:t> Observable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703BEA-7519-264A-A0F0-91D96F856735}" type="datetime1">
              <a:rPr lang="de-DE" smtClean="0"/>
              <a:pPr/>
              <a:t>04.10.16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2B37A6-C3CA-6E47-AF23-6272DE4C798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0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pit">
  <a:themeElements>
    <a:clrScheme name="enpit Farbe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696D2"/>
      </a:accent1>
      <a:accent2>
        <a:srgbClr val="E84237"/>
      </a:accent2>
      <a:accent3>
        <a:srgbClr val="7944B4"/>
      </a:accent3>
      <a:accent4>
        <a:srgbClr val="FEC52E"/>
      </a:accent4>
      <a:accent5>
        <a:srgbClr val="83D352"/>
      </a:accent5>
      <a:accent6>
        <a:srgbClr val="64646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npit.potx" id="{61334F82-DBDA-4BDE-BD7D-3F0FB75020F6}" vid="{0EA0DEFA-424C-4100-9F06-2DA88F939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enpit</Template>
  <TotalTime>43</TotalTime>
  <Words>222</Words>
  <Application>Microsoft Macintosh PowerPoint</Application>
  <PresentationFormat>On-screen Show (4:3)</PresentationFormat>
  <Paragraphs>76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Courier New</vt:lpstr>
      <vt:lpstr>Helvetica Neue</vt:lpstr>
      <vt:lpstr>Helvetica Neue Bold Condensed</vt:lpstr>
      <vt:lpstr>Wingdings</vt:lpstr>
      <vt:lpstr>Arial</vt:lpstr>
      <vt:lpstr>enpit</vt:lpstr>
      <vt:lpstr>PowerPoint Presentation</vt:lpstr>
      <vt:lpstr>Agenda</vt:lpstr>
      <vt:lpstr>Vorstellung</vt:lpstr>
      <vt:lpstr>Was ist Oracle JET</vt:lpstr>
      <vt:lpstr>Projekt / IDE Setup</vt:lpstr>
      <vt:lpstr>Travelcost Application</vt:lpstr>
      <vt:lpstr>Javascript-Anfänger? Kein Problem!</vt:lpstr>
      <vt:lpstr>Knockout – Abstrakt</vt:lpstr>
      <vt:lpstr>Knockout – Konkret</vt:lpstr>
      <vt:lpstr>Knockout – Beispiel</vt:lpstr>
      <vt:lpstr>Hello WorlD</vt:lpstr>
      <vt:lpstr>HABEN SIE NOCH FRAGEN? </vt:lpstr>
      <vt:lpstr>VIELEN DANK FÜR IHRE AUFMERKSAMKEIT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Janis Krasemann</dc:creator>
  <cp:lastModifiedBy>Janis Krasemann</cp:lastModifiedBy>
  <cp:revision>7</cp:revision>
  <dcterms:created xsi:type="dcterms:W3CDTF">2016-09-28T13:28:04Z</dcterms:created>
  <dcterms:modified xsi:type="dcterms:W3CDTF">2016-10-04T09:11:20Z</dcterms:modified>
</cp:coreProperties>
</file>