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9" r:id="rId2"/>
    <p:sldId id="277" r:id="rId3"/>
    <p:sldId id="280" r:id="rId4"/>
    <p:sldId id="281" r:id="rId5"/>
    <p:sldId id="282" r:id="rId6"/>
    <p:sldId id="284" r:id="rId7"/>
    <p:sldId id="285" r:id="rId8"/>
    <p:sldId id="283" r:id="rId9"/>
    <p:sldId id="275" r:id="rId10"/>
    <p:sldId id="276" r:id="rId11"/>
    <p:sldId id="257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1FA"/>
    <a:srgbClr val="469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0"/>
    <p:restoredTop sz="88398"/>
  </p:normalViewPr>
  <p:slideViewPr>
    <p:cSldViewPr snapToObjects="1">
      <p:cViewPr varScale="1">
        <p:scale>
          <a:sx n="106" d="100"/>
          <a:sy n="106" d="100"/>
        </p:scale>
        <p:origin x="10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5DC04-22DC-E646-A1EA-A6AF22AFCEC8}" type="datetimeFigureOut">
              <a:rPr lang="de-DE" smtClean="0"/>
              <a:pPr/>
              <a:t>04.10.16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D5269-7954-FB49-9451-BBDD98FC198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932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11B4-0CB8-1146-AED6-421EE207B60A}" type="datetimeFigureOut">
              <a:rPr lang="de-DE" smtClean="0"/>
              <a:pPr/>
              <a:t>04.10.16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4BE35-0D54-3C45-9B43-CC8F31B6A2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0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Beginn</a:t>
            </a:r>
            <a:r>
              <a:rPr lang="en-US" dirty="0" smtClean="0"/>
              <a:t>: </a:t>
            </a:r>
            <a:r>
              <a:rPr lang="en-US" dirty="0" smtClean="0"/>
              <a:t>13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Uhr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360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Beginn</a:t>
            </a:r>
            <a:r>
              <a:rPr lang="en-US" dirty="0" smtClean="0"/>
              <a:t>: ca. 13:30 </a:t>
            </a:r>
            <a:r>
              <a:rPr lang="en-US" dirty="0" err="1" smtClean="0"/>
              <a:t>Uhr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0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Beginn</a:t>
            </a:r>
            <a:r>
              <a:rPr lang="en-US" dirty="0" smtClean="0"/>
              <a:t> Hands-on: ca </a:t>
            </a:r>
            <a:r>
              <a:rPr lang="en-US" dirty="0" smtClean="0"/>
              <a:t>14:15</a:t>
            </a:r>
            <a:r>
              <a:rPr lang="en-US" baseline="0" dirty="0" smtClean="0"/>
              <a:t> </a:t>
            </a:r>
            <a:r>
              <a:rPr lang="en-US" baseline="0" smtClean="0"/>
              <a:t>Uhr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logo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2908300"/>
            <a:ext cx="2717800" cy="1059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0" y="2286000"/>
            <a:ext cx="9144000" cy="4572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Bild 7" descr="logo_rgb_weis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8600" y="6356350"/>
            <a:ext cx="840198" cy="32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696D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696D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 anchor="b">
            <a:noAutofit/>
          </a:bodyPr>
          <a:lstStyle>
            <a:lvl1pPr algn="l">
              <a:lnSpc>
                <a:spcPts val="4280"/>
              </a:lnSpc>
              <a:spcAft>
                <a:spcPts val="0"/>
              </a:spcAft>
              <a:defRPr sz="4400"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752600"/>
            <a:ext cx="511175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Helvetica Neue"/>
                <a:cs typeface="Helvetica Neu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 anchor="b">
            <a:noAutofit/>
          </a:bodyPr>
          <a:lstStyle>
            <a:lvl1pPr algn="l">
              <a:lnSpc>
                <a:spcPts val="4280"/>
              </a:lnSpc>
              <a:spcAft>
                <a:spcPts val="0"/>
              </a:spcAft>
              <a:defRPr sz="4400"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511175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78487" y="1752600"/>
            <a:ext cx="3008313" cy="4373563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Helvetica Neue"/>
                <a:cs typeface="Helvetica Neu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lnSpc>
                <a:spcPct val="100000"/>
              </a:lnSpc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gradFill flip="none" rotWithShape="1">
          <a:gsLst>
            <a:gs pos="75000">
              <a:srgbClr val="4696D2"/>
            </a:gs>
            <a:gs pos="0">
              <a:srgbClr val="51B1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logo_rgb_weis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2908300"/>
            <a:ext cx="2717800" cy="104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/>
          <a:lstStyle>
            <a:lvl1pPr>
              <a:lnSpc>
                <a:spcPts val="4280"/>
              </a:lnSpc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 flipV="1">
            <a:off x="0" y="2286000"/>
            <a:ext cx="9144000" cy="4572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/>
          <a:lstStyle>
            <a:lvl1pPr>
              <a:lnSpc>
                <a:spcPts val="4280"/>
              </a:lnSpc>
              <a:defRPr b="1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Bild 9" descr="logo_rgb_weis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8600" y="6356350"/>
            <a:ext cx="840198" cy="32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/>
          <a:lstStyle>
            <a:lvl1pPr>
              <a:lnSpc>
                <a:spcPts val="428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457200" y="2667600"/>
            <a:ext cx="4038600" cy="3633267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648200" y="2667600"/>
            <a:ext cx="4038600" cy="3633267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0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ourc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2667000"/>
            <a:ext cx="8229600" cy="3459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17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Bild 6" descr="logo_rgb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61300" y="6356350"/>
            <a:ext cx="825500" cy="321945"/>
          </a:xfrm>
          <a:prstGeom prst="rect">
            <a:avLst/>
          </a:prstGeom>
        </p:spPr>
      </p:pic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0" r:id="rId8"/>
    <p:sldLayoutId id="2147483669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ts val="4280"/>
        </a:lnSpc>
        <a:spcBef>
          <a:spcPct val="0"/>
        </a:spcBef>
        <a:buNone/>
        <a:defRPr sz="4400" b="1" i="0" kern="1200" cap="all">
          <a:solidFill>
            <a:schemeClr val="tx1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Wingdings" pitchFamily="2" charset="2"/>
        <a:buChar char="§"/>
        <a:defRPr sz="28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Wingdings" pitchFamily="2" charset="2"/>
        <a:buChar char="§"/>
        <a:defRPr sz="24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20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8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6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?component=home&amp;demo=rootVisualizations_childChar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racle.com/webfolder/technetwork/jet/jetCookbook.html?component=barChart&amp;demo=defaul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olidFill>
                  <a:srgbClr val="4696D2"/>
                </a:solidFill>
              </a:rPr>
              <a:t>VIELEN DANK </a:t>
            </a:r>
            <a:r>
              <a:rPr dirty="0" smtClean="0"/>
              <a:t>F</a:t>
            </a:r>
            <a:r>
              <a:rPr lang="de-DE" dirty="0" smtClean="0"/>
              <a:t>Ü</a:t>
            </a:r>
            <a:r>
              <a:rPr dirty="0" smtClean="0"/>
              <a:t>R IHRE AUFMERKSAMKEIT</a:t>
            </a:r>
            <a:endParaRPr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Hands-On: 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Modularisierung mit </a:t>
            </a:r>
            <a:r>
              <a:rPr lang="de-DE" dirty="0" err="1" smtClean="0"/>
              <a:t>RequireJS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Hands-On: Modularisierung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72"/>
              </a:spcBef>
              <a:spcAft>
                <a:spcPts val="1200"/>
              </a:spcAft>
              <a:buClrTx/>
              <a:buSzPts val="2800"/>
              <a:buFont typeface="+mj-lt"/>
              <a:buNone/>
            </a:pPr>
            <a:r>
              <a:rPr lang="de-DE" dirty="0" smtClean="0"/>
              <a:t>Charts Charts Charts...</a:t>
            </a:r>
          </a:p>
        </p:txBody>
      </p:sp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47800" y="2448779"/>
            <a:ext cx="6248400" cy="38956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72"/>
              </a:spcBef>
              <a:spcAft>
                <a:spcPts val="1200"/>
              </a:spcAft>
              <a:buClrTx/>
              <a:buSzPts val="2800"/>
              <a:buFont typeface="+mj-lt"/>
              <a:buNone/>
            </a:pPr>
            <a:r>
              <a:rPr lang="de-DE" dirty="0" smtClean="0"/>
              <a:t>Hands-on: Diagramme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Erstelle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Balkendiagramm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deiner</a:t>
            </a:r>
            <a:r>
              <a:rPr lang="en-US" dirty="0" smtClean="0"/>
              <a:t> Wahl</a:t>
            </a:r>
          </a:p>
          <a:p>
            <a:pPr lvl="1"/>
            <a:r>
              <a:rPr lang="en-US" dirty="0" err="1" smtClean="0"/>
              <a:t>stats.js</a:t>
            </a:r>
            <a:r>
              <a:rPr lang="en-US" dirty="0" smtClean="0"/>
              <a:t> / </a:t>
            </a:r>
            <a:r>
              <a:rPr lang="en-US" dirty="0" err="1" smtClean="0"/>
              <a:t>stats.html</a:t>
            </a:r>
            <a:endParaRPr lang="en-US" dirty="0" smtClean="0"/>
          </a:p>
          <a:p>
            <a:pPr lvl="1"/>
            <a:r>
              <a:rPr lang="en-US" dirty="0" smtClean="0"/>
              <a:t>Hilfe gibt’s im </a:t>
            </a:r>
            <a:r>
              <a:rPr lang="en-US" dirty="0" smtClean="0">
                <a:hlinkClick r:id="rId3"/>
              </a:rPr>
              <a:t>Cookbook</a:t>
            </a:r>
            <a:endParaRPr lang="en-US" dirty="0" smtClean="0"/>
          </a:p>
          <a:p>
            <a:r>
              <a:rPr lang="en-US" dirty="0" smtClean="0"/>
              <a:t>Bonus: Layout und /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dynamisch</a:t>
            </a:r>
            <a:r>
              <a:rPr lang="en-US" dirty="0" smtClean="0"/>
              <a:t> </a:t>
            </a:r>
            <a:r>
              <a:rPr lang="en-US" dirty="0" err="1" smtClean="0"/>
              <a:t>umschalten</a:t>
            </a:r>
            <a:r>
              <a:rPr lang="en-US" dirty="0" smtClean="0"/>
              <a:t>, alternative </a:t>
            </a:r>
            <a:r>
              <a:rPr lang="en-US" dirty="0" err="1" smtClean="0"/>
              <a:t>Diagramme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r>
              <a:rPr lang="en-US" dirty="0" smtClean="0"/>
              <a:t> (</a:t>
            </a:r>
            <a:r>
              <a:rPr lang="en-US" dirty="0" err="1" smtClean="0"/>
              <a:t>Kreis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72"/>
              </a:spcBef>
              <a:spcAft>
                <a:spcPts val="1200"/>
              </a:spcAft>
              <a:buClrTx/>
              <a:buSzPts val="2800"/>
              <a:buFont typeface="+mj-lt"/>
              <a:buNone/>
            </a:pPr>
            <a:r>
              <a:rPr lang="de-DE" dirty="0" smtClean="0"/>
              <a:t>Modularisierung in Oracle 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Modularisierung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Kapselung</a:t>
            </a:r>
            <a:r>
              <a:rPr lang="en-US" dirty="0" smtClean="0"/>
              <a:t>, </a:t>
            </a:r>
            <a:r>
              <a:rPr lang="en-US" dirty="0" err="1" smtClean="0"/>
              <a:t>Wiederverwendbarkeit</a:t>
            </a:r>
            <a:r>
              <a:rPr lang="en-US" dirty="0" smtClean="0"/>
              <a:t>, </a:t>
            </a:r>
            <a:r>
              <a:rPr lang="en-US" dirty="0" err="1" smtClean="0"/>
              <a:t>Wartbarkeit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Oracle JET </a:t>
            </a:r>
            <a:r>
              <a:rPr lang="en-US" dirty="0" err="1" smtClean="0"/>
              <a:t>nutzt</a:t>
            </a:r>
            <a:r>
              <a:rPr lang="en-US" dirty="0" smtClean="0"/>
              <a:t> </a:t>
            </a:r>
            <a:r>
              <a:rPr lang="en-US" dirty="0" err="1" smtClean="0"/>
              <a:t>RequireJS</a:t>
            </a:r>
            <a:endParaRPr lang="en-US" dirty="0" smtClean="0"/>
          </a:p>
          <a:p>
            <a:r>
              <a:rPr lang="en-US" dirty="0" err="1" smtClean="0"/>
              <a:t>RequireJS</a:t>
            </a:r>
            <a:r>
              <a:rPr lang="en-US" dirty="0" smtClean="0"/>
              <a:t> </a:t>
            </a:r>
            <a:r>
              <a:rPr lang="en-US" dirty="0" err="1" smtClean="0"/>
              <a:t>implementiert</a:t>
            </a:r>
            <a:r>
              <a:rPr lang="en-US" dirty="0" smtClean="0"/>
              <a:t> AMD</a:t>
            </a:r>
          </a:p>
          <a:p>
            <a:pPr lvl="1"/>
            <a:r>
              <a:rPr lang="en-US" dirty="0" smtClean="0"/>
              <a:t>AMD: Asynchronous Module Definition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definieren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define</a:t>
            </a:r>
          </a:p>
          <a:p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an, was das </a:t>
            </a:r>
            <a:r>
              <a:rPr lang="en-US" dirty="0" err="1" smtClean="0"/>
              <a:t>Modul</a:t>
            </a:r>
            <a:r>
              <a:rPr lang="en-US" dirty="0" smtClean="0"/>
              <a:t> tut</a:t>
            </a:r>
          </a:p>
          <a:p>
            <a:r>
              <a:rPr lang="en-US" dirty="0" smtClean="0"/>
              <a:t>Dependencies </a:t>
            </a:r>
            <a:r>
              <a:rPr lang="en-US" dirty="0" err="1" smtClean="0"/>
              <a:t>als</a:t>
            </a:r>
            <a:r>
              <a:rPr lang="en-US" dirty="0" smtClean="0"/>
              <a:t> Parameter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i="1" dirty="0" smtClean="0"/>
              <a:t>define</a:t>
            </a:r>
            <a:r>
              <a:rPr lang="en-US" dirty="0" smtClean="0"/>
              <a:t>-Call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20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SetText-Funktion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define(['</a:t>
            </a:r>
            <a:r>
              <a:rPr lang="en-US" b="1" dirty="0" err="1"/>
              <a:t>jquery</a:t>
            </a:r>
            <a:r>
              <a:rPr lang="en-US" b="1" dirty="0"/>
              <a:t>']</a:t>
            </a:r>
            <a:r>
              <a:rPr lang="en-US" dirty="0"/>
              <a:t>, </a:t>
            </a:r>
            <a:r>
              <a:rPr lang="en-US" b="1" dirty="0"/>
              <a:t>function ($)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return function </a:t>
            </a:r>
            <a:r>
              <a:rPr lang="en-US" dirty="0"/>
              <a:t>(id, t)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</a:t>
            </a:r>
            <a:r>
              <a:rPr lang="en-US" b="1" dirty="0" smtClean="0"/>
              <a:t>$</a:t>
            </a:r>
            <a:r>
              <a:rPr lang="en-US" dirty="0" smtClean="0"/>
              <a:t>('#'+</a:t>
            </a:r>
            <a:r>
              <a:rPr lang="en-US" dirty="0"/>
              <a:t>id).text(t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4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Hands-On: Modularisierung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Webservice</a:t>
            </a:r>
            <a:r>
              <a:rPr lang="en-US" dirty="0" smtClean="0"/>
              <a:t>-Calls </a:t>
            </a:r>
            <a:r>
              <a:rPr lang="en-US" dirty="0" err="1" smtClean="0"/>
              <a:t>auslagern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Tordifferenz-Balkendiagramm</a:t>
            </a:r>
            <a:r>
              <a:rPr lang="en-US" dirty="0" smtClean="0"/>
              <a:t> </a:t>
            </a:r>
            <a:r>
              <a:rPr lang="en-US" dirty="0" err="1" smtClean="0"/>
              <a:t>auslagern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HABEN SIE NOCH </a:t>
            </a:r>
            <a:r>
              <a:rPr dirty="0" smtClean="0">
                <a:solidFill>
                  <a:srgbClr val="4696D2"/>
                </a:solidFill>
              </a:rPr>
              <a:t>FRAGEN?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pit">
  <a:themeElements>
    <a:clrScheme name="enpit Farb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696D2"/>
      </a:accent1>
      <a:accent2>
        <a:srgbClr val="E84237"/>
      </a:accent2>
      <a:accent3>
        <a:srgbClr val="7944B4"/>
      </a:accent3>
      <a:accent4>
        <a:srgbClr val="FEC52E"/>
      </a:accent4>
      <a:accent5>
        <a:srgbClr val="83D352"/>
      </a:accent5>
      <a:accent6>
        <a:srgbClr val="64646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pit.potx" id="{61334F82-DBDA-4BDE-BD7D-3F0FB75020F6}" vid="{0EA0DEFA-424C-4100-9F06-2DA88F939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enpit</Template>
  <TotalTime>1271</TotalTime>
  <Words>159</Words>
  <Application>Microsoft Macintosh PowerPoint</Application>
  <PresentationFormat>On-screen Show (4:3)</PresentationFormat>
  <Paragraphs>58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Courier New</vt:lpstr>
      <vt:lpstr>Helvetica Neue</vt:lpstr>
      <vt:lpstr>Helvetica Neue Bold Condensed</vt:lpstr>
      <vt:lpstr>Wingdings</vt:lpstr>
      <vt:lpstr>Arial</vt:lpstr>
      <vt:lpstr>enpit</vt:lpstr>
      <vt:lpstr>PowerPoint Presentation</vt:lpstr>
      <vt:lpstr>Agenda</vt:lpstr>
      <vt:lpstr>Charts Charts Charts...</vt:lpstr>
      <vt:lpstr>Hands-on: Diagramme </vt:lpstr>
      <vt:lpstr>Modularisierung in Oracle JET</vt:lpstr>
      <vt:lpstr>Module definieren</vt:lpstr>
      <vt:lpstr>Beispiel: SetText-Funktion</vt:lpstr>
      <vt:lpstr>Hands-On: Modularisierung</vt:lpstr>
      <vt:lpstr>HABEN SIE NOCH FRAGEN? </vt:lpstr>
      <vt:lpstr>VIELEN DANK FÜR IHRE AUFMERKSAMKEIT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Janis Krasemann</dc:creator>
  <cp:lastModifiedBy>Janis Krasemann</cp:lastModifiedBy>
  <cp:revision>13</cp:revision>
  <dcterms:created xsi:type="dcterms:W3CDTF">2016-09-28T13:28:04Z</dcterms:created>
  <dcterms:modified xsi:type="dcterms:W3CDTF">2016-10-04T11:38:06Z</dcterms:modified>
</cp:coreProperties>
</file>