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2FB"/>
    <a:srgbClr val="92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4C0C45-DF7F-4757-B62A-8680577B527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AE40E-5378-49AD-AEA3-F000826A077B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3600" dirty="0"/>
            <a:t>1- the study field</a:t>
          </a:r>
        </a:p>
      </dgm:t>
    </dgm:pt>
    <dgm:pt modelId="{24A2C57A-316B-4131-807A-E2C6A3595E64}" type="parTrans" cxnId="{5DB8E502-198D-4556-BD46-FDCB5055ED3B}">
      <dgm:prSet/>
      <dgm:spPr/>
      <dgm:t>
        <a:bodyPr/>
        <a:lstStyle/>
        <a:p>
          <a:endParaRPr lang="en-US"/>
        </a:p>
      </dgm:t>
    </dgm:pt>
    <dgm:pt modelId="{3DBAC750-F4DA-4F26-8AA9-0E0E1ACF3A88}" type="sibTrans" cxnId="{5DB8E502-198D-4556-BD46-FDCB5055ED3B}">
      <dgm:prSet/>
      <dgm:spPr/>
      <dgm:t>
        <a:bodyPr/>
        <a:lstStyle/>
        <a:p>
          <a:endParaRPr lang="en-US"/>
        </a:p>
      </dgm:t>
    </dgm:pt>
    <dgm:pt modelId="{B51B7475-6D37-4FCB-A7C3-73FA10AD43FF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3200" dirty="0"/>
            <a:t>2- the age-group</a:t>
          </a:r>
        </a:p>
      </dgm:t>
    </dgm:pt>
    <dgm:pt modelId="{D6E6C501-0674-459A-85B3-71923701DC1C}" type="parTrans" cxnId="{B5CDEED4-6BD3-4C82-8947-AA818AFBAFB8}">
      <dgm:prSet/>
      <dgm:spPr/>
      <dgm:t>
        <a:bodyPr/>
        <a:lstStyle/>
        <a:p>
          <a:endParaRPr lang="en-US"/>
        </a:p>
      </dgm:t>
    </dgm:pt>
    <dgm:pt modelId="{DF7E1E86-4759-4C15-AA1D-A6197E287312}" type="sibTrans" cxnId="{B5CDEED4-6BD3-4C82-8947-AA818AFBAFB8}">
      <dgm:prSet/>
      <dgm:spPr/>
      <dgm:t>
        <a:bodyPr/>
        <a:lstStyle/>
        <a:p>
          <a:endParaRPr lang="en-US"/>
        </a:p>
      </dgm:t>
    </dgm:pt>
    <dgm:pt modelId="{E637FF13-9E21-4A97-9340-7F11C16061F1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400" dirty="0"/>
            <a:t>3- link between audience and event </a:t>
          </a:r>
        </a:p>
      </dgm:t>
    </dgm:pt>
    <dgm:pt modelId="{B4D4C792-BB46-4318-8060-C13C75401D95}" type="parTrans" cxnId="{F112D9C9-B642-4232-B813-CB10A703A876}">
      <dgm:prSet/>
      <dgm:spPr/>
      <dgm:t>
        <a:bodyPr/>
        <a:lstStyle/>
        <a:p>
          <a:endParaRPr lang="en-US"/>
        </a:p>
      </dgm:t>
    </dgm:pt>
    <dgm:pt modelId="{0D8070E9-1D75-48A4-BA7A-8F9B82C056F8}" type="sibTrans" cxnId="{F112D9C9-B642-4232-B813-CB10A703A876}">
      <dgm:prSet/>
      <dgm:spPr/>
      <dgm:t>
        <a:bodyPr/>
        <a:lstStyle/>
        <a:p>
          <a:endParaRPr lang="en-US"/>
        </a:p>
      </dgm:t>
    </dgm:pt>
    <dgm:pt modelId="{BAAFD2A4-AD45-42BA-9723-A44F8A0803D0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3200" dirty="0"/>
            <a:t>4 - location</a:t>
          </a:r>
        </a:p>
      </dgm:t>
    </dgm:pt>
    <dgm:pt modelId="{E882986B-BF38-442D-8F94-D3CCD453C7B1}" type="parTrans" cxnId="{A9D735BD-A213-4CA6-A7C8-3ABEDBCA1AFF}">
      <dgm:prSet/>
      <dgm:spPr/>
      <dgm:t>
        <a:bodyPr/>
        <a:lstStyle/>
        <a:p>
          <a:endParaRPr lang="en-US"/>
        </a:p>
      </dgm:t>
    </dgm:pt>
    <dgm:pt modelId="{C2E46272-6DC9-4DCE-BDF3-55D5C8306C51}" type="sibTrans" cxnId="{A9D735BD-A213-4CA6-A7C8-3ABEDBCA1AFF}">
      <dgm:prSet/>
      <dgm:spPr/>
      <dgm:t>
        <a:bodyPr/>
        <a:lstStyle/>
        <a:p>
          <a:endParaRPr lang="en-US"/>
        </a:p>
      </dgm:t>
    </dgm:pt>
    <dgm:pt modelId="{1CCBDE73-3CFC-44B8-9964-39434538AC1F}" type="pres">
      <dgm:prSet presAssocID="{CF4C0C45-DF7F-4757-B62A-8680577B5277}" presName="matrix" presStyleCnt="0">
        <dgm:presLayoutVars>
          <dgm:chMax val="1"/>
          <dgm:dir/>
          <dgm:resizeHandles val="exact"/>
        </dgm:presLayoutVars>
      </dgm:prSet>
      <dgm:spPr/>
    </dgm:pt>
    <dgm:pt modelId="{112020A9-6A9A-4169-96C2-049FC25675B8}" type="pres">
      <dgm:prSet presAssocID="{CF4C0C45-DF7F-4757-B62A-8680577B5277}" presName="diamond" presStyleLbl="bgShp" presStyleIdx="0" presStyleCnt="1" custLinFactNeighborX="1072"/>
      <dgm:spPr>
        <a:solidFill>
          <a:schemeClr val="accent1">
            <a:lumMod val="60000"/>
            <a:lumOff val="40000"/>
          </a:schemeClr>
        </a:solidFill>
      </dgm:spPr>
    </dgm:pt>
    <dgm:pt modelId="{5F9BA645-3B74-4BDC-82CB-411B49B7212C}" type="pres">
      <dgm:prSet presAssocID="{CF4C0C45-DF7F-4757-B62A-8680577B5277}" presName="quad1" presStyleLbl="node1" presStyleIdx="0" presStyleCnt="4" custScaleX="117789" custLinFactNeighborX="-6349" custLinFactNeighborY="-5273">
        <dgm:presLayoutVars>
          <dgm:chMax val="0"/>
          <dgm:chPref val="0"/>
          <dgm:bulletEnabled val="1"/>
        </dgm:presLayoutVars>
      </dgm:prSet>
      <dgm:spPr/>
    </dgm:pt>
    <dgm:pt modelId="{76B9310F-3366-4AA7-9AA2-2E4141369CDB}" type="pres">
      <dgm:prSet presAssocID="{CF4C0C45-DF7F-4757-B62A-8680577B5277}" presName="quad2" presStyleLbl="node1" presStyleIdx="1" presStyleCnt="4" custScaleX="116251" custLinFactNeighborX="8252" custLinFactNeighborY="-6189">
        <dgm:presLayoutVars>
          <dgm:chMax val="0"/>
          <dgm:chPref val="0"/>
          <dgm:bulletEnabled val="1"/>
        </dgm:presLayoutVars>
      </dgm:prSet>
      <dgm:spPr/>
    </dgm:pt>
    <dgm:pt modelId="{081C7291-B93D-4FDF-B4B8-E46F7FD8C7A5}" type="pres">
      <dgm:prSet presAssocID="{CF4C0C45-DF7F-4757-B62A-8680577B5277}" presName="quad3" presStyleLbl="node1" presStyleIdx="2" presStyleCnt="4" custScaleX="118109" custLinFactNeighborX="-569" custLinFactNeighborY="1977">
        <dgm:presLayoutVars>
          <dgm:chMax val="0"/>
          <dgm:chPref val="0"/>
          <dgm:bulletEnabled val="1"/>
        </dgm:presLayoutVars>
      </dgm:prSet>
      <dgm:spPr/>
    </dgm:pt>
    <dgm:pt modelId="{0C1419CE-96FC-45BD-9129-00A73D5DDA07}" type="pres">
      <dgm:prSet presAssocID="{CF4C0C45-DF7F-4757-B62A-8680577B5277}" presName="quad4" presStyleLbl="node1" presStyleIdx="3" presStyleCnt="4" custScaleX="119002" custLinFactNeighborX="15166" custLinFactNeighborY="1977">
        <dgm:presLayoutVars>
          <dgm:chMax val="0"/>
          <dgm:chPref val="0"/>
          <dgm:bulletEnabled val="1"/>
        </dgm:presLayoutVars>
      </dgm:prSet>
      <dgm:spPr/>
    </dgm:pt>
  </dgm:ptLst>
  <dgm:cxnLst>
    <dgm:cxn modelId="{5DB8E502-198D-4556-BD46-FDCB5055ED3B}" srcId="{CF4C0C45-DF7F-4757-B62A-8680577B5277}" destId="{005AE40E-5378-49AD-AEA3-F000826A077B}" srcOrd="0" destOrd="0" parTransId="{24A2C57A-316B-4131-807A-E2C6A3595E64}" sibTransId="{3DBAC750-F4DA-4F26-8AA9-0E0E1ACF3A88}"/>
    <dgm:cxn modelId="{A5F9CA2E-081A-4D0C-9DD4-9E2E5759E09A}" type="presOf" srcId="{005AE40E-5378-49AD-AEA3-F000826A077B}" destId="{5F9BA645-3B74-4BDC-82CB-411B49B7212C}" srcOrd="0" destOrd="0" presId="urn:microsoft.com/office/officeart/2005/8/layout/matrix3"/>
    <dgm:cxn modelId="{A4AD4C65-2547-4438-A8CB-183CA72B2243}" type="presOf" srcId="{CF4C0C45-DF7F-4757-B62A-8680577B5277}" destId="{1CCBDE73-3CFC-44B8-9964-39434538AC1F}" srcOrd="0" destOrd="0" presId="urn:microsoft.com/office/officeart/2005/8/layout/matrix3"/>
    <dgm:cxn modelId="{B3386CA4-E765-4420-B905-67D51CA72EB8}" type="presOf" srcId="{BAAFD2A4-AD45-42BA-9723-A44F8A0803D0}" destId="{0C1419CE-96FC-45BD-9129-00A73D5DDA07}" srcOrd="0" destOrd="0" presId="urn:microsoft.com/office/officeart/2005/8/layout/matrix3"/>
    <dgm:cxn modelId="{A9D735BD-A213-4CA6-A7C8-3ABEDBCA1AFF}" srcId="{CF4C0C45-DF7F-4757-B62A-8680577B5277}" destId="{BAAFD2A4-AD45-42BA-9723-A44F8A0803D0}" srcOrd="3" destOrd="0" parTransId="{E882986B-BF38-442D-8F94-D3CCD453C7B1}" sibTransId="{C2E46272-6DC9-4DCE-BDF3-55D5C8306C51}"/>
    <dgm:cxn modelId="{F112D9C9-B642-4232-B813-CB10A703A876}" srcId="{CF4C0C45-DF7F-4757-B62A-8680577B5277}" destId="{E637FF13-9E21-4A97-9340-7F11C16061F1}" srcOrd="2" destOrd="0" parTransId="{B4D4C792-BB46-4318-8060-C13C75401D95}" sibTransId="{0D8070E9-1D75-48A4-BA7A-8F9B82C056F8}"/>
    <dgm:cxn modelId="{B5CDEED4-6BD3-4C82-8947-AA818AFBAFB8}" srcId="{CF4C0C45-DF7F-4757-B62A-8680577B5277}" destId="{B51B7475-6D37-4FCB-A7C3-73FA10AD43FF}" srcOrd="1" destOrd="0" parTransId="{D6E6C501-0674-459A-85B3-71923701DC1C}" sibTransId="{DF7E1E86-4759-4C15-AA1D-A6197E287312}"/>
    <dgm:cxn modelId="{D29BAEDA-604C-43F5-9DC3-6E465345E043}" type="presOf" srcId="{B51B7475-6D37-4FCB-A7C3-73FA10AD43FF}" destId="{76B9310F-3366-4AA7-9AA2-2E4141369CDB}" srcOrd="0" destOrd="0" presId="urn:microsoft.com/office/officeart/2005/8/layout/matrix3"/>
    <dgm:cxn modelId="{8BE284E1-9832-4496-89BB-C6FAB0A4C998}" type="presOf" srcId="{E637FF13-9E21-4A97-9340-7F11C16061F1}" destId="{081C7291-B93D-4FDF-B4B8-E46F7FD8C7A5}" srcOrd="0" destOrd="0" presId="urn:microsoft.com/office/officeart/2005/8/layout/matrix3"/>
    <dgm:cxn modelId="{2D4314F8-BF19-4A04-9722-27DD890A3E26}" type="presParOf" srcId="{1CCBDE73-3CFC-44B8-9964-39434538AC1F}" destId="{112020A9-6A9A-4169-96C2-049FC25675B8}" srcOrd="0" destOrd="0" presId="urn:microsoft.com/office/officeart/2005/8/layout/matrix3"/>
    <dgm:cxn modelId="{384E004D-61E6-4D53-B09E-9C1E7419C455}" type="presParOf" srcId="{1CCBDE73-3CFC-44B8-9964-39434538AC1F}" destId="{5F9BA645-3B74-4BDC-82CB-411B49B7212C}" srcOrd="1" destOrd="0" presId="urn:microsoft.com/office/officeart/2005/8/layout/matrix3"/>
    <dgm:cxn modelId="{45CDE8F6-8DE8-4080-8BF2-ADFD020683D1}" type="presParOf" srcId="{1CCBDE73-3CFC-44B8-9964-39434538AC1F}" destId="{76B9310F-3366-4AA7-9AA2-2E4141369CDB}" srcOrd="2" destOrd="0" presId="urn:microsoft.com/office/officeart/2005/8/layout/matrix3"/>
    <dgm:cxn modelId="{058AB1B4-167C-4AE6-8355-0EEDDC8D42E4}" type="presParOf" srcId="{1CCBDE73-3CFC-44B8-9964-39434538AC1F}" destId="{081C7291-B93D-4FDF-B4B8-E46F7FD8C7A5}" srcOrd="3" destOrd="0" presId="urn:microsoft.com/office/officeart/2005/8/layout/matrix3"/>
    <dgm:cxn modelId="{6920B6F6-52CE-4AFA-84B9-531CA882E37D}" type="presParOf" srcId="{1CCBDE73-3CFC-44B8-9964-39434538AC1F}" destId="{0C1419CE-96FC-45BD-9129-00A73D5DDA0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020A9-6A9A-4169-96C2-049FC25675B8}">
      <dsp:nvSpPr>
        <dsp:cNvPr id="0" name=""/>
        <dsp:cNvSpPr/>
      </dsp:nvSpPr>
      <dsp:spPr>
        <a:xfrm>
          <a:off x="395374" y="0"/>
          <a:ext cx="5499099" cy="5499099"/>
        </a:xfrm>
        <a:prstGeom prst="diamond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BA645-3B74-4BDC-82CB-411B49B7212C}">
      <dsp:nvSpPr>
        <dsp:cNvPr id="0" name=""/>
        <dsp:cNvSpPr/>
      </dsp:nvSpPr>
      <dsp:spPr>
        <a:xfrm>
          <a:off x="531918" y="409327"/>
          <a:ext cx="2526160" cy="2144649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1- the study field</a:t>
          </a:r>
        </a:p>
      </dsp:txBody>
      <dsp:txXfrm>
        <a:off x="636611" y="514020"/>
        <a:ext cx="2316774" cy="1935263"/>
      </dsp:txXfrm>
    </dsp:sp>
    <dsp:sp modelId="{76B9310F-3366-4AA7-9AA2-2E4141369CDB}">
      <dsp:nvSpPr>
        <dsp:cNvPr id="0" name=""/>
        <dsp:cNvSpPr/>
      </dsp:nvSpPr>
      <dsp:spPr>
        <a:xfrm>
          <a:off x="3171173" y="389682"/>
          <a:ext cx="2493175" cy="2144649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2- the age-group</a:t>
          </a:r>
        </a:p>
      </dsp:txBody>
      <dsp:txXfrm>
        <a:off x="3275866" y="494375"/>
        <a:ext cx="2283789" cy="1935263"/>
      </dsp:txXfrm>
    </dsp:sp>
    <dsp:sp modelId="{081C7291-B93D-4FDF-B4B8-E46F7FD8C7A5}">
      <dsp:nvSpPr>
        <dsp:cNvPr id="0" name=""/>
        <dsp:cNvSpPr/>
      </dsp:nvSpPr>
      <dsp:spPr>
        <a:xfrm>
          <a:off x="652448" y="2874436"/>
          <a:ext cx="2533023" cy="2144649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3- link between audience and event </a:t>
          </a:r>
        </a:p>
      </dsp:txBody>
      <dsp:txXfrm>
        <a:off x="757141" y="2979129"/>
        <a:ext cx="2323637" cy="1935263"/>
      </dsp:txXfrm>
    </dsp:sp>
    <dsp:sp modelId="{0C1419CE-96FC-45BD-9129-00A73D5DDA07}">
      <dsp:nvSpPr>
        <dsp:cNvPr id="0" name=""/>
        <dsp:cNvSpPr/>
      </dsp:nvSpPr>
      <dsp:spPr>
        <a:xfrm>
          <a:off x="3289954" y="2874436"/>
          <a:ext cx="2552175" cy="2144649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4 - location</a:t>
          </a:r>
        </a:p>
      </dsp:txBody>
      <dsp:txXfrm>
        <a:off x="3394647" y="2979129"/>
        <a:ext cx="2342789" cy="1935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5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7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5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D1E2F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2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olorful light bulb with business icons">
            <a:extLst>
              <a:ext uri="{FF2B5EF4-FFF2-40B4-BE49-F238E27FC236}">
                <a16:creationId xmlns:a16="http://schemas.microsoft.com/office/drawing/2014/main" id="{2C20C885-3DB3-9B08-5473-641D47B5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19" r="29204" b="1"/>
          <a:stretch/>
        </p:blipFill>
        <p:spPr>
          <a:xfrm>
            <a:off x="-191523" y="-171450"/>
            <a:ext cx="5854699" cy="7918190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30AEC-1059-38A4-55CC-B1467966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1652" y="910737"/>
            <a:ext cx="6119416" cy="38711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Creative ways to promote an event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B616B-C0E9-8955-7725-562F03670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5620" y="4915081"/>
            <a:ext cx="5322013" cy="77753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By: Amr Khaled Othman</a:t>
            </a:r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4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5743CF-2595-E12B-6697-FF127232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Knowing your audience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960AB32-839D-D2BB-53E4-942A1FAB5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95427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D2DB803-E181-B742-A1D6-4ADCD5C8E225}"/>
              </a:ext>
            </a:extLst>
          </p:cNvPr>
          <p:cNvSpPr txBox="1"/>
          <p:nvPr/>
        </p:nvSpPr>
        <p:spPr>
          <a:xfrm>
            <a:off x="280219" y="3008671"/>
            <a:ext cx="46309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first step in promoting an event is figuring out your target audience, especially: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9E76-09D6-24E1-C4C6-F99240F6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896112"/>
            <a:ext cx="10691265" cy="1189605"/>
          </a:xfrm>
        </p:spPr>
        <p:txBody>
          <a:bodyPr/>
          <a:lstStyle/>
          <a:p>
            <a:pPr algn="ctr"/>
            <a:r>
              <a:rPr lang="en-US" dirty="0"/>
              <a:t>Attracting attention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EAF7-5DA5-FC87-6827-31C8679C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5950"/>
            <a:ext cx="12458699" cy="4075938"/>
          </a:xfrm>
        </p:spPr>
        <p:txBody>
          <a:bodyPr>
            <a:normAutofit/>
          </a:bodyPr>
          <a:lstStyle/>
          <a:p>
            <a:r>
              <a:rPr lang="en-US" sz="3200" dirty="0"/>
              <a:t>History has shown that the best way to attract people is to provide a mystery, it might be in the form of a question or giving a quiz to the public. </a:t>
            </a:r>
          </a:p>
          <a:p>
            <a:endParaRPr lang="en-US" sz="3200" dirty="0"/>
          </a:p>
          <a:p>
            <a:r>
              <a:rPr lang="en-US" sz="3200" dirty="0"/>
              <a:t>The other option is solving a mystery or a problems like an academic meet up revolving about a certain question. </a:t>
            </a:r>
          </a:p>
        </p:txBody>
      </p:sp>
    </p:spTree>
    <p:extLst>
      <p:ext uri="{BB962C8B-B14F-4D97-AF65-F5344CB8AC3E}">
        <p14:creationId xmlns:p14="http://schemas.microsoft.com/office/powerpoint/2010/main" val="3027704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CF0E-D0B8-1F47-1DCB-A969CD9F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Attracting attention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9AEB-13EC-7CB9-183D-F3C57E3C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Interacting with people on campus using eye-grabbing signs and posters, also having competitions with tabletop games like chess and connect four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Of course, these answers or questions must be given to the public through a medium like fliers, locale news and social media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AF2D-5E1B-82CF-F44B-81CD4546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4F30-872C-AC8E-DCDD-E7F5FAA3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568196"/>
            <a:ext cx="12020550" cy="4399788"/>
          </a:xfrm>
        </p:spPr>
        <p:txBody>
          <a:bodyPr>
            <a:normAutofit/>
          </a:bodyPr>
          <a:lstStyle/>
          <a:p>
            <a:r>
              <a:rPr lang="en-US" sz="3200" dirty="0"/>
              <a:t>The best way to promote an event in the 21</a:t>
            </a:r>
            <a:r>
              <a:rPr lang="en-US" sz="3200" baseline="30000" dirty="0"/>
              <a:t>st</a:t>
            </a:r>
            <a:r>
              <a:rPr lang="en-US" sz="3200" dirty="0"/>
              <a:t>  century is using social media, some examples:</a:t>
            </a:r>
          </a:p>
          <a:p>
            <a:pPr marL="0" indent="0">
              <a:buNone/>
            </a:pPr>
            <a:r>
              <a:rPr lang="en-US" sz="3200" dirty="0"/>
              <a:t>1- hosting a website about the event using free website builders like Canva or Carrd</a:t>
            </a:r>
          </a:p>
          <a:p>
            <a:pPr marL="0" indent="0">
              <a:buNone/>
            </a:pPr>
            <a:r>
              <a:rPr lang="en-US" sz="3200" dirty="0"/>
              <a:t>2-making an account about the event on social media websites like twitter, Facebook  and Instagram while interacting with people interested in the event.</a:t>
            </a:r>
          </a:p>
        </p:txBody>
      </p:sp>
    </p:spTree>
    <p:extLst>
      <p:ext uri="{BB962C8B-B14F-4D97-AF65-F5344CB8AC3E}">
        <p14:creationId xmlns:p14="http://schemas.microsoft.com/office/powerpoint/2010/main" val="356098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478B-704D-1768-3A72-6DAEF2DB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89A9-835A-AF18-6146-C531D916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43100"/>
            <a:ext cx="10691265" cy="401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3- starting an ARG (Alternate reality game) about the event where participants can follow a mystery on the internet  revolving around the topics of the event.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4- Asking the audience about what they want as giving them what they want will bring in more people who enjoy the same topics. </a:t>
            </a:r>
          </a:p>
        </p:txBody>
      </p:sp>
    </p:spTree>
    <p:extLst>
      <p:ext uri="{BB962C8B-B14F-4D97-AF65-F5344CB8AC3E}">
        <p14:creationId xmlns:p14="http://schemas.microsoft.com/office/powerpoint/2010/main" val="190109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C46D-F721-F12A-D3AD-4692099E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457325"/>
            <a:ext cx="10691265" cy="39433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7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7855811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Creative ways to promote an event</vt:lpstr>
      <vt:lpstr>Knowing your audience</vt:lpstr>
      <vt:lpstr>Attracting attention </vt:lpstr>
      <vt:lpstr>Attracting attention </vt:lpstr>
      <vt:lpstr>Using social media</vt:lpstr>
      <vt:lpstr>Using social media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 Khaled</dc:creator>
  <cp:lastModifiedBy>Sana Khaled</cp:lastModifiedBy>
  <cp:revision>1</cp:revision>
  <dcterms:created xsi:type="dcterms:W3CDTF">2025-02-01T23:07:21Z</dcterms:created>
  <dcterms:modified xsi:type="dcterms:W3CDTF">2025-02-02T01:19:51Z</dcterms:modified>
</cp:coreProperties>
</file>