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5B699E-CE4B-4FED-88F1-839A99285DFB}" type="doc">
      <dgm:prSet loTypeId="urn:microsoft.com/office/officeart/2005/8/layout/default" loCatId="list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F4DE2F34-C7E6-4704-9AF8-4ED1297AC362}">
      <dgm:prSet phldrT="[Text]" custT="1"/>
      <dgm:spPr/>
      <dgm:t>
        <a:bodyPr/>
        <a:lstStyle/>
        <a:p>
          <a:r>
            <a:rPr lang="en-US" sz="2800" dirty="0"/>
            <a:t>Gain insights from an expert</a:t>
          </a:r>
        </a:p>
      </dgm:t>
    </dgm:pt>
    <dgm:pt modelId="{2E8F2623-6CCF-4BD1-8E2F-954A0CFD2757}" type="parTrans" cxnId="{99AAC65A-760D-4019-8E7D-6F6269286F50}">
      <dgm:prSet/>
      <dgm:spPr/>
      <dgm:t>
        <a:bodyPr/>
        <a:lstStyle/>
        <a:p>
          <a:endParaRPr lang="en-US"/>
        </a:p>
      </dgm:t>
    </dgm:pt>
    <dgm:pt modelId="{D187AA9C-A54E-49BE-895C-4D29C5878A3C}" type="sibTrans" cxnId="{99AAC65A-760D-4019-8E7D-6F6269286F50}">
      <dgm:prSet/>
      <dgm:spPr/>
      <dgm:t>
        <a:bodyPr/>
        <a:lstStyle/>
        <a:p>
          <a:endParaRPr lang="en-US"/>
        </a:p>
      </dgm:t>
    </dgm:pt>
    <dgm:pt modelId="{118BE1D7-5220-4EBF-BD77-2FA4A09650FA}">
      <dgm:prSet phldrT="[Text]"/>
      <dgm:spPr/>
      <dgm:t>
        <a:bodyPr/>
        <a:lstStyle/>
        <a:p>
          <a:r>
            <a:rPr lang="en-US" dirty="0"/>
            <a:t>Learn about cutting-edge research</a:t>
          </a:r>
        </a:p>
      </dgm:t>
    </dgm:pt>
    <dgm:pt modelId="{7F020B4D-B82B-404E-9CFC-D12F08231312}" type="parTrans" cxnId="{BB878A18-6635-4940-8F44-2F39A8ACFCE5}">
      <dgm:prSet/>
      <dgm:spPr/>
      <dgm:t>
        <a:bodyPr/>
        <a:lstStyle/>
        <a:p>
          <a:endParaRPr lang="en-US"/>
        </a:p>
      </dgm:t>
    </dgm:pt>
    <dgm:pt modelId="{40206956-29A6-4639-8FF9-7B288499FAD5}" type="sibTrans" cxnId="{BB878A18-6635-4940-8F44-2F39A8ACFCE5}">
      <dgm:prSet/>
      <dgm:spPr/>
      <dgm:t>
        <a:bodyPr/>
        <a:lstStyle/>
        <a:p>
          <a:endParaRPr lang="en-US"/>
        </a:p>
      </dgm:t>
    </dgm:pt>
    <dgm:pt modelId="{A8DE4DDE-2423-4A91-ABBA-6016708359CD}">
      <dgm:prSet phldrT="[Text]"/>
      <dgm:spPr/>
      <dgm:t>
        <a:bodyPr/>
        <a:lstStyle/>
        <a:p>
          <a:r>
            <a:rPr lang="en-US" dirty="0"/>
            <a:t>Network with peers and professionals</a:t>
          </a:r>
        </a:p>
      </dgm:t>
    </dgm:pt>
    <dgm:pt modelId="{7DAD15CE-11B2-44EE-8962-5F9DA380C30F}" type="parTrans" cxnId="{7835A2D8-D705-4E23-BF54-BA99FEF02C10}">
      <dgm:prSet/>
      <dgm:spPr/>
      <dgm:t>
        <a:bodyPr/>
        <a:lstStyle/>
        <a:p>
          <a:endParaRPr lang="en-US"/>
        </a:p>
      </dgm:t>
    </dgm:pt>
    <dgm:pt modelId="{C6E5C4BE-D7EC-4C11-882D-BBF3DA325888}" type="sibTrans" cxnId="{7835A2D8-D705-4E23-BF54-BA99FEF02C10}">
      <dgm:prSet/>
      <dgm:spPr/>
      <dgm:t>
        <a:bodyPr/>
        <a:lstStyle/>
        <a:p>
          <a:endParaRPr lang="en-US"/>
        </a:p>
      </dgm:t>
    </dgm:pt>
    <dgm:pt modelId="{4B15C613-10E7-46D1-87F3-E7C7ED7D86C7}">
      <dgm:prSet phldrT="[Text]"/>
      <dgm:spPr/>
      <dgm:t>
        <a:bodyPr/>
        <a:lstStyle/>
        <a:p>
          <a:r>
            <a:rPr lang="en-US" dirty="0"/>
            <a:t>Participate in engaging activities</a:t>
          </a:r>
        </a:p>
      </dgm:t>
    </dgm:pt>
    <dgm:pt modelId="{D1DA6F91-D548-4238-9C8B-87BC6B491DB2}" type="parTrans" cxnId="{E44717DC-1891-4141-8584-C65F994719EA}">
      <dgm:prSet/>
      <dgm:spPr/>
      <dgm:t>
        <a:bodyPr/>
        <a:lstStyle/>
        <a:p>
          <a:endParaRPr lang="en-US"/>
        </a:p>
      </dgm:t>
    </dgm:pt>
    <dgm:pt modelId="{5CCCE066-D417-4127-B370-0299F26DBE49}" type="sibTrans" cxnId="{E44717DC-1891-4141-8584-C65F994719EA}">
      <dgm:prSet/>
      <dgm:spPr/>
      <dgm:t>
        <a:bodyPr/>
        <a:lstStyle/>
        <a:p>
          <a:endParaRPr lang="en-US"/>
        </a:p>
      </dgm:t>
    </dgm:pt>
    <dgm:pt modelId="{E1C89798-CDC5-432D-A0BB-E6ED5C99EE45}" type="pres">
      <dgm:prSet presAssocID="{DE5B699E-CE4B-4FED-88F1-839A99285DFB}" presName="diagram" presStyleCnt="0">
        <dgm:presLayoutVars>
          <dgm:dir/>
          <dgm:resizeHandles val="exact"/>
        </dgm:presLayoutVars>
      </dgm:prSet>
      <dgm:spPr/>
    </dgm:pt>
    <dgm:pt modelId="{B48207FF-FAE7-46C1-8A01-1AD2D9A6F020}" type="pres">
      <dgm:prSet presAssocID="{F4DE2F34-C7E6-4704-9AF8-4ED1297AC362}" presName="node" presStyleLbl="node1" presStyleIdx="0" presStyleCnt="4">
        <dgm:presLayoutVars>
          <dgm:bulletEnabled val="1"/>
        </dgm:presLayoutVars>
      </dgm:prSet>
      <dgm:spPr/>
    </dgm:pt>
    <dgm:pt modelId="{F292D45A-51FF-460D-B222-B65F2A7320FB}" type="pres">
      <dgm:prSet presAssocID="{D187AA9C-A54E-49BE-895C-4D29C5878A3C}" presName="sibTrans" presStyleCnt="0"/>
      <dgm:spPr/>
    </dgm:pt>
    <dgm:pt modelId="{6E6F0737-1BAE-48D3-AFB1-C82878F6A836}" type="pres">
      <dgm:prSet presAssocID="{118BE1D7-5220-4EBF-BD77-2FA4A09650FA}" presName="node" presStyleLbl="node1" presStyleIdx="1" presStyleCnt="4">
        <dgm:presLayoutVars>
          <dgm:bulletEnabled val="1"/>
        </dgm:presLayoutVars>
      </dgm:prSet>
      <dgm:spPr/>
    </dgm:pt>
    <dgm:pt modelId="{FCCE6912-749C-4613-848C-E39EADE24E37}" type="pres">
      <dgm:prSet presAssocID="{40206956-29A6-4639-8FF9-7B288499FAD5}" presName="sibTrans" presStyleCnt="0"/>
      <dgm:spPr/>
    </dgm:pt>
    <dgm:pt modelId="{4F151493-F790-4975-9CB0-14B4DAB630BA}" type="pres">
      <dgm:prSet presAssocID="{A8DE4DDE-2423-4A91-ABBA-6016708359CD}" presName="node" presStyleLbl="node1" presStyleIdx="2" presStyleCnt="4">
        <dgm:presLayoutVars>
          <dgm:bulletEnabled val="1"/>
        </dgm:presLayoutVars>
      </dgm:prSet>
      <dgm:spPr/>
    </dgm:pt>
    <dgm:pt modelId="{FB3007BE-3B34-48CF-9935-96EBA3FC3330}" type="pres">
      <dgm:prSet presAssocID="{C6E5C4BE-D7EC-4C11-882D-BBF3DA325888}" presName="sibTrans" presStyleCnt="0"/>
      <dgm:spPr/>
    </dgm:pt>
    <dgm:pt modelId="{691E7958-5E15-48F4-BFBD-B6DBFAD7CBC0}" type="pres">
      <dgm:prSet presAssocID="{4B15C613-10E7-46D1-87F3-E7C7ED7D86C7}" presName="node" presStyleLbl="node1" presStyleIdx="3" presStyleCnt="4">
        <dgm:presLayoutVars>
          <dgm:bulletEnabled val="1"/>
        </dgm:presLayoutVars>
      </dgm:prSet>
      <dgm:spPr/>
    </dgm:pt>
  </dgm:ptLst>
  <dgm:cxnLst>
    <dgm:cxn modelId="{7A1C2E05-CDA0-4EF2-8E67-FC7E4BAB954E}" type="presOf" srcId="{DE5B699E-CE4B-4FED-88F1-839A99285DFB}" destId="{E1C89798-CDC5-432D-A0BB-E6ED5C99EE45}" srcOrd="0" destOrd="0" presId="urn:microsoft.com/office/officeart/2005/8/layout/default"/>
    <dgm:cxn modelId="{BB878A18-6635-4940-8F44-2F39A8ACFCE5}" srcId="{DE5B699E-CE4B-4FED-88F1-839A99285DFB}" destId="{118BE1D7-5220-4EBF-BD77-2FA4A09650FA}" srcOrd="1" destOrd="0" parTransId="{7F020B4D-B82B-404E-9CFC-D12F08231312}" sibTransId="{40206956-29A6-4639-8FF9-7B288499FAD5}"/>
    <dgm:cxn modelId="{D114A42D-5CC6-4333-BB15-422744CB89CC}" type="presOf" srcId="{F4DE2F34-C7E6-4704-9AF8-4ED1297AC362}" destId="{B48207FF-FAE7-46C1-8A01-1AD2D9A6F020}" srcOrd="0" destOrd="0" presId="urn:microsoft.com/office/officeart/2005/8/layout/default"/>
    <dgm:cxn modelId="{87F1E648-DE91-4B9F-853D-1637F5412534}" type="presOf" srcId="{4B15C613-10E7-46D1-87F3-E7C7ED7D86C7}" destId="{691E7958-5E15-48F4-BFBD-B6DBFAD7CBC0}" srcOrd="0" destOrd="0" presId="urn:microsoft.com/office/officeart/2005/8/layout/default"/>
    <dgm:cxn modelId="{9E31AA6D-AB9B-485B-8EC4-8FEB46D555DE}" type="presOf" srcId="{A8DE4DDE-2423-4A91-ABBA-6016708359CD}" destId="{4F151493-F790-4975-9CB0-14B4DAB630BA}" srcOrd="0" destOrd="0" presId="urn:microsoft.com/office/officeart/2005/8/layout/default"/>
    <dgm:cxn modelId="{99AAC65A-760D-4019-8E7D-6F6269286F50}" srcId="{DE5B699E-CE4B-4FED-88F1-839A99285DFB}" destId="{F4DE2F34-C7E6-4704-9AF8-4ED1297AC362}" srcOrd="0" destOrd="0" parTransId="{2E8F2623-6CCF-4BD1-8E2F-954A0CFD2757}" sibTransId="{D187AA9C-A54E-49BE-895C-4D29C5878A3C}"/>
    <dgm:cxn modelId="{7835A2D8-D705-4E23-BF54-BA99FEF02C10}" srcId="{DE5B699E-CE4B-4FED-88F1-839A99285DFB}" destId="{A8DE4DDE-2423-4A91-ABBA-6016708359CD}" srcOrd="2" destOrd="0" parTransId="{7DAD15CE-11B2-44EE-8962-5F9DA380C30F}" sibTransId="{C6E5C4BE-D7EC-4C11-882D-BBF3DA325888}"/>
    <dgm:cxn modelId="{E44717DC-1891-4141-8584-C65F994719EA}" srcId="{DE5B699E-CE4B-4FED-88F1-839A99285DFB}" destId="{4B15C613-10E7-46D1-87F3-E7C7ED7D86C7}" srcOrd="3" destOrd="0" parTransId="{D1DA6F91-D548-4238-9C8B-87BC6B491DB2}" sibTransId="{5CCCE066-D417-4127-B370-0299F26DBE49}"/>
    <dgm:cxn modelId="{C24EE6E4-A208-47CB-8A84-FE36D2EB9AA6}" type="presOf" srcId="{118BE1D7-5220-4EBF-BD77-2FA4A09650FA}" destId="{6E6F0737-1BAE-48D3-AFB1-C82878F6A836}" srcOrd="0" destOrd="0" presId="urn:microsoft.com/office/officeart/2005/8/layout/default"/>
    <dgm:cxn modelId="{027E2DEB-AC24-4125-877B-A0C2D3D09AA4}" type="presParOf" srcId="{E1C89798-CDC5-432D-A0BB-E6ED5C99EE45}" destId="{B48207FF-FAE7-46C1-8A01-1AD2D9A6F020}" srcOrd="0" destOrd="0" presId="urn:microsoft.com/office/officeart/2005/8/layout/default"/>
    <dgm:cxn modelId="{59D4A516-E331-44B2-A7EF-8F2644D964CE}" type="presParOf" srcId="{E1C89798-CDC5-432D-A0BB-E6ED5C99EE45}" destId="{F292D45A-51FF-460D-B222-B65F2A7320FB}" srcOrd="1" destOrd="0" presId="urn:microsoft.com/office/officeart/2005/8/layout/default"/>
    <dgm:cxn modelId="{FF569D52-6B26-4E67-B411-876DE92BAEFA}" type="presParOf" srcId="{E1C89798-CDC5-432D-A0BB-E6ED5C99EE45}" destId="{6E6F0737-1BAE-48D3-AFB1-C82878F6A836}" srcOrd="2" destOrd="0" presId="urn:microsoft.com/office/officeart/2005/8/layout/default"/>
    <dgm:cxn modelId="{7C164CF5-D692-48CF-9CF9-16C3A69A03E1}" type="presParOf" srcId="{E1C89798-CDC5-432D-A0BB-E6ED5C99EE45}" destId="{FCCE6912-749C-4613-848C-E39EADE24E37}" srcOrd="3" destOrd="0" presId="urn:microsoft.com/office/officeart/2005/8/layout/default"/>
    <dgm:cxn modelId="{44F78CC3-710A-4320-A2BC-8AC92D8A1D1D}" type="presParOf" srcId="{E1C89798-CDC5-432D-A0BB-E6ED5C99EE45}" destId="{4F151493-F790-4975-9CB0-14B4DAB630BA}" srcOrd="4" destOrd="0" presId="urn:microsoft.com/office/officeart/2005/8/layout/default"/>
    <dgm:cxn modelId="{8DF54E2D-C142-40A6-B4DA-DD60CBF2063A}" type="presParOf" srcId="{E1C89798-CDC5-432D-A0BB-E6ED5C99EE45}" destId="{FB3007BE-3B34-48CF-9935-96EBA3FC3330}" srcOrd="5" destOrd="0" presId="urn:microsoft.com/office/officeart/2005/8/layout/default"/>
    <dgm:cxn modelId="{4E673543-A1C4-4D4B-B86B-3D7D01161CE9}" type="presParOf" srcId="{E1C89798-CDC5-432D-A0BB-E6ED5C99EE45}" destId="{691E7958-5E15-48F4-BFBD-B6DBFAD7CBC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8207FF-FAE7-46C1-8A01-1AD2D9A6F020}">
      <dsp:nvSpPr>
        <dsp:cNvPr id="0" name=""/>
        <dsp:cNvSpPr/>
      </dsp:nvSpPr>
      <dsp:spPr>
        <a:xfrm>
          <a:off x="3371" y="768094"/>
          <a:ext cx="2674749" cy="1604849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Gain insights from an expert</a:t>
          </a:r>
        </a:p>
      </dsp:txBody>
      <dsp:txXfrm>
        <a:off x="3371" y="768094"/>
        <a:ext cx="2674749" cy="1604849"/>
      </dsp:txXfrm>
    </dsp:sp>
    <dsp:sp modelId="{6E6F0737-1BAE-48D3-AFB1-C82878F6A836}">
      <dsp:nvSpPr>
        <dsp:cNvPr id="0" name=""/>
        <dsp:cNvSpPr/>
      </dsp:nvSpPr>
      <dsp:spPr>
        <a:xfrm>
          <a:off x="2945596" y="768094"/>
          <a:ext cx="2674749" cy="1604849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1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Learn about cutting-edge research</a:t>
          </a:r>
        </a:p>
      </dsp:txBody>
      <dsp:txXfrm>
        <a:off x="2945596" y="768094"/>
        <a:ext cx="2674749" cy="1604849"/>
      </dsp:txXfrm>
    </dsp:sp>
    <dsp:sp modelId="{4F151493-F790-4975-9CB0-14B4DAB630BA}">
      <dsp:nvSpPr>
        <dsp:cNvPr id="0" name=""/>
        <dsp:cNvSpPr/>
      </dsp:nvSpPr>
      <dsp:spPr>
        <a:xfrm>
          <a:off x="5887820" y="768094"/>
          <a:ext cx="2674749" cy="1604849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2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Network with peers and professionals</a:t>
          </a:r>
        </a:p>
      </dsp:txBody>
      <dsp:txXfrm>
        <a:off x="5887820" y="768094"/>
        <a:ext cx="2674749" cy="1604849"/>
      </dsp:txXfrm>
    </dsp:sp>
    <dsp:sp modelId="{691E7958-5E15-48F4-BFBD-B6DBFAD7CBC0}">
      <dsp:nvSpPr>
        <dsp:cNvPr id="0" name=""/>
        <dsp:cNvSpPr/>
      </dsp:nvSpPr>
      <dsp:spPr>
        <a:xfrm>
          <a:off x="8830044" y="768094"/>
          <a:ext cx="2674749" cy="1604849"/>
        </a:xfrm>
        <a:prstGeom prst="rect">
          <a:avLst/>
        </a:prstGeom>
        <a:solidFill>
          <a:schemeClr val="accent5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Participate in engaging activities</a:t>
          </a:r>
        </a:p>
      </dsp:txBody>
      <dsp:txXfrm>
        <a:off x="8830044" y="768094"/>
        <a:ext cx="2674749" cy="16048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CCC4C-AE90-499E-FCF7-6B3B1F3C0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7D9DE-770B-8DF0-1224-65CEE6BE1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D2625-8FD0-9AF4-D234-72694F8F1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879C-8F3B-4DEA-879A-0B67D589EB9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1ABBE-76A6-AF1D-5FAD-A3E8C349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1CDD2-9CC2-FE7E-2EB5-47E23EE50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21A-0C07-4E16-8FA8-DB76C125D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88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2A8DE-FB84-FBDA-2E87-A298CAF2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8144DF-983E-F82B-8AE8-CF31606B2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98026-084B-2228-BB79-260342012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879C-8F3B-4DEA-879A-0B67D589EB9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67950-99B2-0F06-01FF-CFDA796FC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CDFD1-0283-05E0-5CC6-79C326BA2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21A-0C07-4E16-8FA8-DB76C125D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45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53A0DD-C9AB-9A81-0659-F7866B582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25155-AE1B-6D07-170B-5C6182395E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D8A0A-725F-F05B-76E7-D74033D9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879C-8F3B-4DEA-879A-0B67D589EB9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730D3-D4AF-3998-FADA-8DA10A6F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D5FD9-FB03-711E-0A50-34DC63A0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21A-0C07-4E16-8FA8-DB76C125D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152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953B5-EACD-B802-6990-D2A06C18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62D7AA-8D06-70E7-5722-6DCBEDD71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B55DE-4EB9-BADF-9785-EDF6DEF37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879C-8F3B-4DEA-879A-0B67D589EB9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7AC85-044A-1C73-866F-FB19B77E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AB344-6FD0-1664-D015-B5FF2C5C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21A-0C07-4E16-8FA8-DB76C125D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69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85EEC-CB18-D260-39AE-33BDF08CE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9C392-6491-B931-7939-7D025BF22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1A8EC-ACFD-D8A8-08F1-B9807E72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879C-8F3B-4DEA-879A-0B67D589EB9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9BF485-2217-E2CB-C2EF-AA9929753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9BBB9-F6E7-7EF0-364A-78463ADA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21A-0C07-4E16-8FA8-DB76C125D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33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7DA8-427D-468E-DE06-9A5143EF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DBB5A-8A05-90B7-CF93-D9B70CF0F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9C790-973B-8843-F9BD-D5B0A6239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410F2-1550-DCE7-6D16-BF769098E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879C-8F3B-4DEA-879A-0B67D589EB9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60FF9-F772-DC77-5FCA-2153AD4B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97B23-F8F9-F7AC-1EF7-D5CCCA23F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21A-0C07-4E16-8FA8-DB76C125D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78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95316-71B3-C1B4-DE25-C228195F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53292-C6DC-D013-74DE-D4F28A7E7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FEEAD-BE39-8C99-A085-014151117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01B44D-98FE-C981-810E-B0EFC25FC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83501B-E0B9-BE26-489F-25734F0A2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11884-D378-9727-B338-D1C57C59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879C-8F3B-4DEA-879A-0B67D589EB9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04C816-1597-89D1-ACAB-42FB7B247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AB270-12F8-E86C-A7C6-07290625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21A-0C07-4E16-8FA8-DB76C125D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1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AAB4F-A9B1-A183-6A8F-F01C54F9C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2070A9-FDEC-C647-273B-D7EE145F8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879C-8F3B-4DEA-879A-0B67D589EB9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8C498-35F0-D950-41CF-B2A94ED21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2DC91-6439-9533-5169-72E61862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21A-0C07-4E16-8FA8-DB76C125D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15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84557E-8079-90B7-C5AC-A08CA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879C-8F3B-4DEA-879A-0B67D589EB9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29FA39-DEA5-C448-F9F4-4E82ED64F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0B48E-2812-27D6-7F5B-4F5F2E22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21A-0C07-4E16-8FA8-DB76C125D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BBBD1-B316-ACB7-6636-DD1CCD2D0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20457-AF50-AB67-4061-5422C4953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3AF56-E8AC-CEB1-59A6-D16DFA8C5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01C60-35BF-5865-8D92-31C6610E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879C-8F3B-4DEA-879A-0B67D589EB9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148FC-8BC3-BB34-C481-5F8F1B3A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3460DE-ADD9-90CD-D0B9-7C5DE267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21A-0C07-4E16-8FA8-DB76C125D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0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DFAC-F75F-9FD2-AB99-AFAA12606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F645A-F1A3-030F-F9CC-298AB77AF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482C11-B7A0-D15B-AE50-DA9BA32F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23E7C-C00C-D245-9174-D8F78C85F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B879C-8F3B-4DEA-879A-0B67D589EB9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D3C70-9321-2EBF-08C9-EE8958B0C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125E22-2938-E5E2-9F80-39565675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9621A-0C07-4E16-8FA8-DB76C125D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8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75000"/>
              </a:schemeClr>
            </a:gs>
            <a:gs pos="100000">
              <a:schemeClr val="accent5">
                <a:lumMod val="50000"/>
              </a:schemeClr>
            </a:gs>
            <a:gs pos="100000">
              <a:schemeClr val="accent5">
                <a:lumMod val="75000"/>
              </a:schemeClr>
            </a:gs>
            <a:gs pos="100000">
              <a:schemeClr val="accent5">
                <a:lumMod val="5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149D0-E269-B303-A60F-353045612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52B3A-1128-5AF9-7CE2-397DBAFBB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627EF-F5C4-3A37-3DD8-26BC2E4A0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7B879C-8F3B-4DEA-879A-0B67D589EB91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B7F42-06C9-2100-19BB-D2C4C47169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2F5D2-C149-E09F-D6F9-033EE10FD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C9621A-0C07-4E16-8FA8-DB76C125D9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17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8055-C12E-22AF-FDAB-9ABE618624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Event organization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D36A8-B45F-9A51-A0E3-3B4B2C9D11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By Karim </a:t>
            </a:r>
            <a:r>
              <a:rPr lang="en-US" sz="4000" dirty="0" err="1">
                <a:solidFill>
                  <a:schemeClr val="bg1"/>
                </a:solidFill>
              </a:rPr>
              <a:t>orabi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368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dna strand&#10;&#10;Description automatically generated">
            <a:extLst>
              <a:ext uri="{FF2B5EF4-FFF2-40B4-BE49-F238E27FC236}">
                <a16:creationId xmlns:a16="http://schemas.microsoft.com/office/drawing/2014/main" id="{8213DF19-C55E-E73B-EAE0-4D9B142D0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 radius="1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4376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987FEB-6528-DCEF-D040-CE0887DFE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</a:rPr>
              <a:t>Event information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A8A7-0474-EEAD-80E9-338D5B774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5" y="2622038"/>
            <a:ext cx="116217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- Event Title: “Advances in Gene Mutation Research”</a:t>
            </a:r>
          </a:p>
          <a:p>
            <a:pPr marL="0" indent="0">
              <a:buNone/>
            </a:pPr>
            <a:endParaRPr lang="en-US" sz="36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sz="3600" dirty="0">
                <a:solidFill>
                  <a:schemeClr val="bg1"/>
                </a:solidFill>
              </a:rPr>
              <a:t>Subtitle: Exploring the Future of Genetic Engineering</a:t>
            </a:r>
          </a:p>
          <a:p>
            <a:pPr>
              <a:buFontTx/>
              <a:buChar char="-"/>
            </a:pPr>
            <a:endParaRPr lang="en-US" sz="3600" dirty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306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62139-B82C-1119-8976-30FC3AD0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Event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04435-50EB-6D60-277E-6F410E4A9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📅 Date: March 15, 2025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📍 Place: Faculty of Science, Mansoura University – Main Hall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👥 Expected Audience: 150-200 students and researchers</a:t>
            </a:r>
          </a:p>
        </p:txBody>
      </p:sp>
    </p:spTree>
    <p:extLst>
      <p:ext uri="{BB962C8B-B14F-4D97-AF65-F5344CB8AC3E}">
        <p14:creationId xmlns:p14="http://schemas.microsoft.com/office/powerpoint/2010/main" val="4102068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236CE-7833-8588-89E0-BF6F11A3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Speaker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908BF-8287-3808-32F1-4624BE497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007" y="1869870"/>
            <a:ext cx="6432755" cy="4351338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Dr. Ahmed El-</a:t>
            </a:r>
            <a:r>
              <a:rPr lang="en-US" sz="3600" dirty="0" err="1">
                <a:solidFill>
                  <a:schemeClr val="bg1"/>
                </a:solidFill>
              </a:rPr>
              <a:t>SayedProfessor</a:t>
            </a:r>
            <a:r>
              <a:rPr lang="en-US" sz="3600" dirty="0">
                <a:solidFill>
                  <a:schemeClr val="bg1"/>
                </a:solidFill>
              </a:rPr>
              <a:t> of Molecular Biology, Cairo University Specialist in Genetic Engineering &amp; CRISPR Technology</a:t>
            </a:r>
          </a:p>
        </p:txBody>
      </p:sp>
    </p:spTree>
    <p:extLst>
      <p:ext uri="{BB962C8B-B14F-4D97-AF65-F5344CB8AC3E}">
        <p14:creationId xmlns:p14="http://schemas.microsoft.com/office/powerpoint/2010/main" val="1758090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D3E37-B6F0-FF6B-CD52-A5BC88784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Event agenda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CBEB538-5797-9749-8B4B-FA4456B12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759883"/>
              </p:ext>
            </p:extLst>
          </p:nvPr>
        </p:nvGraphicFramePr>
        <p:xfrm>
          <a:off x="933654" y="1438219"/>
          <a:ext cx="10324692" cy="5258199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162346">
                  <a:extLst>
                    <a:ext uri="{9D8B030D-6E8A-4147-A177-3AD203B41FA5}">
                      <a16:colId xmlns:a16="http://schemas.microsoft.com/office/drawing/2014/main" val="2688301518"/>
                    </a:ext>
                  </a:extLst>
                </a:gridCol>
                <a:gridCol w="5162346">
                  <a:extLst>
                    <a:ext uri="{9D8B030D-6E8A-4147-A177-3AD203B41FA5}">
                      <a16:colId xmlns:a16="http://schemas.microsoft.com/office/drawing/2014/main" val="2935270139"/>
                    </a:ext>
                  </a:extLst>
                </a:gridCol>
              </a:tblGrid>
              <a:tr h="75008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Topic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/>
                        <a:t>Duration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4241777"/>
                  </a:ext>
                </a:extLst>
              </a:tr>
              <a:tr h="11072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Introduction to Gene Mutations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6626453"/>
                  </a:ext>
                </a:extLst>
              </a:tr>
              <a:tr h="11072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Types and Causes of Mutations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661594"/>
                  </a:ext>
                </a:extLst>
              </a:tr>
              <a:tr h="11072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Latest Research &amp;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298548"/>
                  </a:ext>
                </a:extLst>
              </a:tr>
              <a:tr h="60720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Q&amp;A and Discussion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44067"/>
                  </a:ext>
                </a:extLst>
              </a:tr>
              <a:tr h="43457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Networking &amp; Closing Remarks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380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38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A0FC4-73B6-57BE-20A0-77D2FCD00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Special Features &amp;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3D351-0750-1084-D912-0CD31CC4A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dirty="0">
                <a:solidFill>
                  <a:schemeClr val="bg1"/>
                </a:solidFill>
              </a:rPr>
              <a:t>Live Demonstration – DNA mutation simulation using bioinformatics software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interactive Q&amp;A Session – Using </a:t>
            </a:r>
            <a:r>
              <a:rPr lang="en-US" sz="3200" dirty="0" err="1">
                <a:solidFill>
                  <a:schemeClr val="bg1"/>
                </a:solidFill>
              </a:rPr>
              <a:t>Slido</a:t>
            </a:r>
            <a:r>
              <a:rPr lang="en-US" sz="3200" dirty="0">
                <a:solidFill>
                  <a:schemeClr val="bg1"/>
                </a:solidFill>
              </a:rPr>
              <a:t> for live questions</a:t>
            </a:r>
          </a:p>
          <a:p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Mini Workshop – Hands-on activity for DNA extraction</a:t>
            </a:r>
          </a:p>
          <a:p>
            <a:pPr marL="0" indent="0">
              <a:buNone/>
            </a:pPr>
            <a:endParaRPr lang="en-US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Poster Competition – Best research posters on genetic mutations</a:t>
            </a:r>
          </a:p>
        </p:txBody>
      </p:sp>
    </p:spTree>
    <p:extLst>
      <p:ext uri="{BB962C8B-B14F-4D97-AF65-F5344CB8AC3E}">
        <p14:creationId xmlns:p14="http://schemas.microsoft.com/office/powerpoint/2010/main" val="387005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AB8F-4B34-3A55-519A-85DC197B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Why Attend?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DFBFA2C-66FA-9DA3-4CF8-07D0C2DDF7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857884"/>
              </p:ext>
            </p:extLst>
          </p:nvPr>
        </p:nvGraphicFramePr>
        <p:xfrm>
          <a:off x="320041" y="2183129"/>
          <a:ext cx="11508166" cy="31410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1027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6C24-1057-D20F-C9D9-83757CDF1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6020" y="1737360"/>
            <a:ext cx="7299960" cy="271127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9900" dirty="0">
                <a:solidFill>
                  <a:schemeClr val="bg1"/>
                </a:solidFill>
                <a:latin typeface="Bradley Hand ITC" panose="03070402050302030203" pitchFamily="66" charset="0"/>
              </a:rPr>
              <a:t>End </a:t>
            </a:r>
          </a:p>
        </p:txBody>
      </p:sp>
    </p:spTree>
    <p:extLst>
      <p:ext uri="{BB962C8B-B14F-4D97-AF65-F5344CB8AC3E}">
        <p14:creationId xmlns:p14="http://schemas.microsoft.com/office/powerpoint/2010/main" val="163083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167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Bradley Hand ITC</vt:lpstr>
      <vt:lpstr>Office Theme</vt:lpstr>
      <vt:lpstr>Event organization </vt:lpstr>
      <vt:lpstr>Event information </vt:lpstr>
      <vt:lpstr>Event Details</vt:lpstr>
      <vt:lpstr>Speaker</vt:lpstr>
      <vt:lpstr>Event agenda</vt:lpstr>
      <vt:lpstr>Special Features &amp; Ideas</vt:lpstr>
      <vt:lpstr>Why Attend?</vt:lpstr>
      <vt:lpstr>End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Sana Khaled</dc:creator>
  <cp:lastModifiedBy>Sana Khaled</cp:lastModifiedBy>
  <cp:revision>1</cp:revision>
  <dcterms:created xsi:type="dcterms:W3CDTF">2025-01-29T21:29:49Z</dcterms:created>
  <dcterms:modified xsi:type="dcterms:W3CDTF">2025-01-29T22:00:50Z</dcterms:modified>
</cp:coreProperties>
</file>